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9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252E93-837C-4F62-AEB2-F1327020DB49}" type="datetimeFigureOut">
              <a:rPr lang="en-US" smtClean="0"/>
              <a:pPr/>
              <a:t>4/8/2014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36A153-E1DA-491A-8371-A8C02324F20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36A153-E1DA-491A-8371-A8C02324F206}" type="slidenum">
              <a:rPr lang="en-US" smtClean="0"/>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E6ADE5-5AC6-4C79-A15D-89E146D9F051}" type="datetimeFigureOut">
              <a:rPr lang="en-US" smtClean="0"/>
              <a:pPr/>
              <a:t>4/8/2014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5D4C85-3A3B-4A8B-85FB-AFE27E1E209A}"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E6ADE5-5AC6-4C79-A15D-89E146D9F051}" type="datetimeFigureOut">
              <a:rPr lang="en-US" smtClean="0"/>
              <a:pPr/>
              <a:t>4/8/2014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5D4C85-3A3B-4A8B-85FB-AFE27E1E209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E6ADE5-5AC6-4C79-A15D-89E146D9F051}" type="datetimeFigureOut">
              <a:rPr lang="en-US" smtClean="0"/>
              <a:pPr/>
              <a:t>4/8/2014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5D4C85-3A3B-4A8B-85FB-AFE27E1E209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E6ADE5-5AC6-4C79-A15D-89E146D9F051}" type="datetimeFigureOut">
              <a:rPr lang="en-US" smtClean="0"/>
              <a:pPr/>
              <a:t>4/8/2014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5D4C85-3A3B-4A8B-85FB-AFE27E1E209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E6ADE5-5AC6-4C79-A15D-89E146D9F051}" type="datetimeFigureOut">
              <a:rPr lang="en-US" smtClean="0"/>
              <a:pPr/>
              <a:t>4/8/2014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5D4C85-3A3B-4A8B-85FB-AFE27E1E209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E6ADE5-5AC6-4C79-A15D-89E146D9F051}" type="datetimeFigureOut">
              <a:rPr lang="en-US" smtClean="0"/>
              <a:pPr/>
              <a:t>4/8/2014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5D4C85-3A3B-4A8B-85FB-AFE27E1E209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E6ADE5-5AC6-4C79-A15D-89E146D9F051}" type="datetimeFigureOut">
              <a:rPr lang="en-US" smtClean="0"/>
              <a:pPr/>
              <a:t>4/8/2014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75D4C85-3A3B-4A8B-85FB-AFE27E1E209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E6ADE5-5AC6-4C79-A15D-89E146D9F051}" type="datetimeFigureOut">
              <a:rPr lang="en-US" smtClean="0"/>
              <a:pPr/>
              <a:t>4/8/2014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75D4C85-3A3B-4A8B-85FB-AFE27E1E209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E6ADE5-5AC6-4C79-A15D-89E146D9F051}" type="datetimeFigureOut">
              <a:rPr lang="en-US" smtClean="0"/>
              <a:pPr/>
              <a:t>4/8/2014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75D4C85-3A3B-4A8B-85FB-AFE27E1E209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E6ADE5-5AC6-4C79-A15D-89E146D9F051}" type="datetimeFigureOut">
              <a:rPr lang="en-US" smtClean="0"/>
              <a:pPr/>
              <a:t>4/8/2014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5D4C85-3A3B-4A8B-85FB-AFE27E1E209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E6ADE5-5AC6-4C79-A15D-89E146D9F051}" type="datetimeFigureOut">
              <a:rPr lang="en-US" smtClean="0"/>
              <a:pPr/>
              <a:t>4/8/2014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5D4C85-3A3B-4A8B-85FB-AFE27E1E209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E6ADE5-5AC6-4C79-A15D-89E146D9F051}" type="datetimeFigureOut">
              <a:rPr lang="en-US" smtClean="0"/>
              <a:pPr/>
              <a:t>4/8/2014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5D4C85-3A3B-4A8B-85FB-AFE27E1E209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1"/>
            <a:ext cx="7772400" cy="2152650"/>
          </a:xfrm>
        </p:spPr>
        <p:txBody>
          <a:bodyPr>
            <a:normAutofit fontScale="90000"/>
          </a:bodyPr>
          <a:lstStyle/>
          <a:p>
            <a:r>
              <a:rPr lang="en-US" sz="6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MySQL Workbench</a:t>
            </a:r>
            <a:br>
              <a:rPr lang="en-US" sz="6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br>
            <a:r>
              <a:rPr lang="en-US" sz="6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Instructions</a:t>
            </a:r>
            <a:r>
              <a:rPr lang="en-US" dirty="0" smtClean="0"/>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09600"/>
          </a:xfrm>
        </p:spPr>
        <p:txBody>
          <a:bodyPr>
            <a:normAutofit/>
          </a:bodyPr>
          <a:lstStyle/>
          <a:p>
            <a:r>
              <a:rPr lang="en-US" baseline="-25000" dirty="0" smtClean="0"/>
              <a:t>MySQL Workbench First Screen</a:t>
            </a:r>
            <a:endParaRPr lang="en-US" baseline="-25000" dirty="0"/>
          </a:p>
        </p:txBody>
      </p:sp>
      <p:pic>
        <p:nvPicPr>
          <p:cNvPr id="3" name="Picture 2"/>
          <p:cNvPicPr/>
          <p:nvPr/>
        </p:nvPicPr>
        <p:blipFill>
          <a:blip r:embed="rId3" cstate="print"/>
          <a:srcRect l="24129" t="23114" r="28815" b="17162"/>
          <a:stretch>
            <a:fillRect/>
          </a:stretch>
        </p:blipFill>
        <p:spPr bwMode="auto">
          <a:xfrm>
            <a:off x="838200" y="990600"/>
            <a:ext cx="7391400" cy="4876800"/>
          </a:xfrm>
          <a:prstGeom prst="rect">
            <a:avLst/>
          </a:prstGeom>
          <a:noFill/>
          <a:ln w="9525">
            <a:noFill/>
            <a:miter lim="800000"/>
            <a:headEnd/>
            <a:tailEnd/>
          </a:ln>
        </p:spPr>
      </p:pic>
      <p:sp>
        <p:nvSpPr>
          <p:cNvPr id="4" name="TextBox 3"/>
          <p:cNvSpPr txBox="1"/>
          <p:nvPr/>
        </p:nvSpPr>
        <p:spPr>
          <a:xfrm>
            <a:off x="990600" y="6019800"/>
            <a:ext cx="6629400" cy="646331"/>
          </a:xfrm>
          <a:prstGeom prst="rect">
            <a:avLst/>
          </a:prstGeom>
          <a:noFill/>
        </p:spPr>
        <p:txBody>
          <a:bodyPr wrap="square" rtlCol="0">
            <a:spAutoFit/>
          </a:bodyPr>
          <a:lstStyle/>
          <a:p>
            <a:r>
              <a:rPr lang="en-US" b="1" dirty="0" smtClean="0"/>
              <a:t>Double-Click </a:t>
            </a:r>
            <a:r>
              <a:rPr lang="en-US" b="1" dirty="0"/>
              <a:t>on the Local </a:t>
            </a:r>
            <a:r>
              <a:rPr lang="en-US" b="1" dirty="0" smtClean="0"/>
              <a:t>Instance MySQL 5.6 Connection. Enter your password if prompted.</a:t>
            </a:r>
            <a:endParaRPr lang="en-US" dirty="0"/>
          </a:p>
        </p:txBody>
      </p:sp>
      <p:sp>
        <p:nvSpPr>
          <p:cNvPr id="1026" name="AutoShape 2"/>
          <p:cNvSpPr>
            <a:spLocks noChangeShapeType="1"/>
          </p:cNvSpPr>
          <p:nvPr/>
        </p:nvSpPr>
        <p:spPr bwMode="auto">
          <a:xfrm flipH="1" flipV="1">
            <a:off x="2133600" y="2514600"/>
            <a:ext cx="1219200" cy="3581400"/>
          </a:xfrm>
          <a:prstGeom prst="straightConnector1">
            <a:avLst/>
          </a:prstGeom>
          <a:noFill/>
          <a:ln w="57150">
            <a:solidFill>
              <a:srgbClr val="FFFF00"/>
            </a:solidFill>
            <a:round/>
            <a:headEnd/>
            <a:tailEnd type="triangle" w="med" len="med"/>
          </a:ln>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srcRect/>
          <a:stretch>
            <a:fillRect/>
          </a:stretch>
        </p:blipFill>
        <p:spPr bwMode="auto">
          <a:xfrm>
            <a:off x="838200" y="990600"/>
            <a:ext cx="7162800" cy="4800600"/>
          </a:xfrm>
          <a:prstGeom prst="rect">
            <a:avLst/>
          </a:prstGeom>
          <a:noFill/>
          <a:ln w="9525">
            <a:noFill/>
            <a:miter lim="800000"/>
            <a:headEnd/>
            <a:tailEnd/>
          </a:ln>
        </p:spPr>
      </p:pic>
      <p:sp>
        <p:nvSpPr>
          <p:cNvPr id="4" name="TextBox 3"/>
          <p:cNvSpPr txBox="1"/>
          <p:nvPr/>
        </p:nvSpPr>
        <p:spPr>
          <a:xfrm>
            <a:off x="990600" y="228600"/>
            <a:ext cx="7010400" cy="543739"/>
          </a:xfrm>
          <a:prstGeom prst="rect">
            <a:avLst/>
          </a:prstGeom>
          <a:noFill/>
        </p:spPr>
        <p:txBody>
          <a:bodyPr wrap="square" rtlCol="0">
            <a:spAutoFit/>
          </a:bodyPr>
          <a:lstStyle/>
          <a:p>
            <a:pPr algn="ctr">
              <a:spcBef>
                <a:spcPct val="0"/>
              </a:spcBef>
            </a:pPr>
            <a:r>
              <a:rPr lang="en-US" sz="4400" baseline="-25000" dirty="0" smtClean="0">
                <a:latin typeface="+mj-lt"/>
                <a:ea typeface="+mj-ea"/>
                <a:cs typeface="+mj-cs"/>
              </a:rPr>
              <a:t>MySQL Workbench Screen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a:bodyPr>
          <a:lstStyle/>
          <a:p>
            <a:r>
              <a:rPr lang="en-US" baseline="-25000" dirty="0" smtClean="0"/>
              <a:t>Enter SQL Commands</a:t>
            </a:r>
          </a:p>
        </p:txBody>
      </p:sp>
      <p:pic>
        <p:nvPicPr>
          <p:cNvPr id="19458" name="Picture 2"/>
          <p:cNvPicPr>
            <a:picLocks noChangeAspect="1" noChangeArrowheads="1"/>
          </p:cNvPicPr>
          <p:nvPr/>
        </p:nvPicPr>
        <p:blipFill>
          <a:blip r:embed="rId2" cstate="print"/>
          <a:srcRect/>
          <a:stretch>
            <a:fillRect/>
          </a:stretch>
        </p:blipFill>
        <p:spPr bwMode="auto">
          <a:xfrm>
            <a:off x="304800" y="914400"/>
            <a:ext cx="8636138" cy="4602568"/>
          </a:xfrm>
          <a:prstGeom prst="rect">
            <a:avLst/>
          </a:prstGeom>
          <a:noFill/>
          <a:ln w="9525">
            <a:noFill/>
            <a:miter lim="800000"/>
            <a:headEnd/>
            <a:tailEnd/>
          </a:ln>
        </p:spPr>
      </p:pic>
      <p:sp>
        <p:nvSpPr>
          <p:cNvPr id="5" name="TextBox 4"/>
          <p:cNvSpPr txBox="1"/>
          <p:nvPr/>
        </p:nvSpPr>
        <p:spPr>
          <a:xfrm>
            <a:off x="304800" y="5943600"/>
            <a:ext cx="8610600" cy="646331"/>
          </a:xfrm>
          <a:prstGeom prst="rect">
            <a:avLst/>
          </a:prstGeom>
          <a:noFill/>
        </p:spPr>
        <p:txBody>
          <a:bodyPr wrap="square" rtlCol="0">
            <a:spAutoFit/>
          </a:bodyPr>
          <a:lstStyle/>
          <a:p>
            <a:r>
              <a:rPr lang="en-US" dirty="0" smtClean="0"/>
              <a:t>Enter SQL Commands here. Click here to execute the command which is highlighted. Output messages are displayed here. Start/stop MySQL here.</a:t>
            </a:r>
            <a:endParaRPr lang="en-US" dirty="0"/>
          </a:p>
        </p:txBody>
      </p:sp>
      <p:cxnSp>
        <p:nvCxnSpPr>
          <p:cNvPr id="7" name="Straight Arrow Connector 6"/>
          <p:cNvCxnSpPr/>
          <p:nvPr/>
        </p:nvCxnSpPr>
        <p:spPr>
          <a:xfrm flipH="1" flipV="1">
            <a:off x="2590800" y="1981200"/>
            <a:ext cx="76200" cy="40386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2209800" y="1828800"/>
            <a:ext cx="1524000" cy="4191000"/>
          </a:xfrm>
          <a:prstGeom prst="straightConnector1">
            <a:avLst/>
          </a:prstGeom>
          <a:ln w="571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2286000" y="4191000"/>
            <a:ext cx="1295400" cy="2209800"/>
          </a:xfrm>
          <a:prstGeom prst="straightConnector1">
            <a:avLst/>
          </a:prstGeom>
          <a:ln w="5715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1143000" y="2895600"/>
            <a:ext cx="4495800" cy="3429000"/>
          </a:xfrm>
          <a:prstGeom prst="straightConnector1">
            <a:avLst/>
          </a:prstGeom>
          <a:ln w="57150">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lvl="0"/>
            <a:r>
              <a:rPr lang="en-US" b="1" dirty="0" smtClean="0">
                <a:latin typeface="Calibri" pitchFamily="34" charset="0"/>
                <a:ea typeface="Calibri" pitchFamily="34" charset="0"/>
                <a:cs typeface="Times New Roman" pitchFamily="18" charset="0"/>
              </a:rPr>
              <a:t/>
            </a:r>
            <a:br>
              <a:rPr lang="en-US" b="1" dirty="0" smtClean="0">
                <a:latin typeface="Calibri" pitchFamily="34" charset="0"/>
                <a:ea typeface="Calibri" pitchFamily="34" charset="0"/>
                <a:cs typeface="Times New Roman" pitchFamily="18" charset="0"/>
              </a:rPr>
            </a:br>
            <a:r>
              <a:rPr lang="en-US" b="1" dirty="0" smtClean="0">
                <a:latin typeface="Calibri" pitchFamily="34" charset="0"/>
                <a:ea typeface="Calibri" pitchFamily="34" charset="0"/>
                <a:cs typeface="Times New Roman" pitchFamily="18" charset="0"/>
              </a:rPr>
              <a:t>Workbench Information</a:t>
            </a:r>
            <a:r>
              <a:rPr lang="en-US" sz="5400" dirty="0" smtClean="0">
                <a:latin typeface="Arial" pitchFamily="34" charset="0"/>
                <a:cs typeface="Arial" pitchFamily="34" charset="0"/>
              </a:rPr>
              <a:t/>
            </a:r>
            <a:br>
              <a:rPr lang="en-US" sz="5400" dirty="0" smtClean="0">
                <a:latin typeface="Arial" pitchFamily="34" charset="0"/>
                <a:cs typeface="Arial" pitchFamily="34" charset="0"/>
              </a:rPr>
            </a:br>
            <a:endParaRPr lang="en-US" dirty="0"/>
          </a:p>
        </p:txBody>
      </p:sp>
      <p:sp>
        <p:nvSpPr>
          <p:cNvPr id="4" name="TextBox 3"/>
          <p:cNvSpPr txBox="1"/>
          <p:nvPr/>
        </p:nvSpPr>
        <p:spPr>
          <a:xfrm>
            <a:off x="304800" y="1143000"/>
            <a:ext cx="8534400" cy="5909310"/>
          </a:xfrm>
          <a:prstGeom prst="rect">
            <a:avLst/>
          </a:prstGeom>
          <a:noFill/>
        </p:spPr>
        <p:txBody>
          <a:bodyPr wrap="square" rtlCol="0">
            <a:spAutoFit/>
          </a:bodyPr>
          <a:lstStyle/>
          <a:p>
            <a:pPr latinLnBrk="1"/>
            <a:r>
              <a:rPr lang="en-US" sz="2400" b="1" u="sng" dirty="0" smtClean="0"/>
              <a:t>Stop and start the database server</a:t>
            </a:r>
            <a:endParaRPr lang="en-US" sz="2400" dirty="0" smtClean="0"/>
          </a:p>
          <a:p>
            <a:pPr lvl="0" latinLnBrk="1"/>
            <a:r>
              <a:rPr lang="en-US" sz="2400" dirty="0" smtClean="0"/>
              <a:t>In the Task and Object Browser section of the Admin tab, select the startup/shutdown category.  </a:t>
            </a:r>
          </a:p>
          <a:p>
            <a:pPr lvl="0" latinLnBrk="1">
              <a:buFont typeface="Arial" pitchFamily="34" charset="0"/>
              <a:buChar char="•"/>
            </a:pPr>
            <a:r>
              <a:rPr lang="en-US" sz="2400" dirty="0" smtClean="0"/>
              <a:t> After you install the MySQL Community Server the database</a:t>
            </a:r>
          </a:p>
          <a:p>
            <a:pPr lvl="0" latinLnBrk="1"/>
            <a:r>
              <a:rPr lang="en-US" sz="2400" dirty="0" smtClean="0"/>
              <a:t> server usually starts automatically.</a:t>
            </a:r>
          </a:p>
          <a:p>
            <a:pPr lvl="0" latinLnBrk="1">
              <a:buFont typeface="Arial" pitchFamily="34" charset="0"/>
              <a:buChar char="•"/>
            </a:pPr>
            <a:endParaRPr lang="en-US" sz="2400" dirty="0" smtClean="0"/>
          </a:p>
          <a:p>
            <a:pPr latinLnBrk="1"/>
            <a:r>
              <a:rPr lang="en-US" sz="2400" b="1" u="sng" dirty="0" smtClean="0"/>
              <a:t>Database Objects</a:t>
            </a:r>
            <a:endParaRPr lang="en-US" sz="2400" dirty="0" smtClean="0"/>
          </a:p>
          <a:p>
            <a:pPr lvl="0" latinLnBrk="1">
              <a:buFont typeface="Arial" pitchFamily="34" charset="0"/>
              <a:buChar char="•"/>
            </a:pPr>
            <a:r>
              <a:rPr lang="en-US" sz="2400" dirty="0" smtClean="0"/>
              <a:t>Each database provides access to the database objects that are</a:t>
            </a:r>
          </a:p>
          <a:p>
            <a:pPr lvl="0" latinLnBrk="1"/>
            <a:r>
              <a:rPr lang="en-US" sz="2400" dirty="0" smtClean="0"/>
              <a:t> available which  include tables, views and routines.</a:t>
            </a:r>
          </a:p>
          <a:p>
            <a:pPr lvl="0" latinLnBrk="1">
              <a:buFont typeface="Arial" pitchFamily="34" charset="0"/>
              <a:buChar char="•"/>
            </a:pPr>
            <a:r>
              <a:rPr lang="en-US" sz="2400" dirty="0" smtClean="0"/>
              <a:t>To navigate through the database objects for a database, click on </a:t>
            </a:r>
          </a:p>
          <a:p>
            <a:pPr lvl="0" latinLnBrk="1"/>
            <a:r>
              <a:rPr lang="en-US" sz="2400" dirty="0" smtClean="0"/>
              <a:t>the arrow to the left of the nodes in the Object Browser window to expand/collapse the node.</a:t>
            </a:r>
          </a:p>
          <a:p>
            <a:pPr lvl="0" latinLnBrk="1">
              <a:buFont typeface="Arial" pitchFamily="34" charset="0"/>
              <a:buChar char="•"/>
            </a:pPr>
            <a:r>
              <a:rPr lang="en-US" sz="2400" dirty="0" smtClean="0"/>
              <a:t>To work with a node or an object, right-click on the node or object and select the command from the resulting menu.</a:t>
            </a:r>
          </a:p>
          <a:p>
            <a:pPr lvl="0" latinLnBrk="1"/>
            <a:endParaRPr lang="en-US" sz="2400" dirty="0" smtClean="0"/>
          </a:p>
          <a:p>
            <a:pPr>
              <a:buFont typeface="Arial" pitchFamily="34" charset="0"/>
              <a:buChar cha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762000" y="685800"/>
            <a:ext cx="7620000"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latinLnBrk="1">
              <a:spcBef>
                <a:spcPct val="0"/>
              </a:spcBef>
              <a:spcAft>
                <a:spcPct val="0"/>
              </a:spcAft>
            </a:pPr>
            <a:r>
              <a:rPr lang="en-US" sz="2400" b="1" u="sng" dirty="0" smtClean="0"/>
              <a:t>Display Table Data</a:t>
            </a:r>
          </a:p>
          <a:p>
            <a:pPr lvl="0" eaLnBrk="0" fontAlgn="base" hangingPunct="0">
              <a:spcBef>
                <a:spcPct val="0"/>
              </a:spcBef>
              <a:spcAft>
                <a:spcPct val="0"/>
              </a:spcAft>
              <a:buFontTx/>
              <a:buChar char="•"/>
            </a:pPr>
            <a:r>
              <a:rPr lang="en-US" altLang="ko-KR" sz="2400" dirty="0" smtClean="0"/>
              <a:t>To view the data for a table, right-click on the table in the Object Browser window and select the Edit Table Data command to display it in a Result tab.</a:t>
            </a:r>
          </a:p>
          <a:p>
            <a:pPr lvl="0" eaLnBrk="0" fontAlgn="base" hangingPunct="0">
              <a:spcBef>
                <a:spcPct val="0"/>
              </a:spcBef>
              <a:spcAft>
                <a:spcPct val="0"/>
              </a:spcAft>
              <a:buFontTx/>
              <a:buChar char="•"/>
            </a:pPr>
            <a:r>
              <a:rPr lang="en-US" altLang="ko-KR" sz="2400" dirty="0" smtClean="0"/>
              <a:t>To edit the data for table, view the data. Then you can use the buttons at the top of the Result tab to insert, update and delete rows.</a:t>
            </a:r>
          </a:p>
          <a:p>
            <a:pPr lvl="0" eaLnBrk="0" fontAlgn="base" hangingPunct="0">
              <a:spcBef>
                <a:spcPct val="0"/>
              </a:spcBef>
              <a:spcAft>
                <a:spcPct val="0"/>
              </a:spcAft>
              <a:buFontTx/>
              <a:buChar char="•"/>
            </a:pPr>
            <a:r>
              <a:rPr lang="en-US" altLang="ko-KR" sz="2400" dirty="0" smtClean="0"/>
              <a:t>To apply the changes to the table, click the Apply button at the top of the tab.</a:t>
            </a:r>
          </a:p>
          <a:p>
            <a:pPr lvl="0" eaLnBrk="0" fontAlgn="base" hangingPunct="0">
              <a:spcBef>
                <a:spcPct val="0"/>
              </a:spcBef>
              <a:spcAft>
                <a:spcPct val="0"/>
              </a:spcAft>
              <a:buFontTx/>
              <a:buChar char="•"/>
            </a:pPr>
            <a:endParaRPr lang="en-US" altLang="ko-KR" dirty="0" smtClean="0">
              <a:latin typeface="Calibri" pitchFamily="34" charset="0"/>
              <a:ea typeface="Calibri" pitchFamily="34" charset="0"/>
              <a:cs typeface="Times New Roman" pitchFamily="18" charset="0"/>
            </a:endParaRPr>
          </a:p>
          <a:p>
            <a:pPr lvl="0" latinLnBrk="1"/>
            <a:endParaRPr lang="en-US" dirty="0" smtClean="0"/>
          </a:p>
          <a:p>
            <a:pPr lvl="0" latinLnBrk="1"/>
            <a:endParaRPr lang="en-US" dirty="0" smtClean="0"/>
          </a:p>
          <a:p>
            <a:pPr lvl="0" eaLnBrk="0" fontAlgn="base" hangingPunct="0">
              <a:spcBef>
                <a:spcPct val="0"/>
              </a:spcBef>
              <a:spcAft>
                <a:spcPct val="0"/>
              </a:spcAft>
              <a:buFontTx/>
              <a:buChar char="•"/>
            </a:pPr>
            <a:endParaRPr lang="en-US" altLang="ko-KR" dirty="0" smtClean="0">
              <a:latin typeface="Calibri" pitchFamily="34" charset="0"/>
              <a:ea typeface="Calibri" pitchFamily="34" charset="0"/>
              <a:cs typeface="Times New Roman" pitchFamily="18" charset="0"/>
            </a:endParaRPr>
          </a:p>
          <a:p>
            <a:pPr lvl="0" eaLnBrk="0" fontAlgn="base" hangingPunct="0">
              <a:spcBef>
                <a:spcPct val="0"/>
              </a:spcBef>
              <a:spcAft>
                <a:spcPct val="0"/>
              </a:spcAft>
              <a:buFontTx/>
              <a:buChar char="•"/>
            </a:pPr>
            <a:endParaRPr lang="en-US" altLang="ko-KR" dirty="0" smtClean="0">
              <a:latin typeface="Calibri" pitchFamily="34" charset="0"/>
              <a:ea typeface="Calibri" pitchFamily="34"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990600"/>
            <a:ext cx="7924800" cy="3416320"/>
          </a:xfrm>
          <a:prstGeom prst="rect">
            <a:avLst/>
          </a:prstGeom>
        </p:spPr>
        <p:txBody>
          <a:bodyPr wrap="square">
            <a:spAutoFit/>
          </a:bodyPr>
          <a:lstStyle/>
          <a:p>
            <a:pPr fontAlgn="base" latinLnBrk="1">
              <a:spcBef>
                <a:spcPct val="0"/>
              </a:spcBef>
              <a:spcAft>
                <a:spcPct val="0"/>
              </a:spcAft>
            </a:pPr>
            <a:r>
              <a:rPr lang="en-US" sz="2400" b="1" u="sng" dirty="0" smtClean="0"/>
              <a:t>Display Column Definitions</a:t>
            </a:r>
          </a:p>
          <a:p>
            <a:pPr lvl="0" latinLnBrk="1">
              <a:buFont typeface="Arial" pitchFamily="34" charset="0"/>
              <a:buChar char="•"/>
            </a:pPr>
            <a:r>
              <a:rPr lang="en-US" altLang="ko-KR" sz="2400" dirty="0" smtClean="0"/>
              <a:t>To view the column definitions for table, right-click on the table name in the Object Browser window, select the Alter table command, select the columns tab at the bottom of the window that’s displayed to view the column definitions for the table.</a:t>
            </a:r>
          </a:p>
          <a:p>
            <a:pPr lvl="0" latinLnBrk="1">
              <a:buFont typeface="Arial" pitchFamily="34" charset="0"/>
              <a:buChar char="•"/>
            </a:pPr>
            <a:r>
              <a:rPr lang="en-US" altLang="ko-KR" sz="2400" dirty="0" smtClean="0"/>
              <a:t>To edit the column definitions for table, view the column definitions. Then you can use the resulting window to add new columns and modify and delete existing columns.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751344"/>
            <a:ext cx="7848600" cy="5262979"/>
          </a:xfrm>
          <a:prstGeom prst="rect">
            <a:avLst/>
          </a:prstGeom>
        </p:spPr>
        <p:txBody>
          <a:bodyPr wrap="square">
            <a:spAutoFit/>
          </a:bodyPr>
          <a:lstStyle/>
          <a:p>
            <a:pPr fontAlgn="base" latinLnBrk="1">
              <a:spcBef>
                <a:spcPct val="0"/>
              </a:spcBef>
              <a:spcAft>
                <a:spcPct val="0"/>
              </a:spcAft>
            </a:pPr>
            <a:r>
              <a:rPr lang="en-US" sz="2400" b="1" u="sng" dirty="0" smtClean="0"/>
              <a:t>Execute SQL statements in Workbench</a:t>
            </a:r>
          </a:p>
          <a:p>
            <a:pPr lvl="0" latinLnBrk="1">
              <a:buFont typeface="Arial" pitchFamily="34" charset="0"/>
              <a:buChar char="•"/>
            </a:pPr>
            <a:r>
              <a:rPr lang="en-US" sz="2400" dirty="0" smtClean="0"/>
              <a:t>To open a new code editor tab press the Ctrl + T keys or click the Create New SQL Tab button in the SQL Editor toolbar.</a:t>
            </a:r>
          </a:p>
          <a:p>
            <a:pPr lvl="0" latinLnBrk="1">
              <a:buFont typeface="Arial" pitchFamily="34" charset="0"/>
              <a:buChar char="•"/>
            </a:pPr>
            <a:r>
              <a:rPr lang="en-US" sz="2400" dirty="0" smtClean="0"/>
              <a:t>To select the current database, double-click it in the Object </a:t>
            </a:r>
            <a:endParaRPr lang="en-US" sz="2400" b="1" u="sng" dirty="0" smtClean="0"/>
          </a:p>
          <a:p>
            <a:pPr lvl="0" latinLnBrk="1"/>
            <a:r>
              <a:rPr lang="en-US" sz="2400" dirty="0" smtClean="0"/>
              <a:t>Browser </a:t>
            </a:r>
            <a:r>
              <a:rPr lang="en-US" sz="2400" dirty="0" smtClean="0"/>
              <a:t>window the selected databases displayed in bold.</a:t>
            </a:r>
          </a:p>
          <a:p>
            <a:pPr lvl="0" latinLnBrk="1">
              <a:buFont typeface="Arial" pitchFamily="34" charset="0"/>
              <a:buChar char="•"/>
            </a:pPr>
            <a:r>
              <a:rPr lang="en-US" sz="2400" dirty="0" smtClean="0"/>
              <a:t>To enter an SQL statement, type it into the code editor tab.</a:t>
            </a:r>
          </a:p>
          <a:p>
            <a:pPr lvl="0" latinLnBrk="1">
              <a:buFont typeface="Arial" pitchFamily="34" charset="0"/>
              <a:buChar char="•"/>
            </a:pPr>
            <a:r>
              <a:rPr lang="en-US" sz="2400" dirty="0" smtClean="0"/>
              <a:t>As you enter the text for a statement, the code editor tab </a:t>
            </a:r>
            <a:endParaRPr lang="en-US" sz="2400" dirty="0" smtClean="0"/>
          </a:p>
          <a:p>
            <a:pPr lvl="0" latinLnBrk="1"/>
            <a:r>
              <a:rPr lang="en-US" sz="2400" dirty="0" smtClean="0"/>
              <a:t>applies </a:t>
            </a:r>
            <a:r>
              <a:rPr lang="en-US" sz="2400" dirty="0" smtClean="0"/>
              <a:t>color to various elements, such as SQL keywords, </a:t>
            </a:r>
            <a:r>
              <a:rPr lang="en-US" sz="2400" dirty="0" smtClean="0"/>
              <a:t>to</a:t>
            </a:r>
          </a:p>
          <a:p>
            <a:pPr lvl="0" latinLnBrk="1"/>
            <a:r>
              <a:rPr lang="en-US" sz="2400" dirty="0" smtClean="0"/>
              <a:t>make </a:t>
            </a:r>
            <a:r>
              <a:rPr lang="en-US" sz="2400" dirty="0" smtClean="0"/>
              <a:t>them easy to identify.</a:t>
            </a:r>
          </a:p>
          <a:p>
            <a:pPr lvl="0" latinLnBrk="1">
              <a:buFont typeface="Arial" pitchFamily="34" charset="0"/>
              <a:buChar char="•"/>
            </a:pPr>
            <a:r>
              <a:rPr lang="en-US" sz="2400" dirty="0" smtClean="0"/>
              <a:t>To execute a SQL statement, select the Query  -&gt; Execute </a:t>
            </a:r>
            <a:endParaRPr lang="en-US" sz="2400" dirty="0" smtClean="0"/>
          </a:p>
          <a:p>
            <a:pPr lvl="0" latinLnBrk="1"/>
            <a:r>
              <a:rPr lang="en-US" sz="2400" dirty="0" smtClean="0"/>
              <a:t>Current </a:t>
            </a:r>
            <a:r>
              <a:rPr lang="en-US" sz="2400" dirty="0" smtClean="0"/>
              <a:t>Statement command, press the Ctrl + Enter keys or </a:t>
            </a:r>
            <a:endParaRPr lang="en-US" sz="2400" dirty="0" smtClean="0"/>
          </a:p>
          <a:p>
            <a:pPr lvl="0" latinLnBrk="1"/>
            <a:r>
              <a:rPr lang="en-US" sz="2400" dirty="0" smtClean="0"/>
              <a:t>click </a:t>
            </a:r>
            <a:r>
              <a:rPr lang="en-US" sz="2400" dirty="0" smtClean="0"/>
              <a:t>the Execute Current Statement button in the code editor toolbar. If the statement retrieves data, the data is </a:t>
            </a:r>
            <a:r>
              <a:rPr lang="en-US" sz="2400" dirty="0" smtClean="0"/>
              <a:t>displayed</a:t>
            </a:r>
          </a:p>
          <a:p>
            <a:pPr lvl="0" latinLnBrk="1"/>
            <a:r>
              <a:rPr lang="en-US" sz="2400" dirty="0" smtClean="0"/>
              <a:t> </a:t>
            </a:r>
            <a:r>
              <a:rPr lang="en-US" sz="2400" dirty="0" smtClean="0"/>
              <a:t>in a Result tab below the code editor tab.</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4473</TotalTime>
  <Words>486</Words>
  <Application>Microsoft Office PowerPoint</Application>
  <PresentationFormat>On-screen Show (4:3)</PresentationFormat>
  <Paragraphs>41</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MySQL Workbench Instructions </vt:lpstr>
      <vt:lpstr>MySQL Workbench First Screen</vt:lpstr>
      <vt:lpstr>Slide 3</vt:lpstr>
      <vt:lpstr>Enter SQL Commands</vt:lpstr>
      <vt:lpstr> Workbench Information </vt:lpstr>
      <vt:lpstr>Slide 6</vt:lpstr>
      <vt:lpstr>Slide 7</vt:lpstr>
      <vt:lpstr>Slide 8</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Workbench</dc:title>
  <dc:creator>Sara</dc:creator>
  <cp:lastModifiedBy>Sara</cp:lastModifiedBy>
  <cp:revision>18</cp:revision>
  <dcterms:created xsi:type="dcterms:W3CDTF">2014-04-05T00:52:18Z</dcterms:created>
  <dcterms:modified xsi:type="dcterms:W3CDTF">2014-04-08T17:51:59Z</dcterms:modified>
</cp:coreProperties>
</file>