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258" r:id="rId3"/>
    <p:sldId id="270" r:id="rId4"/>
    <p:sldId id="261" r:id="rId5"/>
    <p:sldId id="265" r:id="rId6"/>
    <p:sldId id="275" r:id="rId7"/>
    <p:sldId id="269" r:id="rId8"/>
    <p:sldId id="264" r:id="rId9"/>
    <p:sldId id="262" r:id="rId10"/>
    <p:sldId id="266" r:id="rId11"/>
    <p:sldId id="267" r:id="rId12"/>
    <p:sldId id="268" r:id="rId13"/>
    <p:sldId id="263" r:id="rId14"/>
    <p:sldId id="271" r:id="rId15"/>
    <p:sldId id="274" r:id="rId16"/>
    <p:sldId id="272" r:id="rId17"/>
    <p:sldId id="273" r:id="rId18"/>
  </p:sldIdLst>
  <p:sldSz cx="9144000" cy="6858000" type="screen4x3"/>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6" autoAdjust="0"/>
    <p:restoredTop sz="90599" autoAdjust="0"/>
  </p:normalViewPr>
  <p:slideViewPr>
    <p:cSldViewPr snapToGrid="0" snapToObjects="1">
      <p:cViewPr varScale="1">
        <p:scale>
          <a:sx n="78" d="100"/>
          <a:sy n="78" d="100"/>
        </p:scale>
        <p:origin x="18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9" d="100"/>
          <a:sy n="89" d="100"/>
        </p:scale>
        <p:origin x="-2880" y="-120"/>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BCD914F5-BDF5-7246-A84B-A66E8B9D8ACD}" type="datetimeFigureOut">
              <a:rPr lang="en-US" smtClean="0"/>
              <a:pPr/>
              <a:t>1/1/2020</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3B5776E9-A9CD-4043-959E-659F562B1D9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A6D06765-E16F-FA43-BF9C-D124BAA34082}" type="datetimeFigureOut">
              <a:rPr lang="en-US" smtClean="0"/>
              <a:pPr/>
              <a:t>1/1/2020</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83D9D75A-08D5-2F4E-8CF6-F3F8A539724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3D9D75A-08D5-2F4E-8CF6-F3F8A539724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930242-A2DC-5440-B75E-4243E2002920}"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30242-A2DC-5440-B75E-4243E2002920}"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30242-A2DC-5440-B75E-4243E2002920}"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30242-A2DC-5440-B75E-4243E2002920}"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930242-A2DC-5440-B75E-4243E2002920}"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930242-A2DC-5440-B75E-4243E2002920}" type="datetimeFigureOut">
              <a:rPr lang="en-US" smtClean="0"/>
              <a:pPr/>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930242-A2DC-5440-B75E-4243E2002920}" type="datetimeFigureOut">
              <a:rPr lang="en-US" smtClean="0"/>
              <a:pPr/>
              <a:t>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930242-A2DC-5440-B75E-4243E2002920}" type="datetimeFigureOut">
              <a:rPr lang="en-US" smtClean="0"/>
              <a:pPr/>
              <a:t>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30242-A2DC-5440-B75E-4243E2002920}" type="datetimeFigureOut">
              <a:rPr lang="en-US" smtClean="0"/>
              <a:pPr/>
              <a:t>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30242-A2DC-5440-B75E-4243E2002920}" type="datetimeFigureOut">
              <a:rPr lang="en-US" smtClean="0"/>
              <a:pPr/>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30242-A2DC-5440-B75E-4243E2002920}" type="datetimeFigureOut">
              <a:rPr lang="en-US" smtClean="0"/>
              <a:pPr/>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431466-2D85-774F-88AA-F9B0A19E33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30242-A2DC-5440-B75E-4243E2002920}" type="datetimeFigureOut">
              <a:rPr lang="en-US" smtClean="0"/>
              <a:pPr/>
              <a:t>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31466-2D85-774F-88AA-F9B0A19E33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Introduction to Operating Systems</a:t>
            </a:r>
            <a:endParaRPr lang="en-US" sz="4000" dirty="0"/>
          </a:p>
        </p:txBody>
      </p:sp>
      <p:sp>
        <p:nvSpPr>
          <p:cNvPr id="3" name="Subtitle 2"/>
          <p:cNvSpPr>
            <a:spLocks noGrp="1"/>
          </p:cNvSpPr>
          <p:nvPr>
            <p:ph type="subTitle" idx="1"/>
          </p:nvPr>
        </p:nvSpPr>
        <p:spPr>
          <a:xfrm>
            <a:off x="1027688" y="3600450"/>
            <a:ext cx="7088623" cy="2347196"/>
          </a:xfrm>
        </p:spPr>
        <p:txBody>
          <a:bodyPr>
            <a:normAutofit fontScale="92500" lnSpcReduction="10000"/>
          </a:bodyPr>
          <a:lstStyle/>
          <a:p>
            <a:r>
              <a:rPr lang="en-US" dirty="0" smtClean="0"/>
              <a:t>CPSC/ECE 3220 Spring 2020</a:t>
            </a:r>
          </a:p>
          <a:p>
            <a:endParaRPr lang="en-US" dirty="0" smtClean="0"/>
          </a:p>
          <a:p>
            <a:r>
              <a:rPr lang="en-US" dirty="0" smtClean="0"/>
              <a:t>Introduction</a:t>
            </a:r>
            <a:endParaRPr lang="en-US" dirty="0" smtClean="0"/>
          </a:p>
          <a:p>
            <a:endParaRPr lang="en-US" dirty="0" smtClean="0"/>
          </a:p>
          <a:p>
            <a:r>
              <a:rPr lang="en-US" sz="2200" dirty="0" smtClean="0"/>
              <a:t>(based on the Tom Anderson and Michael </a:t>
            </a:r>
            <a:r>
              <a:rPr lang="en-US" sz="2200" dirty="0" err="1" smtClean="0"/>
              <a:t>D</a:t>
            </a:r>
            <a:r>
              <a:rPr lang="en-US" sz="2200" dirty="0" err="1" smtClean="0"/>
              <a:t>ahlin</a:t>
            </a:r>
            <a:r>
              <a:rPr lang="en-US" sz="2200" dirty="0" smtClean="0"/>
              <a:t> OSPP textbook)</a:t>
            </a:r>
            <a:endParaRPr lang="en-US" sz="2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187" y="1394129"/>
            <a:ext cx="8937625" cy="5022471"/>
          </a:xfrm>
          <a:prstGeom prst="rect">
            <a:avLst/>
          </a:prstGeom>
        </p:spPr>
      </p:pic>
      <p:sp>
        <p:nvSpPr>
          <p:cNvPr id="5" name="Title 4"/>
          <p:cNvSpPr>
            <a:spLocks noGrp="1"/>
          </p:cNvSpPr>
          <p:nvPr>
            <p:ph type="title"/>
          </p:nvPr>
        </p:nvSpPr>
        <p:spPr>
          <a:xfrm>
            <a:off x="457200" y="274638"/>
            <a:ext cx="8229600" cy="827541"/>
          </a:xfrm>
        </p:spPr>
        <p:txBody>
          <a:bodyPr>
            <a:normAutofit fontScale="90000"/>
          </a:bodyPr>
          <a:lstStyle/>
          <a:p>
            <a:r>
              <a:rPr lang="en-US" dirty="0" err="1" smtClean="0"/>
              <a:t>Tizen</a:t>
            </a:r>
            <a:r>
              <a:rPr lang="en-US" dirty="0" smtClean="0"/>
              <a:t> Embedded OS on a Refrigerator</a:t>
            </a:r>
            <a:endParaRPr lang="en-US" dirty="0"/>
          </a:p>
        </p:txBody>
      </p:sp>
    </p:spTree>
    <p:extLst>
      <p:ext uri="{BB962C8B-B14F-4D97-AF65-F5344CB8AC3E}">
        <p14:creationId xmlns:p14="http://schemas.microsoft.com/office/powerpoint/2010/main" val="3784269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QNX Embedded OS in Cars</a:t>
            </a:r>
            <a:endParaRPr lang="en-US" dirty="0"/>
          </a:p>
        </p:txBody>
      </p:sp>
      <p:pic>
        <p:nvPicPr>
          <p:cNvPr id="4" name="Content Placeholder 3"/>
          <p:cNvPicPr>
            <a:picLocks noGrp="1" noChangeAspect="1"/>
          </p:cNvPicPr>
          <p:nvPr>
            <p:ph idx="1"/>
          </p:nvPr>
        </p:nvPicPr>
        <p:blipFill>
          <a:blip r:embed="rId2"/>
          <a:stretch>
            <a:fillRect/>
          </a:stretch>
        </p:blipFill>
        <p:spPr>
          <a:xfrm>
            <a:off x="239860" y="1975757"/>
            <a:ext cx="8664280" cy="3594514"/>
          </a:xfrm>
          <a:prstGeom prst="rect">
            <a:avLst/>
          </a:prstGeom>
        </p:spPr>
      </p:pic>
    </p:spTree>
    <p:extLst>
      <p:ext uri="{BB962C8B-B14F-4D97-AF65-F5344CB8AC3E}">
        <p14:creationId xmlns:p14="http://schemas.microsoft.com/office/powerpoint/2010/main" val="1977720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79815" y="257074"/>
            <a:ext cx="5592536" cy="6407428"/>
          </a:xfrm>
          <a:prstGeom prst="rect">
            <a:avLst/>
          </a:prstGeom>
        </p:spPr>
      </p:pic>
    </p:spTree>
    <p:extLst>
      <p:ext uri="{BB962C8B-B14F-4D97-AF65-F5344CB8AC3E}">
        <p14:creationId xmlns:p14="http://schemas.microsoft.com/office/powerpoint/2010/main" val="3230230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Caption </a:t>
            </a:r>
            <a:r>
              <a:rPr lang="en-US" dirty="0"/>
              <a:t>of Figure 1.3</a:t>
            </a:r>
          </a:p>
        </p:txBody>
      </p:sp>
      <p:sp>
        <p:nvSpPr>
          <p:cNvPr id="3" name="Content Placeholder 2"/>
          <p:cNvSpPr>
            <a:spLocks noGrp="1"/>
          </p:cNvSpPr>
          <p:nvPr>
            <p:ph idx="1"/>
          </p:nvPr>
        </p:nvSpPr>
        <p:spPr>
          <a:xfrm>
            <a:off x="710293" y="1600200"/>
            <a:ext cx="7698922" cy="4525963"/>
          </a:xfrm>
        </p:spPr>
        <p:txBody>
          <a:bodyPr>
            <a:normAutofit/>
          </a:bodyPr>
          <a:lstStyle/>
          <a:p>
            <a:pPr marL="0" indent="0">
              <a:buNone/>
            </a:pPr>
            <a:r>
              <a:rPr lang="en-US" dirty="0"/>
              <a:t>The application context is much more than a simple abstraction on top of the hardware devices: applications execute in a virtual environment that </a:t>
            </a:r>
            <a:r>
              <a:rPr lang="en-US" dirty="0" smtClean="0"/>
              <a:t>is: </a:t>
            </a:r>
            <a:r>
              <a:rPr lang="en-US" dirty="0" smtClean="0">
                <a:solidFill>
                  <a:srgbClr val="FF0000"/>
                </a:solidFill>
              </a:rPr>
              <a:t>more </a:t>
            </a:r>
            <a:r>
              <a:rPr lang="en-US" dirty="0">
                <a:solidFill>
                  <a:srgbClr val="FF0000"/>
                </a:solidFill>
              </a:rPr>
              <a:t>constrained </a:t>
            </a:r>
            <a:r>
              <a:rPr lang="en-US" dirty="0"/>
              <a:t>(to prevent harm</a:t>
            </a:r>
            <a:r>
              <a:rPr lang="en-US" dirty="0" smtClean="0"/>
              <a:t>), </a:t>
            </a:r>
            <a:r>
              <a:rPr lang="en-US" dirty="0" smtClean="0">
                <a:solidFill>
                  <a:srgbClr val="FF0000"/>
                </a:solidFill>
              </a:rPr>
              <a:t>more </a:t>
            </a:r>
            <a:r>
              <a:rPr lang="en-US" dirty="0">
                <a:solidFill>
                  <a:srgbClr val="FF0000"/>
                </a:solidFill>
              </a:rPr>
              <a:t>powerful </a:t>
            </a:r>
            <a:r>
              <a:rPr lang="en-US" dirty="0"/>
              <a:t>(to mask hardware limitations), </a:t>
            </a:r>
            <a:r>
              <a:rPr lang="en-US" dirty="0" smtClean="0"/>
              <a:t>and </a:t>
            </a:r>
            <a:r>
              <a:rPr lang="en-US" dirty="0" smtClean="0">
                <a:solidFill>
                  <a:srgbClr val="FF0000"/>
                </a:solidFill>
              </a:rPr>
              <a:t>more </a:t>
            </a:r>
            <a:r>
              <a:rPr lang="en-US" dirty="0">
                <a:solidFill>
                  <a:srgbClr val="FF0000"/>
                </a:solidFill>
              </a:rPr>
              <a:t>useful </a:t>
            </a:r>
            <a:r>
              <a:rPr lang="en-US" dirty="0"/>
              <a:t>(via common </a:t>
            </a:r>
            <a:r>
              <a:rPr lang="en-US" dirty="0" smtClean="0"/>
              <a:t>services) than </a:t>
            </a:r>
            <a:r>
              <a:rPr lang="en-US" dirty="0"/>
              <a:t>the underlying hardware.</a:t>
            </a:r>
          </a:p>
          <a:p>
            <a:pPr marL="0" indent="0">
              <a:buNone/>
            </a:pPr>
            <a:endParaRPr lang="en-US" dirty="0"/>
          </a:p>
        </p:txBody>
      </p:sp>
    </p:spTree>
    <p:extLst>
      <p:ext uri="{BB962C8B-B14F-4D97-AF65-F5344CB8AC3E}">
        <p14:creationId xmlns:p14="http://schemas.microsoft.com/office/powerpoint/2010/main" val="2400971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C</a:t>
            </a:r>
            <a:r>
              <a:rPr lang="en-US" dirty="0" smtClean="0"/>
              <a:t>onstrained</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is a feature of Chrome that distinguishes it from other browsers and how is it provided</a:t>
            </a:r>
            <a:r>
              <a:rPr lang="en-US" dirty="0" smtClean="0"/>
              <a:t>?</a:t>
            </a:r>
            <a:endParaRPr lang="en-US" dirty="0"/>
          </a:p>
        </p:txBody>
      </p:sp>
    </p:spTree>
    <p:extLst>
      <p:ext uri="{BB962C8B-B14F-4D97-AF65-F5344CB8AC3E}">
        <p14:creationId xmlns:p14="http://schemas.microsoft.com/office/powerpoint/2010/main" val="328627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C</a:t>
            </a:r>
            <a:r>
              <a:rPr lang="en-US" dirty="0" smtClean="0"/>
              <a:t>onstrained</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is a feature of Chrome that distinguishes it from other browsers and how is it provided?</a:t>
            </a:r>
          </a:p>
          <a:p>
            <a:endParaRPr lang="en-US" sz="2000" dirty="0" smtClean="0"/>
          </a:p>
          <a:p>
            <a:pPr lvl="1"/>
            <a:r>
              <a:rPr lang="en-US" dirty="0" smtClean="0">
                <a:solidFill>
                  <a:srgbClr val="0070C0"/>
                </a:solidFill>
              </a:rPr>
              <a:t>Wikipedia: “Chrome </a:t>
            </a:r>
            <a:r>
              <a:rPr lang="en-US" dirty="0">
                <a:solidFill>
                  <a:srgbClr val="0070C0"/>
                </a:solidFill>
              </a:rPr>
              <a:t>uses a process-allocation model to sandbox </a:t>
            </a:r>
            <a:r>
              <a:rPr lang="en-US" dirty="0" smtClean="0">
                <a:solidFill>
                  <a:srgbClr val="0070C0"/>
                </a:solidFill>
              </a:rPr>
              <a:t>tabs. Using </a:t>
            </a:r>
            <a:r>
              <a:rPr lang="en-US" dirty="0">
                <a:solidFill>
                  <a:srgbClr val="0070C0"/>
                </a:solidFill>
              </a:rPr>
              <a:t>the principle of least privilege, each tab process cannot interact with critical memory functions (e.g. OS memory, user files) or other tab </a:t>
            </a:r>
            <a:r>
              <a:rPr lang="en-US" dirty="0" smtClean="0">
                <a:solidFill>
                  <a:srgbClr val="0070C0"/>
                </a:solidFill>
              </a:rPr>
              <a:t>processes ….”</a:t>
            </a:r>
            <a:endParaRPr lang="en-US" dirty="0">
              <a:solidFill>
                <a:srgbClr val="0070C0"/>
              </a:solidFill>
            </a:endParaRPr>
          </a:p>
        </p:txBody>
      </p:sp>
    </p:spTree>
    <p:extLst>
      <p:ext uri="{BB962C8B-B14F-4D97-AF65-F5344CB8AC3E}">
        <p14:creationId xmlns:p14="http://schemas.microsoft.com/office/powerpoint/2010/main" val="1965036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P</a:t>
            </a:r>
            <a:r>
              <a:rPr lang="en-US" dirty="0" smtClean="0"/>
              <a:t>owerful</a:t>
            </a:r>
            <a:endParaRPr lang="en-US" dirty="0"/>
          </a:p>
        </p:txBody>
      </p:sp>
      <p:sp>
        <p:nvSpPr>
          <p:cNvPr id="3" name="Content Placeholder 2"/>
          <p:cNvSpPr>
            <a:spLocks noGrp="1"/>
          </p:cNvSpPr>
          <p:nvPr>
            <p:ph idx="1"/>
          </p:nvPr>
        </p:nvSpPr>
        <p:spPr/>
        <p:txBody>
          <a:bodyPr/>
          <a:lstStyle/>
          <a:p>
            <a:endParaRPr lang="en-US" dirty="0" smtClean="0"/>
          </a:p>
          <a:p>
            <a:r>
              <a:rPr lang="en-US" dirty="0" smtClean="0"/>
              <a:t>What </a:t>
            </a:r>
            <a:r>
              <a:rPr lang="en-US" dirty="0"/>
              <a:t>is something an OS can do that is beyond the ability of the hardware</a:t>
            </a:r>
            <a:r>
              <a:rPr lang="en-US" dirty="0" smtClean="0"/>
              <a:t>?</a:t>
            </a:r>
            <a:endParaRPr lang="en-US" dirty="0"/>
          </a:p>
        </p:txBody>
      </p:sp>
    </p:spTree>
    <p:extLst>
      <p:ext uri="{BB962C8B-B14F-4D97-AF65-F5344CB8AC3E}">
        <p14:creationId xmlns:p14="http://schemas.microsoft.com/office/powerpoint/2010/main" val="3272947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U</a:t>
            </a:r>
            <a:r>
              <a:rPr lang="en-US" dirty="0" smtClean="0"/>
              <a:t>seful</a:t>
            </a:r>
            <a:endParaRPr lang="en-US" dirty="0"/>
          </a:p>
        </p:txBody>
      </p:sp>
      <p:sp>
        <p:nvSpPr>
          <p:cNvPr id="3" name="Content Placeholder 2"/>
          <p:cNvSpPr>
            <a:spLocks noGrp="1"/>
          </p:cNvSpPr>
          <p:nvPr>
            <p:ph idx="1"/>
          </p:nvPr>
        </p:nvSpPr>
        <p:spPr/>
        <p:txBody>
          <a:bodyPr/>
          <a:lstStyle/>
          <a:p>
            <a:endParaRPr lang="en-US" dirty="0" smtClean="0"/>
          </a:p>
          <a:p>
            <a:r>
              <a:rPr lang="en-US" dirty="0" smtClean="0"/>
              <a:t>How </a:t>
            </a:r>
            <a:r>
              <a:rPr lang="en-US" dirty="0"/>
              <a:t>does an OS make programming easier than starting with bare hardware?</a:t>
            </a:r>
          </a:p>
          <a:p>
            <a:endParaRPr lang="en-US" dirty="0"/>
          </a:p>
        </p:txBody>
      </p:sp>
    </p:spTree>
    <p:extLst>
      <p:ext uri="{BB962C8B-B14F-4D97-AF65-F5344CB8AC3E}">
        <p14:creationId xmlns:p14="http://schemas.microsoft.com/office/powerpoint/2010/main" val="425750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02" y="723673"/>
            <a:ext cx="4176649" cy="1143000"/>
          </a:xfrm>
        </p:spPr>
        <p:txBody>
          <a:bodyPr>
            <a:normAutofit fontScale="90000"/>
          </a:bodyPr>
          <a:lstStyle/>
          <a:p>
            <a:r>
              <a:rPr lang="en-US" dirty="0" smtClean="0"/>
              <a:t>What is an operating system?</a:t>
            </a:r>
            <a:endParaRPr lang="en-US" dirty="0"/>
          </a:p>
        </p:txBody>
      </p:sp>
      <p:sp>
        <p:nvSpPr>
          <p:cNvPr id="3" name="Content Placeholder 2"/>
          <p:cNvSpPr>
            <a:spLocks noGrp="1"/>
          </p:cNvSpPr>
          <p:nvPr>
            <p:ph idx="1"/>
          </p:nvPr>
        </p:nvSpPr>
        <p:spPr>
          <a:xfrm>
            <a:off x="740814" y="2639333"/>
            <a:ext cx="3335227" cy="3680469"/>
          </a:xfrm>
        </p:spPr>
        <p:txBody>
          <a:bodyPr>
            <a:normAutofit/>
          </a:bodyPr>
          <a:lstStyle/>
          <a:p>
            <a:r>
              <a:rPr lang="en-US" dirty="0" smtClean="0"/>
              <a:t>Software to manage a computer’s resources for its users and applications</a:t>
            </a:r>
          </a:p>
        </p:txBody>
      </p:sp>
      <p:pic>
        <p:nvPicPr>
          <p:cNvPr id="6" name="Picture 5"/>
          <p:cNvPicPr>
            <a:picLocks noChangeAspect="1"/>
          </p:cNvPicPr>
          <p:nvPr/>
        </p:nvPicPr>
        <p:blipFill>
          <a:blip r:embed="rId3"/>
          <a:stretch>
            <a:fillRect/>
          </a:stretch>
        </p:blipFill>
        <p:spPr>
          <a:xfrm>
            <a:off x="4383051" y="1747157"/>
            <a:ext cx="4164957" cy="337472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Could an operating system be built as a hardware device?</a:t>
            </a:r>
          </a:p>
        </p:txBody>
      </p:sp>
    </p:spTree>
    <p:extLst>
      <p:ext uri="{BB962C8B-B14F-4D97-AF65-F5344CB8AC3E}">
        <p14:creationId xmlns:p14="http://schemas.microsoft.com/office/powerpoint/2010/main" val="341468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1966 Fairchild Symbol IIR Computer</a:t>
            </a:r>
            <a:endParaRPr lang="en-US" dirty="0"/>
          </a:p>
        </p:txBody>
      </p:sp>
      <p:sp>
        <p:nvSpPr>
          <p:cNvPr id="3" name="Content Placeholder 2"/>
          <p:cNvSpPr>
            <a:spLocks noGrp="1"/>
          </p:cNvSpPr>
          <p:nvPr>
            <p:ph idx="1"/>
          </p:nvPr>
        </p:nvSpPr>
        <p:spPr>
          <a:xfrm>
            <a:off x="457200" y="1477736"/>
            <a:ext cx="8229600" cy="4865914"/>
          </a:xfrm>
        </p:spPr>
        <p:txBody>
          <a:bodyPr>
            <a:normAutofit fontScale="62500" lnSpcReduction="20000"/>
          </a:bodyPr>
          <a:lstStyle/>
          <a:p>
            <a:pPr marL="0" indent="0">
              <a:buNone/>
            </a:pPr>
            <a:r>
              <a:rPr lang="en-US" sz="3500" dirty="0">
                <a:solidFill>
                  <a:srgbClr val="FF0000"/>
                </a:solidFill>
              </a:rPr>
              <a:t>Fairchild's Symbol computer had both the compiler and operating system built with hardware, not software. </a:t>
            </a:r>
            <a:r>
              <a:rPr lang="en-US" sz="3500" dirty="0"/>
              <a:t>Several of us on the Symbol design team were experienced programmers, familiar with the high-level languages Cobol, Fortran, and Algol, and with the inner workings of compilers and operating system software. Accordingly, many hardware mechanisms we built were based on known software techniques. For example, the one-pass (hardware) translator generated a symbol table and reverse Polish code as in conventional software interpretive languages. The translator hardware (compiler) operated at disk transfer speeds and was so fast there was no need to keep and store object code, since it could be quickly regenerated on-the-fly. The hardware-implemented job controller performed conventional operating system functions. The memory controller provided a virtual memory for variable-length strings and is described herein</a:t>
            </a:r>
            <a:r>
              <a:rPr lang="en-US" sz="3500" dirty="0" smtClean="0"/>
              <a:t>.</a:t>
            </a:r>
          </a:p>
          <a:p>
            <a:pPr marL="0" indent="0">
              <a:buNone/>
            </a:pPr>
            <a:endParaRPr lang="en-US" dirty="0" smtClean="0"/>
          </a:p>
          <a:p>
            <a:pPr marL="0" indent="0">
              <a:buNone/>
            </a:pPr>
            <a:r>
              <a:rPr lang="en-US" dirty="0" smtClean="0"/>
              <a:t>Stan </a:t>
            </a:r>
            <a:r>
              <a:rPr lang="en-US" dirty="0" err="1" smtClean="0"/>
              <a:t>Mazor</a:t>
            </a:r>
            <a:r>
              <a:rPr lang="en-US" dirty="0"/>
              <a:t>, </a:t>
            </a:r>
            <a:r>
              <a:rPr lang="en-US" u="sng" dirty="0"/>
              <a:t>IEEE Annals of the History of </a:t>
            </a:r>
            <a:r>
              <a:rPr lang="en-US" u="sng" dirty="0" smtClean="0"/>
              <a:t>Computing</a:t>
            </a:r>
            <a:r>
              <a:rPr lang="en-US" dirty="0" smtClean="0"/>
              <a:t>, 30:1, </a:t>
            </a:r>
            <a:r>
              <a:rPr lang="en-US" dirty="0"/>
              <a:t>Jan.-March 2008 </a:t>
            </a:r>
          </a:p>
        </p:txBody>
      </p:sp>
    </p:spTree>
    <p:extLst>
      <p:ext uri="{BB962C8B-B14F-4D97-AF65-F5344CB8AC3E}">
        <p14:creationId xmlns:p14="http://schemas.microsoft.com/office/powerpoint/2010/main" val="331087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rmAutofit/>
          </a:bodyPr>
          <a:lstStyle/>
          <a:p>
            <a:r>
              <a:rPr lang="en-US" dirty="0" smtClean="0"/>
              <a:t>Does it make economic sense?</a:t>
            </a:r>
          </a:p>
        </p:txBody>
      </p:sp>
    </p:spTree>
    <p:extLst>
      <p:ext uri="{BB962C8B-B14F-4D97-AF65-F5344CB8AC3E}">
        <p14:creationId xmlns:p14="http://schemas.microsoft.com/office/powerpoint/2010/main" val="1727419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rmAutofit/>
          </a:bodyPr>
          <a:lstStyle/>
          <a:p>
            <a:r>
              <a:rPr lang="en-US" dirty="0" smtClean="0"/>
              <a:t>Does it make economic sense?</a:t>
            </a:r>
          </a:p>
          <a:p>
            <a:pPr lvl="1"/>
            <a:endParaRPr lang="en-US" dirty="0" smtClean="0">
              <a:solidFill>
                <a:srgbClr val="0070C0"/>
              </a:solidFill>
            </a:endParaRPr>
          </a:p>
          <a:p>
            <a:pPr lvl="1"/>
            <a:r>
              <a:rPr lang="en-US" dirty="0" smtClean="0">
                <a:solidFill>
                  <a:srgbClr val="0070C0"/>
                </a:solidFill>
              </a:rPr>
              <a:t>Why not?</a:t>
            </a:r>
          </a:p>
          <a:p>
            <a:pPr lvl="1"/>
            <a:endParaRPr lang="en-US" dirty="0">
              <a:solidFill>
                <a:srgbClr val="0070C0"/>
              </a:solidFill>
            </a:endParaRPr>
          </a:p>
          <a:p>
            <a:pPr lvl="1"/>
            <a:r>
              <a:rPr lang="en-US" dirty="0" smtClean="0">
                <a:solidFill>
                  <a:srgbClr val="0070C0"/>
                </a:solidFill>
              </a:rPr>
              <a:t>Hardware markets</a:t>
            </a:r>
          </a:p>
          <a:p>
            <a:pPr lvl="2"/>
            <a:r>
              <a:rPr lang="en-US" dirty="0" smtClean="0">
                <a:solidFill>
                  <a:srgbClr val="0070C0"/>
                </a:solidFill>
              </a:rPr>
              <a:t>ASICs for stable, high-volume components</a:t>
            </a:r>
          </a:p>
          <a:p>
            <a:pPr lvl="2"/>
            <a:r>
              <a:rPr lang="en-US" dirty="0" smtClean="0">
                <a:solidFill>
                  <a:srgbClr val="0070C0"/>
                </a:solidFill>
              </a:rPr>
              <a:t>Coprocessors for well-defined functions</a:t>
            </a:r>
          </a:p>
          <a:p>
            <a:pPr lvl="2"/>
            <a:r>
              <a:rPr lang="en-US" dirty="0" smtClean="0">
                <a:solidFill>
                  <a:srgbClr val="0070C0"/>
                </a:solidFill>
              </a:rPr>
              <a:t>Reconfigurable hardware (e.g., FPGA)</a:t>
            </a:r>
          </a:p>
          <a:p>
            <a:pPr lvl="2"/>
            <a:r>
              <a:rPr lang="en-US" dirty="0" smtClean="0">
                <a:solidFill>
                  <a:srgbClr val="0070C0"/>
                </a:solidFill>
              </a:rPr>
              <a:t>General-purpose microcontrollers / processors</a:t>
            </a:r>
            <a:endParaRPr lang="en-US" dirty="0">
              <a:solidFill>
                <a:srgbClr val="0070C0"/>
              </a:solidFill>
            </a:endParaRPr>
          </a:p>
        </p:txBody>
      </p:sp>
    </p:spTree>
    <p:extLst>
      <p:ext uri="{BB962C8B-B14F-4D97-AF65-F5344CB8AC3E}">
        <p14:creationId xmlns:p14="http://schemas.microsoft.com/office/powerpoint/2010/main" val="78862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Where do you find operating systems?</a:t>
            </a:r>
            <a:endParaRPr lang="en-US" dirty="0"/>
          </a:p>
        </p:txBody>
      </p:sp>
    </p:spTree>
    <p:extLst>
      <p:ext uri="{BB962C8B-B14F-4D97-AF65-F5344CB8AC3E}">
        <p14:creationId xmlns:p14="http://schemas.microsoft.com/office/powerpoint/2010/main" val="2163486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Operating Systems</a:t>
            </a:r>
            <a:endParaRPr lang="en-US" dirty="0"/>
          </a:p>
        </p:txBody>
      </p:sp>
      <p:sp>
        <p:nvSpPr>
          <p:cNvPr id="3" name="Content Placeholder 2"/>
          <p:cNvSpPr>
            <a:spLocks noGrp="1"/>
          </p:cNvSpPr>
          <p:nvPr>
            <p:ph sz="half" idx="1"/>
          </p:nvPr>
        </p:nvSpPr>
        <p:spPr/>
        <p:txBody>
          <a:bodyPr>
            <a:normAutofit/>
          </a:bodyPr>
          <a:lstStyle/>
          <a:p>
            <a:r>
              <a:rPr lang="en-US" dirty="0" smtClean="0"/>
              <a:t>Mobile OS</a:t>
            </a:r>
          </a:p>
          <a:p>
            <a:pPr lvl="1"/>
            <a:r>
              <a:rPr lang="en-US" dirty="0" smtClean="0"/>
              <a:t>Android, iOS</a:t>
            </a:r>
          </a:p>
          <a:p>
            <a:r>
              <a:rPr lang="en-US" dirty="0" smtClean="0"/>
              <a:t>Desktop / Server OS</a:t>
            </a:r>
          </a:p>
          <a:p>
            <a:pPr lvl="1"/>
            <a:r>
              <a:rPr lang="en-US" dirty="0" smtClean="0"/>
              <a:t>Linux, Windows</a:t>
            </a:r>
          </a:p>
          <a:p>
            <a:endParaRPr lang="en-US" dirty="0"/>
          </a:p>
        </p:txBody>
      </p:sp>
      <p:sp>
        <p:nvSpPr>
          <p:cNvPr id="4" name="Content Placeholder 3"/>
          <p:cNvSpPr>
            <a:spLocks noGrp="1"/>
          </p:cNvSpPr>
          <p:nvPr>
            <p:ph sz="half" idx="2"/>
          </p:nvPr>
        </p:nvSpPr>
        <p:spPr/>
        <p:txBody>
          <a:bodyPr>
            <a:normAutofit/>
          </a:bodyPr>
          <a:lstStyle/>
          <a:p>
            <a:r>
              <a:rPr lang="en-US" dirty="0"/>
              <a:t>Embedded OS</a:t>
            </a:r>
          </a:p>
          <a:p>
            <a:pPr lvl="1"/>
            <a:r>
              <a:rPr lang="en-US" dirty="0" smtClean="0"/>
              <a:t>L4, </a:t>
            </a:r>
            <a:r>
              <a:rPr lang="en-US" dirty="0" err="1" smtClean="0"/>
              <a:t>Tizen</a:t>
            </a:r>
            <a:r>
              <a:rPr lang="en-US" dirty="0"/>
              <a:t>, QNX, </a:t>
            </a:r>
            <a:r>
              <a:rPr lang="en-US" dirty="0" err="1" smtClean="0"/>
              <a:t>webOS</a:t>
            </a:r>
            <a:endParaRPr lang="en-US" dirty="0"/>
          </a:p>
          <a:p>
            <a:r>
              <a:rPr lang="en-US" dirty="0"/>
              <a:t>Real Time OS</a:t>
            </a:r>
          </a:p>
          <a:p>
            <a:pPr lvl="1"/>
            <a:r>
              <a:rPr lang="en-US" dirty="0" err="1"/>
              <a:t>VxWorks</a:t>
            </a:r>
            <a:endParaRPr lang="en-US" dirty="0"/>
          </a:p>
          <a:p>
            <a:r>
              <a:rPr lang="en-US" dirty="0" smtClean="0"/>
              <a:t>Network OS</a:t>
            </a:r>
          </a:p>
          <a:p>
            <a:pPr lvl="1"/>
            <a:r>
              <a:rPr lang="en-US" dirty="0" smtClean="0"/>
              <a:t>Cisco IOS</a:t>
            </a:r>
          </a:p>
          <a:p>
            <a:r>
              <a:rPr lang="en-US" dirty="0" smtClean="0"/>
              <a:t>Mainframe </a:t>
            </a:r>
            <a:r>
              <a:rPr lang="en-US" dirty="0"/>
              <a:t>OS</a:t>
            </a:r>
          </a:p>
          <a:p>
            <a:pPr lvl="1"/>
            <a:r>
              <a:rPr lang="en-US" dirty="0" smtClean="0"/>
              <a:t>z/OS</a:t>
            </a:r>
            <a:endParaRPr lang="en-US" dirty="0"/>
          </a:p>
          <a:p>
            <a:endParaRPr lang="en-US" dirty="0"/>
          </a:p>
        </p:txBody>
      </p:sp>
    </p:spTree>
    <p:extLst>
      <p:ext uri="{BB962C8B-B14F-4D97-AF65-F5344CB8AC3E}">
        <p14:creationId xmlns:p14="http://schemas.microsoft.com/office/powerpoint/2010/main" val="2269082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Customized L4 OS on iPhone</a:t>
            </a:r>
            <a:endParaRPr lang="en-US" dirty="0"/>
          </a:p>
        </p:txBody>
      </p:sp>
      <p:sp>
        <p:nvSpPr>
          <p:cNvPr id="3" name="Content Placeholder 2"/>
          <p:cNvSpPr>
            <a:spLocks noGrp="1"/>
          </p:cNvSpPr>
          <p:nvPr>
            <p:ph idx="1"/>
          </p:nvPr>
        </p:nvSpPr>
        <p:spPr>
          <a:xfrm>
            <a:off x="310243" y="1281794"/>
            <a:ext cx="8637814" cy="5127170"/>
          </a:xfrm>
        </p:spPr>
        <p:txBody>
          <a:bodyPr>
            <a:noAutofit/>
          </a:bodyPr>
          <a:lstStyle/>
          <a:p>
            <a:pPr marL="0" indent="0">
              <a:buNone/>
            </a:pPr>
            <a:r>
              <a:rPr lang="en-US" sz="1600" dirty="0"/>
              <a:t>The Secure Enclave is a coprocessor fabricated within the system on chip (</a:t>
            </a:r>
            <a:r>
              <a:rPr lang="en-US" sz="1600" dirty="0" err="1"/>
              <a:t>SoC</a:t>
            </a:r>
            <a:r>
              <a:rPr lang="en-US" sz="1600" dirty="0"/>
              <a:t>). It uses encrypted memory and includes a hardware random-number generator. The Secure Enclave provides all cryptographic operations for Data Protection key management and maintains the integrity of Data Protection even if the kernel has been compromised. Communication between the Secure Enclave and the application processor is isolated to an interrupt-driven mailbox and shared memory data buffers.</a:t>
            </a:r>
          </a:p>
          <a:p>
            <a:pPr marL="0" indent="0">
              <a:buNone/>
            </a:pPr>
            <a:endParaRPr lang="en-US" sz="800" dirty="0"/>
          </a:p>
          <a:p>
            <a:pPr marL="0" indent="0">
              <a:buNone/>
            </a:pPr>
            <a:r>
              <a:rPr lang="en-US" sz="1600" dirty="0"/>
              <a:t>The Secure Enclave includes a dedicated Secure Enclave Boot ROM. Similar to the application processor Boot ROM, the Secure Enclave Boot ROM is immutable code that establishes the hardware root of trust for the Secure Enclave.</a:t>
            </a:r>
          </a:p>
          <a:p>
            <a:pPr marL="0" indent="0">
              <a:buNone/>
            </a:pPr>
            <a:endParaRPr lang="en-US" sz="800" dirty="0"/>
          </a:p>
          <a:p>
            <a:pPr marL="0" indent="0">
              <a:buNone/>
            </a:pPr>
            <a:r>
              <a:rPr lang="en-US" sz="1600" dirty="0">
                <a:solidFill>
                  <a:srgbClr val="FF0000"/>
                </a:solidFill>
              </a:rPr>
              <a:t>The Secure Enclave runs a Secure Enclave OS based on an Apple-customized version of the L4 microkernel. </a:t>
            </a:r>
            <a:r>
              <a:rPr lang="en-US" sz="1600" dirty="0"/>
              <a:t>This Secure Enclave OS is signed by Apple, verified by the Secure Enclave Boot ROM, and updated through a personalized software update process.</a:t>
            </a:r>
          </a:p>
          <a:p>
            <a:pPr marL="0" indent="0">
              <a:buNone/>
            </a:pPr>
            <a:endParaRPr lang="en-US" sz="800" dirty="0"/>
          </a:p>
          <a:p>
            <a:pPr marL="0" indent="0">
              <a:buNone/>
            </a:pPr>
            <a:r>
              <a:rPr lang="en-US" sz="1600" dirty="0"/>
              <a:t>An example of some built-in services that utilize the hardware protected Secure Key Store:</a:t>
            </a:r>
          </a:p>
          <a:p>
            <a:r>
              <a:rPr lang="en-US" sz="1600" dirty="0" smtClean="0"/>
              <a:t>Unlock </a:t>
            </a:r>
            <a:r>
              <a:rPr lang="en-US" sz="1600" dirty="0"/>
              <a:t>of device or account (Password &amp; Biometric)</a:t>
            </a:r>
          </a:p>
          <a:p>
            <a:r>
              <a:rPr lang="en-US" sz="1600" dirty="0" smtClean="0"/>
              <a:t>Hardware </a:t>
            </a:r>
            <a:r>
              <a:rPr lang="en-US" sz="1600" dirty="0"/>
              <a:t>Encryption / Data Protection / </a:t>
            </a:r>
            <a:r>
              <a:rPr lang="en-US" sz="1600" dirty="0" err="1"/>
              <a:t>FileVault</a:t>
            </a:r>
            <a:r>
              <a:rPr lang="en-US" sz="1600" dirty="0"/>
              <a:t> (Data-at-Rest)</a:t>
            </a:r>
          </a:p>
          <a:p>
            <a:r>
              <a:rPr lang="en-US" sz="1600" dirty="0" smtClean="0"/>
              <a:t>Secure </a:t>
            </a:r>
            <a:r>
              <a:rPr lang="en-US" sz="1600" dirty="0"/>
              <a:t>Boot (Firmware and OS Trust and Integrity)</a:t>
            </a:r>
          </a:p>
          <a:p>
            <a:r>
              <a:rPr lang="en-US" sz="1600" dirty="0" smtClean="0"/>
              <a:t>Hardware </a:t>
            </a:r>
            <a:r>
              <a:rPr lang="en-US" sz="1600" dirty="0"/>
              <a:t>control of camera (FaceTime)</a:t>
            </a:r>
          </a:p>
          <a:p>
            <a:pPr marL="0" indent="0">
              <a:buNone/>
            </a:pPr>
            <a:endParaRPr lang="en-US" sz="800" dirty="0"/>
          </a:p>
          <a:p>
            <a:pPr marL="0" indent="0">
              <a:buNone/>
            </a:pPr>
            <a:r>
              <a:rPr lang="en-US" sz="1600" dirty="0"/>
              <a:t>https://support.apple.com/en-us/HT209632</a:t>
            </a:r>
          </a:p>
        </p:txBody>
      </p:sp>
    </p:spTree>
    <p:extLst>
      <p:ext uri="{BB962C8B-B14F-4D97-AF65-F5344CB8AC3E}">
        <p14:creationId xmlns:p14="http://schemas.microsoft.com/office/powerpoint/2010/main" val="1326689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5767</TotalTime>
  <Words>710</Words>
  <Application>Microsoft Office PowerPoint</Application>
  <PresentationFormat>On-screen Show (4:3)</PresentationFormat>
  <Paragraphs>75</Paragraphs>
  <Slides>17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Introduction to Operating Systems</vt:lpstr>
      <vt:lpstr>What is an operating system?</vt:lpstr>
      <vt:lpstr>Question</vt:lpstr>
      <vt:lpstr>1966 Fairchild Symbol IIR Computer</vt:lpstr>
      <vt:lpstr>Question</vt:lpstr>
      <vt:lpstr>Question</vt:lpstr>
      <vt:lpstr>Question</vt:lpstr>
      <vt:lpstr>Types of Operating Systems</vt:lpstr>
      <vt:lpstr>Customized L4 OS on iPhone</vt:lpstr>
      <vt:lpstr>Tizen Embedded OS on a Refrigerator</vt:lpstr>
      <vt:lpstr>QNX Embedded OS in Cars</vt:lpstr>
      <vt:lpstr>PowerPoint Presentation</vt:lpstr>
      <vt:lpstr>From Caption of Figure 1.3</vt:lpstr>
      <vt:lpstr>More Constrained</vt:lpstr>
      <vt:lpstr>More Constrained</vt:lpstr>
      <vt:lpstr>More Powerful</vt:lpstr>
      <vt:lpstr>More Useful</vt:lpstr>
    </vt:vector>
  </TitlesOfParts>
  <Manager/>
  <Company>University of Washington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Principles and Practice, Introduction</dc:title>
  <dc:subject/>
  <dc:creator>Thomas Anderson</dc:creator>
  <cp:keywords/>
  <dc:description>Copyright 2012 Thomas Anderson</dc:description>
  <cp:lastModifiedBy>Mark Smotherman</cp:lastModifiedBy>
  <cp:revision>93</cp:revision>
  <cp:lastPrinted>2018-05-11T22:46:40Z</cp:lastPrinted>
  <dcterms:created xsi:type="dcterms:W3CDTF">2014-09-24T06:21:04Z</dcterms:created>
  <dcterms:modified xsi:type="dcterms:W3CDTF">2020-01-02T19:44:15Z</dcterms:modified>
  <cp:category/>
</cp:coreProperties>
</file>