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40" r:id="rId2"/>
    <p:sldId id="416" r:id="rId3"/>
    <p:sldId id="417" r:id="rId4"/>
    <p:sldId id="418" r:id="rId5"/>
    <p:sldId id="436" r:id="rId6"/>
    <p:sldId id="437" r:id="rId7"/>
    <p:sldId id="405" r:id="rId8"/>
    <p:sldId id="428" r:id="rId9"/>
    <p:sldId id="406" r:id="rId10"/>
    <p:sldId id="420" r:id="rId11"/>
    <p:sldId id="407" r:id="rId12"/>
    <p:sldId id="410" r:id="rId13"/>
    <p:sldId id="411" r:id="rId14"/>
    <p:sldId id="412" r:id="rId15"/>
    <p:sldId id="414" r:id="rId16"/>
    <p:sldId id="422" r:id="rId17"/>
    <p:sldId id="423" r:id="rId18"/>
    <p:sldId id="427" r:id="rId19"/>
    <p:sldId id="439" r:id="rId20"/>
    <p:sldId id="424" r:id="rId21"/>
    <p:sldId id="425" r:id="rId22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4980" autoAdjust="0"/>
    <p:restoredTop sz="86449" autoAdjust="0"/>
  </p:normalViewPr>
  <p:slideViewPr>
    <p:cSldViewPr snapToGrid="0" snapToObjects="1">
      <p:cViewPr varScale="1">
        <p:scale>
          <a:sx n="74" d="100"/>
          <a:sy n="74" d="100"/>
        </p:scale>
        <p:origin x="6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91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2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</a:t>
            </a:r>
            <a:r>
              <a:rPr lang="en-US" dirty="0" smtClean="0"/>
              <a:t>Spring</a:t>
            </a:r>
            <a:r>
              <a:rPr lang="en-US" dirty="0" smtClean="0"/>
              <a:t> 2020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10</a:t>
            </a:r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30051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Support for                     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x86 recently added hardware support for running virtual machines at user level</a:t>
            </a:r>
          </a:p>
          <a:p>
            <a:r>
              <a:rPr lang="en-US" dirty="0" smtClean="0"/>
              <a:t>Operating system kernel initializes two sets of translation tables</a:t>
            </a:r>
          </a:p>
          <a:p>
            <a:pPr lvl="1"/>
            <a:r>
              <a:rPr lang="en-US" dirty="0" smtClean="0"/>
              <a:t>One for the guest OS</a:t>
            </a:r>
          </a:p>
          <a:p>
            <a:pPr lvl="1"/>
            <a:r>
              <a:rPr lang="en-US" dirty="0" smtClean="0"/>
              <a:t>One for the host OS</a:t>
            </a:r>
          </a:p>
          <a:p>
            <a:r>
              <a:rPr lang="en-US" dirty="0" smtClean="0"/>
              <a:t>Hardware translates address in two steps</a:t>
            </a:r>
          </a:p>
          <a:p>
            <a:pPr lvl="1"/>
            <a:r>
              <a:rPr lang="en-US" dirty="0" smtClean="0"/>
              <a:t>First using guest OS tables, then host OS tables</a:t>
            </a:r>
          </a:p>
          <a:p>
            <a:pPr lvl="1"/>
            <a:r>
              <a:rPr lang="en-US" dirty="0" smtClean="0"/>
              <a:t>TLB holds composition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487"/>
            <a:ext cx="8229600" cy="1143000"/>
          </a:xfrm>
        </p:spPr>
        <p:txBody>
          <a:bodyPr/>
          <a:lstStyle/>
          <a:p>
            <a:r>
              <a:rPr lang="en-US" dirty="0" smtClean="0"/>
              <a:t>VMM Memory Compression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031" y="1207223"/>
            <a:ext cx="7333938" cy="52382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Checkpoint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269" y="1465946"/>
            <a:ext cx="7415461" cy="49747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what point can we resume the execution of a </a:t>
            </a:r>
            <a:r>
              <a:rPr lang="en-US" dirty="0" err="1" smtClean="0"/>
              <a:t>checkpointed</a:t>
            </a:r>
            <a:r>
              <a:rPr lang="en-US" dirty="0" smtClean="0"/>
              <a:t> program?</a:t>
            </a:r>
          </a:p>
          <a:p>
            <a:pPr lvl="1"/>
            <a:r>
              <a:rPr lang="en-US" dirty="0" smtClean="0"/>
              <a:t>When the checkpoint starts?</a:t>
            </a:r>
          </a:p>
          <a:p>
            <a:pPr lvl="1"/>
            <a:r>
              <a:rPr lang="en-US" dirty="0" smtClean="0"/>
              <a:t>When the checkpoint is entirely on disk?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Checkpoint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55747"/>
            <a:ext cx="8229600" cy="28148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we checkpoint a process and then restart it on a different machine?</a:t>
            </a:r>
          </a:p>
          <a:p>
            <a:pPr lvl="1"/>
            <a:r>
              <a:rPr lang="en-US" dirty="0" smtClean="0"/>
              <a:t>Process migration: move a process from one machine to another</a:t>
            </a:r>
          </a:p>
          <a:p>
            <a:pPr lvl="1"/>
            <a:r>
              <a:rPr lang="en-US" dirty="0" smtClean="0"/>
              <a:t>Special handling needed if any system calls are in progress</a:t>
            </a:r>
          </a:p>
          <a:p>
            <a:pPr lvl="2"/>
            <a:r>
              <a:rPr lang="en-US" dirty="0" smtClean="0"/>
              <a:t>Where does the system call return to?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Data structures that survive failures</a:t>
            </a:r>
          </a:p>
          <a:p>
            <a:pPr lvl="1"/>
            <a:r>
              <a:rPr lang="en-US" dirty="0" smtClean="0"/>
              <a:t>Want a consistent version of the data structure</a:t>
            </a:r>
          </a:p>
          <a:p>
            <a:pPr lvl="1"/>
            <a:r>
              <a:rPr lang="en-US" dirty="0" smtClean="0"/>
              <a:t>User marks region of code as needing to be atomic</a:t>
            </a:r>
          </a:p>
          <a:p>
            <a:pPr lvl="2"/>
            <a:r>
              <a:rPr lang="en-US" dirty="0" smtClean="0"/>
              <a:t>Begin transaction, end transaction</a:t>
            </a:r>
          </a:p>
          <a:p>
            <a:pPr lvl="1"/>
            <a:r>
              <a:rPr lang="en-US" dirty="0" smtClean="0"/>
              <a:t>If crash, restore state before or after transaction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Recoverable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 begin transaction:</a:t>
            </a:r>
          </a:p>
          <a:p>
            <a:pPr lvl="1"/>
            <a:r>
              <a:rPr lang="en-US" dirty="0" smtClean="0"/>
              <a:t>Snapshot data structure to disk</a:t>
            </a:r>
          </a:p>
          <a:p>
            <a:pPr lvl="1"/>
            <a:r>
              <a:rPr lang="en-US" dirty="0" smtClean="0"/>
              <a:t>Change page table permission to read-only</a:t>
            </a:r>
          </a:p>
          <a:p>
            <a:r>
              <a:rPr lang="en-US" dirty="0" smtClean="0"/>
              <a:t>On page fault:</a:t>
            </a:r>
          </a:p>
          <a:p>
            <a:pPr lvl="1"/>
            <a:r>
              <a:rPr lang="en-US" dirty="0" smtClean="0"/>
              <a:t>Mark page as modified by transaction</a:t>
            </a:r>
          </a:p>
          <a:p>
            <a:pPr lvl="1"/>
            <a:r>
              <a:rPr lang="en-US" dirty="0" smtClean="0"/>
              <a:t>Change page table permission to read-write</a:t>
            </a:r>
          </a:p>
          <a:p>
            <a:r>
              <a:rPr lang="en-US" dirty="0" smtClean="0"/>
              <a:t>On end transaction:</a:t>
            </a:r>
          </a:p>
          <a:p>
            <a:pPr lvl="1"/>
            <a:r>
              <a:rPr lang="en-US" dirty="0" smtClean="0"/>
              <a:t>Log changed pages to disk</a:t>
            </a:r>
          </a:p>
          <a:p>
            <a:pPr lvl="1"/>
            <a:r>
              <a:rPr lang="en-US" dirty="0" smtClean="0"/>
              <a:t>Commit transaction when all </a:t>
            </a:r>
            <a:r>
              <a:rPr lang="en-US" dirty="0" err="1" smtClean="0"/>
              <a:t>mods</a:t>
            </a:r>
            <a:r>
              <a:rPr lang="en-US" dirty="0" smtClean="0"/>
              <a:t> are on disk</a:t>
            </a:r>
          </a:p>
          <a:p>
            <a:r>
              <a:rPr lang="en-US" dirty="0" smtClean="0"/>
              <a:t>Recovery:</a:t>
            </a:r>
          </a:p>
          <a:p>
            <a:pPr lvl="1"/>
            <a:r>
              <a:rPr lang="en-US" dirty="0" smtClean="0"/>
              <a:t>Read last snapshot + logged changes, if committed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precisely replay the execution of a multi-threaded process?</a:t>
            </a:r>
          </a:p>
          <a:p>
            <a:pPr lvl="1"/>
            <a:r>
              <a:rPr lang="en-US" dirty="0" smtClean="0"/>
              <a:t>If process does not have a memory race</a:t>
            </a:r>
          </a:p>
          <a:p>
            <a:r>
              <a:rPr lang="en-US" dirty="0" smtClean="0"/>
              <a:t>From a checkpoint, record:</a:t>
            </a:r>
          </a:p>
          <a:p>
            <a:pPr lvl="1"/>
            <a:r>
              <a:rPr lang="en-US" dirty="0" smtClean="0"/>
              <a:t>All inputs and return values from system calls </a:t>
            </a:r>
          </a:p>
          <a:p>
            <a:pPr lvl="1"/>
            <a:r>
              <a:rPr lang="en-US" dirty="0" smtClean="0"/>
              <a:t>All scheduling decisions</a:t>
            </a:r>
          </a:p>
          <a:p>
            <a:pPr lvl="1"/>
            <a:r>
              <a:rPr lang="en-US" dirty="0" smtClean="0"/>
              <a:t>All synchronization operations</a:t>
            </a:r>
          </a:p>
          <a:p>
            <a:pPr lvl="2"/>
            <a:r>
              <a:rPr lang="en-US" dirty="0" smtClean="0"/>
              <a:t>Ex: which thread acquired lock in which order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 “honeypot”</a:t>
            </a:r>
          </a:p>
          <a:p>
            <a:pPr lvl="1"/>
            <a:r>
              <a:rPr lang="en-US" dirty="0" smtClean="0"/>
              <a:t>Clone VM to run suspect code</a:t>
            </a:r>
          </a:p>
          <a:p>
            <a:pPr lvl="1"/>
            <a:r>
              <a:rPr lang="en-US" dirty="0" smtClean="0"/>
              <a:t>Watch for changes to browser or OS in VM</a:t>
            </a:r>
          </a:p>
          <a:p>
            <a:r>
              <a:rPr lang="en-US" dirty="0"/>
              <a:t>Information flow control</a:t>
            </a:r>
          </a:p>
          <a:p>
            <a:pPr lvl="1"/>
            <a:r>
              <a:rPr lang="en-US" dirty="0"/>
              <a:t>Track what data is being shared externally</a:t>
            </a:r>
          </a:p>
          <a:p>
            <a:r>
              <a:rPr lang="en-US" dirty="0" smtClean="0"/>
              <a:t>Defense in depth</a:t>
            </a:r>
          </a:p>
          <a:p>
            <a:pPr lvl="1"/>
            <a:r>
              <a:rPr lang="en-US" dirty="0" smtClean="0"/>
              <a:t>Keep all system software up to date</a:t>
            </a:r>
          </a:p>
          <a:p>
            <a:pPr lvl="1"/>
            <a:r>
              <a:rPr lang="en-US" dirty="0" smtClean="0"/>
              <a:t>Multiple levels </a:t>
            </a:r>
            <a:r>
              <a:rPr lang="en-US" smtClean="0"/>
              <a:t>of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3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Uses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isolation</a:t>
            </a:r>
          </a:p>
          <a:p>
            <a:pPr lvl="1"/>
            <a:r>
              <a:rPr lang="en-US" dirty="0" smtClean="0"/>
              <a:t>Keep a process from touching anyone else’s memory, or the kernel’s </a:t>
            </a:r>
          </a:p>
          <a:p>
            <a:r>
              <a:rPr lang="en-US" dirty="0" smtClean="0"/>
              <a:t>Efficient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Shared regions of memory between processes</a:t>
            </a:r>
          </a:p>
          <a:p>
            <a:r>
              <a:rPr lang="en-US" dirty="0" smtClean="0"/>
              <a:t>Shared code segments </a:t>
            </a:r>
          </a:p>
          <a:p>
            <a:pPr lvl="1"/>
            <a:r>
              <a:rPr lang="en-US" dirty="0" smtClean="0"/>
              <a:t>E.g., common libraries used by many different programs</a:t>
            </a:r>
          </a:p>
          <a:p>
            <a:r>
              <a:rPr lang="en-US" dirty="0" smtClean="0"/>
              <a:t>Program initialization</a:t>
            </a:r>
          </a:p>
          <a:p>
            <a:pPr lvl="1"/>
            <a:r>
              <a:rPr lang="en-US" dirty="0" smtClean="0"/>
              <a:t>Start running a program before it is entirely in memory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demand page to memory on a different machine?</a:t>
            </a:r>
          </a:p>
          <a:p>
            <a:pPr lvl="1"/>
            <a:r>
              <a:rPr lang="en-US" dirty="0" smtClean="0"/>
              <a:t>Remote memory over LAN much faster than disk</a:t>
            </a:r>
          </a:p>
          <a:p>
            <a:pPr lvl="1"/>
            <a:r>
              <a:rPr lang="en-US" dirty="0" smtClean="0"/>
              <a:t>On page fault, look in remote memory first before fetching from disk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26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we make a network of computers appear to be a shared-memory multiprocessor?</a:t>
            </a:r>
          </a:p>
          <a:p>
            <a:pPr lvl="1"/>
            <a:r>
              <a:rPr lang="en-US" dirty="0" smtClean="0"/>
              <a:t>Read-write: if page is cached only on one machine</a:t>
            </a:r>
          </a:p>
          <a:p>
            <a:pPr lvl="1"/>
            <a:r>
              <a:rPr lang="en-US" dirty="0" smtClean="0"/>
              <a:t>Read-only: if page is cached on several machines</a:t>
            </a:r>
          </a:p>
          <a:p>
            <a:pPr lvl="1"/>
            <a:r>
              <a:rPr lang="en-US" dirty="0" smtClean="0"/>
              <a:t>Invalid: if page is cached read-write on a different machine</a:t>
            </a:r>
          </a:p>
          <a:p>
            <a:r>
              <a:rPr lang="en-US" dirty="0" smtClean="0"/>
              <a:t>On read page fault:</a:t>
            </a:r>
          </a:p>
          <a:p>
            <a:pPr lvl="1"/>
            <a:r>
              <a:rPr lang="en-US" dirty="0" smtClean="0"/>
              <a:t>Change remote copy to read-only</a:t>
            </a:r>
          </a:p>
          <a:p>
            <a:pPr lvl="1"/>
            <a:r>
              <a:rPr lang="en-US" dirty="0" smtClean="0"/>
              <a:t>Copy remote version to local machine</a:t>
            </a:r>
          </a:p>
          <a:p>
            <a:r>
              <a:rPr lang="en-US" dirty="0" smtClean="0"/>
              <a:t>On write page fault (if cached):</a:t>
            </a:r>
          </a:p>
          <a:p>
            <a:pPr lvl="1"/>
            <a:r>
              <a:rPr lang="en-US" dirty="0" smtClean="0"/>
              <a:t>Change remote copy to invalid</a:t>
            </a:r>
          </a:p>
          <a:p>
            <a:pPr lvl="1"/>
            <a:r>
              <a:rPr lang="en-US" dirty="0" smtClean="0"/>
              <a:t>Change local copy to read-write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 Translation Uses (Review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1600200"/>
            <a:ext cx="8229600" cy="4764568"/>
          </a:xfrm>
        </p:spPr>
        <p:txBody>
          <a:bodyPr>
            <a:normAutofit fontScale="92500"/>
          </a:bodyPr>
          <a:lstStyle/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Allocate and initialize stack/heap pages on demand</a:t>
            </a:r>
          </a:p>
          <a:p>
            <a:r>
              <a:rPr lang="en-US" dirty="0" smtClean="0"/>
              <a:t>Program debugging</a:t>
            </a:r>
          </a:p>
          <a:p>
            <a:pPr lvl="1"/>
            <a:r>
              <a:rPr lang="en-US" dirty="0" smtClean="0"/>
              <a:t>Data breakpoints when address is accessed</a:t>
            </a:r>
          </a:p>
          <a:p>
            <a:r>
              <a:rPr lang="en-US" dirty="0" smtClean="0"/>
              <a:t>Memory mapped files</a:t>
            </a:r>
          </a:p>
          <a:p>
            <a:pPr lvl="1"/>
            <a:r>
              <a:rPr lang="en-US" dirty="0" smtClean="0"/>
              <a:t>Access file data using load/store instructions</a:t>
            </a:r>
          </a:p>
          <a:p>
            <a:r>
              <a:rPr lang="en-US" dirty="0" smtClean="0"/>
              <a:t>Demand-paged virtual memory</a:t>
            </a:r>
          </a:p>
          <a:p>
            <a:pPr lvl="1"/>
            <a:r>
              <a:rPr lang="en-US" dirty="0" smtClean="0"/>
              <a:t>Illusion of near-infinite memory, backed by disk or memory on other machines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>
                <a:solidFill>
                  <a:srgbClr val="0070C0"/>
                </a:solidFill>
              </a:rPr>
              <a:t>Address Translation Uses (This Chapter)</a:t>
            </a:r>
            <a:endParaRPr lang="en-US" sz="39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4366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Zero-copy I/O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Directly from I/O device into/out of user memory</a:t>
            </a:r>
          </a:p>
          <a:p>
            <a:r>
              <a:rPr lang="en-US" dirty="0">
                <a:solidFill>
                  <a:srgbClr val="0070C0"/>
                </a:solidFill>
              </a:rPr>
              <a:t>Efficient </a:t>
            </a:r>
            <a:r>
              <a:rPr lang="en-US" dirty="0" smtClean="0">
                <a:solidFill>
                  <a:srgbClr val="0070C0"/>
                </a:solidFill>
              </a:rPr>
              <a:t>support of virtual machines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Checkpoint/restart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Transparently save a copy of a process, without stopping the program while the save happens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Process </a:t>
            </a:r>
            <a:r>
              <a:rPr lang="en-US" dirty="0">
                <a:solidFill>
                  <a:srgbClr val="0070C0"/>
                </a:solidFill>
              </a:rPr>
              <a:t>migration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Transparently move processes between </a:t>
            </a:r>
            <a:r>
              <a:rPr lang="en-US" dirty="0" smtClean="0">
                <a:solidFill>
                  <a:srgbClr val="0070C0"/>
                </a:solidFill>
              </a:rPr>
              <a:t>machines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Persistent data structures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Implement data structures that can survive system reboots</a:t>
            </a:r>
          </a:p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nformation flow control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Track what data is being shared externally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Distributed shared memory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Illusion of memory that is shared between machines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125" y="1417638"/>
            <a:ext cx="7503750" cy="50106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Zero-Copy I/O</a:t>
            </a:r>
            <a:br>
              <a:rPr lang="en-US" dirty="0" smtClean="0"/>
            </a:br>
            <a:r>
              <a:rPr lang="en-US" dirty="0" smtClean="0"/>
              <a:t>Block Aligned Read/Write System Calls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15416"/>
            <a:ext cx="8229600" cy="34955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Machines and Virtual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20669"/>
            <a:ext cx="8229600" cy="3285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2-11-04 at 9.10.51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7114" r="-47114"/>
          <a:stretch>
            <a:fillRect/>
          </a:stretch>
        </p:blipFill>
        <p:spPr>
          <a:xfrm>
            <a:off x="-1786696" y="0"/>
            <a:ext cx="12469964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Page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68" y="1434647"/>
            <a:ext cx="8434863" cy="47690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23105</TotalTime>
  <Words>667</Words>
  <Application>Microsoft Office PowerPoint</Application>
  <PresentationFormat>On-screen Show (4:3)</PresentationFormat>
  <Paragraphs>114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Introduction to Operating Systems</vt:lpstr>
      <vt:lpstr>Address Translation Uses (Review)</vt:lpstr>
      <vt:lpstr>Address Translation Uses (Review 2)</vt:lpstr>
      <vt:lpstr>Address Translation Uses (This Chapter)</vt:lpstr>
      <vt:lpstr>Web Server</vt:lpstr>
      <vt:lpstr>Zero-Copy I/O Block Aligned Read/Write System Calls</vt:lpstr>
      <vt:lpstr>Virtual Machines and Virtual Memory</vt:lpstr>
      <vt:lpstr>PowerPoint Presentation</vt:lpstr>
      <vt:lpstr>Shadow Page Tables</vt:lpstr>
      <vt:lpstr>Hardware Support for                     Virtual Machines</vt:lpstr>
      <vt:lpstr>VMM Memory Compression</vt:lpstr>
      <vt:lpstr>Transparent Checkpoint</vt:lpstr>
      <vt:lpstr>Question</vt:lpstr>
      <vt:lpstr>Incremental Checkpoint</vt:lpstr>
      <vt:lpstr>Process Migration</vt:lpstr>
      <vt:lpstr>Recoverable Virtual Memory</vt:lpstr>
      <vt:lpstr>Recoverable Virtual Memory</vt:lpstr>
      <vt:lpstr>Deterministic Debugging</vt:lpstr>
      <vt:lpstr>Security</vt:lpstr>
      <vt:lpstr>Cooperative Caching</vt:lpstr>
      <vt:lpstr>Distributed Virtual Memory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Advanced Memory Management</dc:title>
  <dc:subject/>
  <dc:creator>Thomas Anderson</dc:creator>
  <cp:keywords/>
  <dc:description>Copyright Thomas Anderson 2012</dc:description>
  <cp:lastModifiedBy>Mark Smotherman</cp:lastModifiedBy>
  <cp:revision>101</cp:revision>
  <cp:lastPrinted>2017-06-13T18:33:23Z</cp:lastPrinted>
  <dcterms:created xsi:type="dcterms:W3CDTF">2014-09-09T06:09:01Z</dcterms:created>
  <dcterms:modified xsi:type="dcterms:W3CDTF">2019-12-31T21:00:19Z</dcterms:modified>
  <cp:category/>
</cp:coreProperties>
</file>