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9" r:id="rId2"/>
    <p:sldId id="319" r:id="rId3"/>
    <p:sldId id="320" r:id="rId4"/>
    <p:sldId id="257" r:id="rId5"/>
    <p:sldId id="321" r:id="rId6"/>
    <p:sldId id="260" r:id="rId7"/>
    <p:sldId id="330" r:id="rId8"/>
    <p:sldId id="331" r:id="rId9"/>
    <p:sldId id="258" r:id="rId10"/>
    <p:sldId id="261" r:id="rId11"/>
    <p:sldId id="262" r:id="rId12"/>
    <p:sldId id="263" r:id="rId13"/>
    <p:sldId id="332" r:id="rId14"/>
    <p:sldId id="266" r:id="rId15"/>
    <p:sldId id="267" r:id="rId16"/>
    <p:sldId id="333" r:id="rId17"/>
    <p:sldId id="322" r:id="rId18"/>
    <p:sldId id="323" r:id="rId19"/>
    <p:sldId id="324" r:id="rId20"/>
    <p:sldId id="268" r:id="rId21"/>
    <p:sldId id="334" r:id="rId22"/>
    <p:sldId id="335" r:id="rId23"/>
    <p:sldId id="325" r:id="rId24"/>
    <p:sldId id="271" r:id="rId25"/>
    <p:sldId id="326" r:id="rId26"/>
    <p:sldId id="327" r:id="rId27"/>
    <p:sldId id="336" r:id="rId28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95178" autoAdjust="0"/>
  </p:normalViewPr>
  <p:slideViewPr>
    <p:cSldViewPr snapToGrid="0" snapToObjects="1">
      <p:cViewPr varScale="1">
        <p:scale>
          <a:sx n="68" d="100"/>
          <a:sy n="68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0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1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5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5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2 – Part A</a:t>
            </a:r>
          </a:p>
          <a:p>
            <a:endParaRPr lang="en-US" dirty="0"/>
          </a:p>
          <a:p>
            <a:r>
              <a:rPr lang="en-US" sz="2200" dirty="0"/>
              <a:t>(adapted by Mark </a:t>
            </a:r>
            <a:r>
              <a:rPr lang="en-US" sz="2200" dirty="0" err="1"/>
              <a:t>Smotherman</a:t>
            </a:r>
            <a:r>
              <a:rPr lang="en-US" sz="2200" dirty="0"/>
              <a:t> and Lana Drachova</a:t>
            </a:r>
            <a:br>
              <a:rPr lang="en-US" sz="2200" dirty="0"/>
            </a:br>
            <a:r>
              <a:rPr lang="en-US" sz="2200" dirty="0"/>
              <a:t>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42163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9600"/>
            <a:ext cx="8229600" cy="1143000"/>
          </a:xfrm>
        </p:spPr>
        <p:txBody>
          <a:bodyPr/>
          <a:lstStyle/>
          <a:p>
            <a:r>
              <a:rPr lang="en-US" dirty="0"/>
              <a:t>Process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107820"/>
            <a:ext cx="8764173" cy="50352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Process: an </a:t>
            </a:r>
            <a:r>
              <a:rPr lang="en-US" i="1" dirty="0"/>
              <a:t>instance</a:t>
            </a:r>
            <a:r>
              <a:rPr lang="en-US" dirty="0"/>
              <a:t> of a program, running with limited rights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Thread: an instance of execution within a process</a:t>
            </a:r>
          </a:p>
          <a:p>
            <a:pPr lvl="2"/>
            <a:r>
              <a:rPr lang="en-US" dirty="0"/>
              <a:t>Potentially many threads per process (for now 1:1)</a:t>
            </a:r>
          </a:p>
          <a:p>
            <a:pPr lvl="1"/>
            <a:r>
              <a:rPr lang="en-US" dirty="0"/>
              <a:t>Address space: the range of valid addresses</a:t>
            </a:r>
          </a:p>
          <a:p>
            <a:pPr lvl="1"/>
            <a:r>
              <a:rPr lang="en-US" dirty="0"/>
              <a:t>Allocated resources: the physical memory, files, and network connections the process can currently access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PCB (process control block) data structure:</a:t>
            </a:r>
          </a:p>
          <a:p>
            <a:pPr lvl="1"/>
            <a:r>
              <a:rPr lang="en-US" dirty="0"/>
              <a:t>Process location in memory</a:t>
            </a:r>
            <a:br>
              <a:rPr lang="en-US" dirty="0"/>
            </a:br>
            <a:r>
              <a:rPr lang="en-US" dirty="0"/>
              <a:t>Executable location on disk</a:t>
            </a:r>
          </a:p>
          <a:p>
            <a:pPr lvl="1"/>
            <a:r>
              <a:rPr lang="en-US" dirty="0"/>
              <a:t>User running it</a:t>
            </a:r>
          </a:p>
          <a:p>
            <a:pPr lvl="1"/>
            <a:r>
              <a:rPr lang="en-US" dirty="0"/>
              <a:t>Privileges,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Terminology changed over time!!!!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can we implement execution with limited privilege?</a:t>
            </a:r>
          </a:p>
          <a:p>
            <a:pPr lvl="1"/>
            <a:r>
              <a:rPr lang="en-US" dirty="0"/>
              <a:t>Execute each program instruction in a simulator</a:t>
            </a:r>
          </a:p>
          <a:p>
            <a:pPr lvl="1"/>
            <a:r>
              <a:rPr lang="en-US" dirty="0"/>
              <a:t>If the instruction is permitted, do the instruction</a:t>
            </a:r>
          </a:p>
          <a:p>
            <a:pPr lvl="1"/>
            <a:r>
              <a:rPr lang="en-US" dirty="0"/>
              <a:t>Otherwise, stop the process</a:t>
            </a:r>
          </a:p>
          <a:p>
            <a:pPr lvl="1"/>
            <a:r>
              <a:rPr lang="en-US" dirty="0"/>
              <a:t>Basic model in </a:t>
            </a:r>
            <a:r>
              <a:rPr lang="en-US" dirty="0" err="1"/>
              <a:t>Javascript</a:t>
            </a:r>
            <a:r>
              <a:rPr lang="en-US" dirty="0"/>
              <a:t> and other interpreted languages</a:t>
            </a:r>
          </a:p>
          <a:p>
            <a:r>
              <a:rPr lang="en-US" dirty="0"/>
              <a:t>How do we go faster?</a:t>
            </a:r>
          </a:p>
          <a:p>
            <a:pPr lvl="1"/>
            <a:r>
              <a:rPr lang="en-US" dirty="0"/>
              <a:t>Run the unprivileged code directly on the CPU!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what can go wrong?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Support: </a:t>
            </a:r>
            <a:br>
              <a:rPr lang="en-US" dirty="0"/>
            </a:br>
            <a:r>
              <a:rPr lang="en-US" dirty="0"/>
              <a:t>Dual-Mode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852" cy="4856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mode bit stored 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processor status register</a:t>
            </a:r>
          </a:p>
          <a:p>
            <a:r>
              <a:rPr lang="en-US" dirty="0"/>
              <a:t>PSR is not accessible to user applications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Kernel mode</a:t>
            </a:r>
          </a:p>
          <a:p>
            <a:pPr lvl="1"/>
            <a:r>
              <a:rPr lang="en-US" dirty="0"/>
              <a:t>Execution with the full privileges of the hardware</a:t>
            </a:r>
          </a:p>
          <a:p>
            <a:pPr lvl="1"/>
            <a:r>
              <a:rPr lang="en-US" dirty="0"/>
              <a:t>Read/write to any memory, access any I/O device, read/write any disk sector, send/</a:t>
            </a:r>
            <a:r>
              <a:rPr lang="en-US" dirty="0" err="1"/>
              <a:t>rcv</a:t>
            </a:r>
            <a:r>
              <a:rPr lang="en-US" dirty="0"/>
              <a:t> any packet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mode</a:t>
            </a:r>
          </a:p>
          <a:p>
            <a:pPr lvl="1"/>
            <a:r>
              <a:rPr lang="en-US" dirty="0"/>
              <a:t>Limited privileges</a:t>
            </a:r>
          </a:p>
          <a:p>
            <a:pPr lvl="1"/>
            <a:r>
              <a:rPr lang="en-US" dirty="0"/>
              <a:t>Check each instruction before executing</a:t>
            </a:r>
          </a:p>
          <a:p>
            <a:pPr lvl="1"/>
            <a:r>
              <a:rPr lang="en-US" dirty="0"/>
              <a:t>Run only those granted by the kernel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49FC-0A94-4B02-9214-2C5C51F4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Hardware support is needed?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1E41-932F-4C7B-BC87-9632A6E7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protection from other applications and users and </a:t>
            </a:r>
          </a:p>
          <a:p>
            <a:r>
              <a:rPr lang="en-US" dirty="0"/>
              <a:t>To run directly on a CPU we need:</a:t>
            </a:r>
          </a:p>
          <a:p>
            <a:pPr lvl="1"/>
            <a:r>
              <a:rPr lang="en-US" dirty="0"/>
              <a:t>Privileged Instructions</a:t>
            </a:r>
          </a:p>
          <a:p>
            <a:pPr lvl="1"/>
            <a:r>
              <a:rPr lang="en-US" dirty="0"/>
              <a:t>Memory protection </a:t>
            </a:r>
          </a:p>
          <a:p>
            <a:pPr lvl="1"/>
            <a:r>
              <a:rPr lang="en-US" dirty="0"/>
              <a:t>Timer interrupts</a:t>
            </a:r>
          </a:p>
        </p:txBody>
      </p:sp>
    </p:spTree>
    <p:extLst>
      <p:ext uri="{BB962C8B-B14F-4D97-AF65-F5344CB8AC3E}">
        <p14:creationId xmlns:p14="http://schemas.microsoft.com/office/powerpoint/2010/main" val="391906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Support:</a:t>
            </a:r>
            <a:br>
              <a:rPr lang="en-US" dirty="0"/>
            </a:br>
            <a:r>
              <a:rPr lang="en-US" dirty="0"/>
              <a:t>Dual-Mode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Privileged instructions</a:t>
            </a:r>
          </a:p>
          <a:p>
            <a:pPr lvl="1"/>
            <a:r>
              <a:rPr lang="en-US" dirty="0"/>
              <a:t>Available to kernel</a:t>
            </a:r>
          </a:p>
          <a:p>
            <a:pPr lvl="1"/>
            <a:r>
              <a:rPr lang="en-US" dirty="0"/>
              <a:t>Not available to user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Limits on memory accesses</a:t>
            </a:r>
          </a:p>
          <a:p>
            <a:pPr lvl="1"/>
            <a:r>
              <a:rPr lang="en-US" dirty="0"/>
              <a:t>To prevent user code from accessing other process’ data and overwriting the kernel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Timer</a:t>
            </a:r>
          </a:p>
          <a:p>
            <a:pPr lvl="1"/>
            <a:r>
              <a:rPr lang="en-US" dirty="0"/>
              <a:t>To regain control from a user program in a loop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safe way to switch from user mode to kernel mode, and vice versa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Change mode bit in processor status register</a:t>
            </a:r>
          </a:p>
          <a:p>
            <a:pPr lvl="1"/>
            <a:r>
              <a:rPr lang="en-US" dirty="0"/>
              <a:t>Change which memory locations a user program can access</a:t>
            </a:r>
          </a:p>
          <a:p>
            <a:pPr lvl="1"/>
            <a:r>
              <a:rPr lang="en-US" dirty="0"/>
              <a:t>Send commands to I/O devices</a:t>
            </a:r>
          </a:p>
          <a:p>
            <a:pPr lvl="1"/>
            <a:r>
              <a:rPr lang="en-US" dirty="0"/>
              <a:t>Jump into kernel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should happen if a user program attempts to execute a privileged instruction?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Change mode bit in processor status register</a:t>
            </a:r>
          </a:p>
          <a:p>
            <a:pPr lvl="1"/>
            <a:r>
              <a:rPr lang="en-US" dirty="0"/>
              <a:t>Change which memory locations a user program can access</a:t>
            </a:r>
          </a:p>
          <a:p>
            <a:pPr lvl="1"/>
            <a:r>
              <a:rPr lang="en-US" dirty="0"/>
              <a:t>Send commands to I/O devices</a:t>
            </a:r>
          </a:p>
          <a:p>
            <a:pPr lvl="1"/>
            <a:r>
              <a:rPr lang="en-US" dirty="0"/>
              <a:t>Jump into kernel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should happen if a user program attempts to execute a privileged instruction?</a:t>
            </a:r>
          </a:p>
          <a:p>
            <a:pPr lvl="1"/>
            <a:r>
              <a:rPr lang="en-US" dirty="0"/>
              <a:t>Processor exception</a:t>
            </a:r>
          </a:p>
          <a:p>
            <a:pPr marL="0" indent="0">
              <a:buNone/>
            </a:pPr>
            <a:r>
              <a:rPr lang="en-US" dirty="0"/>
              <a:t>			control transferred to OS exception handler in OS, 			process holts. </a:t>
            </a:r>
          </a:p>
        </p:txBody>
      </p:sp>
    </p:spTree>
    <p:extLst>
      <p:ext uri="{BB962C8B-B14F-4D97-AF65-F5344CB8AC3E}">
        <p14:creationId xmlns:p14="http://schemas.microsoft.com/office/powerpoint/2010/main" val="55400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Non-Privileged (“Safe”)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Load, store</a:t>
            </a:r>
          </a:p>
          <a:p>
            <a:pPr lvl="1"/>
            <a:r>
              <a:rPr lang="en-US" dirty="0"/>
              <a:t>Add, subtract, …</a:t>
            </a:r>
          </a:p>
          <a:p>
            <a:pPr lvl="1"/>
            <a:r>
              <a:rPr lang="en-US" dirty="0"/>
              <a:t>Conditional branch, jump to subroutine, …</a:t>
            </a:r>
          </a:p>
          <a:p>
            <a:r>
              <a:rPr lang="en-US" dirty="0"/>
              <a:t>Allowed to execute in both kernel and user mode</a:t>
            </a:r>
          </a:p>
          <a:p>
            <a:pPr lvl="1"/>
            <a:r>
              <a:rPr lang="en-US" dirty="0"/>
              <a:t>OS and applications all need the ability to add numbers!</a:t>
            </a:r>
          </a:p>
          <a:p>
            <a:pPr lvl="1"/>
            <a:r>
              <a:rPr lang="en-US" dirty="0"/>
              <a:t>OS and applications all need the ability to use loops and call subroutines!</a:t>
            </a:r>
          </a:p>
        </p:txBody>
      </p:sp>
    </p:spTree>
    <p:extLst>
      <p:ext uri="{BB962C8B-B14F-4D97-AF65-F5344CB8AC3E}">
        <p14:creationId xmlns:p14="http://schemas.microsoft.com/office/powerpoint/2010/main" val="126894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Instructions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28" y="2243976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2060" y="2299132"/>
            <a:ext cx="363474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User mode: </a:t>
            </a:r>
            <a:r>
              <a:rPr lang="en-US" sz="2400" dirty="0"/>
              <a:t>non-privileged (“safe”) instructions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060" y="3356302"/>
            <a:ext cx="33032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Kernel mode: </a:t>
            </a:r>
            <a:r>
              <a:rPr lang="en-US" sz="2400" dirty="0"/>
              <a:t>both privileged and non-privileged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9857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Instructions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38" y="1592373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4930" y="1479560"/>
            <a:ext cx="36347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Attempt to execute a privileged instruction in user mode?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Stop the application and alert the OS!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71975" y="2272739"/>
            <a:ext cx="240030" cy="7103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314" y="4509577"/>
            <a:ext cx="770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Typically the attempt is an error, but for selected instructions we will use this response to intentionally invoke the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Explosion 1 6"/>
          <p:cNvSpPr/>
          <p:nvPr/>
        </p:nvSpPr>
        <p:spPr>
          <a:xfrm>
            <a:off x="4263390" y="2055661"/>
            <a:ext cx="457200" cy="388620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Lowest level of software running on the system</a:t>
            </a:r>
          </a:p>
          <a:p>
            <a:r>
              <a:rPr lang="en-US" dirty="0"/>
              <a:t>Purpose is to implement protection</a:t>
            </a:r>
          </a:p>
          <a:p>
            <a:r>
              <a:rPr lang="en-US" dirty="0"/>
              <a:t>Kernel is fully trusted and has access to all the hardware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44" y="1493532"/>
            <a:ext cx="5011579" cy="2621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4584" y="2727972"/>
            <a:ext cx="3663316" cy="83818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0C988-E18D-4D68-BE04-CA7BA354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812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role of OS is both security and privacy.</a:t>
            </a:r>
          </a:p>
          <a:p>
            <a:endParaRPr lang="en-US" dirty="0"/>
          </a:p>
          <a:p>
            <a:r>
              <a:rPr lang="en-US" dirty="0"/>
              <a:t>Is read-only access harmless ? </a:t>
            </a:r>
          </a:p>
          <a:p>
            <a:pPr lvl="1"/>
            <a:r>
              <a:rPr lang="en-US" dirty="0"/>
              <a:t>File system buffer can contain user data</a:t>
            </a:r>
          </a:p>
          <a:p>
            <a:pPr lvl="1"/>
            <a:r>
              <a:rPr lang="en-US" dirty="0"/>
              <a:t>Memory can contain passwords</a:t>
            </a:r>
          </a:p>
          <a:p>
            <a:pPr lvl="1"/>
            <a:endParaRPr lang="en-US" dirty="0"/>
          </a:p>
          <a:p>
            <a:r>
              <a:rPr lang="en-US" dirty="0"/>
              <a:t>How can you control memory access? </a:t>
            </a:r>
          </a:p>
          <a:p>
            <a:pPr lvl="1"/>
            <a:r>
              <a:rPr lang="en-US" dirty="0"/>
              <a:t>Many approaches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Early Memory Protection</a:t>
            </a:r>
          </a:p>
        </p:txBody>
      </p:sp>
      <p:pic>
        <p:nvPicPr>
          <p:cNvPr id="7" name="Content Placeholder 7" descr="ch2-05PhysicalMemory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lc="http://schemas.openxmlformats.org/drawingml/2006/lockedCanvas" xmlns:ma="http://schemas.microsoft.com/office/mac/drawingml/2008/main" xmlns:mv="urn:schemas-microsoft-com:mac:vml" xmlns="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-660298" y="1245870"/>
            <a:ext cx="6047338" cy="33258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314" y="5308964"/>
            <a:ext cx="7709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Physical address generated by processor is range-checked against top and bottom limits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39ED8-D0EA-4B87-9BE2-B083BA04218A}"/>
              </a:ext>
            </a:extLst>
          </p:cNvPr>
          <p:cNvSpPr txBox="1"/>
          <p:nvPr/>
        </p:nvSpPr>
        <p:spPr>
          <a:xfrm>
            <a:off x="4572000" y="1575586"/>
            <a:ext cx="4680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Base register </a:t>
            </a:r>
            <a:r>
              <a:rPr lang="en-US" sz="2000" dirty="0"/>
              <a:t>– the start of memory </a:t>
            </a:r>
            <a:br>
              <a:rPr lang="en-US" sz="2000" dirty="0"/>
            </a:br>
            <a:r>
              <a:rPr lang="en-US" sz="2000" dirty="0"/>
              <a:t>region in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Bounds register </a:t>
            </a:r>
            <a:r>
              <a:rPr lang="en-US" sz="2000" dirty="0"/>
              <a:t>– the end of memory</a:t>
            </a:r>
            <a:br>
              <a:rPr lang="en-US" sz="2000" dirty="0"/>
            </a:br>
            <a:r>
              <a:rPr lang="en-US" sz="2000" dirty="0"/>
              <a:t>region in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User-level code cannot change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Kernel executes without base/bound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“Hello world” copied into screen buffer</a:t>
            </a:r>
          </a:p>
        </p:txBody>
      </p:sp>
    </p:spTree>
    <p:extLst>
      <p:ext uri="{BB962C8B-B14F-4D97-AF65-F5344CB8AC3E}">
        <p14:creationId xmlns:p14="http://schemas.microsoft.com/office/powerpoint/2010/main" val="68106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70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Missing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39ED8-D0EA-4B87-9BE2-B083BA04218A}"/>
              </a:ext>
            </a:extLst>
          </p:cNvPr>
          <p:cNvSpPr txBox="1"/>
          <p:nvPr/>
        </p:nvSpPr>
        <p:spPr>
          <a:xfrm>
            <a:off x="154605" y="914399"/>
            <a:ext cx="853475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Expendable Stack and Heap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grows to the depth of the procedure call graph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holds dynamically allocated objects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 towards each other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Processes running the same program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Processes share the same library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Physical memory addresses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Executable file addresses start at 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Addresses of procedures and global variables need to be adjusted</a:t>
            </a:r>
          </a:p>
          <a:p>
            <a:pPr lvl="2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time program is loaded into physical memory</a:t>
            </a:r>
          </a:p>
          <a:p>
            <a:pPr lvl="2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fragmentation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processes running in the system can fragment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Sufficient aggregate memory, but insufficient contiguous memory 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9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A Better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38C92-576D-419D-AF91-A1A88E57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287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Virtual addressing – a level of indirection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Every process’ memory starts at zero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Hw</a:t>
            </a:r>
            <a:r>
              <a:rPr lang="en-US" dirty="0"/>
              <a:t> translates virtual to physical addresses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stack and heap grow beyond their allocated region – they are moved to a larger chunk of physical address, virtual address is still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Transparent to user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Even Better Approaches!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and segmentation in Chapter 8</a:t>
            </a:r>
          </a:p>
          <a:p>
            <a:pPr lvl="1"/>
            <a:r>
              <a:rPr lang="en-US" dirty="0"/>
              <a:t>Translation done in hardware, using a table for each process</a:t>
            </a:r>
          </a:p>
          <a:p>
            <a:pPr lvl="1"/>
            <a:br>
              <a:rPr lang="en-US" dirty="0"/>
            </a:br>
            <a:r>
              <a:rPr lang="en-US" dirty="0"/>
              <a:t>Table is set up and managed by kernel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Program – Determine if OS Runs with Virtual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15" y="1840230"/>
            <a:ext cx="707517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staticVar</a:t>
            </a:r>
            <a:r>
              <a:rPr lang="en-US" dirty="0"/>
              <a:t> = 0;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staticVar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    sleep(10);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 ("Address: %p; Value: %d\n", </a:t>
            </a:r>
            <a:br>
              <a:rPr lang="en-US" dirty="0"/>
            </a:br>
            <a:r>
              <a:rPr lang="en-US" dirty="0"/>
              <a:t>                                       &amp;</a:t>
            </a:r>
            <a:r>
              <a:rPr lang="en-US" dirty="0" err="1"/>
              <a:t>staticVar</a:t>
            </a:r>
            <a:r>
              <a:rPr lang="en-US" dirty="0"/>
              <a:t>, </a:t>
            </a:r>
            <a:r>
              <a:rPr lang="en-US" dirty="0" err="1"/>
              <a:t>staticVar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37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to Run Processes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% cat </a:t>
            </a:r>
            <a:r>
              <a:rPr lang="en-US" sz="2400" dirty="0" err="1"/>
              <a:t>test.script</a:t>
            </a:r>
            <a:r>
              <a:rPr lang="en-US" sz="2400" dirty="0"/>
              <a:t>                             </a:t>
            </a:r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wait</a:t>
            </a:r>
          </a:p>
          <a:p>
            <a:pPr marL="0" indent="0">
              <a:buNone/>
            </a:pPr>
            <a:r>
              <a:rPr lang="en-US" sz="2400" dirty="0"/>
              <a:t>echo all done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% </a:t>
            </a:r>
            <a:r>
              <a:rPr lang="en-US" dirty="0" err="1"/>
              <a:t>csh</a:t>
            </a:r>
            <a:r>
              <a:rPr lang="en-US" dirty="0"/>
              <a:t> &lt; </a:t>
            </a:r>
            <a:r>
              <a:rPr lang="en-US" dirty="0" err="1"/>
              <a:t>test.script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9453</a:t>
            </a:r>
          </a:p>
          <a:p>
            <a:pPr marL="0" indent="0">
              <a:buNone/>
            </a:pPr>
            <a:r>
              <a:rPr lang="en-US" dirty="0"/>
              <a:t>[2] 9454</a:t>
            </a:r>
          </a:p>
          <a:p>
            <a:pPr marL="0" indent="0">
              <a:buNone/>
            </a:pPr>
            <a:r>
              <a:rPr lang="en-US" dirty="0"/>
              <a:t>[3] 9455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[2]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all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Space Layout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25618" cy="4525963"/>
          </a:xfrm>
        </p:spPr>
        <p:txBody>
          <a:bodyPr>
            <a:noAutofit/>
          </a:bodyPr>
          <a:lstStyle/>
          <a:p>
            <a:r>
              <a:rPr lang="en-US" sz="2400" dirty="0"/>
              <a:t>Most OSs randomize virtual addresses of stack and heap every time it runs </a:t>
            </a:r>
          </a:p>
          <a:p>
            <a:r>
              <a:rPr lang="en-US" sz="2400" dirty="0"/>
              <a:t>Try to print a local variable address using </a:t>
            </a:r>
            <a:r>
              <a:rPr lang="en-US" sz="2400"/>
              <a:t>the same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45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Untrusted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should restrict privileges of untrusted code</a:t>
            </a:r>
          </a:p>
          <a:p>
            <a:pPr lvl="1"/>
            <a:r>
              <a:rPr lang="en-US" dirty="0"/>
              <a:t>Should not have access to all the hardware</a:t>
            </a:r>
          </a:p>
          <a:p>
            <a:pPr lvl="1"/>
            <a:r>
              <a:rPr lang="en-US" dirty="0"/>
              <a:t>Should not have ability to modify the kernel or other applications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28" y="1417638"/>
            <a:ext cx="5017443" cy="26215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4580" y="1508760"/>
            <a:ext cx="754380" cy="88011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7620" y="1508760"/>
            <a:ext cx="754380" cy="88011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80660" y="1508760"/>
            <a:ext cx="754380" cy="88011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execute code with restricted privileges?</a:t>
            </a:r>
          </a:p>
          <a:p>
            <a:pPr lvl="1"/>
            <a:r>
              <a:rPr lang="en-US" dirty="0"/>
              <a:t>Either because the code is buggy or if it might be malicious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A script running in a web browser</a:t>
            </a:r>
          </a:p>
          <a:p>
            <a:pPr lvl="1"/>
            <a:r>
              <a:rPr lang="en-US" dirty="0"/>
              <a:t>A program you just downloaded off the Internet</a:t>
            </a:r>
          </a:p>
          <a:p>
            <a:pPr lvl="1"/>
            <a:r>
              <a:rPr lang="en-US" dirty="0"/>
              <a:t>A program you just wrote that you haven’t fully tested or debugged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 file on disk</a:t>
            </a:r>
          </a:p>
          <a:p>
            <a:r>
              <a:rPr lang="en-US" dirty="0"/>
              <a:t>Executable file on disk</a:t>
            </a:r>
          </a:p>
          <a:p>
            <a:pPr lvl="1"/>
            <a:r>
              <a:rPr lang="en-US" dirty="0"/>
              <a:t>After compiling and linking</a:t>
            </a:r>
          </a:p>
          <a:p>
            <a:pPr lvl="1"/>
            <a:r>
              <a:rPr lang="en-US" dirty="0"/>
              <a:t>Contains machine instructions (with a specified entry point) and initialized data</a:t>
            </a:r>
          </a:p>
          <a:p>
            <a:r>
              <a:rPr lang="en-US" dirty="0"/>
              <a:t>Memory image</a:t>
            </a:r>
          </a:p>
          <a:p>
            <a:pPr lvl="1"/>
            <a:r>
              <a:rPr lang="en-US" dirty="0"/>
              <a:t>After loading</a:t>
            </a:r>
          </a:p>
          <a:p>
            <a:pPr lvl="1"/>
            <a:r>
              <a:rPr lang="en-US" dirty="0"/>
              <a:t>Stack, heap, and uninitialized data areas are added to provide a full execution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91054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Loading a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520" y="1382808"/>
            <a:ext cx="7868959" cy="4743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Compilation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88" y="1846601"/>
            <a:ext cx="8088221" cy="3786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506" y="5908583"/>
            <a:ext cx="160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C.H. </a:t>
            </a:r>
            <a:r>
              <a:rPr lang="en-US" sz="1400" dirty="0" err="1"/>
              <a:t>Chuan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8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46" y="1417638"/>
            <a:ext cx="4484255" cy="5167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Example executable file format</a:t>
            </a:r>
          </a:p>
          <a:p>
            <a:pPr marL="0" indent="0" algn="ctr">
              <a:buNone/>
            </a:pPr>
            <a:r>
              <a:rPr lang="en-US" sz="1100" dirty="0"/>
              <a:t>(source: Wikipedia)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600" dirty="0"/>
              <a:t>.text section is binary machine code</a:t>
            </a:r>
          </a:p>
          <a:p>
            <a:pPr marL="0" indent="0">
              <a:buNone/>
            </a:pPr>
            <a:r>
              <a:rPr lang="en-US" sz="1600" dirty="0"/>
              <a:t>.data section is read-write data (initialized data)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rodata</a:t>
            </a:r>
            <a:r>
              <a:rPr lang="en-US" sz="1600" dirty="0"/>
              <a:t> section is read-only data (initialized data)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800" y="1417638"/>
            <a:ext cx="3597564" cy="5167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Example memory image</a:t>
            </a:r>
          </a:p>
          <a:p>
            <a:pPr marL="0" indent="0" algn="ctr">
              <a:buNone/>
            </a:pPr>
            <a:r>
              <a:rPr lang="en-US" sz="1100" dirty="0"/>
              <a:t>(source: Wikipedia)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bss</a:t>
            </a:r>
            <a:r>
              <a:rPr lang="en-US" sz="1600" dirty="0"/>
              <a:t> is  “block started by symbol”</a:t>
            </a:r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rodata</a:t>
            </a:r>
            <a:r>
              <a:rPr lang="en-US" sz="1600" dirty="0"/>
              <a:t> not shown in this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58" y="2083402"/>
            <a:ext cx="2951611" cy="327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05" y="1945911"/>
            <a:ext cx="1477818" cy="3769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9049" y="2595418"/>
            <a:ext cx="1143933" cy="95318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7C51E-3F39-4187-BC6E-5721B98BBCCC}"/>
              </a:ext>
            </a:extLst>
          </p:cNvPr>
          <p:cNvSpPr txBox="1"/>
          <p:nvPr/>
        </p:nvSpPr>
        <p:spPr>
          <a:xfrm>
            <a:off x="3948925" y="1717634"/>
            <a:ext cx="2156453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ELF – Executable and Linkable Format – standard executable file format for executable files, libraries and core dumps.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1999 - standard for Unix-like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systemsand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some others. </a:t>
            </a:r>
          </a:p>
        </p:txBody>
      </p:sp>
    </p:spTree>
    <p:extLst>
      <p:ext uri="{BB962C8B-B14F-4D97-AF65-F5344CB8AC3E}">
        <p14:creationId xmlns:p14="http://schemas.microsoft.com/office/powerpoint/2010/main" val="369262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 of 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Program </a:t>
            </a:r>
          </a:p>
          <a:p>
            <a:pPr lvl="1"/>
            <a:r>
              <a:rPr lang="en-US" dirty="0"/>
              <a:t>sequence of instructions and initialized static data saved in an executable file on a disk.</a:t>
            </a:r>
          </a:p>
          <a:p>
            <a:r>
              <a:rPr lang="en-US" dirty="0"/>
              <a:t>Process concept</a:t>
            </a:r>
          </a:p>
          <a:p>
            <a:pPr lvl="1"/>
            <a:r>
              <a:rPr lang="en-US" dirty="0"/>
              <a:t>OS abstraction for executing a program with limited privileges</a:t>
            </a:r>
          </a:p>
          <a:p>
            <a:pPr lvl="2"/>
            <a:r>
              <a:rPr lang="en-US" dirty="0"/>
              <a:t>Memory region with instructions, data, stack and heap.</a:t>
            </a:r>
          </a:p>
          <a:p>
            <a:r>
              <a:rPr lang="en-US" dirty="0"/>
              <a:t>Dual-mode operation: user vs. kernel</a:t>
            </a:r>
          </a:p>
          <a:p>
            <a:pPr lvl="1"/>
            <a:r>
              <a:rPr lang="en-US" dirty="0"/>
              <a:t>Kernel-mode: execute with complete privileges</a:t>
            </a:r>
          </a:p>
          <a:p>
            <a:pPr lvl="1"/>
            <a:r>
              <a:rPr lang="en-US" dirty="0"/>
              <a:t>User-mode: execute with fewer privileges</a:t>
            </a:r>
          </a:p>
          <a:p>
            <a:r>
              <a:rPr lang="en-US" dirty="0"/>
              <a:t>Safe control transfer</a:t>
            </a:r>
          </a:p>
          <a:p>
            <a:pPr lvl="1"/>
            <a:r>
              <a:rPr lang="en-US" dirty="0"/>
              <a:t>How do we switch from one mode to the other?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1393</Words>
  <Application>Microsoft Office PowerPoint</Application>
  <PresentationFormat>On-screen Show (4:3)</PresentationFormat>
  <Paragraphs>282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Introduction to Operating Systems</vt:lpstr>
      <vt:lpstr>Kernel</vt:lpstr>
      <vt:lpstr>Untrusted Code</vt:lpstr>
      <vt:lpstr>Challenge: Protection</vt:lpstr>
      <vt:lpstr>Stages of a Program</vt:lpstr>
      <vt:lpstr>Compiling and Loading a Program</vt:lpstr>
      <vt:lpstr>Steps in Compilation</vt:lpstr>
      <vt:lpstr>Linking and Loading</vt:lpstr>
      <vt:lpstr>Main Points of Chapter 2</vt:lpstr>
      <vt:lpstr>Process Abstraction</vt:lpstr>
      <vt:lpstr>Thought Experiment</vt:lpstr>
      <vt:lpstr>Hardware Support:  Dual-Mode Operation</vt:lpstr>
      <vt:lpstr>What Hardware support is needed? </vt:lpstr>
      <vt:lpstr>Hardware Support: Dual-Mode Operation</vt:lpstr>
      <vt:lpstr>Privileged instructions</vt:lpstr>
      <vt:lpstr>Privileged instructions</vt:lpstr>
      <vt:lpstr>Non-Privileged (“Safe”) Instructions</vt:lpstr>
      <vt:lpstr>Valid Instructions</vt:lpstr>
      <vt:lpstr>Invalid Instructions</vt:lpstr>
      <vt:lpstr>Memory Protection</vt:lpstr>
      <vt:lpstr>Simple Early Memory Protection</vt:lpstr>
      <vt:lpstr>Missing Features</vt:lpstr>
      <vt:lpstr>Preview: A Better Approach</vt:lpstr>
      <vt:lpstr>Preview: Even Better Approaches!</vt:lpstr>
      <vt:lpstr>Test Program – Determine if OS Runs with Virtual Addresses</vt:lpstr>
      <vt:lpstr>Script to Run Processes in Parallel</vt:lpstr>
      <vt:lpstr>Address Space Layout Randomization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Svetlana V Drachova</cp:lastModifiedBy>
  <cp:revision>89</cp:revision>
  <cp:lastPrinted>2017-05-17T03:50:55Z</cp:lastPrinted>
  <dcterms:created xsi:type="dcterms:W3CDTF">2014-10-01T16:55:19Z</dcterms:created>
  <dcterms:modified xsi:type="dcterms:W3CDTF">2020-05-19T03:14:27Z</dcterms:modified>
  <cp:category/>
</cp:coreProperties>
</file>