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7" r:id="rId2"/>
    <p:sldId id="320" r:id="rId3"/>
    <p:sldId id="319" r:id="rId4"/>
    <p:sldId id="347" r:id="rId5"/>
    <p:sldId id="275" r:id="rId6"/>
    <p:sldId id="346" r:id="rId7"/>
    <p:sldId id="278" r:id="rId8"/>
    <p:sldId id="348" r:id="rId9"/>
    <p:sldId id="279" r:id="rId10"/>
    <p:sldId id="280" r:id="rId11"/>
    <p:sldId id="281" r:id="rId12"/>
    <p:sldId id="321" r:id="rId13"/>
    <p:sldId id="323" r:id="rId14"/>
    <p:sldId id="325" r:id="rId15"/>
    <p:sldId id="284" r:id="rId16"/>
    <p:sldId id="282" r:id="rId17"/>
    <p:sldId id="330" r:id="rId18"/>
    <p:sldId id="283" r:id="rId19"/>
    <p:sldId id="296" r:id="rId20"/>
    <p:sldId id="297" r:id="rId21"/>
    <p:sldId id="332" r:id="rId22"/>
    <p:sldId id="328" r:id="rId23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91824" autoAdjust="0"/>
  </p:normalViewPr>
  <p:slideViewPr>
    <p:cSldViewPr snapToGrid="0" snapToObjects="1">
      <p:cViewPr varScale="1">
        <p:scale>
          <a:sx n="66" d="100"/>
          <a:sy n="66" d="100"/>
        </p:scale>
        <p:origin x="8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 Spring 2020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2 – Part B</a:t>
            </a:r>
          </a:p>
          <a:p>
            <a:endParaRPr lang="en-US" dirty="0"/>
          </a:p>
          <a:p>
            <a:r>
              <a:rPr lang="en-US" sz="2200" dirty="0"/>
              <a:t>(adapted by Mark </a:t>
            </a:r>
            <a:r>
              <a:rPr lang="en-US" sz="2200" dirty="0" err="1"/>
              <a:t>Smotherman</a:t>
            </a:r>
            <a:r>
              <a:rPr lang="en-US" sz="2200" dirty="0"/>
              <a:t> and Lana Drachova</a:t>
            </a:r>
            <a:br>
              <a:rPr lang="en-US" sz="2200" dirty="0"/>
            </a:br>
            <a:r>
              <a:rPr lang="en-US" sz="2200" dirty="0"/>
              <a:t>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53955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take interrupts safely?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Limited entry onto a kernel</a:t>
            </a:r>
          </a:p>
          <a:p>
            <a:pPr lvl="1"/>
            <a:r>
              <a:rPr lang="en-US" dirty="0"/>
              <a:t>Entry point to kernel is set by kernel</a:t>
            </a:r>
          </a:p>
          <a:p>
            <a:pPr lvl="1"/>
            <a:r>
              <a:rPr lang="en-US" dirty="0"/>
              <a:t>Check permission to enter( can u read file?)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Atomic transfer of control with changes to:</a:t>
            </a:r>
          </a:p>
          <a:p>
            <a:pPr lvl="1"/>
            <a:r>
              <a:rPr lang="en-US" dirty="0"/>
              <a:t>Mode, pc, stack and memory protection changed at the same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Transparent </a:t>
            </a:r>
            <a:r>
              <a:rPr lang="en-US" dirty="0" err="1"/>
              <a:t>restartable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User program does not know interrupt occurred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Processor register points to kernel memory area called IVT.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Table is set up by kernel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array of pointers to code to run in response to different events - “interrupt handlers” or “interrupt service routines”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IVT table format is processor specific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52" y="1634491"/>
            <a:ext cx="6851096" cy="43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Interrupt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PC and PSR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execution mode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Disable or restrict further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new PC from interrupt vector 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Transfers control into the kernel at a kernel-defined entry point!</a:t>
            </a:r>
          </a:p>
        </p:txBody>
      </p:sp>
    </p:spTree>
    <p:extLst>
      <p:ext uri="{BB962C8B-B14F-4D97-AF65-F5344CB8AC3E}">
        <p14:creationId xmlns:p14="http://schemas.microsoft.com/office/powerpoint/2010/main" val="68360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is Interrupt-Driven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78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7210" y="4507886"/>
            <a:ext cx="797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Interrupt handlers are the entry points into the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Interrupt handlers are software!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Interrupt Return instruction (IRET) restores PC and PSR</a:t>
            </a:r>
          </a:p>
        </p:txBody>
      </p:sp>
    </p:spTree>
    <p:extLst>
      <p:ext uri="{BB962C8B-B14F-4D97-AF65-F5344CB8AC3E}">
        <p14:creationId xmlns:p14="http://schemas.microsoft.com/office/powerpoint/2010/main" val="313890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Interrupt handler runs with interrupts off or restricted</a:t>
            </a:r>
          </a:p>
          <a:p>
            <a:pPr lvl="1"/>
            <a:r>
              <a:rPr lang="en-US" dirty="0"/>
              <a:t>Re-enabled when interrupt completes</a:t>
            </a:r>
          </a:p>
          <a:p>
            <a:r>
              <a:rPr lang="en-US" dirty="0"/>
              <a:t>OS kernel can also turn interrupts off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., when determining the next process/thread to run</a:t>
            </a:r>
          </a:p>
          <a:p>
            <a:pPr lvl="1"/>
            <a:r>
              <a:rPr lang="en-US" dirty="0"/>
              <a:t>On x86</a:t>
            </a:r>
          </a:p>
          <a:p>
            <a:pPr lvl="2"/>
            <a:r>
              <a:rPr lang="en-US" dirty="0"/>
              <a:t>CLI: disable </a:t>
            </a:r>
            <a:r>
              <a:rPr lang="en-US" dirty="0" err="1"/>
              <a:t>interrrupts</a:t>
            </a:r>
            <a:endParaRPr lang="en-US" dirty="0"/>
          </a:p>
          <a:p>
            <a:pPr lvl="2"/>
            <a:r>
              <a:rPr lang="en-US" dirty="0"/>
              <a:t>STI: enable interrupts</a:t>
            </a:r>
          </a:p>
          <a:p>
            <a:pPr lvl="2"/>
            <a:r>
              <a:rPr lang="en-US" dirty="0"/>
              <a:t>Only applies to the current CPU (on a </a:t>
            </a:r>
            <a:r>
              <a:rPr lang="en-US" dirty="0" err="1"/>
              <a:t>multicore</a:t>
            </a:r>
            <a:r>
              <a:rPr lang="en-US" dirty="0"/>
              <a:t>)</a:t>
            </a:r>
          </a:p>
          <a:p>
            <a:r>
              <a:rPr lang="en-US" dirty="0"/>
              <a:t>We’ll need this to implement synchronization in chapter 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0469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Region of kernel (not user) memory</a:t>
            </a:r>
          </a:p>
          <a:p>
            <a:endParaRPr lang="en-US" dirty="0"/>
          </a:p>
          <a:p>
            <a:r>
              <a:rPr lang="en-US" dirty="0"/>
              <a:t>Per-processor</a:t>
            </a:r>
          </a:p>
          <a:p>
            <a:endParaRPr lang="en-US" dirty="0"/>
          </a:p>
          <a:p>
            <a:r>
              <a:rPr lang="en-US" dirty="0"/>
              <a:t>Interrupt/exception/system call will save PC, registers, and user process SP on the kernel interrupt stack and call the interrupt handler</a:t>
            </a:r>
          </a:p>
          <a:p>
            <a:endParaRPr lang="en-US" dirty="0"/>
          </a:p>
          <a:p>
            <a:r>
              <a:rPr lang="en-US" dirty="0"/>
              <a:t>When handler finished, the context will be restored and execution continues.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Per-process, located in kernel memory</a:t>
            </a:r>
          </a:p>
          <a:p>
            <a:pPr lvl="1"/>
            <a:r>
              <a:rPr lang="en-US" dirty="0"/>
              <a:t>There may still be a per-processor interrupt stack</a:t>
            </a:r>
          </a:p>
          <a:p>
            <a:r>
              <a:rPr lang="en-US" dirty="0"/>
              <a:t>Fixed size and locked in memory</a:t>
            </a:r>
          </a:p>
          <a:p>
            <a:r>
              <a:rPr lang="en-US" dirty="0"/>
              <a:t>Only trusted components such as interrupt handlers and kernel routines use them =&gt;</a:t>
            </a:r>
          </a:p>
          <a:p>
            <a:pPr lvl="1"/>
            <a:r>
              <a:rPr lang="en-US" dirty="0"/>
              <a:t>Kernel stack and SP are always in valid states</a:t>
            </a:r>
          </a:p>
          <a:p>
            <a:pPr lvl="1"/>
            <a:r>
              <a:rPr lang="en-US" dirty="0"/>
              <a:t>Access by kernel cannot cause a page fault</a:t>
            </a:r>
          </a:p>
          <a:p>
            <a:pPr lvl="1"/>
            <a:r>
              <a:rPr lang="en-US" dirty="0"/>
              <a:t>No accesses allowed from user code</a:t>
            </a:r>
          </a:p>
        </p:txBody>
      </p:sp>
    </p:spTree>
    <p:extLst>
      <p:ext uri="{BB962C8B-B14F-4D97-AF65-F5344CB8AC3E}">
        <p14:creationId xmlns:p14="http://schemas.microsoft.com/office/powerpoint/2010/main" val="302931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Stacks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496" y="1231064"/>
            <a:ext cx="7751007" cy="52497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8" y="628650"/>
            <a:ext cx="8380503" cy="5714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Alerts to Kernel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77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8490" y="2196667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33559" y="2168750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8625" y="3755032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7057" y="3667780"/>
            <a:ext cx="641522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2912" y="4507886"/>
            <a:ext cx="5898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Exceptions, e.g., divide by zero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Intentionally invoke kernel for 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Timer interrupts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I/O interrupts, e.g., completion or error</a:t>
            </a:r>
          </a:p>
        </p:txBody>
      </p:sp>
    </p:spTree>
    <p:extLst>
      <p:ext uri="{BB962C8B-B14F-4D97-AF65-F5344CB8AC3E}">
        <p14:creationId xmlns:p14="http://schemas.microsoft.com/office/powerpoint/2010/main" val="413512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  <a:r>
              <a:rPr lang="en-US" baseline="0" dirty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Locate arguments</a:t>
            </a:r>
          </a:p>
          <a:p>
            <a:pPr lvl="1"/>
            <a:r>
              <a:rPr lang="en-US" dirty="0"/>
              <a:t>In registers or on user stack</a:t>
            </a:r>
          </a:p>
          <a:p>
            <a:pPr lvl="1"/>
            <a:r>
              <a:rPr lang="en-US" i="1" dirty="0"/>
              <a:t>Translate</a:t>
            </a:r>
            <a:r>
              <a:rPr lang="en-US" dirty="0"/>
              <a:t> user addresses into kernel addresses</a:t>
            </a:r>
          </a:p>
          <a:p>
            <a:r>
              <a:rPr lang="en-US" dirty="0"/>
              <a:t>Copy arguments</a:t>
            </a:r>
          </a:p>
          <a:p>
            <a:pPr lvl="1"/>
            <a:r>
              <a:rPr lang="en-US" dirty="0"/>
              <a:t>From user memory into kernel memory</a:t>
            </a:r>
            <a:endParaRPr lang="en-US" i="1" dirty="0"/>
          </a:p>
          <a:p>
            <a:pPr lvl="1"/>
            <a:r>
              <a:rPr lang="en-US" dirty="0"/>
              <a:t>Protect kernel from TOCTOU attack</a:t>
            </a:r>
          </a:p>
          <a:p>
            <a:r>
              <a:rPr lang="en-US" dirty="0"/>
              <a:t>Validate arguments</a:t>
            </a:r>
          </a:p>
          <a:p>
            <a:pPr lvl="1"/>
            <a:r>
              <a:rPr lang="en-US" dirty="0"/>
              <a:t>Protect kernel from errors in user code</a:t>
            </a:r>
          </a:p>
          <a:p>
            <a:r>
              <a:rPr lang="en-US" dirty="0"/>
              <a:t>Copy results back into user memory </a:t>
            </a:r>
          </a:p>
          <a:p>
            <a:pPr lvl="1"/>
            <a:r>
              <a:rPr lang="en-US" i="1" dirty="0"/>
              <a:t>Translate</a:t>
            </a:r>
            <a:r>
              <a:rPr lang="en-US" dirty="0"/>
              <a:t> kernel addresses into user addresses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New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builds user and kernel stacks for a new process to look like the process was interrupted before even the first instruction was executed</a:t>
            </a:r>
          </a:p>
          <a:p>
            <a:r>
              <a:rPr lang="en-US" dirty="0"/>
              <a:t>Avoids special case checking in the dispatcher, so dispatching is slightly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9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the 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17" y="1271428"/>
            <a:ext cx="5983366" cy="51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4325"/>
            <a:ext cx="8229600" cy="1143000"/>
          </a:xfrm>
        </p:spPr>
        <p:txBody>
          <a:bodyPr/>
          <a:lstStyle/>
          <a:p>
            <a:r>
              <a:rPr lang="en-US" dirty="0"/>
              <a:t>An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6425"/>
            <a:ext cx="8229600" cy="5773061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signal to the processor indicating an event needs immediate attention. 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alerts the processor and serves as a request for the processor to interrupt the currently executing code, so that the event can be processed in a timely manner.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request is accepted, the processor responds by suspending its current activities, saving its state, and executing a function called an interrupt handler (or an interrupt service routine, ISR) to deal with the event.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This interruption is temporary, and, unless the interrupt indicates a fatal error, the processor resumes normal activities after the interrupt handler finishes</a:t>
            </a:r>
          </a:p>
          <a:p>
            <a:pPr marL="0" indent="0">
              <a:buNone/>
            </a:pPr>
            <a:r>
              <a:rPr lang="en-US" dirty="0"/>
              <a:t>												(Wikipedia)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4325"/>
            <a:ext cx="8229600" cy="1143000"/>
          </a:xfrm>
        </p:spPr>
        <p:txBody>
          <a:bodyPr/>
          <a:lstStyle/>
          <a:p>
            <a:r>
              <a:rPr lang="en-US" dirty="0"/>
              <a:t>Interrupt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4" y="816425"/>
            <a:ext cx="8686800" cy="60415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Hardware interrupts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 electronic signal issued by some hardware device external to the processor (disk controller, kb, mouse) to communicate that the device needs attention from the OS (Wikipedia)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Asynchronous –&gt; unrelated to current instruction</a:t>
            </a:r>
          </a:p>
          <a:p>
            <a:pPr lvl="2"/>
            <a:r>
              <a:rPr lang="en-US" dirty="0"/>
              <a:t>Arrive asynchronously with respect to the processor clock, and at any time during instruction execution.</a:t>
            </a:r>
          </a:p>
          <a:p>
            <a:pPr lvl="1"/>
            <a:endParaRPr lang="en-US" dirty="0"/>
          </a:p>
          <a:p>
            <a:r>
              <a:rPr lang="en-US" dirty="0"/>
              <a:t>Software interrupt -  requested by the processor while executing a particular instruction, or when certain conditions exist. </a:t>
            </a:r>
          </a:p>
          <a:p>
            <a:pPr lvl="1"/>
            <a:r>
              <a:rPr lang="en-US" dirty="0"/>
              <a:t>Synchronous –&gt; related to instruction being executed</a:t>
            </a:r>
          </a:p>
          <a:p>
            <a:pPr lvl="2"/>
            <a:r>
              <a:rPr lang="en-US" dirty="0"/>
              <a:t>“Exception”, “Fault”, “Trap”</a:t>
            </a:r>
          </a:p>
          <a:p>
            <a:pPr lvl="2"/>
            <a:r>
              <a:rPr lang="en-US" dirty="0"/>
              <a:t>For some processor manufacturers, these terms are synonyms; for others, there are subtle differences</a:t>
            </a:r>
          </a:p>
        </p:txBody>
      </p:sp>
    </p:spTree>
    <p:extLst>
      <p:ext uri="{BB962C8B-B14F-4D97-AF65-F5344CB8AC3E}">
        <p14:creationId xmlns:p14="http://schemas.microsoft.com/office/powerpoint/2010/main" val="82239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1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Hardware device that periodically interrupts the processor (after some time or # of instructions)</a:t>
            </a:r>
          </a:p>
          <a:p>
            <a:endParaRPr lang="en-US" dirty="0"/>
          </a:p>
          <a:p>
            <a:r>
              <a:rPr lang="en-US" dirty="0"/>
              <a:t>Each processor has a timer</a:t>
            </a:r>
          </a:p>
          <a:p>
            <a:endParaRPr lang="en-US" dirty="0"/>
          </a:p>
          <a:p>
            <a:r>
              <a:rPr lang="en-US" dirty="0"/>
              <a:t>Expires every few milliseconds</a:t>
            </a:r>
          </a:p>
          <a:p>
            <a:endParaRPr lang="en-US" dirty="0"/>
          </a:p>
          <a:p>
            <a:r>
              <a:rPr lang="en-US" dirty="0"/>
              <a:t>Kernel only can reset timer</a:t>
            </a:r>
          </a:p>
          <a:p>
            <a:endParaRPr lang="en-US" dirty="0"/>
          </a:p>
          <a:p>
            <a:r>
              <a:rPr lang="en-US" dirty="0"/>
              <a:t>User-level process cannot set/disable timer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Hardware transfers control from user process to the kernel timer interrupt handler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Timer or other interrupt do not imply an error!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Interrupt frequency set by the kernel</a:t>
            </a:r>
          </a:p>
          <a:p>
            <a:pPr lvl="2"/>
            <a:r>
              <a:rPr lang="en-US" dirty="0"/>
              <a:t>Not by user code!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Interrupts can be temporarily deferred </a:t>
            </a:r>
          </a:p>
          <a:p>
            <a:pPr lvl="2"/>
            <a:r>
              <a:rPr lang="en-US" dirty="0"/>
              <a:t>Not by user code!</a:t>
            </a:r>
          </a:p>
          <a:p>
            <a:pPr lvl="2"/>
            <a:r>
              <a:rPr lang="en-US" dirty="0"/>
              <a:t>Interrupt deferral crucial for implementing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290075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to Kernel Mode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Caused by:</a:t>
            </a:r>
          </a:p>
          <a:p>
            <a:pPr lvl="1"/>
            <a:r>
              <a:rPr lang="en-US" dirty="0"/>
              <a:t>Interrupts (asynchronous)</a:t>
            </a:r>
          </a:p>
          <a:p>
            <a:pPr lvl="2"/>
            <a:r>
              <a:rPr lang="en-US" dirty="0"/>
              <a:t>Triggered by timer and I/O devices</a:t>
            </a:r>
          </a:p>
          <a:p>
            <a:pPr lvl="1"/>
            <a:r>
              <a:rPr lang="en-US" dirty="0"/>
              <a:t>Processor Exceptions</a:t>
            </a:r>
          </a:p>
          <a:p>
            <a:pPr lvl="2"/>
            <a:r>
              <a:rPr lang="en-US" dirty="0"/>
              <a:t>Triggered by unexpected program behavior, privileged instruction, memory trespassing attempt</a:t>
            </a:r>
          </a:p>
          <a:p>
            <a:pPr lvl="2"/>
            <a:r>
              <a:rPr lang="en-US" dirty="0"/>
              <a:t>Or malicious behavior!</a:t>
            </a:r>
          </a:p>
          <a:p>
            <a:pPr lvl="1"/>
            <a:r>
              <a:rPr lang="en-US" dirty="0"/>
              <a:t>System calls (a.k.a. protected procedure calls)</a:t>
            </a:r>
          </a:p>
          <a:p>
            <a:pPr lvl="2"/>
            <a:r>
              <a:rPr lang="en-US" dirty="0"/>
              <a:t>Request by program for kernel to do some operation on its behalf</a:t>
            </a:r>
          </a:p>
          <a:p>
            <a:pPr lvl="2"/>
            <a:r>
              <a:rPr lang="en-US" dirty="0"/>
              <a:t>Only limited # of very carefully coded entry points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9C9C-D2F7-4DB4-B6A4-C7DB0F23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0783"/>
            <a:ext cx="8229600" cy="1143000"/>
          </a:xfrm>
        </p:spPr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8555-A2EC-40BC-8BF0-10542227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8030"/>
            <a:ext cx="8229600" cy="2173513"/>
          </a:xfrm>
        </p:spPr>
        <p:txBody>
          <a:bodyPr>
            <a:normAutofit/>
          </a:bodyPr>
          <a:lstStyle/>
          <a:p>
            <a:r>
              <a:rPr lang="en-US" dirty="0"/>
              <a:t>System Call is a request for service from a user process to the OS</a:t>
            </a:r>
          </a:p>
          <a:p>
            <a:r>
              <a:rPr lang="en-US" dirty="0"/>
              <a:t>An interface between user process and OS</a:t>
            </a:r>
          </a:p>
          <a:p>
            <a:endParaRPr lang="en-US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17575C-3D67-4C33-B66D-837E780A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02" y="2883748"/>
            <a:ext cx="7106642" cy="3639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4BC46-6B03-41B1-A1CC-552FE41879F0}"/>
              </a:ext>
            </a:extLst>
          </p:cNvPr>
          <p:cNvSpPr txBox="1"/>
          <p:nvPr/>
        </p:nvSpPr>
        <p:spPr>
          <a:xfrm>
            <a:off x="58060" y="2999378"/>
            <a:ext cx="3228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NW connection/send/receive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hardware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to User Mode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Happens when:</a:t>
            </a:r>
          </a:p>
          <a:p>
            <a:pPr lvl="1"/>
            <a:r>
              <a:rPr lang="en-US" dirty="0"/>
              <a:t>New process/new thread start</a:t>
            </a:r>
          </a:p>
          <a:p>
            <a:pPr lvl="2"/>
            <a:r>
              <a:rPr lang="en-US" dirty="0"/>
              <a:t>Copy to meme, set PC, Jump to first instruction in program/thread</a:t>
            </a:r>
          </a:p>
          <a:p>
            <a:pPr lvl="1"/>
            <a:r>
              <a:rPr lang="en-US" dirty="0"/>
              <a:t>Return from interrupt, exception, system call</a:t>
            </a:r>
          </a:p>
          <a:p>
            <a:pPr lvl="2"/>
            <a:r>
              <a:rPr lang="en-US" dirty="0"/>
              <a:t>Resume suspended execution</a:t>
            </a:r>
          </a:p>
          <a:p>
            <a:pPr lvl="1"/>
            <a:r>
              <a:rPr lang="en-US" dirty="0"/>
              <a:t>Process/thread context switch</a:t>
            </a:r>
          </a:p>
          <a:p>
            <a:pPr lvl="2"/>
            <a:r>
              <a:rPr lang="en-US" dirty="0"/>
              <a:t>Save process’ state in </a:t>
            </a:r>
            <a:r>
              <a:rPr lang="en-US" dirty="0" err="1"/>
              <a:t>pcb</a:t>
            </a:r>
            <a:r>
              <a:rPr lang="en-US" dirty="0"/>
              <a:t>, load another process’ </a:t>
            </a:r>
            <a:r>
              <a:rPr lang="en-US" dirty="0" err="1"/>
              <a:t>pcb</a:t>
            </a:r>
            <a:endParaRPr lang="en-US" dirty="0"/>
          </a:p>
          <a:p>
            <a:pPr lvl="1"/>
            <a:r>
              <a:rPr lang="en-US" dirty="0"/>
              <a:t>User-level </a:t>
            </a:r>
            <a:r>
              <a:rPr lang="en-US" dirty="0" err="1"/>
              <a:t>upcall</a:t>
            </a:r>
            <a:r>
              <a:rPr lang="en-US" dirty="0"/>
              <a:t> (UNIX signal)</a:t>
            </a:r>
          </a:p>
          <a:p>
            <a:pPr lvl="2"/>
            <a:r>
              <a:rPr lang="en-US" dirty="0"/>
              <a:t>Asynchronous notification to user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20964</TotalTime>
  <Words>1045</Words>
  <Application>Microsoft Office PowerPoint</Application>
  <PresentationFormat>On-screen Show (4:3)</PresentationFormat>
  <Paragraphs>159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 2</vt:lpstr>
      <vt:lpstr>Office Theme</vt:lpstr>
      <vt:lpstr>Introduction to Operating Systems</vt:lpstr>
      <vt:lpstr>Types of Alerts to Kernel</vt:lpstr>
      <vt:lpstr>An Interrupt</vt:lpstr>
      <vt:lpstr>Interrupt Terminology</vt:lpstr>
      <vt:lpstr>Hardware Timer</vt:lpstr>
      <vt:lpstr>Timer Interrupt</vt:lpstr>
      <vt:lpstr>User to Kernel Mode Switch</vt:lpstr>
      <vt:lpstr>System Calls</vt:lpstr>
      <vt:lpstr>Kernel to User Mode Switch</vt:lpstr>
      <vt:lpstr>How do we take interrupts safely?</vt:lpstr>
      <vt:lpstr>Interrupt Vector Table</vt:lpstr>
      <vt:lpstr>Interrupt Vector Table</vt:lpstr>
      <vt:lpstr>Generic Interrupt Response</vt:lpstr>
      <vt:lpstr>Kernel is Interrupt-Driven</vt:lpstr>
      <vt:lpstr>Interrupt Masking</vt:lpstr>
      <vt:lpstr>Interrupt Stack</vt:lpstr>
      <vt:lpstr>Kernel Stacks</vt:lpstr>
      <vt:lpstr>Kernel Stacks</vt:lpstr>
      <vt:lpstr>PowerPoint Presentation</vt:lpstr>
      <vt:lpstr>Kernel System Call Handler</vt:lpstr>
      <vt:lpstr>Starting a New Process</vt:lpstr>
      <vt:lpstr>Booting the OS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The Kernel Abstraction</dc:title>
  <dc:subject/>
  <dc:creator>Thomas Anderson</dc:creator>
  <cp:keywords/>
  <dc:description>Copyright Thomas Anderson, 2012</dc:description>
  <cp:lastModifiedBy>Svetlana V Drachova</cp:lastModifiedBy>
  <cp:revision>96</cp:revision>
  <cp:lastPrinted>2017-05-18T06:13:04Z</cp:lastPrinted>
  <dcterms:created xsi:type="dcterms:W3CDTF">2014-10-01T16:55:19Z</dcterms:created>
  <dcterms:modified xsi:type="dcterms:W3CDTF">2020-05-19T05:24:59Z</dcterms:modified>
  <cp:category/>
</cp:coreProperties>
</file>