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88" r:id="rId2"/>
    <p:sldId id="276" r:id="rId3"/>
    <p:sldId id="291" r:id="rId4"/>
    <p:sldId id="273" r:id="rId5"/>
    <p:sldId id="257" r:id="rId6"/>
    <p:sldId id="262" r:id="rId7"/>
    <p:sldId id="295" r:id="rId8"/>
    <p:sldId id="293" r:id="rId9"/>
    <p:sldId id="294" r:id="rId10"/>
    <p:sldId id="265" r:id="rId11"/>
    <p:sldId id="264" r:id="rId12"/>
    <p:sldId id="297" r:id="rId13"/>
    <p:sldId id="296" r:id="rId14"/>
    <p:sldId id="300" r:id="rId15"/>
    <p:sldId id="298" r:id="rId16"/>
    <p:sldId id="299" r:id="rId17"/>
    <p:sldId id="289" r:id="rId18"/>
    <p:sldId id="290" r:id="rId19"/>
    <p:sldId id="266" r:id="rId20"/>
    <p:sldId id="301" r:id="rId21"/>
    <p:sldId id="302" r:id="rId22"/>
    <p:sldId id="303" r:id="rId23"/>
    <p:sldId id="263" r:id="rId24"/>
    <p:sldId id="267" r:id="rId25"/>
    <p:sldId id="268" r:id="rId26"/>
    <p:sldId id="271" r:id="rId27"/>
    <p:sldId id="304" r:id="rId28"/>
    <p:sldId id="305" r:id="rId29"/>
    <p:sldId id="284" r:id="rId30"/>
    <p:sldId id="306" r:id="rId31"/>
    <p:sldId id="282" r:id="rId32"/>
    <p:sldId id="283" r:id="rId33"/>
    <p:sldId id="287" r:id="rId34"/>
    <p:sldId id="278" r:id="rId35"/>
    <p:sldId id="277" r:id="rId36"/>
    <p:sldId id="281" r:id="rId37"/>
    <p:sldId id="279" r:id="rId38"/>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DA1472AD-DBED-44F2-851E-D8DBF462159C}" type="datetimeFigureOut">
              <a:rPr lang="en-US" smtClean="0"/>
              <a:t>5/25/2020</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84A8FFBA-562A-4CEE-AEC8-A67807C98075}" type="slidenum">
              <a:rPr lang="en-US" smtClean="0"/>
              <a:t>‹#›</a:t>
            </a:fld>
            <a:endParaRPr lang="en-US"/>
          </a:p>
        </p:txBody>
      </p:sp>
    </p:spTree>
    <p:extLst>
      <p:ext uri="{BB962C8B-B14F-4D97-AF65-F5344CB8AC3E}">
        <p14:creationId xmlns:p14="http://schemas.microsoft.com/office/powerpoint/2010/main" val="3450664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A45FDABC-58CD-3948-B12A-02A5BA297BD2}" type="datetimeFigureOut">
              <a:rPr lang="en-US" smtClean="0"/>
              <a:pPr/>
              <a:t>5/25/2020</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6BA52372-3169-3E47-91B9-B9FD441558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1</a:t>
            </a:fld>
            <a:endParaRPr lang="en-US"/>
          </a:p>
        </p:txBody>
      </p:sp>
    </p:spTree>
    <p:extLst>
      <p:ext uri="{BB962C8B-B14F-4D97-AF65-F5344CB8AC3E}">
        <p14:creationId xmlns:p14="http://schemas.microsoft.com/office/powerpoint/2010/main" val="3682851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is this used – typically, fork a process, child and parent are now both running the same program.  One</a:t>
            </a:r>
            <a:r>
              <a:rPr lang="en-US" baseline="0" dirty="0"/>
              <a:t> sets up the child program, and runs exec – becoming the new program</a:t>
            </a:r>
          </a:p>
          <a:p>
            <a:r>
              <a:rPr lang="en-US" baseline="0" dirty="0"/>
              <a:t>The parent, usually, waits for the child to finish</a:t>
            </a:r>
            <a:endParaRPr lang="en-US" dirty="0"/>
          </a:p>
        </p:txBody>
      </p:sp>
      <p:sp>
        <p:nvSpPr>
          <p:cNvPr id="4" name="Slide Number Placeholder 3"/>
          <p:cNvSpPr>
            <a:spLocks noGrp="1"/>
          </p:cNvSpPr>
          <p:nvPr>
            <p:ph type="sldNum" sz="quarter" idx="10"/>
          </p:nvPr>
        </p:nvSpPr>
        <p:spPr/>
        <p:txBody>
          <a:bodyPr/>
          <a:lstStyle/>
          <a:p>
            <a:fld id="{6BA52372-3169-3E47-91B9-B9FD44155892}"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27</a:t>
            </a:fld>
            <a:endParaRPr lang="en-US"/>
          </a:p>
        </p:txBody>
      </p:sp>
    </p:spTree>
    <p:extLst>
      <p:ext uri="{BB962C8B-B14F-4D97-AF65-F5344CB8AC3E}">
        <p14:creationId xmlns:p14="http://schemas.microsoft.com/office/powerpoint/2010/main" val="96156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28</a:t>
            </a:fld>
            <a:endParaRPr lang="en-US"/>
          </a:p>
        </p:txBody>
      </p:sp>
    </p:spTree>
    <p:extLst>
      <p:ext uri="{BB962C8B-B14F-4D97-AF65-F5344CB8AC3E}">
        <p14:creationId xmlns:p14="http://schemas.microsoft.com/office/powerpoint/2010/main" val="386375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UNIX splits creating</a:t>
            </a:r>
            <a:r>
              <a:rPr lang="en-US" baseline="0" dirty="0"/>
              <a:t> a process into two steps, each of them a lot simpler.</a:t>
            </a:r>
            <a:endParaRPr lang="en-US" dirty="0"/>
          </a:p>
        </p:txBody>
      </p:sp>
      <p:sp>
        <p:nvSpPr>
          <p:cNvPr id="4" name="Slide Number Placeholder 3"/>
          <p:cNvSpPr>
            <a:spLocks noGrp="1"/>
          </p:cNvSpPr>
          <p:nvPr>
            <p:ph type="sldNum" sz="quarter" idx="10"/>
          </p:nvPr>
        </p:nvSpPr>
        <p:spPr/>
        <p:txBody>
          <a:bodyPr/>
          <a:lstStyle/>
          <a:p>
            <a:fld id="{6BA52372-3169-3E47-91B9-B9FD44155892}"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UNIX splits creating</a:t>
            </a:r>
            <a:r>
              <a:rPr lang="en-US" baseline="0" dirty="0"/>
              <a:t> a process into two steps, each of them a lot simpler.</a:t>
            </a:r>
            <a:endParaRPr lang="en-US" dirty="0"/>
          </a:p>
        </p:txBody>
      </p:sp>
      <p:sp>
        <p:nvSpPr>
          <p:cNvPr id="4" name="Slide Number Placeholder 3"/>
          <p:cNvSpPr>
            <a:spLocks noGrp="1"/>
          </p:cNvSpPr>
          <p:nvPr>
            <p:ph type="sldNum" sz="quarter" idx="10"/>
          </p:nvPr>
        </p:nvSpPr>
        <p:spPr/>
        <p:txBody>
          <a:bodyPr/>
          <a:lstStyle/>
          <a:p>
            <a:fld id="{6BA52372-3169-3E47-91B9-B9FD44155892}" type="slidenum">
              <a:rPr lang="en-US" smtClean="0"/>
              <a:pPr/>
              <a:t>7</a:t>
            </a:fld>
            <a:endParaRPr lang="en-US"/>
          </a:p>
        </p:txBody>
      </p:sp>
    </p:spTree>
    <p:extLst>
      <p:ext uri="{BB962C8B-B14F-4D97-AF65-F5344CB8AC3E}">
        <p14:creationId xmlns:p14="http://schemas.microsoft.com/office/powerpoint/2010/main" val="312950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Parent could print first, or child could print first – you don’t know!</a:t>
            </a:r>
          </a:p>
        </p:txBody>
      </p:sp>
      <p:sp>
        <p:nvSpPr>
          <p:cNvPr id="4" name="Slide Number Placeholder 3"/>
          <p:cNvSpPr>
            <a:spLocks noGrp="1"/>
          </p:cNvSpPr>
          <p:nvPr>
            <p:ph type="sldNum" sz="quarter" idx="10"/>
          </p:nvPr>
        </p:nvSpPr>
        <p:spPr/>
        <p:txBody>
          <a:bodyPr/>
          <a:lstStyle/>
          <a:p>
            <a:fld id="{6BA52372-3169-3E47-91B9-B9FD4415589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Parent could print first, or child could print first – you don’t know!</a:t>
            </a:r>
          </a:p>
        </p:txBody>
      </p:sp>
      <p:sp>
        <p:nvSpPr>
          <p:cNvPr id="4" name="Slide Number Placeholder 3"/>
          <p:cNvSpPr>
            <a:spLocks noGrp="1"/>
          </p:cNvSpPr>
          <p:nvPr>
            <p:ph type="sldNum" sz="quarter" idx="10"/>
          </p:nvPr>
        </p:nvSpPr>
        <p:spPr/>
        <p:txBody>
          <a:bodyPr/>
          <a:lstStyle/>
          <a:p>
            <a:fld id="{6BA52372-3169-3E47-91B9-B9FD44155892}" type="slidenum">
              <a:rPr lang="en-US" smtClean="0"/>
              <a:pPr/>
              <a:t>12</a:t>
            </a:fld>
            <a:endParaRPr lang="en-US"/>
          </a:p>
        </p:txBody>
      </p:sp>
    </p:spTree>
    <p:extLst>
      <p:ext uri="{BB962C8B-B14F-4D97-AF65-F5344CB8AC3E}">
        <p14:creationId xmlns:p14="http://schemas.microsoft.com/office/powerpoint/2010/main" val="221053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Parent could print first, or child could print first – you don’t know!</a:t>
            </a:r>
          </a:p>
        </p:txBody>
      </p:sp>
      <p:sp>
        <p:nvSpPr>
          <p:cNvPr id="4" name="Slide Number Placeholder 3"/>
          <p:cNvSpPr>
            <a:spLocks noGrp="1"/>
          </p:cNvSpPr>
          <p:nvPr>
            <p:ph type="sldNum" sz="quarter" idx="10"/>
          </p:nvPr>
        </p:nvSpPr>
        <p:spPr/>
        <p:txBody>
          <a:bodyPr/>
          <a:lstStyle/>
          <a:p>
            <a:fld id="{6BA52372-3169-3E47-91B9-B9FD44155892}" type="slidenum">
              <a:rPr lang="en-US" smtClean="0"/>
              <a:pPr/>
              <a:t>13</a:t>
            </a:fld>
            <a:endParaRPr lang="en-US"/>
          </a:p>
        </p:txBody>
      </p:sp>
    </p:spTree>
    <p:extLst>
      <p:ext uri="{BB962C8B-B14F-4D97-AF65-F5344CB8AC3E}">
        <p14:creationId xmlns:p14="http://schemas.microsoft.com/office/powerpoint/2010/main" val="181405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Parent could print first, or child could print first – you don’t know!</a:t>
            </a:r>
          </a:p>
        </p:txBody>
      </p:sp>
      <p:sp>
        <p:nvSpPr>
          <p:cNvPr id="4" name="Slide Number Placeholder 3"/>
          <p:cNvSpPr>
            <a:spLocks noGrp="1"/>
          </p:cNvSpPr>
          <p:nvPr>
            <p:ph type="sldNum" sz="quarter" idx="10"/>
          </p:nvPr>
        </p:nvSpPr>
        <p:spPr/>
        <p:txBody>
          <a:bodyPr/>
          <a:lstStyle/>
          <a:p>
            <a:fld id="{6BA52372-3169-3E47-91B9-B9FD44155892}" type="slidenum">
              <a:rPr lang="en-US" smtClean="0"/>
              <a:pPr/>
              <a:t>14</a:t>
            </a:fld>
            <a:endParaRPr lang="en-US"/>
          </a:p>
        </p:txBody>
      </p:sp>
    </p:spTree>
    <p:extLst>
      <p:ext uri="{BB962C8B-B14F-4D97-AF65-F5344CB8AC3E}">
        <p14:creationId xmlns:p14="http://schemas.microsoft.com/office/powerpoint/2010/main" val="425461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Parent could print first, or child could print first – you don’t know!</a:t>
            </a:r>
          </a:p>
        </p:txBody>
      </p:sp>
      <p:sp>
        <p:nvSpPr>
          <p:cNvPr id="4" name="Slide Number Placeholder 3"/>
          <p:cNvSpPr>
            <a:spLocks noGrp="1"/>
          </p:cNvSpPr>
          <p:nvPr>
            <p:ph type="sldNum" sz="quarter" idx="10"/>
          </p:nvPr>
        </p:nvSpPr>
        <p:spPr/>
        <p:txBody>
          <a:bodyPr/>
          <a:lstStyle/>
          <a:p>
            <a:fld id="{6BA52372-3169-3E47-91B9-B9FD44155892}" type="slidenum">
              <a:rPr lang="en-US" smtClean="0"/>
              <a:pPr/>
              <a:t>15</a:t>
            </a:fld>
            <a:endParaRPr lang="en-US"/>
          </a:p>
        </p:txBody>
      </p:sp>
    </p:spTree>
    <p:extLst>
      <p:ext uri="{BB962C8B-B14F-4D97-AF65-F5344CB8AC3E}">
        <p14:creationId xmlns:p14="http://schemas.microsoft.com/office/powerpoint/2010/main" val="245876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Parent could print first, or child could print first – you don’t know!</a:t>
            </a:r>
          </a:p>
        </p:txBody>
      </p:sp>
      <p:sp>
        <p:nvSpPr>
          <p:cNvPr id="4" name="Slide Number Placeholder 3"/>
          <p:cNvSpPr>
            <a:spLocks noGrp="1"/>
          </p:cNvSpPr>
          <p:nvPr>
            <p:ph type="sldNum" sz="quarter" idx="10"/>
          </p:nvPr>
        </p:nvSpPr>
        <p:spPr/>
        <p:txBody>
          <a:bodyPr/>
          <a:lstStyle/>
          <a:p>
            <a:fld id="{6BA52372-3169-3E47-91B9-B9FD44155892}" type="slidenum">
              <a:rPr lang="en-US" smtClean="0"/>
              <a:pPr/>
              <a:t>16</a:t>
            </a:fld>
            <a:endParaRPr lang="en-US"/>
          </a:p>
        </p:txBody>
      </p:sp>
    </p:spTree>
    <p:extLst>
      <p:ext uri="{BB962C8B-B14F-4D97-AF65-F5344CB8AC3E}">
        <p14:creationId xmlns:p14="http://schemas.microsoft.com/office/powerpoint/2010/main" val="6265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3839CD-56EF-564F-B713-A85C18AA691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839CD-56EF-564F-B713-A85C18AA691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839CD-56EF-564F-B713-A85C18AA691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839CD-56EF-564F-B713-A85C18AA691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839CD-56EF-564F-B713-A85C18AA6919}"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3839CD-56EF-564F-B713-A85C18AA6919}"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3839CD-56EF-564F-B713-A85C18AA6919}" type="datetimeFigureOut">
              <a:rPr lang="en-US" smtClean="0"/>
              <a:pPr/>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3839CD-56EF-564F-B713-A85C18AA6919}" type="datetimeFigureOut">
              <a:rPr lang="en-US" smtClean="0"/>
              <a:pPr/>
              <a:t>5/25/2020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839CD-56EF-564F-B713-A85C18AA6919}" type="datetimeFigureOut">
              <a:rPr lang="en-US" smtClean="0"/>
              <a:pPr/>
              <a:t>5/25/2020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839CD-56EF-564F-B713-A85C18AA6919}"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839CD-56EF-564F-B713-A85C18AA6919}"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537FA-D933-6E44-9914-478158C813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839CD-56EF-564F-B713-A85C18AA6919}" type="datetimeFigureOut">
              <a:rPr lang="en-US" smtClean="0"/>
              <a:pPr/>
              <a:t>5/25/2020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537FA-D933-6E44-9914-478158C813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man7.org/linux/man-pages/man3/exec.3.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an7.org/linux/man-pages/man2/waitid.2.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Introduction to Operating Systems</a:t>
            </a:r>
          </a:p>
        </p:txBody>
      </p:sp>
      <p:sp>
        <p:nvSpPr>
          <p:cNvPr id="3" name="Subtitle 2"/>
          <p:cNvSpPr>
            <a:spLocks noGrp="1"/>
          </p:cNvSpPr>
          <p:nvPr>
            <p:ph type="subTitle" idx="1"/>
          </p:nvPr>
        </p:nvSpPr>
        <p:spPr>
          <a:xfrm>
            <a:off x="1027688" y="3600450"/>
            <a:ext cx="7088623" cy="2347196"/>
          </a:xfrm>
        </p:spPr>
        <p:txBody>
          <a:bodyPr>
            <a:normAutofit fontScale="77500" lnSpcReduction="20000"/>
          </a:bodyPr>
          <a:lstStyle/>
          <a:p>
            <a:r>
              <a:rPr lang="en-US" dirty="0"/>
              <a:t>CPSC/ECE 3220 Spring 2020</a:t>
            </a:r>
          </a:p>
          <a:p>
            <a:endParaRPr lang="en-US" dirty="0"/>
          </a:p>
          <a:p>
            <a:r>
              <a:rPr lang="en-US" dirty="0"/>
              <a:t>Lecture Notes</a:t>
            </a:r>
          </a:p>
          <a:p>
            <a:r>
              <a:rPr lang="en-US" dirty="0"/>
              <a:t>OSPP Chapter 3</a:t>
            </a:r>
          </a:p>
          <a:p>
            <a:endParaRPr lang="en-US" dirty="0"/>
          </a:p>
          <a:p>
            <a:r>
              <a:rPr lang="en-US" sz="2200" dirty="0"/>
              <a:t>(adapted by Mark Smotherman from Tom Anderson’s slides on OSPP web site)</a:t>
            </a:r>
          </a:p>
        </p:txBody>
      </p:sp>
    </p:spTree>
    <p:extLst>
      <p:ext uri="{BB962C8B-B14F-4D97-AF65-F5344CB8AC3E}">
        <p14:creationId xmlns:p14="http://schemas.microsoft.com/office/powerpoint/2010/main" val="376293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UNIX fork()</a:t>
            </a:r>
          </a:p>
        </p:txBody>
      </p:sp>
      <p:sp>
        <p:nvSpPr>
          <p:cNvPr id="3" name="Content Placeholder 2"/>
          <p:cNvSpPr>
            <a:spLocks noGrp="1"/>
          </p:cNvSpPr>
          <p:nvPr>
            <p:ph idx="1"/>
          </p:nvPr>
        </p:nvSpPr>
        <p:spPr/>
        <p:txBody>
          <a:bodyPr>
            <a:normAutofit fontScale="92500" lnSpcReduction="20000"/>
          </a:bodyPr>
          <a:lstStyle/>
          <a:p>
            <a:r>
              <a:rPr lang="en-US" dirty="0"/>
              <a:t>Create and initialize the process control block (PCB) in the kernel</a:t>
            </a:r>
          </a:p>
          <a:p>
            <a:r>
              <a:rPr lang="en-US" dirty="0"/>
              <a:t>Create a new address space</a:t>
            </a:r>
          </a:p>
          <a:p>
            <a:r>
              <a:rPr lang="en-US" dirty="0"/>
              <a:t>Initialize the address space with a copy of the entire contents of the address space of the parent</a:t>
            </a:r>
          </a:p>
          <a:p>
            <a:r>
              <a:rPr lang="en-US" dirty="0"/>
              <a:t>Inherit the execution context of the parent (e.g., any open files)</a:t>
            </a:r>
          </a:p>
          <a:p>
            <a:r>
              <a:rPr lang="en-US" dirty="0"/>
              <a:t>Inform the scheduler that the new process is ready to run</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34"/>
            <a:ext cx="8229600" cy="1143000"/>
          </a:xfrm>
        </p:spPr>
        <p:txBody>
          <a:bodyPr>
            <a:normAutofit fontScale="90000"/>
          </a:bodyPr>
          <a:lstStyle/>
          <a:p>
            <a:r>
              <a:rPr lang="en-US" dirty="0"/>
              <a:t>Question: What does this code print?</a:t>
            </a:r>
          </a:p>
        </p:txBody>
      </p:sp>
      <p:sp>
        <p:nvSpPr>
          <p:cNvPr id="3" name="Content Placeholder 2"/>
          <p:cNvSpPr>
            <a:spLocks noGrp="1"/>
          </p:cNvSpPr>
          <p:nvPr>
            <p:ph idx="1"/>
          </p:nvPr>
        </p:nvSpPr>
        <p:spPr>
          <a:xfrm>
            <a:off x="457200" y="1051554"/>
            <a:ext cx="8229600" cy="5363314"/>
          </a:xfrm>
        </p:spPr>
        <p:txBody>
          <a:bodyPr>
            <a:normAutofit/>
          </a:bodyPr>
          <a:lstStyle/>
          <a:p>
            <a:pPr marL="0" lvl="0" indent="0" defTabSz="914400" eaLnBrk="0" fontAlgn="base" hangingPunct="0">
              <a:spcBef>
                <a:spcPct val="0"/>
              </a:spcBef>
              <a:spcAft>
                <a:spcPct val="0"/>
              </a:spcAft>
              <a:buNone/>
            </a:pPr>
            <a:r>
              <a:rPr lang="en-US" altLang="en-US" sz="2200" dirty="0">
                <a:latin typeface="Arial Unicode MS"/>
              </a:rPr>
              <a:t>#include &lt;</a:t>
            </a:r>
            <a:r>
              <a:rPr lang="en-US" altLang="en-US" sz="2200" dirty="0" err="1">
                <a:latin typeface="Arial Unicode MS"/>
              </a:rPr>
              <a:t>stdio.h</a:t>
            </a:r>
            <a:r>
              <a:rPr lang="en-US" altLang="en-US" sz="2200" dirty="0">
                <a:latin typeface="Arial Unicode MS"/>
              </a:rPr>
              <a:t>&gt;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#include &lt;sys/</a:t>
            </a:r>
            <a:r>
              <a:rPr lang="en-US" altLang="en-US" sz="2200" dirty="0" err="1">
                <a:latin typeface="Arial Unicode MS"/>
              </a:rPr>
              <a:t>types.h</a:t>
            </a:r>
            <a:r>
              <a:rPr lang="en-US" altLang="en-US" sz="2200" dirty="0">
                <a:latin typeface="Arial Unicode MS"/>
              </a:rPr>
              <a:t>&gt;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#include &lt;</a:t>
            </a:r>
            <a:r>
              <a:rPr lang="en-US" altLang="en-US" sz="2200" dirty="0" err="1">
                <a:latin typeface="Arial Unicode MS"/>
              </a:rPr>
              <a:t>unistd.h</a:t>
            </a:r>
            <a:r>
              <a:rPr lang="en-US" altLang="en-US" sz="2200" dirty="0">
                <a:latin typeface="Arial Unicode MS"/>
              </a:rPr>
              <a:t>&gt; </a:t>
            </a:r>
            <a:br>
              <a:rPr lang="en-US" altLang="en-US" sz="2200" dirty="0">
                <a:latin typeface="Arial Unicode MS"/>
              </a:rPr>
            </a:b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int</a:t>
            </a:r>
            <a:r>
              <a:rPr lang="en-US" altLang="en-US" sz="2200" dirty="0"/>
              <a:t> </a:t>
            </a:r>
            <a:r>
              <a:rPr lang="en-US" altLang="en-US" sz="2200" dirty="0">
                <a:latin typeface="Arial Unicode MS"/>
              </a:rPr>
              <a:t>main()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a:t>
            </a:r>
            <a:r>
              <a:rPr lang="en-US" altLang="en-US" sz="2200" dirty="0"/>
              <a:t> </a:t>
            </a:r>
            <a:r>
              <a:rPr lang="en-US" altLang="en-US" sz="2200" dirty="0">
                <a:latin typeface="Arial Unicode MS"/>
              </a:rPr>
              <a:t> </a:t>
            </a:r>
            <a:r>
              <a:rPr lang="en-US" altLang="en-US" sz="2200" dirty="0" err="1">
                <a:latin typeface="Arial Unicode MS"/>
              </a:rPr>
              <a:t>printf</a:t>
            </a:r>
            <a:r>
              <a:rPr lang="en-US" altLang="en-US" sz="2200" dirty="0">
                <a:latin typeface="Arial Unicode MS"/>
              </a:rPr>
              <a:t>(“Will attempt to fork now!\n\n”);</a:t>
            </a:r>
            <a:br>
              <a:rPr lang="en-US" altLang="en-US" sz="2200" dirty="0">
                <a:latin typeface="Arial Unicode MS"/>
              </a:rPr>
            </a:br>
            <a:endParaRPr lang="en-US" altLang="en-US" sz="2200" dirty="0">
              <a:latin typeface="Arial Unicode MS"/>
            </a:endParaRPr>
          </a:p>
          <a:p>
            <a:pPr marL="0" lvl="0" indent="0" defTabSz="914400" eaLnBrk="0" fontAlgn="base" hangingPunct="0">
              <a:spcBef>
                <a:spcPct val="0"/>
              </a:spcBef>
              <a:spcAft>
                <a:spcPct val="0"/>
              </a:spcAft>
              <a:buNone/>
            </a:pPr>
            <a:r>
              <a:rPr lang="en-US" altLang="en-US" sz="2200" dirty="0">
                <a:latin typeface="Arial Unicode MS"/>
              </a:rPr>
              <a:t>    // make two process which run same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 program after this instruction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a:t>
            </a:r>
            <a:r>
              <a:rPr lang="en-US" altLang="en-US" sz="2200" dirty="0">
                <a:solidFill>
                  <a:srgbClr val="7030A0"/>
                </a:solidFill>
                <a:latin typeface="Arial Unicode MS"/>
              </a:rPr>
              <a:t>fork(); </a:t>
            </a:r>
            <a:endParaRPr lang="en-US" altLang="en-US" sz="2200" dirty="0">
              <a:solidFill>
                <a:srgbClr val="7030A0"/>
              </a:solidFill>
            </a:endParaRPr>
          </a:p>
          <a:p>
            <a:pPr marL="0" lvl="0" indent="0" defTabSz="914400" eaLnBrk="0" fontAlgn="base" hangingPunct="0">
              <a:spcBef>
                <a:spcPct val="0"/>
              </a:spcBef>
              <a:spcAft>
                <a:spcPct val="0"/>
              </a:spcAft>
              <a:buNone/>
            </a:pPr>
            <a:r>
              <a:rPr lang="en-US" altLang="en-US" sz="2200" dirty="0">
                <a:latin typeface="Arial Unicode MS"/>
              </a:rPr>
              <a:t> </a:t>
            </a:r>
            <a:r>
              <a:rPr lang="en-US" altLang="en-US" sz="2200" dirty="0"/>
              <a:t> </a:t>
            </a:r>
            <a:endParaRPr lang="en-US" altLang="en-US" sz="2200" dirty="0">
              <a:latin typeface="Arial" panose="020B0604020202020204" pitchFamily="34" charset="0"/>
            </a:endParaRPr>
          </a:p>
          <a:p>
            <a:pPr marL="0" lvl="0" indent="0" defTabSz="914400" eaLnBrk="0" fontAlgn="base" hangingPunct="0">
              <a:spcBef>
                <a:spcPct val="0"/>
              </a:spcBef>
              <a:spcAft>
                <a:spcPct val="0"/>
              </a:spcAft>
              <a:buNone/>
            </a:pPr>
            <a:r>
              <a:rPr lang="en-US" altLang="en-US" sz="2200" dirty="0">
                <a:latin typeface="Arial Unicode MS"/>
              </a:rPr>
              <a:t>    </a:t>
            </a:r>
            <a:r>
              <a:rPr lang="en-US" altLang="en-US" sz="2200" dirty="0" err="1">
                <a:latin typeface="Arial Unicode MS"/>
              </a:rPr>
              <a:t>printf</a:t>
            </a:r>
            <a:r>
              <a:rPr lang="en-US" altLang="en-US" sz="2200" dirty="0">
                <a:latin typeface="Arial Unicode MS"/>
              </a:rPr>
              <a:t>("Hello world!\n");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return</a:t>
            </a:r>
            <a:r>
              <a:rPr lang="en-US" altLang="en-US" sz="2200" dirty="0"/>
              <a:t> </a:t>
            </a:r>
            <a:r>
              <a:rPr lang="en-US" altLang="en-US" sz="2200" dirty="0">
                <a:latin typeface="Arial Unicode MS"/>
              </a:rPr>
              <a:t>0; </a:t>
            </a:r>
          </a:p>
          <a:p>
            <a:pPr marL="0" lvl="0" indent="0" defTabSz="914400" eaLnBrk="0" fontAlgn="base" hangingPunct="0">
              <a:spcBef>
                <a:spcPct val="0"/>
              </a:spcBef>
              <a:spcAft>
                <a:spcPct val="0"/>
              </a:spcAft>
              <a:buNone/>
            </a:pPr>
            <a:r>
              <a:rPr lang="en-US" altLang="en-US" sz="2200" dirty="0">
                <a:latin typeface="Arial Unicode MS"/>
              </a:rPr>
              <a:t>}</a:t>
            </a:r>
            <a:endParaRPr lang="en-US" altLang="en-US" sz="2200"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34"/>
            <a:ext cx="8229600" cy="1143000"/>
          </a:xfrm>
        </p:spPr>
        <p:txBody>
          <a:bodyPr>
            <a:normAutofit fontScale="90000"/>
          </a:bodyPr>
          <a:lstStyle/>
          <a:p>
            <a:r>
              <a:rPr lang="en-US" dirty="0"/>
              <a:t>Question: What does this code print?</a:t>
            </a:r>
          </a:p>
        </p:txBody>
      </p:sp>
      <p:sp>
        <p:nvSpPr>
          <p:cNvPr id="3" name="Content Placeholder 2"/>
          <p:cNvSpPr>
            <a:spLocks noGrp="1"/>
          </p:cNvSpPr>
          <p:nvPr>
            <p:ph idx="1"/>
          </p:nvPr>
        </p:nvSpPr>
        <p:spPr>
          <a:xfrm>
            <a:off x="506442" y="1009666"/>
            <a:ext cx="8229600" cy="5363314"/>
          </a:xfrm>
        </p:spPr>
        <p:txBody>
          <a:bodyPr>
            <a:normAutofit/>
          </a:bodyPr>
          <a:lstStyle/>
          <a:p>
            <a:pPr marL="0" lvl="0" indent="0" defTabSz="914400" eaLnBrk="0" fontAlgn="base" hangingPunct="0">
              <a:spcBef>
                <a:spcPct val="0"/>
              </a:spcBef>
              <a:spcAft>
                <a:spcPct val="0"/>
              </a:spcAft>
              <a:buNone/>
            </a:pPr>
            <a:r>
              <a:rPr lang="en-US" altLang="en-US" sz="2200" dirty="0">
                <a:latin typeface="Arial Unicode MS"/>
              </a:rPr>
              <a:t>#include &lt;</a:t>
            </a:r>
            <a:r>
              <a:rPr lang="en-US" altLang="en-US" sz="2200" dirty="0" err="1">
                <a:latin typeface="Arial Unicode MS"/>
              </a:rPr>
              <a:t>stdio.h</a:t>
            </a:r>
            <a:r>
              <a:rPr lang="en-US" altLang="en-US" sz="2200" dirty="0">
                <a:latin typeface="Arial Unicode MS"/>
              </a:rPr>
              <a:t>&gt;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#include &lt;sys/</a:t>
            </a:r>
            <a:r>
              <a:rPr lang="en-US" altLang="en-US" sz="2200" dirty="0" err="1">
                <a:latin typeface="Arial Unicode MS"/>
              </a:rPr>
              <a:t>types.h</a:t>
            </a:r>
            <a:r>
              <a:rPr lang="en-US" altLang="en-US" sz="2200" dirty="0">
                <a:latin typeface="Arial Unicode MS"/>
              </a:rPr>
              <a:t>&gt;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#include &lt;</a:t>
            </a:r>
            <a:r>
              <a:rPr lang="en-US" altLang="en-US" sz="2200" dirty="0" err="1">
                <a:latin typeface="Arial Unicode MS"/>
              </a:rPr>
              <a:t>unistd.h</a:t>
            </a:r>
            <a:r>
              <a:rPr lang="en-US" altLang="en-US" sz="2200" dirty="0">
                <a:latin typeface="Arial Unicode MS"/>
              </a:rPr>
              <a:t>&gt; </a:t>
            </a:r>
            <a:br>
              <a:rPr lang="en-US" altLang="en-US" sz="2200" dirty="0">
                <a:latin typeface="Arial Unicode MS"/>
              </a:rPr>
            </a:b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int</a:t>
            </a:r>
            <a:r>
              <a:rPr lang="en-US" altLang="en-US" sz="2200" dirty="0"/>
              <a:t> </a:t>
            </a:r>
            <a:r>
              <a:rPr lang="en-US" altLang="en-US" sz="2200" dirty="0">
                <a:latin typeface="Arial Unicode MS"/>
              </a:rPr>
              <a:t>main()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a:t>
            </a:r>
            <a:r>
              <a:rPr lang="en-US" altLang="en-US" sz="2200" dirty="0"/>
              <a:t> </a:t>
            </a:r>
            <a:r>
              <a:rPr lang="en-US" altLang="en-US" sz="2200" dirty="0">
                <a:latin typeface="Arial Unicode MS"/>
              </a:rPr>
              <a:t> </a:t>
            </a:r>
            <a:r>
              <a:rPr lang="en-US" altLang="en-US" sz="2200" dirty="0" err="1">
                <a:latin typeface="Arial Unicode MS"/>
              </a:rPr>
              <a:t>printf</a:t>
            </a:r>
            <a:r>
              <a:rPr lang="en-US" altLang="en-US" sz="2200" dirty="0">
                <a:latin typeface="Arial Unicode MS"/>
              </a:rPr>
              <a:t>(“Will attempt to fork now!\n\n”);</a:t>
            </a:r>
            <a:br>
              <a:rPr lang="en-US" altLang="en-US" sz="2200" dirty="0">
                <a:latin typeface="Arial Unicode MS"/>
              </a:rPr>
            </a:br>
            <a:endParaRPr lang="en-US" altLang="en-US" sz="2200" dirty="0">
              <a:latin typeface="Arial Unicode MS"/>
            </a:endParaRPr>
          </a:p>
          <a:p>
            <a:pPr marL="0" lvl="0" indent="0" defTabSz="914400" eaLnBrk="0" fontAlgn="base" hangingPunct="0">
              <a:spcBef>
                <a:spcPct val="0"/>
              </a:spcBef>
              <a:spcAft>
                <a:spcPct val="0"/>
              </a:spcAft>
              <a:buNone/>
            </a:pPr>
            <a:r>
              <a:rPr lang="en-US" altLang="en-US" sz="2200" dirty="0">
                <a:latin typeface="Arial Unicode MS"/>
              </a:rPr>
              <a:t>    // make two process which run same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 program after this instruction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a:t>
            </a:r>
            <a:r>
              <a:rPr lang="en-US" altLang="en-US" sz="2200" dirty="0">
                <a:solidFill>
                  <a:srgbClr val="7030A0"/>
                </a:solidFill>
                <a:latin typeface="Arial Unicode MS"/>
              </a:rPr>
              <a:t>fork(); </a:t>
            </a:r>
            <a:endParaRPr lang="en-US" altLang="en-US" sz="2200" dirty="0">
              <a:solidFill>
                <a:srgbClr val="7030A0"/>
              </a:solidFill>
            </a:endParaRPr>
          </a:p>
          <a:p>
            <a:pPr marL="0" lvl="0" indent="0" defTabSz="914400" eaLnBrk="0" fontAlgn="base" hangingPunct="0">
              <a:spcBef>
                <a:spcPct val="0"/>
              </a:spcBef>
              <a:spcAft>
                <a:spcPct val="0"/>
              </a:spcAft>
              <a:buNone/>
            </a:pPr>
            <a:r>
              <a:rPr lang="en-US" altLang="en-US" sz="2200" dirty="0">
                <a:latin typeface="Arial Unicode MS"/>
              </a:rPr>
              <a:t> </a:t>
            </a:r>
            <a:r>
              <a:rPr lang="en-US" altLang="en-US" sz="2200" dirty="0"/>
              <a:t> </a:t>
            </a:r>
            <a:endParaRPr lang="en-US" altLang="en-US" sz="2200" dirty="0">
              <a:latin typeface="Arial" panose="020B0604020202020204" pitchFamily="34" charset="0"/>
            </a:endParaRPr>
          </a:p>
          <a:p>
            <a:pPr marL="0" lvl="0" indent="0" defTabSz="914400" eaLnBrk="0" fontAlgn="base" hangingPunct="0">
              <a:spcBef>
                <a:spcPct val="0"/>
              </a:spcBef>
              <a:spcAft>
                <a:spcPct val="0"/>
              </a:spcAft>
              <a:buNone/>
            </a:pPr>
            <a:r>
              <a:rPr lang="en-US" altLang="en-US" sz="2200" dirty="0">
                <a:latin typeface="Arial Unicode MS"/>
              </a:rPr>
              <a:t>    </a:t>
            </a:r>
            <a:r>
              <a:rPr lang="en-US" altLang="en-US" sz="2200" dirty="0" err="1">
                <a:latin typeface="Arial Unicode MS"/>
              </a:rPr>
              <a:t>printf</a:t>
            </a:r>
            <a:r>
              <a:rPr lang="en-US" altLang="en-US" sz="2200" dirty="0">
                <a:latin typeface="Arial Unicode MS"/>
              </a:rPr>
              <a:t>("Hello world!\n"); </a:t>
            </a:r>
            <a:endParaRPr lang="en-US" altLang="en-US" sz="2200" dirty="0"/>
          </a:p>
          <a:p>
            <a:pPr marL="0" lvl="0" indent="0" defTabSz="914400" eaLnBrk="0" fontAlgn="base" hangingPunct="0">
              <a:spcBef>
                <a:spcPct val="0"/>
              </a:spcBef>
              <a:spcAft>
                <a:spcPct val="0"/>
              </a:spcAft>
              <a:buNone/>
            </a:pPr>
            <a:r>
              <a:rPr lang="en-US" altLang="en-US" sz="2200" dirty="0">
                <a:latin typeface="Arial Unicode MS"/>
              </a:rPr>
              <a:t>    return</a:t>
            </a:r>
            <a:r>
              <a:rPr lang="en-US" altLang="en-US" sz="2200" dirty="0"/>
              <a:t> </a:t>
            </a:r>
            <a:r>
              <a:rPr lang="en-US" altLang="en-US" sz="2200" dirty="0">
                <a:latin typeface="Arial Unicode MS"/>
              </a:rPr>
              <a:t>0; </a:t>
            </a:r>
          </a:p>
          <a:p>
            <a:pPr marL="0" lvl="0" indent="0" defTabSz="914400" eaLnBrk="0" fontAlgn="base" hangingPunct="0">
              <a:spcBef>
                <a:spcPct val="0"/>
              </a:spcBef>
              <a:spcAft>
                <a:spcPct val="0"/>
              </a:spcAft>
              <a:buNone/>
            </a:pPr>
            <a:r>
              <a:rPr lang="en-US" altLang="en-US" sz="2200" dirty="0">
                <a:latin typeface="Arial Unicode MS"/>
              </a:rPr>
              <a:t>}</a:t>
            </a:r>
            <a:endParaRPr lang="en-US" altLang="en-US" sz="2200" dirty="0"/>
          </a:p>
          <a:p>
            <a:pPr>
              <a:buNone/>
            </a:pPr>
            <a:endParaRPr lang="en-US" dirty="0"/>
          </a:p>
        </p:txBody>
      </p:sp>
      <p:sp>
        <p:nvSpPr>
          <p:cNvPr id="4" name="TextBox 3">
            <a:extLst>
              <a:ext uri="{FF2B5EF4-FFF2-40B4-BE49-F238E27FC236}">
                <a16:creationId xmlns:a16="http://schemas.microsoft.com/office/drawing/2014/main" id="{02CF3EAB-1CE9-40F5-A631-5310C037347F}"/>
              </a:ext>
            </a:extLst>
          </p:cNvPr>
          <p:cNvSpPr txBox="1"/>
          <p:nvPr/>
        </p:nvSpPr>
        <p:spPr>
          <a:xfrm>
            <a:off x="5584877" y="942537"/>
            <a:ext cx="3242603" cy="1477328"/>
          </a:xfrm>
          <a:prstGeom prst="rect">
            <a:avLst/>
          </a:prstGeom>
          <a:noFill/>
          <a:ln>
            <a:solidFill>
              <a:schemeClr val="tx1">
                <a:lumMod val="50000"/>
                <a:lumOff val="50000"/>
              </a:schemeClr>
            </a:solidFill>
          </a:ln>
        </p:spPr>
        <p:txBody>
          <a:bodyPr wrap="square" rtlCol="0">
            <a:spAutoFit/>
          </a:bodyPr>
          <a:lstStyle/>
          <a:p>
            <a:r>
              <a:rPr lang="en-US" b="1" dirty="0">
                <a:solidFill>
                  <a:srgbClr val="00B050"/>
                </a:solidFill>
              </a:rPr>
              <a:t>Output:</a:t>
            </a:r>
          </a:p>
          <a:p>
            <a:r>
              <a:rPr lang="en-US" dirty="0">
                <a:solidFill>
                  <a:srgbClr val="00B050"/>
                </a:solidFill>
              </a:rPr>
              <a:t>Will attempt to fork now</a:t>
            </a:r>
          </a:p>
          <a:p>
            <a:endParaRPr lang="en-US" dirty="0">
              <a:solidFill>
                <a:srgbClr val="00B050"/>
              </a:solidFill>
            </a:endParaRPr>
          </a:p>
          <a:p>
            <a:r>
              <a:rPr lang="en-US" dirty="0">
                <a:solidFill>
                  <a:srgbClr val="00B050"/>
                </a:solidFill>
              </a:rPr>
              <a:t>Hello World!</a:t>
            </a:r>
          </a:p>
          <a:p>
            <a:r>
              <a:rPr lang="en-US" dirty="0">
                <a:solidFill>
                  <a:srgbClr val="00B050"/>
                </a:solidFill>
              </a:rPr>
              <a:t>Hello World!</a:t>
            </a:r>
          </a:p>
        </p:txBody>
      </p:sp>
    </p:spTree>
    <p:extLst>
      <p:ext uri="{BB962C8B-B14F-4D97-AF65-F5344CB8AC3E}">
        <p14:creationId xmlns:p14="http://schemas.microsoft.com/office/powerpoint/2010/main" val="196181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34"/>
            <a:ext cx="8229600" cy="1143000"/>
          </a:xfrm>
        </p:spPr>
        <p:txBody>
          <a:bodyPr>
            <a:normAutofit fontScale="90000"/>
          </a:bodyPr>
          <a:lstStyle/>
          <a:p>
            <a:r>
              <a:rPr lang="en-US" dirty="0"/>
              <a:t>Question: What does this code print?</a:t>
            </a:r>
          </a:p>
        </p:txBody>
      </p:sp>
      <p:sp>
        <p:nvSpPr>
          <p:cNvPr id="3" name="Content Placeholder 2"/>
          <p:cNvSpPr>
            <a:spLocks noGrp="1"/>
          </p:cNvSpPr>
          <p:nvPr>
            <p:ph idx="1"/>
          </p:nvPr>
        </p:nvSpPr>
        <p:spPr>
          <a:xfrm>
            <a:off x="457200" y="1051554"/>
            <a:ext cx="8686800" cy="5152298"/>
          </a:xfrm>
        </p:spPr>
        <p:txBody>
          <a:bodyPr>
            <a:normAutofit/>
          </a:bodyPr>
          <a:lstStyle/>
          <a:p>
            <a:pPr>
              <a:buNone/>
            </a:pPr>
            <a:r>
              <a:rPr lang="en-US" sz="2800" dirty="0"/>
              <a:t>int </a:t>
            </a:r>
            <a:r>
              <a:rPr lang="en-US" sz="2800" dirty="0" err="1"/>
              <a:t>ret_id</a:t>
            </a:r>
            <a:r>
              <a:rPr lang="en-US" sz="2800" dirty="0"/>
              <a:t> = fork();</a:t>
            </a:r>
            <a:br>
              <a:rPr lang="en-US" sz="2800" dirty="0"/>
            </a:br>
            <a:endParaRPr lang="en-US" sz="2800" dirty="0"/>
          </a:p>
          <a:p>
            <a:pPr>
              <a:buNone/>
            </a:pPr>
            <a:r>
              <a:rPr lang="en-US" sz="2800" dirty="0"/>
              <a:t>if (</a:t>
            </a:r>
            <a:r>
              <a:rPr lang="en-US" sz="2800" dirty="0" err="1"/>
              <a:t>ret_id</a:t>
            </a:r>
            <a:r>
              <a:rPr lang="en-US" sz="2800" dirty="0"/>
              <a:t> == 0) {           // child process</a:t>
            </a:r>
          </a:p>
          <a:p>
            <a:pPr>
              <a:buNone/>
            </a:pPr>
            <a:r>
              <a:rPr lang="en-US" sz="2800" dirty="0"/>
              <a:t>    </a:t>
            </a:r>
            <a:r>
              <a:rPr lang="en-US" sz="2800" dirty="0" err="1"/>
              <a:t>printf</a:t>
            </a:r>
            <a:r>
              <a:rPr lang="en-US" sz="2800" dirty="0"/>
              <a:t>("I am child process with id: %d\n", </a:t>
            </a:r>
            <a:r>
              <a:rPr lang="en-US" sz="2800" dirty="0" err="1"/>
              <a:t>getpid</a:t>
            </a:r>
            <a:r>
              <a:rPr lang="en-US" sz="2800" dirty="0"/>
              <a:t>());</a:t>
            </a:r>
          </a:p>
          <a:p>
            <a:pPr>
              <a:buNone/>
            </a:pPr>
            <a:r>
              <a:rPr lang="en-US" sz="2800" dirty="0"/>
              <a:t> } else {                        // parent process</a:t>
            </a:r>
          </a:p>
          <a:p>
            <a:pPr>
              <a:buNone/>
            </a:pPr>
            <a:r>
              <a:rPr lang="en-US" sz="2800" dirty="0"/>
              <a:t>    </a:t>
            </a:r>
            <a:r>
              <a:rPr lang="en-US" sz="2800" dirty="0" err="1"/>
              <a:t>printf</a:t>
            </a:r>
            <a:r>
              <a:rPr lang="en-US" sz="2800" dirty="0"/>
              <a:t>("I am parent process of %d\n", </a:t>
            </a:r>
            <a:r>
              <a:rPr lang="en-US" sz="2800" dirty="0" err="1"/>
              <a:t>ret_id</a:t>
            </a:r>
            <a:r>
              <a:rPr lang="en-US" sz="2800" dirty="0"/>
              <a:t>);</a:t>
            </a:r>
            <a:br>
              <a:rPr lang="en-US" sz="2800" dirty="0"/>
            </a:br>
            <a:r>
              <a:rPr lang="en-US" sz="2800" dirty="0" err="1"/>
              <a:t>printf</a:t>
            </a:r>
            <a:r>
              <a:rPr lang="en-US" sz="2800" dirty="0"/>
              <a:t>(“My own PID is %d\n”, </a:t>
            </a:r>
            <a:r>
              <a:rPr lang="en-US" sz="2800" dirty="0" err="1"/>
              <a:t>getpid</a:t>
            </a:r>
            <a:r>
              <a:rPr lang="en-US" sz="2800" dirty="0"/>
              <a:t>()); </a:t>
            </a:r>
          </a:p>
          <a:p>
            <a:pPr>
              <a:buNone/>
            </a:pPr>
            <a:r>
              <a:rPr lang="en-US" sz="2800" dirty="0"/>
              <a:t>}</a:t>
            </a:r>
          </a:p>
          <a:p>
            <a:pPr>
              <a:buNone/>
            </a:pPr>
            <a:r>
              <a:rPr lang="en-US" sz="2800" dirty="0"/>
              <a:t>….</a:t>
            </a:r>
          </a:p>
        </p:txBody>
      </p:sp>
    </p:spTree>
    <p:extLst>
      <p:ext uri="{BB962C8B-B14F-4D97-AF65-F5344CB8AC3E}">
        <p14:creationId xmlns:p14="http://schemas.microsoft.com/office/powerpoint/2010/main" val="207264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34"/>
            <a:ext cx="8229600" cy="1143000"/>
          </a:xfrm>
        </p:spPr>
        <p:txBody>
          <a:bodyPr>
            <a:normAutofit fontScale="90000"/>
          </a:bodyPr>
          <a:lstStyle/>
          <a:p>
            <a:r>
              <a:rPr lang="en-US" dirty="0"/>
              <a:t>Question: What does this code print?</a:t>
            </a:r>
          </a:p>
        </p:txBody>
      </p:sp>
      <p:sp>
        <p:nvSpPr>
          <p:cNvPr id="4" name="Rectangle 1">
            <a:extLst>
              <a:ext uri="{FF2B5EF4-FFF2-40B4-BE49-F238E27FC236}">
                <a16:creationId xmlns:a16="http://schemas.microsoft.com/office/drawing/2014/main" id="{7B96FFCC-4F50-4D52-83D4-EDBC58813F9B}"/>
              </a:ext>
            </a:extLst>
          </p:cNvPr>
          <p:cNvSpPr>
            <a:spLocks noGrp="1" noChangeArrowheads="1"/>
          </p:cNvSpPr>
          <p:nvPr>
            <p:ph idx="1"/>
          </p:nvPr>
        </p:nvSpPr>
        <p:spPr bwMode="auto">
          <a:xfrm>
            <a:off x="379828" y="841201"/>
            <a:ext cx="394210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#include &lt;</a:t>
            </a:r>
            <a:r>
              <a:rPr kumimoji="0" lang="en-US" altLang="en-US" sz="2800" b="0" i="0" u="none" strike="noStrike" cap="none" normalizeH="0" baseline="0" dirty="0" err="1">
                <a:ln>
                  <a:noFill/>
                </a:ln>
                <a:solidFill>
                  <a:schemeClr val="tx1"/>
                </a:solidFill>
                <a:effectLst/>
                <a:latin typeface="Arial Unicode MS"/>
              </a:rPr>
              <a:t>stdio.h</a:t>
            </a:r>
            <a:r>
              <a:rPr kumimoji="0" lang="en-US" altLang="en-US" sz="2800" b="0" i="0" u="none" strike="noStrike" cap="none" normalizeH="0" baseline="0" dirty="0">
                <a:ln>
                  <a:noFill/>
                </a:ln>
                <a:solidFill>
                  <a:schemeClr val="tx1"/>
                </a:solidFill>
                <a:effectLst/>
                <a:latin typeface="Arial Unicode MS"/>
              </a:rPr>
              <a:t>&gt;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#include &lt;sys/</a:t>
            </a:r>
            <a:r>
              <a:rPr kumimoji="0" lang="en-US" altLang="en-US" sz="2800" b="0" i="0" u="none" strike="noStrike" cap="none" normalizeH="0" baseline="0" dirty="0" err="1">
                <a:ln>
                  <a:noFill/>
                </a:ln>
                <a:solidFill>
                  <a:schemeClr val="tx1"/>
                </a:solidFill>
                <a:effectLst/>
                <a:latin typeface="Arial Unicode MS"/>
              </a:rPr>
              <a:t>types.h</a:t>
            </a:r>
            <a:r>
              <a:rPr kumimoji="0" lang="en-US" altLang="en-US" sz="2800" b="0" i="0" u="none" strike="noStrike" cap="none" normalizeH="0" baseline="0" dirty="0">
                <a:ln>
                  <a:noFill/>
                </a:ln>
                <a:solidFill>
                  <a:schemeClr val="tx1"/>
                </a:solidFill>
                <a:effectLst/>
                <a:latin typeface="Arial Unicode MS"/>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Arial Unicode MS"/>
              </a:rPr>
              <a:t>#include &lt;</a:t>
            </a:r>
            <a:r>
              <a:rPr lang="en-US" altLang="en-US" sz="2800" dirty="0" err="1">
                <a:latin typeface="Arial Unicode MS"/>
              </a:rPr>
              <a:t>unistd.h</a:t>
            </a:r>
            <a:r>
              <a:rPr lang="en-US" altLang="en-US" sz="2800" dirty="0">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int</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main()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fork();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fork();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fork();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printf</a:t>
            </a:r>
            <a:r>
              <a:rPr kumimoji="0" lang="en-US" altLang="en-US" sz="2800" b="0" i="0" u="none" strike="noStrike" cap="none" normalizeH="0" baseline="0" dirty="0">
                <a:ln>
                  <a:noFill/>
                </a:ln>
                <a:solidFill>
                  <a:schemeClr val="tx1"/>
                </a:solidFill>
                <a:effectLst/>
                <a:latin typeface="Arial Unicode MS"/>
              </a:rPr>
              <a:t>("hello\n");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return</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0;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94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34"/>
            <a:ext cx="8229600" cy="1143000"/>
          </a:xfrm>
        </p:spPr>
        <p:txBody>
          <a:bodyPr>
            <a:normAutofit fontScale="90000"/>
          </a:bodyPr>
          <a:lstStyle/>
          <a:p>
            <a:r>
              <a:rPr lang="en-US" dirty="0"/>
              <a:t>Question: What does this code print?</a:t>
            </a:r>
          </a:p>
        </p:txBody>
      </p:sp>
      <p:sp>
        <p:nvSpPr>
          <p:cNvPr id="4" name="Rectangle 1">
            <a:extLst>
              <a:ext uri="{FF2B5EF4-FFF2-40B4-BE49-F238E27FC236}">
                <a16:creationId xmlns:a16="http://schemas.microsoft.com/office/drawing/2014/main" id="{7B96FFCC-4F50-4D52-83D4-EDBC58813F9B}"/>
              </a:ext>
            </a:extLst>
          </p:cNvPr>
          <p:cNvSpPr>
            <a:spLocks noGrp="1" noChangeArrowheads="1"/>
          </p:cNvSpPr>
          <p:nvPr>
            <p:ph idx="1"/>
          </p:nvPr>
        </p:nvSpPr>
        <p:spPr bwMode="auto">
          <a:xfrm>
            <a:off x="379828" y="841201"/>
            <a:ext cx="394210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#include &lt;</a:t>
            </a:r>
            <a:r>
              <a:rPr kumimoji="0" lang="en-US" altLang="en-US" sz="2800" b="0" i="0" u="none" strike="noStrike" cap="none" normalizeH="0" baseline="0" dirty="0" err="1">
                <a:ln>
                  <a:noFill/>
                </a:ln>
                <a:solidFill>
                  <a:schemeClr val="tx1"/>
                </a:solidFill>
                <a:effectLst/>
                <a:latin typeface="Arial Unicode MS"/>
              </a:rPr>
              <a:t>stdio.h</a:t>
            </a:r>
            <a:r>
              <a:rPr kumimoji="0" lang="en-US" altLang="en-US" sz="2800" b="0" i="0" u="none" strike="noStrike" cap="none" normalizeH="0" baseline="0" dirty="0">
                <a:ln>
                  <a:noFill/>
                </a:ln>
                <a:solidFill>
                  <a:schemeClr val="tx1"/>
                </a:solidFill>
                <a:effectLst/>
                <a:latin typeface="Arial Unicode MS"/>
              </a:rPr>
              <a:t>&gt;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#include &lt;sys/</a:t>
            </a:r>
            <a:r>
              <a:rPr kumimoji="0" lang="en-US" altLang="en-US" sz="2800" b="0" i="0" u="none" strike="noStrike" cap="none" normalizeH="0" baseline="0" dirty="0" err="1">
                <a:ln>
                  <a:noFill/>
                </a:ln>
                <a:solidFill>
                  <a:schemeClr val="tx1"/>
                </a:solidFill>
                <a:effectLst/>
                <a:latin typeface="Arial Unicode MS"/>
              </a:rPr>
              <a:t>types.h</a:t>
            </a:r>
            <a:r>
              <a:rPr kumimoji="0" lang="en-US" altLang="en-US" sz="2800" b="0" i="0" u="none" strike="noStrike" cap="none" normalizeH="0" baseline="0" dirty="0">
                <a:ln>
                  <a:noFill/>
                </a:ln>
                <a:solidFill>
                  <a:schemeClr val="tx1"/>
                </a:solidFill>
                <a:effectLst/>
                <a:latin typeface="Arial Unicode MS"/>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Arial Unicode MS"/>
              </a:rPr>
              <a:t>#include &lt;</a:t>
            </a:r>
            <a:r>
              <a:rPr lang="en-US" altLang="en-US" sz="2800" dirty="0" err="1">
                <a:latin typeface="Arial Unicode MS"/>
              </a:rPr>
              <a:t>unistd.h</a:t>
            </a:r>
            <a:r>
              <a:rPr lang="en-US" altLang="en-US" sz="2800" dirty="0">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int</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main()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fork();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fork();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fork();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printf</a:t>
            </a:r>
            <a:r>
              <a:rPr kumimoji="0" lang="en-US" altLang="en-US" sz="2800" b="0" i="0" u="none" strike="noStrike" cap="none" normalizeH="0" baseline="0" dirty="0">
                <a:ln>
                  <a:noFill/>
                </a:ln>
                <a:solidFill>
                  <a:schemeClr val="tx1"/>
                </a:solidFill>
                <a:effectLst/>
                <a:latin typeface="Arial Unicode MS"/>
              </a:rPr>
              <a:t>("hello\n");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return</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0;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FFD2ED5-D55D-47AE-AAC0-40E59E8C47CB}"/>
              </a:ext>
            </a:extLst>
          </p:cNvPr>
          <p:cNvSpPr txBox="1"/>
          <p:nvPr/>
        </p:nvSpPr>
        <p:spPr>
          <a:xfrm>
            <a:off x="5106572" y="1871003"/>
            <a:ext cx="2855742" cy="2585323"/>
          </a:xfrm>
          <a:prstGeom prst="rect">
            <a:avLst/>
          </a:prstGeom>
          <a:noFill/>
          <a:ln>
            <a:solidFill>
              <a:schemeClr val="tx1">
                <a:lumMod val="50000"/>
                <a:lumOff val="50000"/>
              </a:schemeClr>
            </a:solidFill>
          </a:ln>
        </p:spPr>
        <p:txBody>
          <a:bodyPr wrap="square" rtlCol="0">
            <a:spAutoFit/>
          </a:bodyPr>
          <a:lstStyle/>
          <a:p>
            <a:r>
              <a:rPr lang="en-US" dirty="0">
                <a:solidFill>
                  <a:srgbClr val="00B050"/>
                </a:solidFill>
              </a:rPr>
              <a:t>hello</a:t>
            </a:r>
          </a:p>
          <a:p>
            <a:r>
              <a:rPr lang="en-US" dirty="0">
                <a:solidFill>
                  <a:srgbClr val="00B050"/>
                </a:solidFill>
              </a:rPr>
              <a:t>hello</a:t>
            </a:r>
          </a:p>
          <a:p>
            <a:r>
              <a:rPr lang="en-US" dirty="0">
                <a:solidFill>
                  <a:srgbClr val="00B050"/>
                </a:solidFill>
              </a:rPr>
              <a:t>hello</a:t>
            </a:r>
          </a:p>
          <a:p>
            <a:r>
              <a:rPr lang="en-US" dirty="0">
                <a:solidFill>
                  <a:srgbClr val="00B050"/>
                </a:solidFill>
              </a:rPr>
              <a:t>hello</a:t>
            </a:r>
          </a:p>
          <a:p>
            <a:r>
              <a:rPr lang="en-US" dirty="0">
                <a:solidFill>
                  <a:srgbClr val="00B050"/>
                </a:solidFill>
              </a:rPr>
              <a:t>hello</a:t>
            </a:r>
          </a:p>
          <a:p>
            <a:r>
              <a:rPr lang="en-US" dirty="0">
                <a:solidFill>
                  <a:srgbClr val="00B050"/>
                </a:solidFill>
              </a:rPr>
              <a:t>hello</a:t>
            </a:r>
          </a:p>
          <a:p>
            <a:r>
              <a:rPr lang="en-US" dirty="0">
                <a:solidFill>
                  <a:srgbClr val="00B050"/>
                </a:solidFill>
              </a:rPr>
              <a:t>hello</a:t>
            </a:r>
          </a:p>
          <a:p>
            <a:r>
              <a:rPr lang="en-US" dirty="0">
                <a:solidFill>
                  <a:srgbClr val="00B050"/>
                </a:solidFill>
              </a:rPr>
              <a:t>hello</a:t>
            </a:r>
          </a:p>
          <a:p>
            <a:endParaRPr lang="en-US" dirty="0"/>
          </a:p>
        </p:txBody>
      </p:sp>
      <p:sp>
        <p:nvSpPr>
          <p:cNvPr id="6" name="Rectangle 5">
            <a:extLst>
              <a:ext uri="{FF2B5EF4-FFF2-40B4-BE49-F238E27FC236}">
                <a16:creationId xmlns:a16="http://schemas.microsoft.com/office/drawing/2014/main" id="{804ECE62-7616-40C6-A722-8B40D77966BE}"/>
              </a:ext>
            </a:extLst>
          </p:cNvPr>
          <p:cNvSpPr/>
          <p:nvPr/>
        </p:nvSpPr>
        <p:spPr>
          <a:xfrm>
            <a:off x="4321933" y="4855998"/>
            <a:ext cx="4572000" cy="1200329"/>
          </a:xfrm>
          <a:prstGeom prst="rect">
            <a:avLst/>
          </a:prstGeom>
        </p:spPr>
        <p:txBody>
          <a:bodyPr>
            <a:spAutoFit/>
          </a:bodyPr>
          <a:lstStyle/>
          <a:p>
            <a:r>
              <a:rPr lang="en-US" sz="2400" dirty="0"/>
              <a:t>Total Number of Processes = 2</a:t>
            </a:r>
            <a:r>
              <a:rPr lang="en-US" sz="2400" baseline="30000" dirty="0"/>
              <a:t>n</a:t>
            </a:r>
            <a:r>
              <a:rPr lang="en-US" sz="2400" dirty="0"/>
              <a:t>, where n is number of fork system calls. So here n = 3, 2</a:t>
            </a:r>
            <a:r>
              <a:rPr lang="en-US" sz="2400" baseline="30000" dirty="0"/>
              <a:t>3</a:t>
            </a:r>
            <a:r>
              <a:rPr lang="en-US" sz="2400" dirty="0"/>
              <a:t> = 8</a:t>
            </a:r>
          </a:p>
        </p:txBody>
      </p:sp>
    </p:spTree>
    <p:extLst>
      <p:ext uri="{BB962C8B-B14F-4D97-AF65-F5344CB8AC3E}">
        <p14:creationId xmlns:p14="http://schemas.microsoft.com/office/powerpoint/2010/main" val="82874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34"/>
            <a:ext cx="8229600" cy="1143000"/>
          </a:xfrm>
        </p:spPr>
        <p:txBody>
          <a:bodyPr>
            <a:normAutofit/>
          </a:bodyPr>
          <a:lstStyle/>
          <a:p>
            <a:r>
              <a:rPr lang="en-US" dirty="0"/>
              <a:t>Fork Bomb   </a:t>
            </a:r>
          </a:p>
        </p:txBody>
      </p:sp>
      <p:sp>
        <p:nvSpPr>
          <p:cNvPr id="4" name="Rectangle 1">
            <a:extLst>
              <a:ext uri="{FF2B5EF4-FFF2-40B4-BE49-F238E27FC236}">
                <a16:creationId xmlns:a16="http://schemas.microsoft.com/office/drawing/2014/main" id="{7B96FFCC-4F50-4D52-83D4-EDBC58813F9B}"/>
              </a:ext>
            </a:extLst>
          </p:cNvPr>
          <p:cNvSpPr>
            <a:spLocks noGrp="1" noChangeArrowheads="1"/>
          </p:cNvSpPr>
          <p:nvPr>
            <p:ph idx="1"/>
          </p:nvPr>
        </p:nvSpPr>
        <p:spPr bwMode="auto">
          <a:xfrm>
            <a:off x="295420" y="864917"/>
            <a:ext cx="858889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800" dirty="0">
                <a:solidFill>
                  <a:srgbClr val="FF0000"/>
                </a:solidFill>
              </a:rPr>
              <a:t>Be careful spawning processes with fork()</a:t>
            </a:r>
          </a:p>
          <a:p>
            <a:pPr defTabSz="914400" eaLnBrk="0" fontAlgn="base" hangingPunct="0">
              <a:spcBef>
                <a:spcPct val="0"/>
              </a:spcBef>
              <a:spcAft>
                <a:spcPct val="0"/>
              </a:spcAft>
            </a:pPr>
            <a:endParaRPr lang="en-US" sz="2800" dirty="0"/>
          </a:p>
          <a:p>
            <a:pPr defTabSz="914400" eaLnBrk="0" fontAlgn="base" hangingPunct="0">
              <a:spcBef>
                <a:spcPct val="0"/>
              </a:spcBef>
              <a:spcAft>
                <a:spcPct val="0"/>
              </a:spcAft>
            </a:pPr>
            <a:r>
              <a:rPr lang="en-US" sz="2800" dirty="0"/>
              <a:t>Program which harms a system by making it run out </a:t>
            </a:r>
            <a:br>
              <a:rPr lang="en-US" sz="2800" dirty="0"/>
            </a:br>
            <a:r>
              <a:rPr lang="en-US" sz="2800" dirty="0"/>
              <a:t>of memory – fork bomb. </a:t>
            </a:r>
            <a:br>
              <a:rPr lang="en-US" sz="2800" dirty="0"/>
            </a:br>
            <a:endParaRPr lang="en-US" sz="2800" dirty="0"/>
          </a:p>
          <a:p>
            <a:pPr defTabSz="914400" eaLnBrk="0" fontAlgn="base" hangingPunct="0">
              <a:spcBef>
                <a:spcPct val="0"/>
              </a:spcBef>
              <a:spcAft>
                <a:spcPct val="0"/>
              </a:spcAft>
            </a:pPr>
            <a:r>
              <a:rPr lang="en-US" sz="2800" dirty="0"/>
              <a:t>while (1)  fork();</a:t>
            </a:r>
            <a:br>
              <a:rPr lang="en-US" sz="2800" dirty="0"/>
            </a:br>
            <a:endParaRPr lang="en-US" sz="2800" dirty="0"/>
          </a:p>
          <a:p>
            <a:pPr defTabSz="914400" eaLnBrk="0" fontAlgn="base" hangingPunct="0">
              <a:spcBef>
                <a:spcPct val="0"/>
              </a:spcBef>
              <a:spcAft>
                <a:spcPct val="0"/>
              </a:spcAft>
            </a:pPr>
            <a:r>
              <a:rPr lang="en-US" sz="2800" dirty="0"/>
              <a:t>A form of denial-of-service (DoS) attack against a </a:t>
            </a:r>
            <a:br>
              <a:rPr lang="en-US" sz="2800" dirty="0"/>
            </a:br>
            <a:r>
              <a:rPr lang="en-US" sz="2800" dirty="0"/>
              <a:t>Linux/Unix based system.</a:t>
            </a:r>
            <a:br>
              <a:rPr lang="en-US" sz="2800" dirty="0"/>
            </a:br>
            <a:endParaRPr lang="en-US" sz="2800" dirty="0"/>
          </a:p>
          <a:p>
            <a:pPr defTabSz="914400" eaLnBrk="0" fontAlgn="base" hangingPunct="0">
              <a:spcBef>
                <a:spcPct val="0"/>
              </a:spcBef>
              <a:spcAft>
                <a:spcPct val="0"/>
              </a:spcAft>
            </a:pPr>
            <a:r>
              <a:rPr lang="en-US" sz="2800" dirty="0"/>
              <a:t>It may not be possible to resume normal operation </a:t>
            </a:r>
            <a:br>
              <a:rPr lang="en-US" sz="2800" dirty="0"/>
            </a:br>
            <a:r>
              <a:rPr lang="en-US" sz="2800" dirty="0"/>
              <a:t>without rebooting the system, as the only solution to a </a:t>
            </a:r>
            <a:br>
              <a:rPr lang="en-US" sz="2800" dirty="0"/>
            </a:br>
            <a:r>
              <a:rPr lang="en-US" sz="2800" dirty="0"/>
              <a:t>fork bomb is to destroy all instances of it.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3193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1810"/>
            <a:ext cx="8229600" cy="1143000"/>
          </a:xfrm>
        </p:spPr>
        <p:txBody>
          <a:bodyPr>
            <a:normAutofit/>
          </a:bodyPr>
          <a:lstStyle/>
          <a:p>
            <a:r>
              <a:rPr lang="en-US" sz="3800" dirty="0"/>
              <a:t>Question: What are the final values of x?</a:t>
            </a:r>
          </a:p>
        </p:txBody>
      </p:sp>
      <p:sp>
        <p:nvSpPr>
          <p:cNvPr id="5" name="Content Placeholder 4"/>
          <p:cNvSpPr>
            <a:spLocks noGrp="1"/>
          </p:cNvSpPr>
          <p:nvPr>
            <p:ph sz="half" idx="1"/>
          </p:nvPr>
        </p:nvSpPr>
        <p:spPr>
          <a:xfrm>
            <a:off x="457199" y="956963"/>
            <a:ext cx="3538025" cy="5443833"/>
          </a:xfrm>
        </p:spPr>
        <p:txBody>
          <a:bodyPr>
            <a:noAutofit/>
          </a:bodyPr>
          <a:lstStyle/>
          <a:p>
            <a:pPr marL="0" indent="0">
              <a:buNone/>
            </a:pPr>
            <a:r>
              <a:rPr lang="en-US" sz="1800" dirty="0"/>
              <a:t>#include &lt;</a:t>
            </a:r>
            <a:r>
              <a:rPr lang="en-US" sz="1800" dirty="0" err="1"/>
              <a:t>stdio.h</a:t>
            </a:r>
            <a:r>
              <a:rPr lang="en-US" sz="1800" dirty="0"/>
              <a:t>&gt;</a:t>
            </a:r>
          </a:p>
          <a:p>
            <a:pPr marL="0" indent="0">
              <a:buNone/>
            </a:pPr>
            <a:r>
              <a:rPr lang="en-US" sz="1800" dirty="0"/>
              <a:t>#include &lt;</a:t>
            </a:r>
            <a:r>
              <a:rPr lang="en-US" sz="1800" dirty="0" err="1"/>
              <a:t>unistd.h</a:t>
            </a:r>
            <a:r>
              <a:rPr lang="en-US" sz="1800" dirty="0"/>
              <a:t>&gt;   …</a:t>
            </a:r>
            <a:br>
              <a:rPr lang="en-US" sz="1800" dirty="0"/>
            </a:br>
            <a:endParaRPr lang="en-US" sz="1800" dirty="0"/>
          </a:p>
          <a:p>
            <a:pPr marL="0" indent="0">
              <a:buNone/>
            </a:pPr>
            <a:r>
              <a:rPr lang="en-US" sz="1800" dirty="0" err="1"/>
              <a:t>int</a:t>
            </a:r>
            <a:r>
              <a:rPr lang="en-US" sz="1800" dirty="0"/>
              <a:t> main(){</a:t>
            </a:r>
          </a:p>
          <a:p>
            <a:pPr marL="0" indent="0">
              <a:buNone/>
            </a:pPr>
            <a:r>
              <a:rPr lang="en-US" sz="1800" dirty="0"/>
              <a:t>	</a:t>
            </a:r>
            <a:r>
              <a:rPr lang="en-US" sz="1800" dirty="0" err="1"/>
              <a:t>int</a:t>
            </a:r>
            <a:r>
              <a:rPr lang="en-US" sz="1800" dirty="0"/>
              <a:t> child = fork();</a:t>
            </a:r>
          </a:p>
          <a:p>
            <a:pPr marL="0" indent="0">
              <a:buNone/>
            </a:pPr>
            <a:r>
              <a:rPr lang="en-US" sz="1800" dirty="0"/>
              <a:t>	</a:t>
            </a:r>
            <a:r>
              <a:rPr lang="en-US" sz="1800" dirty="0" err="1"/>
              <a:t>int</a:t>
            </a:r>
            <a:r>
              <a:rPr lang="en-US" sz="1800" dirty="0"/>
              <a:t> x = 5;</a:t>
            </a:r>
          </a:p>
          <a:p>
            <a:pPr marL="0" indent="0">
              <a:buNone/>
            </a:pPr>
            <a:endParaRPr lang="en-US" sz="1800" dirty="0"/>
          </a:p>
          <a:p>
            <a:pPr marL="0" indent="0">
              <a:buNone/>
            </a:pPr>
            <a:r>
              <a:rPr lang="en-US" sz="1800" dirty="0"/>
              <a:t>	if( child == 0 ){</a:t>
            </a:r>
          </a:p>
          <a:p>
            <a:pPr marL="0" indent="0">
              <a:buNone/>
            </a:pPr>
            <a:r>
              <a:rPr lang="en-US" sz="1800" dirty="0"/>
              <a:t>		x += 5;</a:t>
            </a:r>
          </a:p>
          <a:p>
            <a:pPr marL="0" indent="0">
              <a:buNone/>
            </a:pPr>
            <a:r>
              <a:rPr lang="en-US" sz="1800" dirty="0"/>
              <a:t>	}else{</a:t>
            </a:r>
          </a:p>
          <a:p>
            <a:pPr marL="0" indent="0">
              <a:buNone/>
            </a:pPr>
            <a:r>
              <a:rPr lang="en-US" sz="1800" dirty="0"/>
              <a:t>		child = fork();</a:t>
            </a:r>
          </a:p>
          <a:p>
            <a:pPr marL="0" indent="0">
              <a:buNone/>
            </a:pPr>
            <a:r>
              <a:rPr lang="en-US" sz="1800" dirty="0"/>
              <a:t>		x += 10;</a:t>
            </a:r>
          </a:p>
          <a:p>
            <a:pPr marL="0" indent="0">
              <a:buNone/>
            </a:pPr>
            <a:r>
              <a:rPr lang="en-US" sz="1800" dirty="0"/>
              <a:t>		if( child ){</a:t>
            </a:r>
          </a:p>
          <a:p>
            <a:pPr marL="0" indent="0">
              <a:buNone/>
            </a:pPr>
            <a:r>
              <a:rPr lang="en-US" sz="1800" dirty="0"/>
              <a:t>			x += 5;</a:t>
            </a:r>
          </a:p>
          <a:p>
            <a:pPr marL="0" indent="0">
              <a:buNone/>
            </a:pPr>
            <a:r>
              <a:rPr lang="en-US" sz="1800" dirty="0"/>
              <a:t>		}</a:t>
            </a:r>
          </a:p>
          <a:p>
            <a:pPr marL="0" indent="0">
              <a:buNone/>
            </a:pPr>
            <a:r>
              <a:rPr lang="en-US" sz="1800" dirty="0"/>
              <a:t>	}</a:t>
            </a:r>
          </a:p>
          <a:p>
            <a:pPr marL="0" indent="0">
              <a:buNone/>
            </a:pPr>
            <a:r>
              <a:rPr lang="en-US" sz="1800" dirty="0"/>
              <a:t>	return 0;</a:t>
            </a:r>
          </a:p>
          <a:p>
            <a:pPr marL="0" indent="0">
              <a:buNone/>
            </a:pPr>
            <a:r>
              <a:rPr lang="en-US" sz="1800" dirty="0"/>
              <a:t>}</a:t>
            </a:r>
          </a:p>
        </p:txBody>
      </p:sp>
    </p:spTree>
    <p:extLst>
      <p:ext uri="{BB962C8B-B14F-4D97-AF65-F5344CB8AC3E}">
        <p14:creationId xmlns:p14="http://schemas.microsoft.com/office/powerpoint/2010/main" val="1906001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3667"/>
            <a:ext cx="8229600" cy="1143000"/>
          </a:xfrm>
        </p:spPr>
        <p:txBody>
          <a:bodyPr/>
          <a:lstStyle/>
          <a:p>
            <a:r>
              <a:rPr lang="en-US" dirty="0"/>
              <a:t>Final values of x</a:t>
            </a:r>
          </a:p>
        </p:txBody>
      </p:sp>
      <p:sp>
        <p:nvSpPr>
          <p:cNvPr id="5" name="Content Placeholder 4"/>
          <p:cNvSpPr>
            <a:spLocks noGrp="1"/>
          </p:cNvSpPr>
          <p:nvPr>
            <p:ph sz="half" idx="1"/>
          </p:nvPr>
        </p:nvSpPr>
        <p:spPr>
          <a:xfrm>
            <a:off x="372459" y="1037492"/>
            <a:ext cx="2349062" cy="4525963"/>
          </a:xfrm>
        </p:spPr>
        <p:txBody>
          <a:bodyPr>
            <a:noAutofit/>
          </a:bodyPr>
          <a:lstStyle/>
          <a:p>
            <a:pPr marL="0" indent="0">
              <a:buNone/>
            </a:pPr>
            <a:r>
              <a:rPr lang="en-US" sz="1800" dirty="0"/>
              <a:t>#include &lt;</a:t>
            </a:r>
            <a:r>
              <a:rPr lang="en-US" sz="1800" dirty="0" err="1"/>
              <a:t>stdio.h</a:t>
            </a:r>
            <a:r>
              <a:rPr lang="en-US" sz="1800" dirty="0"/>
              <a:t>&gt;</a:t>
            </a:r>
          </a:p>
          <a:p>
            <a:pPr marL="0" indent="0">
              <a:buNone/>
            </a:pPr>
            <a:r>
              <a:rPr lang="en-US" sz="1800" dirty="0"/>
              <a:t>#include &lt;</a:t>
            </a:r>
            <a:r>
              <a:rPr lang="en-US" sz="1800" dirty="0" err="1"/>
              <a:t>unistd.h</a:t>
            </a:r>
            <a:r>
              <a:rPr lang="en-US" sz="1800" dirty="0"/>
              <a:t>&gt;</a:t>
            </a:r>
          </a:p>
          <a:p>
            <a:pPr marL="0" indent="0">
              <a:buNone/>
            </a:pPr>
            <a:endParaRPr lang="en-US" sz="1800" dirty="0"/>
          </a:p>
          <a:p>
            <a:pPr marL="0" indent="0">
              <a:buNone/>
            </a:pPr>
            <a:r>
              <a:rPr lang="en-US" sz="1800" dirty="0" err="1"/>
              <a:t>int</a:t>
            </a:r>
            <a:r>
              <a:rPr lang="en-US" sz="1800" dirty="0"/>
              <a:t> main(){</a:t>
            </a:r>
          </a:p>
          <a:p>
            <a:pPr marL="0" indent="0">
              <a:buNone/>
            </a:pPr>
            <a:r>
              <a:rPr lang="en-US" sz="1800" dirty="0"/>
              <a:t>	</a:t>
            </a:r>
            <a:r>
              <a:rPr lang="en-US" sz="1800" dirty="0" err="1"/>
              <a:t>int</a:t>
            </a:r>
            <a:r>
              <a:rPr lang="en-US" sz="1800" dirty="0"/>
              <a:t> child = fork();</a:t>
            </a:r>
          </a:p>
          <a:p>
            <a:pPr marL="0" indent="0">
              <a:buNone/>
            </a:pPr>
            <a:r>
              <a:rPr lang="en-US" sz="1800" dirty="0"/>
              <a:t>	</a:t>
            </a:r>
            <a:r>
              <a:rPr lang="en-US" sz="1800" dirty="0" err="1"/>
              <a:t>int</a:t>
            </a:r>
            <a:r>
              <a:rPr lang="en-US" sz="1800" dirty="0"/>
              <a:t> x = 5;</a:t>
            </a:r>
          </a:p>
          <a:p>
            <a:pPr marL="0" indent="0">
              <a:buNone/>
            </a:pPr>
            <a:endParaRPr lang="en-US" sz="1800" dirty="0"/>
          </a:p>
          <a:p>
            <a:pPr marL="0" indent="0">
              <a:buNone/>
            </a:pPr>
            <a:r>
              <a:rPr lang="en-US" sz="1800" dirty="0"/>
              <a:t>	if( child == 0 ){</a:t>
            </a:r>
          </a:p>
          <a:p>
            <a:pPr marL="0" indent="0">
              <a:buNone/>
            </a:pPr>
            <a:r>
              <a:rPr lang="en-US" sz="1800" dirty="0"/>
              <a:t>		x += 5;</a:t>
            </a:r>
          </a:p>
          <a:p>
            <a:pPr marL="0" indent="0">
              <a:buNone/>
            </a:pPr>
            <a:r>
              <a:rPr lang="en-US" sz="1800" dirty="0"/>
              <a:t>	}else{</a:t>
            </a:r>
          </a:p>
          <a:p>
            <a:pPr marL="0" indent="0">
              <a:buNone/>
            </a:pPr>
            <a:r>
              <a:rPr lang="en-US" sz="1800" dirty="0"/>
              <a:t>		child = fork();</a:t>
            </a:r>
          </a:p>
          <a:p>
            <a:pPr marL="0" indent="0">
              <a:buNone/>
            </a:pPr>
            <a:r>
              <a:rPr lang="en-US" sz="1800" dirty="0"/>
              <a:t>		x += 10;</a:t>
            </a:r>
          </a:p>
          <a:p>
            <a:pPr marL="0" indent="0">
              <a:buNone/>
            </a:pPr>
            <a:r>
              <a:rPr lang="en-US" sz="1800" dirty="0"/>
              <a:t>		if( child ){</a:t>
            </a:r>
          </a:p>
          <a:p>
            <a:pPr marL="0" indent="0">
              <a:buNone/>
            </a:pPr>
            <a:r>
              <a:rPr lang="en-US" sz="1800" dirty="0"/>
              <a:t>			x += 5;</a:t>
            </a:r>
          </a:p>
          <a:p>
            <a:pPr marL="0" indent="0">
              <a:buNone/>
            </a:pPr>
            <a:r>
              <a:rPr lang="en-US" sz="1800" dirty="0"/>
              <a:t>		}</a:t>
            </a:r>
          </a:p>
          <a:p>
            <a:pPr marL="0" indent="0">
              <a:buNone/>
            </a:pPr>
            <a:r>
              <a:rPr lang="en-US" sz="1800" dirty="0"/>
              <a:t>	}</a:t>
            </a:r>
          </a:p>
          <a:p>
            <a:pPr marL="0" indent="0">
              <a:buNone/>
            </a:pPr>
            <a:r>
              <a:rPr lang="en-US" sz="1800" dirty="0"/>
              <a:t>	return 0;</a:t>
            </a:r>
          </a:p>
          <a:p>
            <a:pPr marL="0" indent="0">
              <a:buNone/>
            </a:pPr>
            <a:r>
              <a:rPr lang="en-US" sz="1800" dirty="0"/>
              <a:t>}</a:t>
            </a:r>
          </a:p>
        </p:txBody>
      </p:sp>
      <p:sp>
        <p:nvSpPr>
          <p:cNvPr id="10" name="TextBox 9"/>
          <p:cNvSpPr txBox="1"/>
          <p:nvPr/>
        </p:nvSpPr>
        <p:spPr>
          <a:xfrm>
            <a:off x="2983624" y="4117631"/>
            <a:ext cx="1174531" cy="738664"/>
          </a:xfrm>
          <a:prstGeom prst="rect">
            <a:avLst/>
          </a:prstGeom>
          <a:noFill/>
        </p:spPr>
        <p:txBody>
          <a:bodyPr wrap="square" rtlCol="0">
            <a:spAutoFit/>
          </a:bodyPr>
          <a:lstStyle/>
          <a:p>
            <a:r>
              <a:rPr lang="en-US" sz="1400" dirty="0"/>
              <a:t>// parent</a:t>
            </a:r>
          </a:p>
          <a:p>
            <a:r>
              <a:rPr lang="en-US" sz="1400" dirty="0"/>
              <a:t>child = fork();</a:t>
            </a:r>
          </a:p>
          <a:p>
            <a:endParaRPr lang="en-US" sz="1400" dirty="0"/>
          </a:p>
        </p:txBody>
      </p:sp>
      <p:sp>
        <p:nvSpPr>
          <p:cNvPr id="11" name="TextBox 10"/>
          <p:cNvSpPr txBox="1"/>
          <p:nvPr/>
        </p:nvSpPr>
        <p:spPr>
          <a:xfrm>
            <a:off x="4753304" y="1587595"/>
            <a:ext cx="1340069" cy="1600438"/>
          </a:xfrm>
          <a:prstGeom prst="rect">
            <a:avLst/>
          </a:prstGeom>
          <a:noFill/>
        </p:spPr>
        <p:txBody>
          <a:bodyPr wrap="square" rtlCol="0">
            <a:spAutoFit/>
          </a:bodyPr>
          <a:lstStyle/>
          <a:p>
            <a:r>
              <a:rPr lang="en-US" sz="1400" dirty="0"/>
              <a:t>// first child</a:t>
            </a:r>
          </a:p>
          <a:p>
            <a:r>
              <a:rPr lang="en-US" sz="1400" dirty="0" err="1"/>
              <a:t>int</a:t>
            </a:r>
            <a:r>
              <a:rPr lang="en-US" sz="1400" dirty="0"/>
              <a:t> x = 5;</a:t>
            </a:r>
          </a:p>
          <a:p>
            <a:r>
              <a:rPr lang="en-US" sz="1400" dirty="0"/>
              <a:t>// if( child == 0 )</a:t>
            </a:r>
          </a:p>
          <a:p>
            <a:r>
              <a:rPr lang="en-US" sz="1400" dirty="0"/>
              <a:t>    x += 5;</a:t>
            </a:r>
          </a:p>
          <a:p>
            <a:r>
              <a:rPr lang="en-US" sz="1400" dirty="0"/>
              <a:t>return 0;</a:t>
            </a:r>
          </a:p>
          <a:p>
            <a:endParaRPr lang="en-US" sz="1400" dirty="0"/>
          </a:p>
          <a:p>
            <a:r>
              <a:rPr lang="en-US" sz="1400" dirty="0">
                <a:solidFill>
                  <a:srgbClr val="FF0000"/>
                </a:solidFill>
              </a:rPr>
              <a:t>// x is 10</a:t>
            </a:r>
          </a:p>
        </p:txBody>
      </p:sp>
      <p:sp>
        <p:nvSpPr>
          <p:cNvPr id="12" name="TextBox 11"/>
          <p:cNvSpPr txBox="1"/>
          <p:nvPr/>
        </p:nvSpPr>
        <p:spPr>
          <a:xfrm>
            <a:off x="6682607" y="2582968"/>
            <a:ext cx="1340069" cy="1169551"/>
          </a:xfrm>
          <a:prstGeom prst="rect">
            <a:avLst/>
          </a:prstGeom>
          <a:noFill/>
        </p:spPr>
        <p:txBody>
          <a:bodyPr wrap="square" rtlCol="0">
            <a:spAutoFit/>
          </a:bodyPr>
          <a:lstStyle/>
          <a:p>
            <a:r>
              <a:rPr lang="en-US" sz="1400" dirty="0"/>
              <a:t>// second child</a:t>
            </a:r>
          </a:p>
          <a:p>
            <a:r>
              <a:rPr lang="en-US" sz="1400" dirty="0"/>
              <a:t>x += 10;</a:t>
            </a:r>
          </a:p>
          <a:p>
            <a:r>
              <a:rPr lang="en-US" sz="1400" dirty="0"/>
              <a:t>return 0;</a:t>
            </a:r>
          </a:p>
          <a:p>
            <a:endParaRPr lang="en-US" sz="1400" dirty="0"/>
          </a:p>
          <a:p>
            <a:r>
              <a:rPr lang="en-US" sz="1400" dirty="0">
                <a:solidFill>
                  <a:srgbClr val="FF0000"/>
                </a:solidFill>
              </a:rPr>
              <a:t>// x is 15</a:t>
            </a:r>
          </a:p>
        </p:txBody>
      </p:sp>
      <p:sp>
        <p:nvSpPr>
          <p:cNvPr id="13" name="TextBox 12"/>
          <p:cNvSpPr txBox="1"/>
          <p:nvPr/>
        </p:nvSpPr>
        <p:spPr>
          <a:xfrm>
            <a:off x="6682608" y="4119465"/>
            <a:ext cx="1340069" cy="1815882"/>
          </a:xfrm>
          <a:prstGeom prst="rect">
            <a:avLst/>
          </a:prstGeom>
          <a:noFill/>
        </p:spPr>
        <p:txBody>
          <a:bodyPr wrap="square" rtlCol="0">
            <a:spAutoFit/>
          </a:bodyPr>
          <a:lstStyle/>
          <a:p>
            <a:r>
              <a:rPr lang="en-US" sz="1400" dirty="0"/>
              <a:t>// parent</a:t>
            </a:r>
          </a:p>
          <a:p>
            <a:r>
              <a:rPr lang="en-US" sz="1400" dirty="0"/>
              <a:t>x += 10;</a:t>
            </a:r>
          </a:p>
          <a:p>
            <a:r>
              <a:rPr lang="en-US" sz="1400" dirty="0"/>
              <a:t>// if( child )</a:t>
            </a:r>
          </a:p>
          <a:p>
            <a:r>
              <a:rPr lang="en-US" sz="1400" dirty="0"/>
              <a:t>    x+=5;</a:t>
            </a:r>
          </a:p>
          <a:p>
            <a:r>
              <a:rPr lang="en-US" sz="1400" dirty="0"/>
              <a:t>return 0;</a:t>
            </a:r>
          </a:p>
          <a:p>
            <a:endParaRPr lang="en-US" sz="1400" dirty="0"/>
          </a:p>
          <a:p>
            <a:r>
              <a:rPr lang="en-US" sz="1400" dirty="0">
                <a:solidFill>
                  <a:srgbClr val="FF0000"/>
                </a:solidFill>
              </a:rPr>
              <a:t>// x is 20</a:t>
            </a:r>
          </a:p>
          <a:p>
            <a:endParaRPr lang="en-US" sz="1400" dirty="0">
              <a:solidFill>
                <a:srgbClr val="FF0000"/>
              </a:solidFill>
            </a:endParaRPr>
          </a:p>
        </p:txBody>
      </p:sp>
      <p:sp>
        <p:nvSpPr>
          <p:cNvPr id="14" name="TextBox 13"/>
          <p:cNvSpPr txBox="1"/>
          <p:nvPr/>
        </p:nvSpPr>
        <p:spPr>
          <a:xfrm>
            <a:off x="4751332" y="4117631"/>
            <a:ext cx="1436634" cy="1600438"/>
          </a:xfrm>
          <a:prstGeom prst="rect">
            <a:avLst/>
          </a:prstGeom>
          <a:noFill/>
        </p:spPr>
        <p:txBody>
          <a:bodyPr wrap="square" rtlCol="0">
            <a:spAutoFit/>
          </a:bodyPr>
          <a:lstStyle/>
          <a:p>
            <a:r>
              <a:rPr lang="en-US" sz="1400" dirty="0"/>
              <a:t>// parent</a:t>
            </a:r>
          </a:p>
          <a:p>
            <a:r>
              <a:rPr lang="en-US" sz="1400" dirty="0" err="1"/>
              <a:t>int</a:t>
            </a:r>
            <a:r>
              <a:rPr lang="en-US" sz="1400" dirty="0"/>
              <a:t> x = 5;</a:t>
            </a:r>
          </a:p>
          <a:p>
            <a:r>
              <a:rPr lang="en-US" sz="1400" dirty="0"/>
              <a:t>// else</a:t>
            </a:r>
          </a:p>
          <a:p>
            <a:r>
              <a:rPr lang="en-US" sz="1400" dirty="0"/>
              <a:t>    child = fork();</a:t>
            </a:r>
          </a:p>
          <a:p>
            <a:endParaRPr lang="en-US" sz="1400" dirty="0"/>
          </a:p>
          <a:p>
            <a:r>
              <a:rPr lang="en-US" sz="1400" dirty="0">
                <a:solidFill>
                  <a:srgbClr val="FF0000"/>
                </a:solidFill>
              </a:rPr>
              <a:t>// x starts at 5</a:t>
            </a:r>
          </a:p>
          <a:p>
            <a:r>
              <a:rPr lang="en-US" sz="1400" dirty="0">
                <a:solidFill>
                  <a:srgbClr val="FF0000"/>
                </a:solidFill>
              </a:rPr>
              <a:t>// on either path</a:t>
            </a:r>
          </a:p>
        </p:txBody>
      </p:sp>
      <p:cxnSp>
        <p:nvCxnSpPr>
          <p:cNvPr id="16" name="Elbow Connector 15"/>
          <p:cNvCxnSpPr>
            <a:stCxn id="10" idx="3"/>
            <a:endCxn id="14" idx="1"/>
          </p:cNvCxnSpPr>
          <p:nvPr/>
        </p:nvCxnSpPr>
        <p:spPr>
          <a:xfrm>
            <a:off x="4158155" y="4486963"/>
            <a:ext cx="593177" cy="43088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0" idx="3"/>
            <a:endCxn id="11" idx="1"/>
          </p:cNvCxnSpPr>
          <p:nvPr/>
        </p:nvCxnSpPr>
        <p:spPr>
          <a:xfrm flipV="1">
            <a:off x="4158155" y="2387814"/>
            <a:ext cx="595149" cy="20991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14" idx="3"/>
            <a:endCxn id="13" idx="1"/>
          </p:cNvCxnSpPr>
          <p:nvPr/>
        </p:nvCxnSpPr>
        <p:spPr>
          <a:xfrm>
            <a:off x="6187966" y="4917850"/>
            <a:ext cx="494642" cy="10955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14" idx="3"/>
            <a:endCxn id="12" idx="1"/>
          </p:cNvCxnSpPr>
          <p:nvPr/>
        </p:nvCxnSpPr>
        <p:spPr>
          <a:xfrm flipV="1">
            <a:off x="6187966" y="3167744"/>
            <a:ext cx="494641" cy="175010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00855" y="5833241"/>
            <a:ext cx="5320862" cy="276999"/>
          </a:xfrm>
          <a:prstGeom prst="rect">
            <a:avLst/>
          </a:prstGeom>
          <a:noFill/>
        </p:spPr>
        <p:txBody>
          <a:bodyPr wrap="square" rtlCol="0">
            <a:spAutoFit/>
          </a:bodyPr>
          <a:lstStyle/>
          <a:p>
            <a:r>
              <a:rPr lang="en-US" sz="1200" i="1" dirty="0"/>
              <a:t>before first fork		after first fork			after second fork</a:t>
            </a:r>
          </a:p>
        </p:txBody>
      </p:sp>
    </p:spTree>
    <p:extLst>
      <p:ext uri="{BB962C8B-B14F-4D97-AF65-F5344CB8AC3E}">
        <p14:creationId xmlns:p14="http://schemas.microsoft.com/office/powerpoint/2010/main" val="213950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266"/>
            <a:ext cx="8229600" cy="1143000"/>
          </a:xfrm>
        </p:spPr>
        <p:txBody>
          <a:bodyPr/>
          <a:lstStyle/>
          <a:p>
            <a:r>
              <a:rPr lang="en-US" dirty="0"/>
              <a:t>Implementing UNIX exec()</a:t>
            </a:r>
          </a:p>
        </p:txBody>
      </p:sp>
      <p:sp>
        <p:nvSpPr>
          <p:cNvPr id="3" name="Content Placeholder 2"/>
          <p:cNvSpPr>
            <a:spLocks noGrp="1"/>
          </p:cNvSpPr>
          <p:nvPr>
            <p:ph idx="1"/>
          </p:nvPr>
        </p:nvSpPr>
        <p:spPr/>
        <p:txBody>
          <a:bodyPr/>
          <a:lstStyle/>
          <a:p>
            <a:r>
              <a:rPr lang="en-US" dirty="0"/>
              <a:t>Load the program into current address space</a:t>
            </a:r>
          </a:p>
          <a:p>
            <a:r>
              <a:rPr lang="en-US" dirty="0"/>
              <a:t>Copy arguments into memory in address space</a:t>
            </a:r>
          </a:p>
          <a:p>
            <a:r>
              <a:rPr lang="en-US" dirty="0"/>
              <a:t>Initialize the hardware context to start execution at “start”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Design Questions</a:t>
            </a:r>
          </a:p>
        </p:txBody>
      </p:sp>
      <p:sp>
        <p:nvSpPr>
          <p:cNvPr id="3" name="Content Placeholder 2"/>
          <p:cNvSpPr>
            <a:spLocks noGrp="1"/>
          </p:cNvSpPr>
          <p:nvPr>
            <p:ph idx="1"/>
          </p:nvPr>
        </p:nvSpPr>
        <p:spPr/>
        <p:txBody>
          <a:bodyPr>
            <a:normAutofit/>
          </a:bodyPr>
          <a:lstStyle/>
          <a:p>
            <a:r>
              <a:rPr lang="en-US" dirty="0"/>
              <a:t>What functions should the OS provide?</a:t>
            </a:r>
          </a:p>
          <a:p>
            <a:r>
              <a:rPr lang="en-US" dirty="0"/>
              <a:t>Where should this functionality be located?</a:t>
            </a:r>
          </a:p>
          <a:p>
            <a:pPr lvl="1"/>
            <a:r>
              <a:rPr lang="en-US" dirty="0"/>
              <a:t>In a user-level program?</a:t>
            </a:r>
          </a:p>
          <a:p>
            <a:pPr lvl="1"/>
            <a:r>
              <a:rPr lang="en-US" dirty="0"/>
              <a:t>In library routines linked with the application?</a:t>
            </a:r>
          </a:p>
          <a:p>
            <a:pPr lvl="1"/>
            <a:r>
              <a:rPr lang="en-US" dirty="0"/>
              <a:t>In the kernel?</a:t>
            </a:r>
          </a:p>
          <a:p>
            <a:pPr lvl="1"/>
            <a:r>
              <a:rPr lang="en-US" dirty="0"/>
              <a:t>In a standalone server process?</a:t>
            </a:r>
          </a:p>
          <a:p>
            <a:pPr lvl="2"/>
            <a:r>
              <a:rPr lang="en-US" dirty="0"/>
              <a:t>Servers typically run in user mode</a:t>
            </a:r>
          </a:p>
          <a:p>
            <a:pPr lvl="2"/>
            <a:r>
              <a:rPr lang="en-US" dirty="0"/>
              <a:t>Note that clients and servers will need to make kernel calls to communicate</a:t>
            </a:r>
          </a:p>
        </p:txBody>
      </p:sp>
    </p:spTree>
    <p:extLst>
      <p:ext uri="{BB962C8B-B14F-4D97-AF65-F5344CB8AC3E}">
        <p14:creationId xmlns:p14="http://schemas.microsoft.com/office/powerpoint/2010/main" val="3716115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266"/>
            <a:ext cx="8229600" cy="1143000"/>
          </a:xfrm>
        </p:spPr>
        <p:txBody>
          <a:bodyPr/>
          <a:lstStyle/>
          <a:p>
            <a:r>
              <a:rPr lang="en-US" dirty="0"/>
              <a:t>The exec() family</a:t>
            </a:r>
          </a:p>
        </p:txBody>
      </p:sp>
      <p:sp>
        <p:nvSpPr>
          <p:cNvPr id="3" name="Content Placeholder 2"/>
          <p:cNvSpPr>
            <a:spLocks noGrp="1"/>
          </p:cNvSpPr>
          <p:nvPr>
            <p:ph idx="1"/>
          </p:nvPr>
        </p:nvSpPr>
        <p:spPr>
          <a:xfrm>
            <a:off x="457200" y="1346976"/>
            <a:ext cx="8229600" cy="4525963"/>
          </a:xfrm>
        </p:spPr>
        <p:txBody>
          <a:bodyPr>
            <a:normAutofit/>
          </a:bodyPr>
          <a:lstStyle/>
          <a:p>
            <a:r>
              <a:rPr lang="en-US" dirty="0"/>
              <a:t>The exec() family of functions </a:t>
            </a:r>
            <a:r>
              <a:rPr lang="en-US" b="1" dirty="0"/>
              <a:t>replaces</a:t>
            </a:r>
            <a:r>
              <a:rPr lang="en-US" dirty="0"/>
              <a:t> the current process image with a new process image. </a:t>
            </a:r>
            <a:br>
              <a:rPr lang="en-US" dirty="0"/>
            </a:br>
            <a:endParaRPr lang="en-US" dirty="0"/>
          </a:p>
          <a:p>
            <a:r>
              <a:rPr lang="en-US" dirty="0"/>
              <a:t>It loads the program into the current process space and runs it from the entry point.</a:t>
            </a:r>
            <a:br>
              <a:rPr lang="en-US" dirty="0"/>
            </a:br>
            <a:endParaRPr lang="en-US" dirty="0"/>
          </a:p>
          <a:p>
            <a:r>
              <a:rPr lang="en-US" dirty="0"/>
              <a:t>does NOT create a new process. </a:t>
            </a:r>
          </a:p>
          <a:p>
            <a:endParaRPr lang="en-US" dirty="0"/>
          </a:p>
        </p:txBody>
      </p:sp>
    </p:spTree>
    <p:extLst>
      <p:ext uri="{BB962C8B-B14F-4D97-AF65-F5344CB8AC3E}">
        <p14:creationId xmlns:p14="http://schemas.microsoft.com/office/powerpoint/2010/main" val="3102572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266"/>
            <a:ext cx="8229600" cy="1143000"/>
          </a:xfrm>
        </p:spPr>
        <p:txBody>
          <a:bodyPr/>
          <a:lstStyle/>
          <a:p>
            <a:r>
              <a:rPr lang="en-US" dirty="0"/>
              <a:t>The exec() family</a:t>
            </a:r>
          </a:p>
        </p:txBody>
      </p:sp>
      <p:sp>
        <p:nvSpPr>
          <p:cNvPr id="4" name="Rectangle 1">
            <a:extLst>
              <a:ext uri="{FF2B5EF4-FFF2-40B4-BE49-F238E27FC236}">
                <a16:creationId xmlns:a16="http://schemas.microsoft.com/office/drawing/2014/main" id="{25421BE6-F880-4A35-B95F-8B241426AA5A}"/>
              </a:ext>
            </a:extLst>
          </p:cNvPr>
          <p:cNvSpPr>
            <a:spLocks noGrp="1" noChangeArrowheads="1"/>
          </p:cNvSpPr>
          <p:nvPr>
            <p:ph idx="1"/>
          </p:nvPr>
        </p:nvSpPr>
        <p:spPr bwMode="auto">
          <a:xfrm>
            <a:off x="457198" y="706077"/>
            <a:ext cx="8686801"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int </a:t>
            </a:r>
            <a:r>
              <a:rPr kumimoji="0" lang="en-US" altLang="en-US" sz="2400" b="0" i="0" u="none" strike="noStrike" cap="none" normalizeH="0" baseline="0" dirty="0" err="1">
                <a:ln>
                  <a:noFill/>
                </a:ln>
                <a:solidFill>
                  <a:schemeClr val="tx1"/>
                </a:solidFill>
                <a:effectLst/>
                <a:latin typeface="Arial Unicode MS"/>
              </a:rPr>
              <a:t>execl</a:t>
            </a:r>
            <a:r>
              <a:rPr kumimoji="0" lang="en-US" altLang="en-US" sz="2400" b="0" i="0" u="none" strike="noStrike" cap="none" normalizeH="0" baseline="0" dirty="0">
                <a:ln>
                  <a:noFill/>
                </a:ln>
                <a:solidFill>
                  <a:schemeClr val="tx1"/>
                </a:solidFill>
                <a:effectLst/>
                <a:latin typeface="Arial Unicode MS"/>
              </a:rPr>
              <a:t>(const char *path, const char *</a:t>
            </a:r>
            <a:r>
              <a:rPr kumimoji="0" lang="en-US" altLang="en-US" sz="2400" b="0" i="0" u="none" strike="noStrike" cap="none" normalizeH="0" baseline="0" dirty="0" err="1">
                <a:ln>
                  <a:noFill/>
                </a:ln>
                <a:solidFill>
                  <a:schemeClr val="tx1"/>
                </a:solidFill>
                <a:effectLst/>
                <a:latin typeface="Arial Unicode MS"/>
              </a:rPr>
              <a:t>arg</a:t>
            </a:r>
            <a:r>
              <a:rPr kumimoji="0" lang="en-US" altLang="en-US" sz="24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int </a:t>
            </a:r>
            <a:r>
              <a:rPr kumimoji="0" lang="en-US" altLang="en-US" sz="2400" b="0" i="0" u="none" strike="noStrike" cap="none" normalizeH="0" baseline="0" dirty="0" err="1">
                <a:ln>
                  <a:noFill/>
                </a:ln>
                <a:solidFill>
                  <a:schemeClr val="tx1"/>
                </a:solidFill>
                <a:effectLst/>
                <a:latin typeface="Arial Unicode MS"/>
              </a:rPr>
              <a:t>execlp</a:t>
            </a:r>
            <a:r>
              <a:rPr kumimoji="0" lang="en-US" altLang="en-US" sz="2400" b="0" i="0" u="none" strike="noStrike" cap="none" normalizeH="0" baseline="0" dirty="0">
                <a:ln>
                  <a:noFill/>
                </a:ln>
                <a:solidFill>
                  <a:schemeClr val="tx1"/>
                </a:solidFill>
                <a:effectLst/>
                <a:latin typeface="Arial Unicode MS"/>
              </a:rPr>
              <a:t>(const char *file, const char *</a:t>
            </a:r>
            <a:r>
              <a:rPr kumimoji="0" lang="en-US" altLang="en-US" sz="2400" b="0" i="0" u="none" strike="noStrike" cap="none" normalizeH="0" baseline="0" dirty="0" err="1">
                <a:ln>
                  <a:noFill/>
                </a:ln>
                <a:solidFill>
                  <a:schemeClr val="tx1"/>
                </a:solidFill>
                <a:effectLst/>
                <a:latin typeface="Arial Unicode MS"/>
              </a:rPr>
              <a:t>arg</a:t>
            </a:r>
            <a:r>
              <a:rPr kumimoji="0" lang="en-US" altLang="en-US" sz="24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int </a:t>
            </a:r>
            <a:r>
              <a:rPr kumimoji="0" lang="en-US" altLang="en-US" sz="2400" b="0" i="0" u="none" strike="noStrike" cap="none" normalizeH="0" baseline="0" dirty="0" err="1">
                <a:ln>
                  <a:noFill/>
                </a:ln>
                <a:solidFill>
                  <a:schemeClr val="tx1"/>
                </a:solidFill>
                <a:effectLst/>
                <a:latin typeface="Arial Unicode MS"/>
              </a:rPr>
              <a:t>execle</a:t>
            </a:r>
            <a:r>
              <a:rPr kumimoji="0" lang="en-US" altLang="en-US" sz="2400" b="0" i="0" u="none" strike="noStrike" cap="none" normalizeH="0" baseline="0" dirty="0">
                <a:ln>
                  <a:noFill/>
                </a:ln>
                <a:solidFill>
                  <a:schemeClr val="tx1"/>
                </a:solidFill>
                <a:effectLst/>
                <a:latin typeface="Arial Unicode MS"/>
              </a:rPr>
              <a:t>(const char *path, const char *</a:t>
            </a:r>
            <a:r>
              <a:rPr kumimoji="0" lang="en-US" altLang="en-US" sz="2400" b="0" i="0" u="none" strike="noStrike" cap="none" normalizeH="0" baseline="0" dirty="0" err="1">
                <a:ln>
                  <a:noFill/>
                </a:ln>
                <a:solidFill>
                  <a:schemeClr val="tx1"/>
                </a:solidFill>
                <a:effectLst/>
                <a:latin typeface="Arial Unicode MS"/>
              </a:rPr>
              <a:t>arg</a:t>
            </a:r>
            <a:r>
              <a:rPr kumimoji="0" lang="en-US" altLang="en-US" sz="2400" b="0" i="0" u="none" strike="noStrike" cap="none" normalizeH="0" baseline="0" dirty="0">
                <a:ln>
                  <a:noFill/>
                </a:ln>
                <a:solidFill>
                  <a:schemeClr val="tx1"/>
                </a:solidFill>
                <a:effectLst/>
                <a:latin typeface="Arial Unicode MS"/>
              </a:rPr>
              <a:t>, ..., </a:t>
            </a: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                                                        char * const </a:t>
            </a:r>
            <a:r>
              <a:rPr kumimoji="0" lang="en-US" altLang="en-US" sz="2400" b="0" i="0" u="none" strike="noStrike" cap="none" normalizeH="0" baseline="0" dirty="0" err="1">
                <a:ln>
                  <a:noFill/>
                </a:ln>
                <a:solidFill>
                  <a:schemeClr val="tx1"/>
                </a:solidFill>
                <a:effectLst/>
                <a:latin typeface="Arial Unicode MS"/>
              </a:rPr>
              <a:t>envp</a:t>
            </a:r>
            <a:r>
              <a:rPr kumimoji="0" lang="en-US" altLang="en-US" sz="2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int </a:t>
            </a:r>
            <a:r>
              <a:rPr kumimoji="0" lang="en-US" altLang="en-US" sz="2400" b="0" i="0" u="none" strike="noStrike" cap="none" normalizeH="0" baseline="0" dirty="0" err="1">
                <a:ln>
                  <a:noFill/>
                </a:ln>
                <a:solidFill>
                  <a:schemeClr val="tx1"/>
                </a:solidFill>
                <a:effectLst/>
                <a:latin typeface="Arial Unicode MS"/>
              </a:rPr>
              <a:t>execv</a:t>
            </a:r>
            <a:r>
              <a:rPr kumimoji="0" lang="en-US" altLang="en-US" sz="2400" b="0" i="0" u="none" strike="noStrike" cap="none" normalizeH="0" baseline="0" dirty="0">
                <a:ln>
                  <a:noFill/>
                </a:ln>
                <a:solidFill>
                  <a:schemeClr val="tx1"/>
                </a:solidFill>
                <a:effectLst/>
                <a:latin typeface="Arial Unicode MS"/>
              </a:rPr>
              <a:t>(const char *path, char *const </a:t>
            </a:r>
            <a:r>
              <a:rPr kumimoji="0" lang="en-US" altLang="en-US" sz="2400" b="0" i="0" u="none" strike="noStrike" cap="none" normalizeH="0" baseline="0" dirty="0" err="1">
                <a:ln>
                  <a:noFill/>
                </a:ln>
                <a:solidFill>
                  <a:schemeClr val="tx1"/>
                </a:solidFill>
                <a:effectLst/>
                <a:latin typeface="Arial Unicode MS"/>
              </a:rPr>
              <a:t>argv</a:t>
            </a:r>
            <a:r>
              <a:rPr kumimoji="0" lang="en-US" altLang="en-US" sz="2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int </a:t>
            </a:r>
            <a:r>
              <a:rPr kumimoji="0" lang="en-US" altLang="en-US" sz="2400" b="0" i="0" u="none" strike="noStrike" cap="none" normalizeH="0" baseline="0" dirty="0" err="1">
                <a:ln>
                  <a:noFill/>
                </a:ln>
                <a:solidFill>
                  <a:schemeClr val="tx1"/>
                </a:solidFill>
                <a:effectLst/>
                <a:latin typeface="Arial Unicode MS"/>
              </a:rPr>
              <a:t>execvp</a:t>
            </a:r>
            <a:r>
              <a:rPr kumimoji="0" lang="en-US" altLang="en-US" sz="2400" b="0" i="0" u="none" strike="noStrike" cap="none" normalizeH="0" baseline="0" dirty="0">
                <a:ln>
                  <a:noFill/>
                </a:ln>
                <a:solidFill>
                  <a:schemeClr val="tx1"/>
                </a:solidFill>
                <a:effectLst/>
                <a:latin typeface="Arial Unicode MS"/>
              </a:rPr>
              <a:t>(const char *file, char *const </a:t>
            </a:r>
            <a:r>
              <a:rPr kumimoji="0" lang="en-US" altLang="en-US" sz="2400" b="0" i="0" u="none" strike="noStrike" cap="none" normalizeH="0" baseline="0" dirty="0" err="1">
                <a:ln>
                  <a:noFill/>
                </a:ln>
                <a:solidFill>
                  <a:schemeClr val="tx1"/>
                </a:solidFill>
                <a:effectLst/>
                <a:latin typeface="Arial Unicode MS"/>
              </a:rPr>
              <a:t>argv</a:t>
            </a:r>
            <a:r>
              <a:rPr kumimoji="0" lang="en-US" altLang="en-US" sz="2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int </a:t>
            </a:r>
            <a:r>
              <a:rPr kumimoji="0" lang="en-US" altLang="en-US" sz="2400" b="0" i="0" u="none" strike="noStrike" cap="none" normalizeH="0" baseline="0" dirty="0" err="1">
                <a:ln>
                  <a:noFill/>
                </a:ln>
                <a:solidFill>
                  <a:schemeClr val="tx1"/>
                </a:solidFill>
                <a:effectLst/>
                <a:latin typeface="Arial Unicode MS"/>
              </a:rPr>
              <a:t>execvpe</a:t>
            </a:r>
            <a:r>
              <a:rPr kumimoji="0" lang="en-US" altLang="en-US" sz="2400" b="0" i="0" u="none" strike="noStrike" cap="none" normalizeH="0" baseline="0" dirty="0">
                <a:ln>
                  <a:noFill/>
                </a:ln>
                <a:solidFill>
                  <a:schemeClr val="tx1"/>
                </a:solidFill>
                <a:effectLst/>
                <a:latin typeface="Arial Unicode MS"/>
              </a:rPr>
              <a:t>(const char *file, char *const </a:t>
            </a:r>
            <a:r>
              <a:rPr kumimoji="0" lang="en-US" altLang="en-US" sz="2400" b="0" i="0" u="none" strike="noStrike" cap="none" normalizeH="0" baseline="0" dirty="0" err="1">
                <a:ln>
                  <a:noFill/>
                </a:ln>
                <a:solidFill>
                  <a:schemeClr val="tx1"/>
                </a:solidFill>
                <a:effectLst/>
                <a:latin typeface="Arial Unicode MS"/>
              </a:rPr>
              <a:t>argv</a:t>
            </a:r>
            <a:r>
              <a:rPr kumimoji="0" lang="en-US" altLang="en-US" sz="2400" b="0" i="0" u="none" strike="noStrike" cap="none" normalizeH="0" baseline="0" dirty="0">
                <a:ln>
                  <a:noFill/>
                </a:ln>
                <a:solidFill>
                  <a:schemeClr val="tx1"/>
                </a:solidFill>
                <a:effectLst/>
                <a:latin typeface="Arial Unicode MS"/>
              </a:rPr>
              <a:t>[], </a:t>
            </a: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                                                         char *const </a:t>
            </a:r>
            <a:r>
              <a:rPr kumimoji="0" lang="en-US" altLang="en-US" sz="2400" b="0" i="0" u="none" strike="noStrike" cap="none" normalizeH="0" baseline="0" dirty="0" err="1">
                <a:ln>
                  <a:noFill/>
                </a:ln>
                <a:solidFill>
                  <a:schemeClr val="tx1"/>
                </a:solidFill>
                <a:effectLst/>
                <a:latin typeface="Arial Unicode MS"/>
              </a:rPr>
              <a:t>envp</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indent="0" defTabSz="914400" eaLnBrk="0" fontAlgn="base" hangingPunct="0">
              <a:spcBef>
                <a:spcPct val="0"/>
              </a:spcBef>
              <a:spcAft>
                <a:spcPct val="0"/>
              </a:spcAft>
              <a:buNone/>
            </a:pPr>
            <a:r>
              <a:rPr kumimoji="0" lang="en-US" altLang="en-US" sz="2400" b="0" i="0" u="none" strike="noStrike" cap="none" normalizeH="0" baseline="0" dirty="0">
                <a:ln>
                  <a:noFill/>
                </a:ln>
                <a:solidFill>
                  <a:schemeClr val="tx1"/>
                </a:solidFill>
                <a:effectLst/>
                <a:latin typeface="Arial" panose="020B0604020202020204" pitchFamily="34" charset="0"/>
              </a:rPr>
              <a:t>See manual for more info:  </a:t>
            </a:r>
            <a:br>
              <a:rPr kumimoji="0" lang="en-US" altLang="en-US" sz="2400" b="0" i="0" u="none" strike="noStrike" cap="none" normalizeH="0" baseline="0" dirty="0">
                <a:ln>
                  <a:noFill/>
                </a:ln>
                <a:solidFill>
                  <a:schemeClr val="tx1"/>
                </a:solidFill>
                <a:effectLst/>
                <a:latin typeface="Arial" panose="020B0604020202020204" pitchFamily="34" charset="0"/>
              </a:rPr>
            </a:br>
            <a:r>
              <a:rPr lang="en-US" sz="2400" dirty="0">
                <a:hlinkClick r:id="rId2"/>
              </a:rPr>
              <a:t>http://man7.org/linux/man-pages/man3/exec.3.html</a:t>
            </a:r>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814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266"/>
            <a:ext cx="8229600" cy="1143000"/>
          </a:xfrm>
        </p:spPr>
        <p:txBody>
          <a:bodyPr/>
          <a:lstStyle/>
          <a:p>
            <a:r>
              <a:rPr lang="en-US" dirty="0"/>
              <a:t>The exec() family</a:t>
            </a:r>
          </a:p>
        </p:txBody>
      </p:sp>
      <p:sp>
        <p:nvSpPr>
          <p:cNvPr id="4" name="Rectangle 1">
            <a:extLst>
              <a:ext uri="{FF2B5EF4-FFF2-40B4-BE49-F238E27FC236}">
                <a16:creationId xmlns:a16="http://schemas.microsoft.com/office/drawing/2014/main" id="{25421BE6-F880-4A35-B95F-8B241426AA5A}"/>
              </a:ext>
            </a:extLst>
          </p:cNvPr>
          <p:cNvSpPr>
            <a:spLocks noGrp="1" noChangeArrowheads="1"/>
          </p:cNvSpPr>
          <p:nvPr>
            <p:ph idx="1"/>
          </p:nvPr>
        </p:nvSpPr>
        <p:spPr bwMode="auto">
          <a:xfrm>
            <a:off x="161776" y="1088177"/>
            <a:ext cx="3805312" cy="40626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dirty="0">
                <a:latin typeface="Arial" panose="020B0604020202020204" pitchFamily="34" charset="0"/>
              </a:rPr>
              <a:t>#include &lt;</a:t>
            </a:r>
            <a:r>
              <a:rPr lang="en-US" altLang="en-US" sz="1800" dirty="0" err="1">
                <a:latin typeface="Arial" panose="020B0604020202020204" pitchFamily="34" charset="0"/>
              </a:rPr>
              <a:t>stdio.h</a:t>
            </a:r>
            <a:r>
              <a:rPr lang="en-US" altLang="en-US" sz="1800" dirty="0">
                <a:latin typeface="Arial" panose="020B0604020202020204" pitchFamily="34" charset="0"/>
              </a:rPr>
              <a:t>&gt;</a:t>
            </a:r>
          </a:p>
          <a:p>
            <a:pPr marL="0" lvl="0" indent="0" defTabSz="914400" eaLnBrk="0" fontAlgn="base" hangingPunct="0">
              <a:spcBef>
                <a:spcPct val="0"/>
              </a:spcBef>
              <a:spcAft>
                <a:spcPct val="0"/>
              </a:spcAft>
              <a:buNone/>
            </a:pPr>
            <a:r>
              <a:rPr lang="en-US" altLang="en-US" sz="1800" dirty="0">
                <a:latin typeface="Arial" panose="020B0604020202020204" pitchFamily="34" charset="0"/>
              </a:rPr>
              <a:t>#include &lt;</a:t>
            </a:r>
            <a:r>
              <a:rPr lang="en-US" altLang="en-US" sz="1800" dirty="0" err="1">
                <a:latin typeface="Arial" panose="020B0604020202020204" pitchFamily="34" charset="0"/>
              </a:rPr>
              <a:t>stdlib.h</a:t>
            </a:r>
            <a:r>
              <a:rPr lang="en-US" altLang="en-US" sz="1800" dirty="0">
                <a:latin typeface="Arial" panose="020B0604020202020204" pitchFamily="34" charset="0"/>
              </a:rPr>
              <a:t>&gt;</a:t>
            </a:r>
          </a:p>
          <a:p>
            <a:pPr marL="0" lvl="0"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dirty="0">
                <a:latin typeface="Arial" panose="020B0604020202020204" pitchFamily="34" charset="0"/>
              </a:rPr>
              <a:t>void main(int </a:t>
            </a:r>
            <a:r>
              <a:rPr lang="en-US" altLang="en-US" sz="1800" dirty="0" err="1">
                <a:latin typeface="Arial" panose="020B0604020202020204" pitchFamily="34" charset="0"/>
              </a:rPr>
              <a:t>argc</a:t>
            </a:r>
            <a:r>
              <a:rPr lang="en-US" altLang="en-US" sz="1800" dirty="0">
                <a:latin typeface="Arial" panose="020B0604020202020204" pitchFamily="34" charset="0"/>
              </a:rPr>
              <a:t>, char *</a:t>
            </a:r>
            <a:r>
              <a:rPr lang="en-US" altLang="en-US" sz="1800" dirty="0" err="1">
                <a:latin typeface="Arial" panose="020B0604020202020204" pitchFamily="34" charset="0"/>
              </a:rPr>
              <a:t>argv</a:t>
            </a:r>
            <a:r>
              <a:rPr lang="en-US" altLang="en-US" sz="1800" dirty="0">
                <a:latin typeface="Arial" panose="020B0604020202020204" pitchFamily="34" charset="0"/>
              </a:rPr>
              <a:t>[]){</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int </a:t>
            </a:r>
            <a:r>
              <a:rPr lang="en-US" altLang="en-US" sz="1800" dirty="0" err="1">
                <a:latin typeface="Arial" panose="020B0604020202020204" pitchFamily="34" charset="0"/>
              </a:rPr>
              <a:t>i</a:t>
            </a:r>
            <a:r>
              <a:rPr lang="en-US" altLang="en-US" sz="1800" dirty="0">
                <a:latin typeface="Arial" panose="020B0604020202020204" pitchFamily="34" charset="0"/>
              </a:rPr>
              <a:t>, limit;</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if (</a:t>
            </a:r>
            <a:r>
              <a:rPr lang="en-US" altLang="en-US" sz="1800" dirty="0" err="1">
                <a:latin typeface="Arial" panose="020B0604020202020204" pitchFamily="34" charset="0"/>
              </a:rPr>
              <a:t>argc</a:t>
            </a:r>
            <a:r>
              <a:rPr lang="en-US" altLang="en-US" sz="1800" dirty="0">
                <a:latin typeface="Arial" panose="020B0604020202020204" pitchFamily="34" charset="0"/>
              </a:rPr>
              <a:t> == 1){</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puts("Error");</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exit(1);</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limit = </a:t>
            </a:r>
            <a:r>
              <a:rPr lang="en-US" altLang="en-US" sz="1800" dirty="0" err="1">
                <a:latin typeface="Arial" panose="020B0604020202020204" pitchFamily="34" charset="0"/>
              </a:rPr>
              <a:t>atoi</a:t>
            </a:r>
            <a:r>
              <a:rPr lang="en-US" altLang="en-US" sz="1800" dirty="0">
                <a:latin typeface="Arial" panose="020B0604020202020204" pitchFamily="34" charset="0"/>
              </a:rPr>
              <a:t>(</a:t>
            </a:r>
            <a:r>
              <a:rPr lang="en-US" altLang="en-US" sz="1800" dirty="0" err="1">
                <a:latin typeface="Arial" panose="020B0604020202020204" pitchFamily="34" charset="0"/>
              </a:rPr>
              <a:t>argv</a:t>
            </a:r>
            <a:r>
              <a:rPr lang="en-US" altLang="en-US" sz="1800" dirty="0">
                <a:latin typeface="Arial" panose="020B0604020202020204" pitchFamily="34" charset="0"/>
              </a:rPr>
              <a:t>[1]);</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for (</a:t>
            </a:r>
            <a:r>
              <a:rPr lang="en-US" altLang="en-US" sz="1800" dirty="0" err="1">
                <a:latin typeface="Arial" panose="020B0604020202020204" pitchFamily="34" charset="0"/>
              </a:rPr>
              <a:t>i</a:t>
            </a:r>
            <a:r>
              <a:rPr lang="en-US" altLang="en-US" sz="1800" dirty="0">
                <a:latin typeface="Arial" panose="020B0604020202020204" pitchFamily="34" charset="0"/>
              </a:rPr>
              <a:t> = 0; </a:t>
            </a:r>
            <a:r>
              <a:rPr lang="en-US" altLang="en-US" sz="1800" dirty="0" err="1">
                <a:latin typeface="Arial" panose="020B0604020202020204" pitchFamily="34" charset="0"/>
              </a:rPr>
              <a:t>i</a:t>
            </a:r>
            <a:r>
              <a:rPr lang="en-US" altLang="en-US" sz="1800" dirty="0">
                <a:latin typeface="Arial" panose="020B0604020202020204" pitchFamily="34" charset="0"/>
              </a:rPr>
              <a:t> &lt;= limit; </a:t>
            </a:r>
            <a:r>
              <a:rPr lang="en-US" altLang="en-US" sz="1800" dirty="0" err="1">
                <a:latin typeface="Arial" panose="020B0604020202020204" pitchFamily="34" charset="0"/>
              </a:rPr>
              <a:t>i</a:t>
            </a:r>
            <a:r>
              <a:rPr lang="en-US" altLang="en-US" sz="1800" dirty="0">
                <a:latin typeface="Arial" panose="020B0604020202020204" pitchFamily="34" charset="0"/>
              </a:rPr>
              <a:t>++)</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a:t>
            </a:r>
            <a:r>
              <a:rPr lang="en-US" altLang="en-US" sz="1800" dirty="0" err="1">
                <a:latin typeface="Arial" panose="020B0604020202020204" pitchFamily="34" charset="0"/>
              </a:rPr>
              <a:t>printf</a:t>
            </a:r>
            <a:r>
              <a:rPr lang="en-US" altLang="en-US" sz="1800" dirty="0">
                <a:latin typeface="Arial" panose="020B0604020202020204" pitchFamily="34" charset="0"/>
              </a:rPr>
              <a:t> (" we have %d\n", </a:t>
            </a:r>
            <a:r>
              <a:rPr lang="en-US" altLang="en-US" sz="1800" dirty="0" err="1">
                <a:latin typeface="Arial" panose="020B0604020202020204" pitchFamily="34" charset="0"/>
              </a:rPr>
              <a:t>i</a:t>
            </a:r>
            <a:r>
              <a:rPr lang="en-US" altLang="en-US" sz="1800" dirty="0">
                <a:latin typeface="Arial" panose="020B0604020202020204" pitchFamily="34" charset="0"/>
              </a:rPr>
              <a:t>);</a:t>
            </a:r>
          </a:p>
          <a:p>
            <a:pPr marL="0" lvl="0" indent="0" defTabSz="914400" eaLnBrk="0" fontAlgn="base" hangingPunct="0">
              <a:spcBef>
                <a:spcPct val="0"/>
              </a:spcBef>
              <a:spcAft>
                <a:spcPct val="0"/>
              </a:spcAft>
              <a:buNone/>
            </a:pPr>
            <a:r>
              <a:rPr lang="en-US" altLang="en-US" sz="18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E5938DA7-04A8-42C6-A45B-9BE86F7A1A7A}"/>
              </a:ext>
            </a:extLst>
          </p:cNvPr>
          <p:cNvSpPr txBox="1"/>
          <p:nvPr/>
        </p:nvSpPr>
        <p:spPr>
          <a:xfrm>
            <a:off x="4065562" y="1074508"/>
            <a:ext cx="5078438" cy="4708981"/>
          </a:xfrm>
          <a:prstGeom prst="rect">
            <a:avLst/>
          </a:prstGeom>
          <a:noFill/>
          <a:ln>
            <a:solidFill>
              <a:schemeClr val="tx1">
                <a:lumMod val="65000"/>
                <a:lumOff val="35000"/>
              </a:schemeClr>
            </a:solidFill>
          </a:ln>
        </p:spPr>
        <p:txBody>
          <a:bodyPr wrap="square" rtlCol="0">
            <a:spAutoFit/>
          </a:bodyPr>
          <a:lstStyle/>
          <a:p>
            <a:r>
              <a:rPr lang="en-US" sz="2000" dirty="0"/>
              <a:t>…</a:t>
            </a:r>
          </a:p>
          <a:p>
            <a:r>
              <a:rPr lang="en-US" sz="2000" dirty="0"/>
              <a:t>int main (int </a:t>
            </a:r>
            <a:r>
              <a:rPr lang="en-US" sz="2000" dirty="0" err="1"/>
              <a:t>argc</a:t>
            </a:r>
            <a:r>
              <a:rPr lang="en-US" sz="2000" dirty="0"/>
              <a:t>, char * </a:t>
            </a:r>
            <a:r>
              <a:rPr lang="en-US" sz="2000" dirty="0" err="1"/>
              <a:t>argv</a:t>
            </a:r>
            <a:r>
              <a:rPr lang="en-US" sz="2000" dirty="0"/>
              <a:t>[]){</a:t>
            </a:r>
          </a:p>
          <a:p>
            <a:endParaRPr lang="en-US" sz="2000" dirty="0"/>
          </a:p>
          <a:p>
            <a:r>
              <a:rPr lang="en-US" sz="2000" dirty="0"/>
              <a:t>    if (fork() == 0) /* in child process */</a:t>
            </a:r>
          </a:p>
          <a:p>
            <a:r>
              <a:rPr lang="en-US" sz="2000" dirty="0"/>
              <a:t>          </a:t>
            </a:r>
            <a:r>
              <a:rPr lang="en-US" sz="2000" dirty="0" err="1"/>
              <a:t>execl</a:t>
            </a:r>
            <a:r>
              <a:rPr lang="en-US" sz="2000" dirty="0"/>
              <a:t> ("./count", "count", </a:t>
            </a:r>
            <a:r>
              <a:rPr lang="en-US" sz="2000" dirty="0" err="1"/>
              <a:t>argv</a:t>
            </a:r>
            <a:r>
              <a:rPr lang="en-US" sz="2000" dirty="0"/>
              <a:t>[1], NULL);</a:t>
            </a:r>
            <a:br>
              <a:rPr lang="en-US" sz="2000" dirty="0"/>
            </a:br>
            <a:endParaRPr lang="en-US" sz="2000" dirty="0"/>
          </a:p>
          <a:p>
            <a:r>
              <a:rPr lang="en-US" sz="2000" dirty="0"/>
              <a:t>    else   { /* in parent process */</a:t>
            </a:r>
          </a:p>
          <a:p>
            <a:r>
              <a:rPr lang="en-US" sz="2000" dirty="0"/>
              <a:t>        </a:t>
            </a:r>
            <a:r>
              <a:rPr lang="en-US" sz="2000" dirty="0" err="1"/>
              <a:t>printf</a:t>
            </a:r>
            <a:r>
              <a:rPr lang="en-US" sz="2000" dirty="0"/>
              <a:t> ("In parent process \n");</a:t>
            </a:r>
          </a:p>
          <a:p>
            <a:r>
              <a:rPr lang="en-US" sz="2000" dirty="0"/>
              <a:t>    }</a:t>
            </a:r>
          </a:p>
          <a:p>
            <a:endParaRPr lang="en-US" sz="2000" dirty="0"/>
          </a:p>
          <a:p>
            <a:r>
              <a:rPr lang="en-US" sz="2000" dirty="0"/>
              <a:t>    wait (NULL);</a:t>
            </a:r>
          </a:p>
          <a:p>
            <a:r>
              <a:rPr lang="en-US" sz="2000" dirty="0"/>
              <a:t>    </a:t>
            </a:r>
            <a:r>
              <a:rPr lang="en-US" sz="2000" dirty="0" err="1"/>
              <a:t>printf</a:t>
            </a:r>
            <a:r>
              <a:rPr lang="en-US" sz="2000" dirty="0"/>
              <a:t> ("In parent, child complete\n");</a:t>
            </a:r>
          </a:p>
          <a:p>
            <a:endParaRPr lang="en-US" sz="2000" dirty="0"/>
          </a:p>
          <a:p>
            <a:r>
              <a:rPr lang="en-US" sz="2000" dirty="0"/>
              <a:t>   return 0;</a:t>
            </a:r>
          </a:p>
          <a:p>
            <a:r>
              <a:rPr lang="en-US" sz="2000" dirty="0"/>
              <a:t>}</a:t>
            </a:r>
          </a:p>
        </p:txBody>
      </p:sp>
    </p:spTree>
    <p:extLst>
      <p:ext uri="{BB962C8B-B14F-4D97-AF65-F5344CB8AC3E}">
        <p14:creationId xmlns:p14="http://schemas.microsoft.com/office/powerpoint/2010/main" val="216381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Process Management</a:t>
            </a:r>
          </a:p>
        </p:txBody>
      </p:sp>
      <p:pic>
        <p:nvPicPr>
          <p:cNvPr id="4" name="Content Placeholder 3"/>
          <p:cNvPicPr>
            <a:picLocks noGrp="1" noChangeAspect="1"/>
          </p:cNvPicPr>
          <p:nvPr>
            <p:ph idx="1"/>
          </p:nvPr>
        </p:nvPicPr>
        <p:blipFill>
          <a:blip r:embed="rId3"/>
          <a:stretch>
            <a:fillRect/>
          </a:stretch>
        </p:blipFill>
        <p:spPr>
          <a:xfrm>
            <a:off x="738071" y="1600201"/>
            <a:ext cx="7125770" cy="420599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7138"/>
            <a:ext cx="8423586" cy="5855357"/>
          </a:xfrm>
        </p:spPr>
        <p:txBody>
          <a:bodyPr>
            <a:normAutofit fontScale="62500" lnSpcReduction="20000"/>
          </a:bodyPr>
          <a:lstStyle/>
          <a:p>
            <a:r>
              <a:rPr lang="en-US" sz="3800" dirty="0"/>
              <a:t>Pause parent until child finished, crashed, or is otherwise terminated.</a:t>
            </a:r>
          </a:p>
          <a:p>
            <a:r>
              <a:rPr lang="en-US" sz="3800" dirty="0"/>
              <a:t>Returns child id to the reaping parent</a:t>
            </a:r>
          </a:p>
          <a:p>
            <a:r>
              <a:rPr lang="en-US" sz="3800" dirty="0"/>
              <a:t>Man page: </a:t>
            </a:r>
            <a:br>
              <a:rPr lang="en-US" sz="3800" dirty="0"/>
            </a:br>
            <a:r>
              <a:rPr lang="en-US" sz="3800" dirty="0">
                <a:hlinkClick r:id="rId2"/>
              </a:rPr>
              <a:t>http://man7.org/linux/man-pages/man2/waitid.2.html</a:t>
            </a:r>
            <a:br>
              <a:rPr lang="en-US" sz="3800" dirty="0"/>
            </a:br>
            <a:endParaRPr lang="en-US" sz="3800" dirty="0"/>
          </a:p>
          <a:p>
            <a:pPr marL="0" lvl="0" indent="0" defTabSz="914400" eaLnBrk="0" fontAlgn="base" hangingPunct="0">
              <a:spcBef>
                <a:spcPct val="0"/>
              </a:spcBef>
              <a:spcAft>
                <a:spcPct val="0"/>
              </a:spcAft>
              <a:buNone/>
            </a:pPr>
            <a:r>
              <a:rPr lang="en-US" altLang="en-US" dirty="0">
                <a:latin typeface="Arial Unicode MS"/>
              </a:rPr>
              <a:t>…..</a:t>
            </a:r>
            <a:br>
              <a:rPr lang="en-US" altLang="en-US" dirty="0">
                <a:latin typeface="Arial Unicode MS"/>
              </a:rPr>
            </a:br>
            <a:r>
              <a:rPr lang="en-US" altLang="en-US" dirty="0">
                <a:latin typeface="Arial Unicode MS"/>
              </a:rPr>
              <a:t> </a:t>
            </a:r>
            <a:r>
              <a:rPr lang="en-US" altLang="en-US" sz="2400" dirty="0"/>
              <a:t> </a:t>
            </a:r>
            <a:endParaRPr lang="en-US" altLang="en-US" sz="6000" dirty="0">
              <a:latin typeface="Arial" panose="020B0604020202020204" pitchFamily="34" charset="0"/>
            </a:endParaRPr>
          </a:p>
          <a:p>
            <a:pPr marL="0" lvl="0" indent="0" defTabSz="914400" eaLnBrk="0" fontAlgn="base" hangingPunct="0">
              <a:spcBef>
                <a:spcPct val="0"/>
              </a:spcBef>
              <a:spcAft>
                <a:spcPct val="0"/>
              </a:spcAft>
              <a:buNone/>
            </a:pPr>
            <a:r>
              <a:rPr lang="en-US" altLang="en-US" dirty="0">
                <a:latin typeface="Arial Unicode MS"/>
              </a:rPr>
              <a:t>int</a:t>
            </a:r>
            <a:r>
              <a:rPr lang="en-US" altLang="en-US" sz="2400" dirty="0"/>
              <a:t> </a:t>
            </a:r>
            <a:r>
              <a:rPr lang="en-US" altLang="en-US" dirty="0">
                <a:latin typeface="Arial Unicode MS"/>
              </a:rPr>
              <a:t>main() </a:t>
            </a:r>
            <a:endParaRPr lang="en-US" altLang="en-US" sz="2400" dirty="0"/>
          </a:p>
          <a:p>
            <a:pPr marL="0" lvl="0" indent="0" defTabSz="914400" eaLnBrk="0" fontAlgn="base" hangingPunct="0">
              <a:spcBef>
                <a:spcPct val="0"/>
              </a:spcBef>
              <a:spcAft>
                <a:spcPct val="0"/>
              </a:spcAft>
              <a:buNone/>
            </a:pPr>
            <a:r>
              <a:rPr lang="en-US" altLang="en-US" dirty="0">
                <a:latin typeface="Arial Unicode MS"/>
              </a:rPr>
              <a:t>{ </a:t>
            </a:r>
            <a:endParaRPr lang="en-US" altLang="en-US" sz="2400" dirty="0"/>
          </a:p>
          <a:p>
            <a:pPr marL="0" lvl="0" indent="0" defTabSz="914400" eaLnBrk="0" fontAlgn="base" hangingPunct="0">
              <a:spcBef>
                <a:spcPct val="0"/>
              </a:spcBef>
              <a:spcAft>
                <a:spcPct val="0"/>
              </a:spcAft>
              <a:buNone/>
            </a:pPr>
            <a:r>
              <a:rPr lang="en-US" altLang="en-US" dirty="0">
                <a:latin typeface="Arial Unicode MS"/>
              </a:rPr>
              <a:t>    </a:t>
            </a:r>
            <a:r>
              <a:rPr lang="en-US" altLang="en-US" dirty="0" err="1">
                <a:latin typeface="Arial Unicode MS"/>
              </a:rPr>
              <a:t>pid_t</a:t>
            </a:r>
            <a:r>
              <a:rPr lang="en-US" altLang="en-US" dirty="0">
                <a:latin typeface="Arial Unicode MS"/>
              </a:rPr>
              <a:t> </a:t>
            </a:r>
            <a:r>
              <a:rPr lang="en-US" altLang="en-US" dirty="0" err="1">
                <a:latin typeface="Arial Unicode MS"/>
              </a:rPr>
              <a:t>cpid</a:t>
            </a:r>
            <a:r>
              <a:rPr lang="en-US" altLang="en-US" dirty="0">
                <a:latin typeface="Arial Unicode MS"/>
              </a:rPr>
              <a:t>; </a:t>
            </a:r>
            <a:endParaRPr lang="en-US" altLang="en-US" sz="2400" dirty="0"/>
          </a:p>
          <a:p>
            <a:pPr marL="0" lvl="0" indent="0" defTabSz="914400" eaLnBrk="0" fontAlgn="base" hangingPunct="0">
              <a:spcBef>
                <a:spcPct val="0"/>
              </a:spcBef>
              <a:spcAft>
                <a:spcPct val="0"/>
              </a:spcAft>
              <a:buNone/>
            </a:pPr>
            <a:r>
              <a:rPr lang="en-US" altLang="en-US" dirty="0">
                <a:latin typeface="Arial Unicode MS"/>
              </a:rPr>
              <a:t>    if</a:t>
            </a:r>
            <a:r>
              <a:rPr lang="en-US" altLang="en-US" sz="2400" dirty="0"/>
              <a:t> </a:t>
            </a:r>
            <a:r>
              <a:rPr lang="en-US" altLang="en-US" dirty="0">
                <a:latin typeface="Arial Unicode MS"/>
              </a:rPr>
              <a:t>(fork()== 0) </a:t>
            </a:r>
            <a:endParaRPr lang="en-US" altLang="en-US" sz="2400" dirty="0"/>
          </a:p>
          <a:p>
            <a:pPr marL="0" lvl="0" indent="0" defTabSz="914400" eaLnBrk="0" fontAlgn="base" hangingPunct="0">
              <a:spcBef>
                <a:spcPct val="0"/>
              </a:spcBef>
              <a:spcAft>
                <a:spcPct val="0"/>
              </a:spcAft>
              <a:buNone/>
            </a:pPr>
            <a:r>
              <a:rPr lang="en-US" altLang="en-US" dirty="0">
                <a:latin typeface="Arial Unicode MS"/>
              </a:rPr>
              <a:t>        exit(0);           /* terminate child */</a:t>
            </a:r>
            <a:endParaRPr lang="en-US" altLang="en-US" sz="2400" dirty="0"/>
          </a:p>
          <a:p>
            <a:pPr marL="0" lvl="0" indent="0" defTabSz="914400" eaLnBrk="0" fontAlgn="base" hangingPunct="0">
              <a:spcBef>
                <a:spcPct val="0"/>
              </a:spcBef>
              <a:spcAft>
                <a:spcPct val="0"/>
              </a:spcAft>
              <a:buNone/>
            </a:pPr>
            <a:r>
              <a:rPr lang="en-US" altLang="en-US" dirty="0">
                <a:latin typeface="Arial Unicode MS"/>
              </a:rPr>
              <a:t>    else</a:t>
            </a:r>
            <a:endParaRPr lang="en-US" altLang="en-US" sz="2400" dirty="0"/>
          </a:p>
          <a:p>
            <a:pPr marL="0" lvl="0" indent="0" defTabSz="914400" eaLnBrk="0" fontAlgn="base" hangingPunct="0">
              <a:spcBef>
                <a:spcPct val="0"/>
              </a:spcBef>
              <a:spcAft>
                <a:spcPct val="0"/>
              </a:spcAft>
              <a:buNone/>
            </a:pPr>
            <a:r>
              <a:rPr lang="en-US" altLang="en-US" dirty="0">
                <a:latin typeface="Arial Unicode MS"/>
              </a:rPr>
              <a:t>        </a:t>
            </a:r>
            <a:r>
              <a:rPr lang="en-US" altLang="en-US" dirty="0" err="1">
                <a:latin typeface="Arial Unicode MS"/>
              </a:rPr>
              <a:t>cpid</a:t>
            </a:r>
            <a:r>
              <a:rPr lang="en-US" altLang="en-US" dirty="0">
                <a:latin typeface="Arial Unicode MS"/>
              </a:rPr>
              <a:t> = wait (NULL); /* reaping parent */</a:t>
            </a:r>
            <a:br>
              <a:rPr lang="en-US" altLang="en-US" dirty="0">
                <a:latin typeface="Arial Unicode MS"/>
              </a:rPr>
            </a:br>
            <a:endParaRPr lang="en-US" altLang="en-US" sz="2400" dirty="0"/>
          </a:p>
          <a:p>
            <a:pPr marL="0" lvl="0" indent="0" defTabSz="914400" eaLnBrk="0" fontAlgn="base" hangingPunct="0">
              <a:spcBef>
                <a:spcPct val="0"/>
              </a:spcBef>
              <a:spcAft>
                <a:spcPct val="0"/>
              </a:spcAft>
              <a:buNone/>
            </a:pPr>
            <a:r>
              <a:rPr lang="en-US" altLang="en-US" dirty="0">
                <a:latin typeface="Arial Unicode MS"/>
              </a:rPr>
              <a:t>    </a:t>
            </a:r>
            <a:r>
              <a:rPr lang="en-US" altLang="en-US" dirty="0" err="1">
                <a:latin typeface="Arial Unicode MS"/>
              </a:rPr>
              <a:t>printf</a:t>
            </a:r>
            <a:r>
              <a:rPr lang="en-US" altLang="en-US" dirty="0">
                <a:latin typeface="Arial Unicode MS"/>
              </a:rPr>
              <a:t>("Parent </a:t>
            </a:r>
            <a:r>
              <a:rPr lang="en-US" altLang="en-US" dirty="0" err="1">
                <a:latin typeface="Arial Unicode MS"/>
              </a:rPr>
              <a:t>pid</a:t>
            </a:r>
            <a:r>
              <a:rPr lang="en-US" altLang="en-US" dirty="0">
                <a:latin typeface="Arial Unicode MS"/>
              </a:rPr>
              <a:t> = %d\n", </a:t>
            </a:r>
            <a:r>
              <a:rPr lang="en-US" altLang="en-US" dirty="0" err="1">
                <a:latin typeface="Arial Unicode MS"/>
              </a:rPr>
              <a:t>getpid</a:t>
            </a:r>
            <a:r>
              <a:rPr lang="en-US" altLang="en-US" dirty="0">
                <a:latin typeface="Arial Unicode MS"/>
              </a:rPr>
              <a:t>()); </a:t>
            </a:r>
            <a:endParaRPr lang="en-US" altLang="en-US" sz="2400" dirty="0"/>
          </a:p>
          <a:p>
            <a:pPr marL="0" lvl="0" indent="0" defTabSz="914400" eaLnBrk="0" fontAlgn="base" hangingPunct="0">
              <a:spcBef>
                <a:spcPct val="0"/>
              </a:spcBef>
              <a:spcAft>
                <a:spcPct val="0"/>
              </a:spcAft>
              <a:buNone/>
            </a:pPr>
            <a:r>
              <a:rPr lang="en-US" altLang="en-US" dirty="0">
                <a:latin typeface="Arial Unicode MS"/>
              </a:rPr>
              <a:t>    </a:t>
            </a:r>
            <a:r>
              <a:rPr lang="en-US" altLang="en-US" dirty="0" err="1">
                <a:latin typeface="Arial Unicode MS"/>
              </a:rPr>
              <a:t>printf</a:t>
            </a:r>
            <a:r>
              <a:rPr lang="en-US" altLang="en-US" dirty="0">
                <a:latin typeface="Arial Unicode MS"/>
              </a:rPr>
              <a:t>("Child </a:t>
            </a:r>
            <a:r>
              <a:rPr lang="en-US" altLang="en-US" dirty="0" err="1">
                <a:latin typeface="Arial Unicode MS"/>
              </a:rPr>
              <a:t>pid</a:t>
            </a:r>
            <a:r>
              <a:rPr lang="en-US" altLang="en-US" dirty="0">
                <a:latin typeface="Arial Unicode MS"/>
              </a:rPr>
              <a:t> = %d\n", </a:t>
            </a:r>
            <a:r>
              <a:rPr lang="en-US" altLang="en-US" dirty="0" err="1">
                <a:latin typeface="Arial Unicode MS"/>
              </a:rPr>
              <a:t>cpid</a:t>
            </a:r>
            <a:r>
              <a:rPr lang="en-US" altLang="en-US" dirty="0">
                <a:latin typeface="Arial Unicode MS"/>
              </a:rPr>
              <a:t>); </a:t>
            </a:r>
            <a:endParaRPr lang="en-US" altLang="en-US" sz="2400" dirty="0"/>
          </a:p>
          <a:p>
            <a:pPr marL="0" lvl="0" indent="0" defTabSz="914400" eaLnBrk="0" fontAlgn="base" hangingPunct="0">
              <a:spcBef>
                <a:spcPct val="0"/>
              </a:spcBef>
              <a:spcAft>
                <a:spcPct val="0"/>
              </a:spcAft>
              <a:buNone/>
            </a:pPr>
            <a:r>
              <a:rPr lang="en-US" altLang="en-US" dirty="0">
                <a:latin typeface="Arial Unicode MS"/>
              </a:rPr>
              <a:t> </a:t>
            </a:r>
            <a:r>
              <a:rPr lang="en-US" altLang="en-US" sz="2400" dirty="0"/>
              <a:t> </a:t>
            </a:r>
            <a:endParaRPr lang="en-US" altLang="en-US" sz="6000" dirty="0">
              <a:latin typeface="Arial" panose="020B0604020202020204" pitchFamily="34" charset="0"/>
            </a:endParaRPr>
          </a:p>
          <a:p>
            <a:pPr marL="0" lvl="0" indent="0" defTabSz="914400" eaLnBrk="0" fontAlgn="base" hangingPunct="0">
              <a:spcBef>
                <a:spcPct val="0"/>
              </a:spcBef>
              <a:spcAft>
                <a:spcPct val="0"/>
              </a:spcAft>
              <a:buNone/>
            </a:pPr>
            <a:r>
              <a:rPr lang="en-US" altLang="en-US" dirty="0">
                <a:latin typeface="Arial Unicode MS"/>
              </a:rPr>
              <a:t>    return</a:t>
            </a:r>
            <a:r>
              <a:rPr lang="en-US" altLang="en-US" sz="2400" dirty="0"/>
              <a:t> </a:t>
            </a:r>
            <a:r>
              <a:rPr lang="en-US" altLang="en-US" dirty="0">
                <a:latin typeface="Arial Unicode MS"/>
              </a:rPr>
              <a:t>0; </a:t>
            </a:r>
            <a:endParaRPr lang="en-US" altLang="en-US" sz="2400" dirty="0"/>
          </a:p>
          <a:p>
            <a:pPr marL="0" indent="0">
              <a:buNone/>
            </a:pPr>
            <a:r>
              <a:rPr lang="en-US" dirty="0"/>
              <a:t>}</a:t>
            </a:r>
          </a:p>
          <a:p>
            <a:endParaRPr lang="en-US" dirty="0"/>
          </a:p>
        </p:txBody>
      </p:sp>
      <p:sp>
        <p:nvSpPr>
          <p:cNvPr id="5" name="Title 4">
            <a:extLst>
              <a:ext uri="{FF2B5EF4-FFF2-40B4-BE49-F238E27FC236}">
                <a16:creationId xmlns:a16="http://schemas.microsoft.com/office/drawing/2014/main" id="{79A0985A-B50F-4112-BF1F-86C1D7D9FF13}"/>
              </a:ext>
            </a:extLst>
          </p:cNvPr>
          <p:cNvSpPr>
            <a:spLocks noGrp="1"/>
          </p:cNvSpPr>
          <p:nvPr>
            <p:ph type="title"/>
          </p:nvPr>
        </p:nvSpPr>
        <p:spPr>
          <a:xfrm>
            <a:off x="457200" y="-245865"/>
            <a:ext cx="8229600" cy="1143000"/>
          </a:xfrm>
        </p:spPr>
        <p:txBody>
          <a:bodyPr/>
          <a:lstStyle/>
          <a:p>
            <a:r>
              <a:rPr lang="en-US" dirty="0"/>
              <a:t>Unix wait()</a:t>
            </a:r>
          </a:p>
        </p:txBody>
      </p:sp>
      <p:sp>
        <p:nvSpPr>
          <p:cNvPr id="6" name="Rectangle 1">
            <a:extLst>
              <a:ext uri="{FF2B5EF4-FFF2-40B4-BE49-F238E27FC236}">
                <a16:creationId xmlns:a16="http://schemas.microsoft.com/office/drawing/2014/main" id="{DFE93D79-63FA-4366-9594-76EAC25F55F4}"/>
              </a:ext>
            </a:extLst>
          </p:cNvPr>
          <p:cNvSpPr>
            <a:spLocks noChangeArrowheads="1"/>
          </p:cNvSpPr>
          <p:nvPr/>
        </p:nvSpPr>
        <p:spPr bwMode="auto">
          <a:xfrm>
            <a:off x="0" y="-77073"/>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I/O</a:t>
            </a:r>
          </a:p>
        </p:txBody>
      </p:sp>
      <p:sp>
        <p:nvSpPr>
          <p:cNvPr id="3" name="Content Placeholder 2"/>
          <p:cNvSpPr>
            <a:spLocks noGrp="1"/>
          </p:cNvSpPr>
          <p:nvPr>
            <p:ph idx="1"/>
          </p:nvPr>
        </p:nvSpPr>
        <p:spPr/>
        <p:txBody>
          <a:bodyPr>
            <a:normAutofit fontScale="77500" lnSpcReduction="20000"/>
          </a:bodyPr>
          <a:lstStyle/>
          <a:p>
            <a:r>
              <a:rPr lang="en-US" dirty="0"/>
              <a:t>Uniformity</a:t>
            </a:r>
          </a:p>
          <a:p>
            <a:pPr lvl="1"/>
            <a:r>
              <a:rPr lang="en-US" dirty="0"/>
              <a:t>All operations on files, I/O devices, and pipes use the same set of system calls: open(), close(), read(), write()</a:t>
            </a:r>
          </a:p>
          <a:p>
            <a:r>
              <a:rPr lang="en-US" dirty="0"/>
              <a:t>Open before use</a:t>
            </a:r>
          </a:p>
          <a:p>
            <a:pPr lvl="1"/>
            <a:r>
              <a:rPr lang="en-US" dirty="0"/>
              <a:t>Check permissions and set up internal housekeeping</a:t>
            </a:r>
          </a:p>
          <a:p>
            <a:pPr lvl="1"/>
            <a:r>
              <a:rPr lang="en-US" dirty="0"/>
              <a:t>open() returns a handle (file descriptor) for use in later calls on the file</a:t>
            </a:r>
          </a:p>
          <a:p>
            <a:r>
              <a:rPr lang="en-US" dirty="0"/>
              <a:t>Byte-oriented interface</a:t>
            </a:r>
          </a:p>
          <a:p>
            <a:pPr lvl="1"/>
            <a:r>
              <a:rPr lang="en-US" dirty="0"/>
              <a:t>All devices accessed with byte arrays</a:t>
            </a:r>
          </a:p>
          <a:p>
            <a:r>
              <a:rPr lang="en-US" dirty="0"/>
              <a:t>Kernel-buffered read() and write()</a:t>
            </a:r>
          </a:p>
          <a:p>
            <a:r>
              <a:rPr lang="en-US" dirty="0"/>
              <a:t>Explicit close()  </a:t>
            </a:r>
          </a:p>
          <a:p>
            <a:pPr marL="0" indent="0">
              <a:buNone/>
            </a:pPr>
            <a:r>
              <a:rPr lang="en-US" dirty="0"/>
              <a:t>	- decrement reference counter and </a:t>
            </a:r>
            <a:r>
              <a:rPr lang="en-US" dirty="0" err="1"/>
              <a:t>gc</a:t>
            </a:r>
            <a:r>
              <a:rPr lang="en-US" dirty="0"/>
              <a:t> unused kernel 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Design Question</a:t>
            </a:r>
          </a:p>
        </p:txBody>
      </p:sp>
      <p:sp>
        <p:nvSpPr>
          <p:cNvPr id="3" name="Content Placeholder 2"/>
          <p:cNvSpPr>
            <a:spLocks noGrp="1"/>
          </p:cNvSpPr>
          <p:nvPr>
            <p:ph idx="1"/>
          </p:nvPr>
        </p:nvSpPr>
        <p:spPr/>
        <p:txBody>
          <a:bodyPr/>
          <a:lstStyle/>
          <a:p>
            <a:pPr lvl="0"/>
            <a:r>
              <a:rPr lang="en-US" dirty="0"/>
              <a:t>Why not separate system calls for open()/create()/exists()?</a:t>
            </a:r>
          </a:p>
          <a:p>
            <a:pPr lvl="1">
              <a:buNone/>
            </a:pPr>
            <a:endParaRPr lang="en-US" dirty="0"/>
          </a:p>
          <a:p>
            <a:pPr lvl="1">
              <a:buNone/>
            </a:pPr>
            <a:r>
              <a:rPr lang="en-US" dirty="0"/>
              <a:t>if (!</a:t>
            </a:r>
            <a:r>
              <a:rPr lang="en-US" dirty="0" err="1"/>
              <a:t>exists(name</a:t>
            </a:r>
            <a:r>
              <a:rPr lang="en-US" dirty="0"/>
              <a:t>))</a:t>
            </a:r>
          </a:p>
          <a:p>
            <a:pPr lvl="1">
              <a:buNone/>
            </a:pPr>
            <a:r>
              <a:rPr lang="en-US" dirty="0"/>
              <a:t>     create(name);    // can create() fail?</a:t>
            </a:r>
          </a:p>
          <a:p>
            <a:pPr lvl="1">
              <a:buNone/>
            </a:pPr>
            <a:r>
              <a:rPr lang="en-US" dirty="0" err="1"/>
              <a:t>fd</a:t>
            </a:r>
            <a:r>
              <a:rPr lang="en-US" dirty="0"/>
              <a:t> = </a:t>
            </a:r>
            <a:r>
              <a:rPr lang="en-US" dirty="0" err="1"/>
              <a:t>open(name</a:t>
            </a:r>
            <a:r>
              <a:rPr lang="en-US" dirty="0"/>
              <a:t>);   // does the file exist?</a:t>
            </a:r>
          </a:p>
          <a:p>
            <a:pPr lvl="1">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open in Unix</a:t>
            </a:r>
          </a:p>
        </p:txBody>
      </p:sp>
      <p:sp>
        <p:nvSpPr>
          <p:cNvPr id="3" name="Content Placeholder 2"/>
          <p:cNvSpPr>
            <a:spLocks noGrp="1"/>
          </p:cNvSpPr>
          <p:nvPr>
            <p:ph idx="1"/>
          </p:nvPr>
        </p:nvSpPr>
        <p:spPr/>
        <p:txBody>
          <a:bodyPr/>
          <a:lstStyle/>
          <a:p>
            <a:pPr lvl="0"/>
            <a:r>
              <a:rPr lang="en-US" dirty="0"/>
              <a:t>Test if file exists, optionally create it if it does not, then open it. </a:t>
            </a:r>
          </a:p>
          <a:p>
            <a:pPr lvl="0"/>
            <a:r>
              <a:rPr lang="en-US" dirty="0"/>
              <a:t>Open is uninterruptible with respect to other system calls. </a:t>
            </a:r>
          </a:p>
          <a:p>
            <a:pPr lvl="1">
              <a:buNone/>
            </a:pPr>
            <a:endParaRPr lang="en-US" dirty="0"/>
          </a:p>
        </p:txBody>
      </p:sp>
    </p:spTree>
    <p:extLst>
      <p:ext uri="{BB962C8B-B14F-4D97-AF65-F5344CB8AC3E}">
        <p14:creationId xmlns:p14="http://schemas.microsoft.com/office/powerpoint/2010/main" val="3780186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Pipe</a:t>
            </a:r>
          </a:p>
        </p:txBody>
      </p:sp>
      <p:sp>
        <p:nvSpPr>
          <p:cNvPr id="3" name="Content Placeholder 2"/>
          <p:cNvSpPr>
            <a:spLocks noGrp="1"/>
          </p:cNvSpPr>
          <p:nvPr>
            <p:ph idx="1"/>
          </p:nvPr>
        </p:nvSpPr>
        <p:spPr/>
        <p:txBody>
          <a:bodyPr/>
          <a:lstStyle/>
          <a:p>
            <a:pPr lvl="0"/>
            <a:r>
              <a:rPr lang="en-US" dirty="0"/>
              <a:t>Kernel buffer with 2 file descriptors</a:t>
            </a:r>
          </a:p>
          <a:p>
            <a:pPr lvl="1"/>
            <a:r>
              <a:rPr lang="en-US" dirty="0"/>
              <a:t>For writing to the pipe</a:t>
            </a:r>
          </a:p>
          <a:p>
            <a:pPr lvl="1"/>
            <a:r>
              <a:rPr lang="en-US" dirty="0"/>
              <a:t>For reading from the pipe</a:t>
            </a:r>
          </a:p>
          <a:p>
            <a:pPr lvl="0"/>
            <a:r>
              <a:rPr lang="en-US" dirty="0"/>
              <a:t>Open is uninterruptible with respect to other system calls. </a:t>
            </a:r>
          </a:p>
          <a:p>
            <a:pPr lvl="1">
              <a:buNone/>
            </a:pPr>
            <a:endParaRPr lang="en-US" dirty="0"/>
          </a:p>
        </p:txBody>
      </p:sp>
    </p:spTree>
    <p:extLst>
      <p:ext uri="{BB962C8B-B14F-4D97-AF65-F5344CB8AC3E}">
        <p14:creationId xmlns:p14="http://schemas.microsoft.com/office/powerpoint/2010/main" val="3965903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Interpreter (“Shell”)</a:t>
            </a:r>
          </a:p>
        </p:txBody>
      </p:sp>
      <p:sp>
        <p:nvSpPr>
          <p:cNvPr id="3" name="Content Placeholder 2"/>
          <p:cNvSpPr>
            <a:spLocks noGrp="1"/>
          </p:cNvSpPr>
          <p:nvPr>
            <p:ph idx="1"/>
          </p:nvPr>
        </p:nvSpPr>
        <p:spPr/>
        <p:txBody>
          <a:bodyPr>
            <a:normAutofit fontScale="92500" lnSpcReduction="10000"/>
          </a:bodyPr>
          <a:lstStyle/>
          <a:p>
            <a:r>
              <a:rPr lang="en-US" dirty="0"/>
              <a:t>Interactive interface to OS system calls</a:t>
            </a:r>
          </a:p>
          <a:p>
            <a:r>
              <a:rPr lang="en-US" dirty="0"/>
              <a:t>Finds executable file associated with a command and creates a process (passing any parameters)</a:t>
            </a:r>
          </a:p>
          <a:p>
            <a:r>
              <a:rPr lang="en-US" dirty="0"/>
              <a:t>Typically extended as a mini-language (e.g., control structures, macros)</a:t>
            </a:r>
          </a:p>
          <a:p>
            <a:r>
              <a:rPr lang="en-US" dirty="0"/>
              <a:t>Shell scripts (“batch files” on Windows)</a:t>
            </a:r>
          </a:p>
          <a:p>
            <a:r>
              <a:rPr lang="en-US" dirty="0"/>
              <a:t>Start-up files (e.g., .</a:t>
            </a:r>
            <a:r>
              <a:rPr lang="en-US" dirty="0" err="1"/>
              <a:t>cshrc</a:t>
            </a:r>
            <a:r>
              <a:rPr lang="en-US" dirty="0"/>
              <a:t>) and environment variables (predefined macros)</a:t>
            </a:r>
          </a:p>
          <a:p>
            <a:r>
              <a:rPr lang="en-US" dirty="0"/>
              <a:t>Handles I/O redirection</a:t>
            </a:r>
          </a:p>
          <a:p>
            <a:endParaRPr lang="en-US" dirty="0"/>
          </a:p>
        </p:txBody>
      </p:sp>
    </p:spTree>
    <p:extLst>
      <p:ext uri="{BB962C8B-B14F-4D97-AF65-F5344CB8AC3E}">
        <p14:creationId xmlns:p14="http://schemas.microsoft.com/office/powerpoint/2010/main" val="6636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a:t>
            </a:r>
          </a:p>
        </p:txBody>
      </p:sp>
      <p:sp>
        <p:nvSpPr>
          <p:cNvPr id="3" name="Content Placeholder 2"/>
          <p:cNvSpPr>
            <a:spLocks noGrp="1"/>
          </p:cNvSpPr>
          <p:nvPr>
            <p:ph idx="1"/>
          </p:nvPr>
        </p:nvSpPr>
        <p:spPr/>
        <p:txBody>
          <a:bodyPr>
            <a:normAutofit fontScale="92500" lnSpcReduction="20000"/>
          </a:bodyPr>
          <a:lstStyle/>
          <a:p>
            <a:r>
              <a:rPr lang="en-US" dirty="0"/>
              <a:t>Functionality outside the kernel</a:t>
            </a:r>
          </a:p>
          <a:p>
            <a:pPr lvl="1"/>
            <a:r>
              <a:rPr lang="en-US" dirty="0"/>
              <a:t>Easier to change without breaking the system call interface</a:t>
            </a:r>
          </a:p>
          <a:p>
            <a:pPr lvl="1"/>
            <a:r>
              <a:rPr lang="en-US" dirty="0"/>
              <a:t>Less likely to have buggy code in the kernel that corrupts kernel or user data</a:t>
            </a:r>
          </a:p>
          <a:p>
            <a:pPr lvl="1"/>
            <a:endParaRPr lang="en-US" dirty="0"/>
          </a:p>
          <a:p>
            <a:r>
              <a:rPr lang="en-US" dirty="0"/>
              <a:t>Functionality inside the kernel</a:t>
            </a:r>
          </a:p>
          <a:p>
            <a:pPr lvl="1"/>
            <a:r>
              <a:rPr lang="en-US" dirty="0"/>
              <a:t>Better protection because validity checks cannot be skipped</a:t>
            </a:r>
          </a:p>
          <a:p>
            <a:pPr lvl="1"/>
            <a:r>
              <a:rPr lang="en-US" dirty="0"/>
              <a:t>Better performance since fewer system calls are needed</a:t>
            </a:r>
          </a:p>
          <a:p>
            <a:endParaRPr lang="en-US" dirty="0"/>
          </a:p>
          <a:p>
            <a:endParaRPr lang="en-US" dirty="0"/>
          </a:p>
        </p:txBody>
      </p:sp>
    </p:spTree>
    <p:extLst>
      <p:ext uri="{BB962C8B-B14F-4D97-AF65-F5344CB8AC3E}">
        <p14:creationId xmlns:p14="http://schemas.microsoft.com/office/powerpoint/2010/main" val="325322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Forms of </a:t>
            </a:r>
            <a:r>
              <a:rPr lang="en-US" dirty="0" err="1"/>
              <a:t>Interprocess</a:t>
            </a:r>
            <a:r>
              <a:rPr lang="en-US" dirty="0"/>
              <a:t> communication</a:t>
            </a:r>
          </a:p>
        </p:txBody>
      </p:sp>
      <p:sp>
        <p:nvSpPr>
          <p:cNvPr id="3" name="Content Placeholder 2"/>
          <p:cNvSpPr>
            <a:spLocks noGrp="1"/>
          </p:cNvSpPr>
          <p:nvPr>
            <p:ph idx="1"/>
          </p:nvPr>
        </p:nvSpPr>
        <p:spPr/>
        <p:txBody>
          <a:bodyPr>
            <a:normAutofit fontScale="70000" lnSpcReduction="20000"/>
          </a:bodyPr>
          <a:lstStyle/>
          <a:p>
            <a:r>
              <a:rPr lang="en-US" dirty="0"/>
              <a:t>Producer-consumer</a:t>
            </a:r>
          </a:p>
          <a:p>
            <a:pPr lvl="1"/>
            <a:r>
              <a:rPr lang="en-US" dirty="0"/>
              <a:t>Output of one program is input to another</a:t>
            </a:r>
          </a:p>
          <a:p>
            <a:pPr lvl="1"/>
            <a:r>
              <a:rPr lang="en-US" dirty="0"/>
              <a:t>One way: one writes, another reads at a different pace from the same pipe</a:t>
            </a:r>
          </a:p>
          <a:p>
            <a:pPr lvl="1"/>
            <a:r>
              <a:rPr lang="en-US" dirty="0"/>
              <a:t>Allows chaining </a:t>
            </a:r>
            <a:br>
              <a:rPr lang="en-US" dirty="0"/>
            </a:br>
            <a:endParaRPr lang="en-US" dirty="0"/>
          </a:p>
          <a:p>
            <a:r>
              <a:rPr lang="en-US" dirty="0"/>
              <a:t>Client-Server</a:t>
            </a:r>
          </a:p>
          <a:p>
            <a:pPr lvl="1"/>
            <a:r>
              <a:rPr lang="en-US" dirty="0"/>
              <a:t>Two-way communication, two pipes</a:t>
            </a:r>
          </a:p>
          <a:p>
            <a:pPr lvl="1"/>
            <a:r>
              <a:rPr lang="en-US" dirty="0"/>
              <a:t>Client sends request, server performs the operation and replies to client</a:t>
            </a:r>
            <a:br>
              <a:rPr lang="en-US" dirty="0"/>
            </a:br>
            <a:endParaRPr lang="en-US" dirty="0"/>
          </a:p>
          <a:p>
            <a:r>
              <a:rPr lang="en-US" dirty="0"/>
              <a:t>File System</a:t>
            </a:r>
          </a:p>
          <a:p>
            <a:pPr lvl="1"/>
            <a:r>
              <a:rPr lang="en-US" dirty="0"/>
              <a:t>Connect thru reading/writing files</a:t>
            </a:r>
          </a:p>
          <a:p>
            <a:pPr lvl="1"/>
            <a:r>
              <a:rPr lang="en-US" dirty="0"/>
              <a:t>Can be separated in time, so need persistent storage and file naming</a:t>
            </a:r>
          </a:p>
          <a:p>
            <a:endParaRPr lang="en-US" dirty="0"/>
          </a:p>
        </p:txBody>
      </p:sp>
    </p:spTree>
    <p:extLst>
      <p:ext uri="{BB962C8B-B14F-4D97-AF65-F5344CB8AC3E}">
        <p14:creationId xmlns:p14="http://schemas.microsoft.com/office/powerpoint/2010/main" val="4160512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Interprocess</a:t>
            </a:r>
            <a:r>
              <a:rPr lang="en-US" sz="3200" dirty="0"/>
              <a:t> Communication (IPC) Using Pipes</a:t>
            </a:r>
          </a:p>
        </p:txBody>
      </p:sp>
      <p:pic>
        <p:nvPicPr>
          <p:cNvPr id="4" name="Content Placeholder 3"/>
          <p:cNvPicPr>
            <a:picLocks noGrp="1" noChangeAspect="1"/>
          </p:cNvPicPr>
          <p:nvPr>
            <p:ph idx="1"/>
          </p:nvPr>
        </p:nvPicPr>
        <p:blipFill>
          <a:blip r:embed="rId2"/>
          <a:stretch>
            <a:fillRect/>
          </a:stretch>
        </p:blipFill>
        <p:spPr>
          <a:xfrm>
            <a:off x="1192456" y="1420151"/>
            <a:ext cx="6758175" cy="3197156"/>
          </a:xfrm>
          <a:prstGeom prst="rect">
            <a:avLst/>
          </a:prstGeom>
        </p:spPr>
      </p:pic>
      <p:sp>
        <p:nvSpPr>
          <p:cNvPr id="5" name="TextBox 4"/>
          <p:cNvSpPr txBox="1"/>
          <p:nvPr/>
        </p:nvSpPr>
        <p:spPr>
          <a:xfrm>
            <a:off x="766252" y="4788976"/>
            <a:ext cx="7611495"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Connect the I/O of two programs on the command line using a pipe (“|”)</a:t>
            </a:r>
          </a:p>
          <a:p>
            <a:pPr marL="285750" indent="-285750">
              <a:buFont typeface="Arial" panose="020B0604020202020204" pitchFamily="34" charset="0"/>
              <a:buChar char="•"/>
            </a:pPr>
            <a:r>
              <a:rPr lang="en-US" sz="2800" dirty="0"/>
              <a:t>Combine applications into complex structures</a:t>
            </a:r>
          </a:p>
        </p:txBody>
      </p:sp>
    </p:spTree>
    <p:extLst>
      <p:ext uri="{BB962C8B-B14F-4D97-AF65-F5344CB8AC3E}">
        <p14:creationId xmlns:p14="http://schemas.microsoft.com/office/powerpoint/2010/main" val="249219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Client-Server IPC Using Pipes</a:t>
            </a:r>
          </a:p>
        </p:txBody>
      </p:sp>
      <p:sp>
        <p:nvSpPr>
          <p:cNvPr id="5" name="TextBox 4"/>
          <p:cNvSpPr txBox="1"/>
          <p:nvPr/>
        </p:nvSpPr>
        <p:spPr>
          <a:xfrm>
            <a:off x="766252" y="5091193"/>
            <a:ext cx="761149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Server process can wait on input from multiple client processes using select()</a:t>
            </a:r>
          </a:p>
        </p:txBody>
      </p:sp>
      <p:pic>
        <p:nvPicPr>
          <p:cNvPr id="6" name="Content Placeholder 5"/>
          <p:cNvPicPr>
            <a:picLocks noGrp="1" noChangeAspect="1"/>
          </p:cNvPicPr>
          <p:nvPr>
            <p:ph idx="1"/>
          </p:nvPr>
        </p:nvPicPr>
        <p:blipFill>
          <a:blip r:embed="rId2"/>
          <a:stretch>
            <a:fillRect/>
          </a:stretch>
        </p:blipFill>
        <p:spPr>
          <a:xfrm>
            <a:off x="1554928" y="1413764"/>
            <a:ext cx="6034141" cy="3443820"/>
          </a:xfrm>
          <a:prstGeom prst="rect">
            <a:avLst/>
          </a:prstGeom>
        </p:spPr>
      </p:pic>
    </p:spTree>
    <p:extLst>
      <p:ext uri="{BB962C8B-B14F-4D97-AF65-F5344CB8AC3E}">
        <p14:creationId xmlns:p14="http://schemas.microsoft.com/office/powerpoint/2010/main" val="1060125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Structure Design Choice</a:t>
            </a:r>
          </a:p>
        </p:txBody>
      </p:sp>
      <p:sp>
        <p:nvSpPr>
          <p:cNvPr id="3" name="Content Placeholder 2"/>
          <p:cNvSpPr>
            <a:spLocks noGrp="1"/>
          </p:cNvSpPr>
          <p:nvPr>
            <p:ph idx="1"/>
          </p:nvPr>
        </p:nvSpPr>
        <p:spPr>
          <a:xfrm>
            <a:off x="457200" y="1417639"/>
            <a:ext cx="8229600" cy="2255460"/>
          </a:xfrm>
        </p:spPr>
        <p:txBody>
          <a:bodyPr>
            <a:normAutofit fontScale="92500"/>
          </a:bodyPr>
          <a:lstStyle/>
          <a:p>
            <a:r>
              <a:rPr lang="en-US" dirty="0"/>
              <a:t>Large kernel provides all or most system services</a:t>
            </a:r>
          </a:p>
          <a:p>
            <a:pPr lvl="1"/>
            <a:r>
              <a:rPr lang="en-US" dirty="0"/>
              <a:t>Sometimes called a “bloated kernel”</a:t>
            </a:r>
          </a:p>
          <a:p>
            <a:r>
              <a:rPr lang="en-US" dirty="0"/>
              <a:t>Microkernel provides minimal services</a:t>
            </a:r>
          </a:p>
          <a:p>
            <a:pPr lvl="1"/>
            <a:r>
              <a:rPr lang="en-US" dirty="0"/>
              <a:t>Other services provided by user-mode servers</a:t>
            </a:r>
          </a:p>
        </p:txBody>
      </p:sp>
      <p:pic>
        <p:nvPicPr>
          <p:cNvPr id="4" name="Picture 3"/>
          <p:cNvPicPr>
            <a:picLocks noChangeAspect="1"/>
          </p:cNvPicPr>
          <p:nvPr/>
        </p:nvPicPr>
        <p:blipFill>
          <a:blip r:embed="rId2"/>
          <a:stretch>
            <a:fillRect/>
          </a:stretch>
        </p:blipFill>
        <p:spPr>
          <a:xfrm>
            <a:off x="1974944" y="3696036"/>
            <a:ext cx="5194110" cy="2516030"/>
          </a:xfrm>
          <a:prstGeom prst="rect">
            <a:avLst/>
          </a:prstGeom>
        </p:spPr>
      </p:pic>
      <p:sp>
        <p:nvSpPr>
          <p:cNvPr id="6" name="TextBox 5"/>
          <p:cNvSpPr txBox="1"/>
          <p:nvPr/>
        </p:nvSpPr>
        <p:spPr>
          <a:xfrm>
            <a:off x="289934" y="6442501"/>
            <a:ext cx="8564131" cy="276999"/>
          </a:xfrm>
          <a:prstGeom prst="rect">
            <a:avLst/>
          </a:prstGeom>
          <a:noFill/>
        </p:spPr>
        <p:txBody>
          <a:bodyPr wrap="square" rtlCol="0">
            <a:spAutoFit/>
          </a:bodyPr>
          <a:lstStyle/>
          <a:p>
            <a:pPr algn="ctr"/>
            <a:r>
              <a:rPr lang="en-US" sz="1200" dirty="0"/>
              <a:t>Diagram 2.14 from </a:t>
            </a:r>
            <a:r>
              <a:rPr lang="en-US" sz="1200" dirty="0" err="1"/>
              <a:t>Silberschatz</a:t>
            </a:r>
            <a:r>
              <a:rPr lang="en-US" sz="1200" dirty="0"/>
              <a:t>, Galvin, and Gagne, OS concepts, 9</a:t>
            </a:r>
            <a:r>
              <a:rPr lang="en-US" sz="1200" baseline="30000" dirty="0"/>
              <a:t>th</a:t>
            </a:r>
            <a:r>
              <a:rPr lang="en-US" sz="1200" dirty="0"/>
              <a:t> ed.</a:t>
            </a:r>
          </a:p>
        </p:txBody>
      </p:sp>
    </p:spTree>
    <p:extLst>
      <p:ext uri="{BB962C8B-B14F-4D97-AF65-F5344CB8AC3E}">
        <p14:creationId xmlns:p14="http://schemas.microsoft.com/office/powerpoint/2010/main" val="1276765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89934" y="274638"/>
            <a:ext cx="8564131" cy="6424640"/>
          </a:xfrm>
          <a:prstGeom prst="rect">
            <a:avLst/>
          </a:prstGeom>
        </p:spPr>
      </p:pic>
      <p:sp>
        <p:nvSpPr>
          <p:cNvPr id="5" name="TextBox 4"/>
          <p:cNvSpPr txBox="1"/>
          <p:nvPr/>
        </p:nvSpPr>
        <p:spPr>
          <a:xfrm>
            <a:off x="289934" y="6581001"/>
            <a:ext cx="8564131" cy="276999"/>
          </a:xfrm>
          <a:prstGeom prst="rect">
            <a:avLst/>
          </a:prstGeom>
          <a:noFill/>
        </p:spPr>
        <p:txBody>
          <a:bodyPr wrap="square" rtlCol="0">
            <a:spAutoFit/>
          </a:bodyPr>
          <a:lstStyle/>
          <a:p>
            <a:pPr algn="ctr"/>
            <a:r>
              <a:rPr lang="en-US" sz="1200" dirty="0"/>
              <a:t>Diagram from http://www.makelinux.net/kernel_map/</a:t>
            </a:r>
          </a:p>
        </p:txBody>
      </p:sp>
    </p:spTree>
    <p:extLst>
      <p:ext uri="{BB962C8B-B14F-4D97-AF65-F5344CB8AC3E}">
        <p14:creationId xmlns:p14="http://schemas.microsoft.com/office/powerpoint/2010/main" val="4159033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Tradeoffs</a:t>
            </a:r>
          </a:p>
        </p:txBody>
      </p:sp>
      <p:sp>
        <p:nvSpPr>
          <p:cNvPr id="3" name="Content Placeholder 2"/>
          <p:cNvSpPr>
            <a:spLocks noGrp="1"/>
          </p:cNvSpPr>
          <p:nvPr>
            <p:ph idx="1"/>
          </p:nvPr>
        </p:nvSpPr>
        <p:spPr/>
        <p:txBody>
          <a:bodyPr>
            <a:normAutofit fontScale="92500" lnSpcReduction="20000"/>
          </a:bodyPr>
          <a:lstStyle/>
          <a:p>
            <a:r>
              <a:rPr lang="en-US" dirty="0"/>
              <a:t>Performance concerns</a:t>
            </a:r>
          </a:p>
          <a:p>
            <a:pPr lvl="1"/>
            <a:r>
              <a:rPr lang="en-US" dirty="0"/>
              <a:t>Procedure call to library routine is fastest</a:t>
            </a:r>
          </a:p>
          <a:p>
            <a:pPr lvl="1"/>
            <a:r>
              <a:rPr lang="en-US" dirty="0"/>
              <a:t>Kernel call is slower</a:t>
            </a:r>
          </a:p>
          <a:p>
            <a:pPr lvl="1"/>
            <a:r>
              <a:rPr lang="en-US" dirty="0"/>
              <a:t>Passing messages to a server process is slowest</a:t>
            </a:r>
          </a:p>
          <a:p>
            <a:r>
              <a:rPr lang="en-US" dirty="0"/>
              <a:t>Reliability concerns</a:t>
            </a:r>
          </a:p>
          <a:p>
            <a:pPr lvl="1"/>
            <a:r>
              <a:rPr lang="en-US" dirty="0"/>
              <a:t>Linux 4.11 has over 18M lines of code</a:t>
            </a:r>
          </a:p>
          <a:p>
            <a:pPr lvl="2"/>
            <a:r>
              <a:rPr lang="en-US" dirty="0"/>
              <a:t>half of which is reported to be device driver code</a:t>
            </a:r>
          </a:p>
          <a:p>
            <a:pPr lvl="1"/>
            <a:r>
              <a:rPr lang="en-US" dirty="0"/>
              <a:t>seL4 microkernel is 9,700 lines of C and 500 lines of assembler</a:t>
            </a:r>
          </a:p>
          <a:p>
            <a:pPr lvl="2"/>
            <a:r>
              <a:rPr lang="en-US" dirty="0"/>
              <a:t>but only implements interrupt handling, message passing, and scheduling; furthermore, it only runs on a limited number of platforms</a:t>
            </a:r>
          </a:p>
        </p:txBody>
      </p:sp>
    </p:spTree>
    <p:extLst>
      <p:ext uri="{BB962C8B-B14F-4D97-AF65-F5344CB8AC3E}">
        <p14:creationId xmlns:p14="http://schemas.microsoft.com/office/powerpoint/2010/main" val="2923580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Linus Shares His Opinion</a:t>
            </a:r>
          </a:p>
        </p:txBody>
      </p:sp>
      <p:sp>
        <p:nvSpPr>
          <p:cNvPr id="3" name="Content Placeholder 2"/>
          <p:cNvSpPr>
            <a:spLocks noGrp="1"/>
          </p:cNvSpPr>
          <p:nvPr>
            <p:ph idx="1"/>
          </p:nvPr>
        </p:nvSpPr>
        <p:spPr/>
        <p:txBody>
          <a:bodyPr>
            <a:normAutofit/>
          </a:bodyPr>
          <a:lstStyle/>
          <a:p>
            <a:pPr marL="400050" lvl="1" indent="0">
              <a:buNone/>
            </a:pPr>
            <a:r>
              <a:rPr lang="en-US" dirty="0"/>
              <a:t>I think microkernels are stupid. They push the problem space into *communication*, which is actually a much bigger and fundamental problem than the small problem they are purporting to fix. They also lead to horrible extra complexity as you then have to fight the microkernel model, and make up new ways to avoid the extra communication latencies etc. </a:t>
            </a:r>
          </a:p>
          <a:p>
            <a:pPr marL="0" indent="0">
              <a:buNone/>
            </a:pPr>
            <a:endParaRPr lang="en-US" sz="2800" dirty="0"/>
          </a:p>
          <a:p>
            <a:pPr marL="0" indent="0">
              <a:buNone/>
            </a:pPr>
            <a:r>
              <a:rPr lang="en-US" sz="1600" dirty="0"/>
              <a:t>from http://meta.slashdot.org/story/12/10/11/0030249/linus-torvalds-answers-your-questions</a:t>
            </a:r>
          </a:p>
        </p:txBody>
      </p:sp>
    </p:spTree>
    <p:extLst>
      <p:ext uri="{BB962C8B-B14F-4D97-AF65-F5344CB8AC3E}">
        <p14:creationId xmlns:p14="http://schemas.microsoft.com/office/powerpoint/2010/main" val="2781952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OS Design Approaches</a:t>
            </a:r>
          </a:p>
        </p:txBody>
      </p:sp>
      <p:sp>
        <p:nvSpPr>
          <p:cNvPr id="3" name="Content Placeholder 2"/>
          <p:cNvSpPr>
            <a:spLocks noGrp="1"/>
          </p:cNvSpPr>
          <p:nvPr>
            <p:ph idx="1"/>
          </p:nvPr>
        </p:nvSpPr>
        <p:spPr/>
        <p:txBody>
          <a:bodyPr>
            <a:normAutofit lnSpcReduction="10000"/>
          </a:bodyPr>
          <a:lstStyle/>
          <a:p>
            <a:r>
              <a:rPr lang="en-US" dirty="0"/>
              <a:t>Hardware abstraction layer (HAL)</a:t>
            </a:r>
          </a:p>
          <a:p>
            <a:pPr lvl="1"/>
            <a:r>
              <a:rPr lang="en-US" dirty="0"/>
              <a:t>Portability across processors/</a:t>
            </a:r>
            <a:r>
              <a:rPr lang="en-US" dirty="0" err="1"/>
              <a:t>hw</a:t>
            </a:r>
            <a:r>
              <a:rPr lang="en-US" dirty="0"/>
              <a:t> platforms</a:t>
            </a:r>
          </a:p>
          <a:p>
            <a:pPr lvl="1"/>
            <a:r>
              <a:rPr lang="en-US" dirty="0"/>
              <a:t>Allows rest of OS to be written in a machine-independent manner</a:t>
            </a:r>
          </a:p>
          <a:p>
            <a:r>
              <a:rPr lang="en-US" dirty="0"/>
              <a:t>Loadable device drivers</a:t>
            </a:r>
          </a:p>
          <a:p>
            <a:pPr lvl="1"/>
            <a:r>
              <a:rPr lang="en-US" dirty="0"/>
              <a:t>“Plug and Play”</a:t>
            </a:r>
          </a:p>
          <a:p>
            <a:pPr lvl="1"/>
            <a:r>
              <a:rPr lang="en-US" dirty="0"/>
              <a:t>The kernel does not need to be recompiled to work with new I/O devices</a:t>
            </a:r>
          </a:p>
          <a:p>
            <a:pPr lvl="1"/>
            <a:r>
              <a:rPr lang="en-US" dirty="0"/>
              <a:t>Trend to make device drivers run in user mode</a:t>
            </a:r>
          </a:p>
        </p:txBody>
      </p:sp>
    </p:spTree>
    <p:extLst>
      <p:ext uri="{BB962C8B-B14F-4D97-AF65-F5344CB8AC3E}">
        <p14:creationId xmlns:p14="http://schemas.microsoft.com/office/powerpoint/2010/main" val="24613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801677" y="182105"/>
            <a:ext cx="5540645" cy="6559548"/>
          </a:xfrm>
          <a:prstGeom prst="rect">
            <a:avLst/>
          </a:prstGeom>
        </p:spPr>
      </p:pic>
      <p:sp>
        <p:nvSpPr>
          <p:cNvPr id="6" name="TextBox 5"/>
          <p:cNvSpPr txBox="1"/>
          <p:nvPr/>
        </p:nvSpPr>
        <p:spPr>
          <a:xfrm>
            <a:off x="860156" y="3208149"/>
            <a:ext cx="1379349" cy="369332"/>
          </a:xfrm>
          <a:prstGeom prst="rect">
            <a:avLst/>
          </a:prstGeom>
          <a:noFill/>
        </p:spPr>
        <p:txBody>
          <a:bodyPr wrap="square" rtlCol="0">
            <a:spAutoFit/>
          </a:bodyPr>
          <a:lstStyle/>
          <a:p>
            <a:r>
              <a:rPr lang="en-US" dirty="0"/>
              <a:t>“thin waist”</a:t>
            </a:r>
          </a:p>
        </p:txBody>
      </p:sp>
      <p:sp>
        <p:nvSpPr>
          <p:cNvPr id="8" name="TextBox 7"/>
          <p:cNvSpPr txBox="1"/>
          <p:nvPr/>
        </p:nvSpPr>
        <p:spPr>
          <a:xfrm>
            <a:off x="6226444" y="2792650"/>
            <a:ext cx="2580468" cy="1200329"/>
          </a:xfrm>
          <a:prstGeom prst="rect">
            <a:avLst/>
          </a:prstGeom>
          <a:noFill/>
        </p:spPr>
        <p:txBody>
          <a:bodyPr wrap="square" rtlCol="0">
            <a:spAutoFit/>
          </a:bodyPr>
          <a:lstStyle/>
          <a:p>
            <a:r>
              <a:rPr lang="en-US" dirty="0"/>
              <a:t>Each system call can be limited in functionality. Provides primitives that you can “mix and match”.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Case Study</a:t>
            </a:r>
          </a:p>
        </p:txBody>
      </p:sp>
      <p:sp>
        <p:nvSpPr>
          <p:cNvPr id="3" name="Content Placeholder 2"/>
          <p:cNvSpPr>
            <a:spLocks noGrp="1"/>
          </p:cNvSpPr>
          <p:nvPr>
            <p:ph idx="1"/>
          </p:nvPr>
        </p:nvSpPr>
        <p:spPr/>
        <p:txBody>
          <a:bodyPr/>
          <a:lstStyle/>
          <a:p>
            <a:r>
              <a:rPr lang="en-US" dirty="0"/>
              <a:t>Creating and managing processes</a:t>
            </a:r>
          </a:p>
          <a:p>
            <a:pPr lvl="1"/>
            <a:r>
              <a:rPr lang="en-US" dirty="0"/>
              <a:t>fork(), exec(), wait()</a:t>
            </a:r>
          </a:p>
          <a:p>
            <a:pPr lvl="1"/>
            <a:endParaRPr lang="en-US" dirty="0"/>
          </a:p>
          <a:p>
            <a:r>
              <a:rPr lang="en-US" dirty="0"/>
              <a:t>Performing I/O</a:t>
            </a:r>
          </a:p>
          <a:p>
            <a:pPr lvl="1"/>
            <a:r>
              <a:rPr lang="en-US" dirty="0"/>
              <a:t>open(), read(), write(), close()</a:t>
            </a:r>
          </a:p>
          <a:p>
            <a:pPr lvl="1"/>
            <a:endParaRPr lang="en-US" dirty="0"/>
          </a:p>
          <a:p>
            <a:r>
              <a:rPr lang="en-US" dirty="0"/>
              <a:t>Communicating between processes</a:t>
            </a:r>
          </a:p>
          <a:p>
            <a:pPr lvl="1"/>
            <a:r>
              <a:rPr lang="en-US" dirty="0"/>
              <a:t>pipe(), dup2(), select(), connect()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Process Management</a:t>
            </a:r>
          </a:p>
        </p:txBody>
      </p:sp>
      <p:sp>
        <p:nvSpPr>
          <p:cNvPr id="3" name="Content Placeholder 2"/>
          <p:cNvSpPr>
            <a:spLocks noGrp="1"/>
          </p:cNvSpPr>
          <p:nvPr>
            <p:ph idx="1"/>
          </p:nvPr>
        </p:nvSpPr>
        <p:spPr/>
        <p:txBody>
          <a:bodyPr>
            <a:normAutofit/>
          </a:bodyPr>
          <a:lstStyle/>
          <a:p>
            <a:r>
              <a:rPr lang="en-US" dirty="0">
                <a:solidFill>
                  <a:srgbClr val="00B050"/>
                </a:solidFill>
              </a:rPr>
              <a:t>UNIX fork() </a:t>
            </a:r>
            <a:r>
              <a:rPr lang="en-US" dirty="0"/>
              <a:t>– system call to create a copy of the current process, and start it running</a:t>
            </a:r>
          </a:p>
          <a:p>
            <a:r>
              <a:rPr lang="en-US" dirty="0">
                <a:solidFill>
                  <a:srgbClr val="00B050"/>
                </a:solidFill>
              </a:rPr>
              <a:t>UNIX exec() </a:t>
            </a:r>
            <a:r>
              <a:rPr lang="en-US" dirty="0"/>
              <a:t>– system call to change the program being run by the current process</a:t>
            </a:r>
          </a:p>
          <a:p>
            <a:r>
              <a:rPr lang="en-US" dirty="0">
                <a:solidFill>
                  <a:srgbClr val="00B050"/>
                </a:solidFill>
              </a:rPr>
              <a:t>UNIX wait() </a:t>
            </a:r>
            <a:r>
              <a:rPr lang="en-US" dirty="0"/>
              <a:t>– system call to wait for a process to finish</a:t>
            </a:r>
          </a:p>
          <a:p>
            <a:r>
              <a:rPr lang="en-US" dirty="0">
                <a:solidFill>
                  <a:srgbClr val="00B050"/>
                </a:solidFill>
              </a:rPr>
              <a:t>UNIX signal() </a:t>
            </a:r>
            <a:r>
              <a:rPr lang="en-US" dirty="0"/>
              <a:t>– system call to send a notification to another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530"/>
            <a:ext cx="8229600" cy="1143000"/>
          </a:xfrm>
        </p:spPr>
        <p:txBody>
          <a:bodyPr/>
          <a:lstStyle/>
          <a:p>
            <a:r>
              <a:rPr lang="en-US" dirty="0"/>
              <a:t>UNIX fork()</a:t>
            </a:r>
          </a:p>
        </p:txBody>
      </p:sp>
      <p:sp>
        <p:nvSpPr>
          <p:cNvPr id="3" name="Content Placeholder 2"/>
          <p:cNvSpPr>
            <a:spLocks noGrp="1"/>
          </p:cNvSpPr>
          <p:nvPr>
            <p:ph idx="1"/>
          </p:nvPr>
        </p:nvSpPr>
        <p:spPr>
          <a:xfrm>
            <a:off x="457200" y="826477"/>
            <a:ext cx="8229600" cy="5672797"/>
          </a:xfrm>
        </p:spPr>
        <p:txBody>
          <a:bodyPr>
            <a:normAutofit fontScale="92500" lnSpcReduction="10000"/>
          </a:bodyPr>
          <a:lstStyle/>
          <a:p>
            <a:pPr marL="0" indent="0">
              <a:buNone/>
            </a:pPr>
            <a:r>
              <a:rPr lang="en-US" altLang="en-US" sz="2400" dirty="0">
                <a:solidFill>
                  <a:srgbClr val="00B050"/>
                </a:solidFill>
                <a:latin typeface="Arial Unicode MS"/>
              </a:rPr>
              <a:t>#include &lt;sys/</a:t>
            </a:r>
            <a:r>
              <a:rPr lang="en-US" altLang="en-US" sz="2400" dirty="0" err="1">
                <a:solidFill>
                  <a:srgbClr val="00B050"/>
                </a:solidFill>
                <a:latin typeface="Arial Unicode MS"/>
              </a:rPr>
              <a:t>types.h</a:t>
            </a:r>
            <a:r>
              <a:rPr lang="en-US" altLang="en-US" sz="2400" dirty="0">
                <a:solidFill>
                  <a:srgbClr val="00B050"/>
                </a:solidFill>
                <a:latin typeface="Arial Unicode MS"/>
              </a:rPr>
              <a:t>&gt; </a:t>
            </a:r>
            <a:br>
              <a:rPr lang="en-US" altLang="en-US" sz="2400" dirty="0">
                <a:solidFill>
                  <a:srgbClr val="00B050"/>
                </a:solidFill>
                <a:latin typeface="Arial Unicode MS"/>
              </a:rPr>
            </a:br>
            <a:r>
              <a:rPr lang="en-US" altLang="en-US" sz="2400" dirty="0">
                <a:solidFill>
                  <a:srgbClr val="00B050"/>
                </a:solidFill>
                <a:latin typeface="Arial Unicode MS"/>
              </a:rPr>
              <a:t>#include &lt;</a:t>
            </a:r>
            <a:r>
              <a:rPr lang="en-US" altLang="en-US" sz="2400" dirty="0" err="1">
                <a:solidFill>
                  <a:srgbClr val="00B050"/>
                </a:solidFill>
                <a:latin typeface="Arial Unicode MS"/>
              </a:rPr>
              <a:t>unistd.h</a:t>
            </a:r>
            <a:r>
              <a:rPr lang="en-US" altLang="en-US" sz="2400" dirty="0">
                <a:solidFill>
                  <a:srgbClr val="00B050"/>
                </a:solidFill>
                <a:latin typeface="Arial Unicode MS"/>
              </a:rPr>
              <a:t>&gt; </a:t>
            </a:r>
          </a:p>
          <a:p>
            <a:endParaRPr lang="en-US" altLang="en-US" sz="2400" dirty="0">
              <a:solidFill>
                <a:srgbClr val="00B050"/>
              </a:solidFill>
              <a:latin typeface="Arial Unicode MS"/>
            </a:endParaRPr>
          </a:p>
          <a:p>
            <a:pPr marL="0" indent="0">
              <a:buNone/>
            </a:pPr>
            <a:r>
              <a:rPr lang="en-US" altLang="en-US" sz="2400" dirty="0" err="1">
                <a:solidFill>
                  <a:srgbClr val="00B050"/>
                </a:solidFill>
                <a:latin typeface="Arial Unicode MS"/>
              </a:rPr>
              <a:t>pid_t</a:t>
            </a:r>
            <a:r>
              <a:rPr lang="en-US" altLang="en-US" sz="2400" dirty="0">
                <a:solidFill>
                  <a:srgbClr val="00B050"/>
                </a:solidFill>
                <a:latin typeface="Arial Unicode MS"/>
              </a:rPr>
              <a:t> fork(void);</a:t>
            </a:r>
            <a:r>
              <a:rPr lang="en-US" altLang="en-US" sz="2400" dirty="0">
                <a:solidFill>
                  <a:srgbClr val="00B050"/>
                </a:solidFill>
              </a:rPr>
              <a:t> </a:t>
            </a:r>
            <a:br>
              <a:rPr lang="en-US" altLang="en-US" sz="2400" dirty="0">
                <a:solidFill>
                  <a:srgbClr val="00B050"/>
                </a:solidFill>
              </a:rPr>
            </a:br>
            <a:endParaRPr lang="en-US" altLang="en-US" sz="2800" dirty="0"/>
          </a:p>
          <a:p>
            <a:r>
              <a:rPr lang="en-US" dirty="0"/>
              <a:t>Creates a duplicate of parent process</a:t>
            </a:r>
          </a:p>
          <a:p>
            <a:r>
              <a:rPr lang="en-US" dirty="0"/>
              <a:t>Child and parent have unique process ids (PIDs)</a:t>
            </a:r>
          </a:p>
          <a:p>
            <a:r>
              <a:rPr lang="en-US" dirty="0"/>
              <a:t>Run in separate memory spaces, with identical content at time of fork()</a:t>
            </a:r>
          </a:p>
          <a:p>
            <a:r>
              <a:rPr lang="en-US" dirty="0"/>
              <a:t>Takes no arguments!</a:t>
            </a:r>
          </a:p>
          <a:p>
            <a:r>
              <a:rPr lang="en-US" dirty="0"/>
              <a:t>Returns twice!!!</a:t>
            </a:r>
          </a:p>
          <a:p>
            <a:pPr lvl="1"/>
            <a:r>
              <a:rPr lang="en-US" dirty="0"/>
              <a:t>Parent gets his child’s </a:t>
            </a:r>
            <a:r>
              <a:rPr lang="en-US" dirty="0" err="1"/>
              <a:t>pid</a:t>
            </a:r>
            <a:endParaRPr lang="en-US" dirty="0"/>
          </a:p>
          <a:p>
            <a:pPr lvl="1"/>
            <a:r>
              <a:rPr lang="en-US" dirty="0"/>
              <a:t>Child gets a zero</a:t>
            </a:r>
          </a:p>
          <a:p>
            <a:endParaRPr lang="en-US" dirty="0"/>
          </a:p>
          <a:p>
            <a:endParaRPr lang="en-US" dirty="0"/>
          </a:p>
        </p:txBody>
      </p:sp>
    </p:spTree>
    <p:extLst>
      <p:ext uri="{BB962C8B-B14F-4D97-AF65-F5344CB8AC3E}">
        <p14:creationId xmlns:p14="http://schemas.microsoft.com/office/powerpoint/2010/main" val="429148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fork()</a:t>
            </a:r>
          </a:p>
        </p:txBody>
      </p:sp>
      <p:sp>
        <p:nvSpPr>
          <p:cNvPr id="5" name="Oval 4"/>
          <p:cNvSpPr/>
          <p:nvPr/>
        </p:nvSpPr>
        <p:spPr>
          <a:xfrm>
            <a:off x="756745" y="2396359"/>
            <a:ext cx="3405352" cy="325557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413233" y="2167759"/>
            <a:ext cx="654269" cy="369332"/>
          </a:xfrm>
          <a:prstGeom prst="rect">
            <a:avLst/>
          </a:prstGeom>
          <a:noFill/>
          <a:ln>
            <a:solidFill>
              <a:schemeClr val="tx1"/>
            </a:solidFill>
          </a:ln>
        </p:spPr>
        <p:txBody>
          <a:bodyPr wrap="square" rtlCol="0">
            <a:spAutoFit/>
          </a:bodyPr>
          <a:lstStyle/>
          <a:p>
            <a:pPr algn="ctr"/>
            <a:r>
              <a:rPr lang="en-US" dirty="0">
                <a:ln>
                  <a:solidFill>
                    <a:schemeClr val="tx1"/>
                  </a:solidFill>
                </a:ln>
              </a:rPr>
              <a:t>PCB</a:t>
            </a:r>
          </a:p>
        </p:txBody>
      </p:sp>
      <p:sp>
        <p:nvSpPr>
          <p:cNvPr id="9" name="TextBox 8"/>
          <p:cNvSpPr txBox="1"/>
          <p:nvPr/>
        </p:nvSpPr>
        <p:spPr>
          <a:xfrm>
            <a:off x="1820917" y="3090041"/>
            <a:ext cx="1158766" cy="369332"/>
          </a:xfrm>
          <a:prstGeom prst="rect">
            <a:avLst/>
          </a:prstGeom>
          <a:noFill/>
          <a:ln>
            <a:solidFill>
              <a:schemeClr val="tx1"/>
            </a:solidFill>
          </a:ln>
        </p:spPr>
        <p:txBody>
          <a:bodyPr wrap="square" rtlCol="0">
            <a:spAutoFit/>
          </a:bodyPr>
          <a:lstStyle/>
          <a:p>
            <a:pPr algn="ctr"/>
            <a:r>
              <a:rPr lang="en-US" dirty="0"/>
              <a:t>text</a:t>
            </a:r>
          </a:p>
        </p:txBody>
      </p:sp>
      <p:sp>
        <p:nvSpPr>
          <p:cNvPr id="10" name="TextBox 9"/>
          <p:cNvSpPr txBox="1"/>
          <p:nvPr/>
        </p:nvSpPr>
        <p:spPr>
          <a:xfrm>
            <a:off x="1820917" y="3459373"/>
            <a:ext cx="1158766" cy="369332"/>
          </a:xfrm>
          <a:prstGeom prst="rect">
            <a:avLst/>
          </a:prstGeom>
          <a:noFill/>
          <a:ln>
            <a:solidFill>
              <a:schemeClr val="tx1"/>
            </a:solidFill>
          </a:ln>
        </p:spPr>
        <p:txBody>
          <a:bodyPr wrap="square" rtlCol="0">
            <a:spAutoFit/>
          </a:bodyPr>
          <a:lstStyle/>
          <a:p>
            <a:pPr algn="ctr"/>
            <a:r>
              <a:rPr lang="en-US" dirty="0"/>
              <a:t>data</a:t>
            </a:r>
          </a:p>
        </p:txBody>
      </p:sp>
      <p:sp>
        <p:nvSpPr>
          <p:cNvPr id="11" name="TextBox 10"/>
          <p:cNvSpPr txBox="1"/>
          <p:nvPr/>
        </p:nvSpPr>
        <p:spPr>
          <a:xfrm>
            <a:off x="1820917" y="3834826"/>
            <a:ext cx="1158766" cy="369332"/>
          </a:xfrm>
          <a:prstGeom prst="rect">
            <a:avLst/>
          </a:prstGeom>
          <a:noFill/>
          <a:ln>
            <a:solidFill>
              <a:schemeClr val="tx1"/>
            </a:solidFill>
          </a:ln>
        </p:spPr>
        <p:txBody>
          <a:bodyPr wrap="square" rtlCol="0">
            <a:spAutoFit/>
          </a:bodyPr>
          <a:lstStyle/>
          <a:p>
            <a:pPr algn="ctr"/>
            <a:r>
              <a:rPr lang="en-US" dirty="0"/>
              <a:t>heap</a:t>
            </a:r>
          </a:p>
        </p:txBody>
      </p:sp>
      <p:sp>
        <p:nvSpPr>
          <p:cNvPr id="12" name="TextBox 11"/>
          <p:cNvSpPr txBox="1"/>
          <p:nvPr/>
        </p:nvSpPr>
        <p:spPr>
          <a:xfrm>
            <a:off x="1820917" y="4850489"/>
            <a:ext cx="1158766" cy="369332"/>
          </a:xfrm>
          <a:prstGeom prst="rect">
            <a:avLst/>
          </a:prstGeom>
          <a:noFill/>
          <a:ln>
            <a:solidFill>
              <a:schemeClr val="tx1"/>
            </a:solidFill>
          </a:ln>
        </p:spPr>
        <p:txBody>
          <a:bodyPr wrap="square" rtlCol="0">
            <a:spAutoFit/>
          </a:bodyPr>
          <a:lstStyle/>
          <a:p>
            <a:pPr algn="ctr"/>
            <a:r>
              <a:rPr lang="en-US" dirty="0"/>
              <a:t>stack</a:t>
            </a:r>
          </a:p>
        </p:txBody>
      </p:sp>
      <p:sp>
        <p:nvSpPr>
          <p:cNvPr id="13" name="TextBox 12"/>
          <p:cNvSpPr txBox="1"/>
          <p:nvPr/>
        </p:nvSpPr>
        <p:spPr>
          <a:xfrm>
            <a:off x="1820917" y="4204158"/>
            <a:ext cx="1158766" cy="646331"/>
          </a:xfrm>
          <a:prstGeom prst="rect">
            <a:avLst/>
          </a:prstGeom>
          <a:noFill/>
          <a:ln>
            <a:solidFill>
              <a:schemeClr val="tx1"/>
            </a:solidFill>
          </a:ln>
        </p:spPr>
        <p:txBody>
          <a:bodyPr wrap="square" rtlCol="0">
            <a:spAutoFit/>
          </a:bodyPr>
          <a:lstStyle/>
          <a:p>
            <a:pPr algn="ctr"/>
            <a:endParaRPr lang="en-US" dirty="0"/>
          </a:p>
          <a:p>
            <a:pPr algn="ctr"/>
            <a:endParaRPr lang="en-US" dirty="0"/>
          </a:p>
        </p:txBody>
      </p:sp>
      <p:sp>
        <p:nvSpPr>
          <p:cNvPr id="14" name="TextBox 13"/>
          <p:cNvSpPr txBox="1"/>
          <p:nvPr/>
        </p:nvSpPr>
        <p:spPr>
          <a:xfrm>
            <a:off x="756745" y="1509916"/>
            <a:ext cx="1560786" cy="369332"/>
          </a:xfrm>
          <a:prstGeom prst="rect">
            <a:avLst/>
          </a:prstGeom>
          <a:noFill/>
        </p:spPr>
        <p:txBody>
          <a:bodyPr wrap="square" rtlCol="0">
            <a:spAutoFit/>
          </a:bodyPr>
          <a:lstStyle/>
          <a:p>
            <a:pPr algn="ctr"/>
            <a:r>
              <a:rPr lang="en-US" dirty="0"/>
              <a:t>parent process</a:t>
            </a:r>
          </a:p>
        </p:txBody>
      </p:sp>
    </p:spTree>
    <p:extLst>
      <p:ext uri="{BB962C8B-B14F-4D97-AF65-F5344CB8AC3E}">
        <p14:creationId xmlns:p14="http://schemas.microsoft.com/office/powerpoint/2010/main" val="280580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fork()</a:t>
            </a:r>
          </a:p>
        </p:txBody>
      </p:sp>
      <p:sp>
        <p:nvSpPr>
          <p:cNvPr id="4" name="Content Placeholder 3"/>
          <p:cNvSpPr>
            <a:spLocks noGrp="1"/>
          </p:cNvSpPr>
          <p:nvPr>
            <p:ph sz="half" idx="4294967295"/>
          </p:nvPr>
        </p:nvSpPr>
        <p:spPr>
          <a:xfrm>
            <a:off x="5105400" y="1481960"/>
            <a:ext cx="3494690" cy="4644204"/>
          </a:xfrm>
        </p:spPr>
        <p:txBody>
          <a:bodyPr>
            <a:normAutofit/>
          </a:bodyPr>
          <a:lstStyle/>
          <a:p>
            <a:pPr marL="0" indent="0">
              <a:buNone/>
            </a:pPr>
            <a:r>
              <a:rPr lang="en-US" sz="1800" dirty="0"/>
              <a:t>child process</a:t>
            </a:r>
            <a:br>
              <a:rPr lang="en-US" sz="1800" dirty="0"/>
            </a:br>
            <a:r>
              <a:rPr lang="en-US" sz="1800" dirty="0"/>
              <a:t>exact copy with new PID and a return value of 0</a:t>
            </a:r>
          </a:p>
        </p:txBody>
      </p:sp>
      <p:sp>
        <p:nvSpPr>
          <p:cNvPr id="5" name="Oval 4"/>
          <p:cNvSpPr/>
          <p:nvPr/>
        </p:nvSpPr>
        <p:spPr>
          <a:xfrm>
            <a:off x="756745" y="2396359"/>
            <a:ext cx="3405352" cy="325557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413233" y="2167759"/>
            <a:ext cx="654269" cy="369332"/>
          </a:xfrm>
          <a:prstGeom prst="rect">
            <a:avLst/>
          </a:prstGeom>
          <a:noFill/>
          <a:ln>
            <a:solidFill>
              <a:schemeClr val="tx1"/>
            </a:solidFill>
          </a:ln>
        </p:spPr>
        <p:txBody>
          <a:bodyPr wrap="square" rtlCol="0">
            <a:spAutoFit/>
          </a:bodyPr>
          <a:lstStyle/>
          <a:p>
            <a:pPr algn="ctr"/>
            <a:r>
              <a:rPr lang="en-US" dirty="0">
                <a:ln>
                  <a:solidFill>
                    <a:schemeClr val="tx1"/>
                  </a:solidFill>
                </a:ln>
              </a:rPr>
              <a:t>PCB</a:t>
            </a:r>
          </a:p>
        </p:txBody>
      </p:sp>
      <p:sp>
        <p:nvSpPr>
          <p:cNvPr id="9" name="TextBox 8"/>
          <p:cNvSpPr txBox="1"/>
          <p:nvPr/>
        </p:nvSpPr>
        <p:spPr>
          <a:xfrm>
            <a:off x="1820917" y="3090041"/>
            <a:ext cx="1158766" cy="369332"/>
          </a:xfrm>
          <a:prstGeom prst="rect">
            <a:avLst/>
          </a:prstGeom>
          <a:noFill/>
          <a:ln>
            <a:solidFill>
              <a:schemeClr val="tx1"/>
            </a:solidFill>
          </a:ln>
        </p:spPr>
        <p:txBody>
          <a:bodyPr wrap="square" rtlCol="0">
            <a:spAutoFit/>
          </a:bodyPr>
          <a:lstStyle/>
          <a:p>
            <a:pPr algn="ctr"/>
            <a:r>
              <a:rPr lang="en-US" dirty="0"/>
              <a:t>text</a:t>
            </a:r>
          </a:p>
        </p:txBody>
      </p:sp>
      <p:sp>
        <p:nvSpPr>
          <p:cNvPr id="10" name="TextBox 9"/>
          <p:cNvSpPr txBox="1"/>
          <p:nvPr/>
        </p:nvSpPr>
        <p:spPr>
          <a:xfrm>
            <a:off x="1820917" y="3459373"/>
            <a:ext cx="1158766" cy="369332"/>
          </a:xfrm>
          <a:prstGeom prst="rect">
            <a:avLst/>
          </a:prstGeom>
          <a:noFill/>
          <a:ln>
            <a:solidFill>
              <a:schemeClr val="tx1"/>
            </a:solidFill>
          </a:ln>
        </p:spPr>
        <p:txBody>
          <a:bodyPr wrap="square" rtlCol="0">
            <a:spAutoFit/>
          </a:bodyPr>
          <a:lstStyle/>
          <a:p>
            <a:pPr algn="ctr"/>
            <a:r>
              <a:rPr lang="en-US" dirty="0"/>
              <a:t>data</a:t>
            </a:r>
          </a:p>
        </p:txBody>
      </p:sp>
      <p:sp>
        <p:nvSpPr>
          <p:cNvPr id="11" name="TextBox 10"/>
          <p:cNvSpPr txBox="1"/>
          <p:nvPr/>
        </p:nvSpPr>
        <p:spPr>
          <a:xfrm>
            <a:off x="1820917" y="3834826"/>
            <a:ext cx="1158766" cy="369332"/>
          </a:xfrm>
          <a:prstGeom prst="rect">
            <a:avLst/>
          </a:prstGeom>
          <a:noFill/>
          <a:ln>
            <a:solidFill>
              <a:schemeClr val="tx1"/>
            </a:solidFill>
          </a:ln>
        </p:spPr>
        <p:txBody>
          <a:bodyPr wrap="square" rtlCol="0">
            <a:spAutoFit/>
          </a:bodyPr>
          <a:lstStyle/>
          <a:p>
            <a:pPr algn="ctr"/>
            <a:r>
              <a:rPr lang="en-US" dirty="0"/>
              <a:t>heap</a:t>
            </a:r>
          </a:p>
        </p:txBody>
      </p:sp>
      <p:sp>
        <p:nvSpPr>
          <p:cNvPr id="12" name="TextBox 11"/>
          <p:cNvSpPr txBox="1"/>
          <p:nvPr/>
        </p:nvSpPr>
        <p:spPr>
          <a:xfrm>
            <a:off x="1820917" y="4850489"/>
            <a:ext cx="1158766" cy="369332"/>
          </a:xfrm>
          <a:prstGeom prst="rect">
            <a:avLst/>
          </a:prstGeom>
          <a:noFill/>
          <a:ln>
            <a:solidFill>
              <a:schemeClr val="tx1"/>
            </a:solidFill>
          </a:ln>
        </p:spPr>
        <p:txBody>
          <a:bodyPr wrap="square" rtlCol="0">
            <a:spAutoFit/>
          </a:bodyPr>
          <a:lstStyle/>
          <a:p>
            <a:pPr algn="ctr"/>
            <a:r>
              <a:rPr lang="en-US" dirty="0"/>
              <a:t>stack</a:t>
            </a:r>
          </a:p>
        </p:txBody>
      </p:sp>
      <p:sp>
        <p:nvSpPr>
          <p:cNvPr id="13" name="TextBox 12"/>
          <p:cNvSpPr txBox="1"/>
          <p:nvPr/>
        </p:nvSpPr>
        <p:spPr>
          <a:xfrm>
            <a:off x="1820917" y="4204158"/>
            <a:ext cx="1158766" cy="646331"/>
          </a:xfrm>
          <a:prstGeom prst="rect">
            <a:avLst/>
          </a:prstGeom>
          <a:noFill/>
          <a:ln>
            <a:solidFill>
              <a:schemeClr val="tx1"/>
            </a:solidFill>
          </a:ln>
        </p:spPr>
        <p:txBody>
          <a:bodyPr wrap="square" rtlCol="0">
            <a:spAutoFit/>
          </a:bodyPr>
          <a:lstStyle/>
          <a:p>
            <a:pPr algn="ctr"/>
            <a:endParaRPr lang="en-US" dirty="0"/>
          </a:p>
          <a:p>
            <a:pPr algn="ctr"/>
            <a:endParaRPr lang="en-US" dirty="0"/>
          </a:p>
        </p:txBody>
      </p:sp>
      <p:sp>
        <p:nvSpPr>
          <p:cNvPr id="16" name="Oval 15"/>
          <p:cNvSpPr/>
          <p:nvPr/>
        </p:nvSpPr>
        <p:spPr>
          <a:xfrm>
            <a:off x="5134304" y="2667000"/>
            <a:ext cx="3405352" cy="325557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781597" y="2406870"/>
            <a:ext cx="654269" cy="369332"/>
          </a:xfrm>
          <a:prstGeom prst="rect">
            <a:avLst/>
          </a:prstGeom>
          <a:noFill/>
          <a:ln>
            <a:solidFill>
              <a:schemeClr val="tx1"/>
            </a:solidFill>
          </a:ln>
        </p:spPr>
        <p:txBody>
          <a:bodyPr wrap="square" rtlCol="0">
            <a:spAutoFit/>
          </a:bodyPr>
          <a:lstStyle/>
          <a:p>
            <a:pPr algn="ctr"/>
            <a:r>
              <a:rPr lang="en-US" dirty="0">
                <a:ln>
                  <a:solidFill>
                    <a:schemeClr val="tx1"/>
                  </a:solidFill>
                </a:ln>
              </a:rPr>
              <a:t>PCB</a:t>
            </a:r>
          </a:p>
        </p:txBody>
      </p:sp>
      <p:sp>
        <p:nvSpPr>
          <p:cNvPr id="18" name="TextBox 17"/>
          <p:cNvSpPr txBox="1"/>
          <p:nvPr/>
        </p:nvSpPr>
        <p:spPr>
          <a:xfrm>
            <a:off x="6257597" y="3285217"/>
            <a:ext cx="1158766" cy="369332"/>
          </a:xfrm>
          <a:prstGeom prst="rect">
            <a:avLst/>
          </a:prstGeom>
          <a:noFill/>
          <a:ln>
            <a:solidFill>
              <a:schemeClr val="tx1"/>
            </a:solidFill>
          </a:ln>
        </p:spPr>
        <p:txBody>
          <a:bodyPr wrap="square" rtlCol="0">
            <a:spAutoFit/>
          </a:bodyPr>
          <a:lstStyle/>
          <a:p>
            <a:pPr algn="ctr"/>
            <a:r>
              <a:rPr lang="en-US" dirty="0"/>
              <a:t>text</a:t>
            </a:r>
          </a:p>
        </p:txBody>
      </p:sp>
      <p:sp>
        <p:nvSpPr>
          <p:cNvPr id="19" name="TextBox 18"/>
          <p:cNvSpPr txBox="1"/>
          <p:nvPr/>
        </p:nvSpPr>
        <p:spPr>
          <a:xfrm>
            <a:off x="6257597" y="3654549"/>
            <a:ext cx="1158766" cy="369332"/>
          </a:xfrm>
          <a:prstGeom prst="rect">
            <a:avLst/>
          </a:prstGeom>
          <a:noFill/>
          <a:ln>
            <a:solidFill>
              <a:schemeClr val="tx1"/>
            </a:solidFill>
          </a:ln>
        </p:spPr>
        <p:txBody>
          <a:bodyPr wrap="square" rtlCol="0">
            <a:spAutoFit/>
          </a:bodyPr>
          <a:lstStyle/>
          <a:p>
            <a:pPr algn="ctr"/>
            <a:r>
              <a:rPr lang="en-US" dirty="0"/>
              <a:t>data</a:t>
            </a:r>
          </a:p>
        </p:txBody>
      </p:sp>
      <p:sp>
        <p:nvSpPr>
          <p:cNvPr id="20" name="TextBox 19"/>
          <p:cNvSpPr txBox="1"/>
          <p:nvPr/>
        </p:nvSpPr>
        <p:spPr>
          <a:xfrm>
            <a:off x="6257597" y="4019492"/>
            <a:ext cx="1158766" cy="369332"/>
          </a:xfrm>
          <a:prstGeom prst="rect">
            <a:avLst/>
          </a:prstGeom>
          <a:noFill/>
          <a:ln>
            <a:solidFill>
              <a:schemeClr val="tx1"/>
            </a:solidFill>
          </a:ln>
        </p:spPr>
        <p:txBody>
          <a:bodyPr wrap="square" rtlCol="0">
            <a:spAutoFit/>
          </a:bodyPr>
          <a:lstStyle/>
          <a:p>
            <a:pPr algn="ctr"/>
            <a:r>
              <a:rPr lang="en-US" dirty="0"/>
              <a:t>heap</a:t>
            </a:r>
          </a:p>
        </p:txBody>
      </p:sp>
      <p:sp>
        <p:nvSpPr>
          <p:cNvPr id="21" name="TextBox 20"/>
          <p:cNvSpPr txBox="1"/>
          <p:nvPr/>
        </p:nvSpPr>
        <p:spPr>
          <a:xfrm>
            <a:off x="6257597" y="4388824"/>
            <a:ext cx="1158766" cy="646331"/>
          </a:xfrm>
          <a:prstGeom prst="rect">
            <a:avLst/>
          </a:prstGeom>
          <a:noFill/>
          <a:ln>
            <a:solidFill>
              <a:schemeClr val="tx1"/>
            </a:solidFill>
          </a:ln>
        </p:spPr>
        <p:txBody>
          <a:bodyPr wrap="square" rtlCol="0">
            <a:spAutoFit/>
          </a:bodyPr>
          <a:lstStyle/>
          <a:p>
            <a:pPr algn="ctr"/>
            <a:endParaRPr lang="en-US" dirty="0"/>
          </a:p>
          <a:p>
            <a:pPr algn="ctr"/>
            <a:endParaRPr lang="en-US" dirty="0"/>
          </a:p>
        </p:txBody>
      </p:sp>
      <p:sp>
        <p:nvSpPr>
          <p:cNvPr id="22" name="TextBox 21"/>
          <p:cNvSpPr txBox="1"/>
          <p:nvPr/>
        </p:nvSpPr>
        <p:spPr>
          <a:xfrm>
            <a:off x="6257597" y="5035155"/>
            <a:ext cx="1158766" cy="369332"/>
          </a:xfrm>
          <a:prstGeom prst="rect">
            <a:avLst/>
          </a:prstGeom>
          <a:noFill/>
          <a:ln>
            <a:solidFill>
              <a:schemeClr val="tx1"/>
            </a:solidFill>
          </a:ln>
        </p:spPr>
        <p:txBody>
          <a:bodyPr wrap="square" rtlCol="0">
            <a:spAutoFit/>
          </a:bodyPr>
          <a:lstStyle/>
          <a:p>
            <a:pPr algn="ctr"/>
            <a:r>
              <a:rPr lang="en-US" dirty="0"/>
              <a:t>stack</a:t>
            </a:r>
          </a:p>
        </p:txBody>
      </p:sp>
      <p:sp>
        <p:nvSpPr>
          <p:cNvPr id="7" name="Right Arrow 6"/>
          <p:cNvSpPr/>
          <p:nvPr/>
        </p:nvSpPr>
        <p:spPr>
          <a:xfrm>
            <a:off x="4355224" y="3798060"/>
            <a:ext cx="557048" cy="66622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756745" y="1495520"/>
            <a:ext cx="2492264" cy="923330"/>
          </a:xfrm>
          <a:prstGeom prst="rect">
            <a:avLst/>
          </a:prstGeom>
          <a:noFill/>
        </p:spPr>
        <p:txBody>
          <a:bodyPr wrap="square" rtlCol="0">
            <a:spAutoFit/>
          </a:bodyPr>
          <a:lstStyle/>
          <a:p>
            <a:r>
              <a:rPr lang="en-US" dirty="0"/>
              <a:t>parent process</a:t>
            </a:r>
            <a:br>
              <a:rPr lang="en-US" dirty="0"/>
            </a:br>
            <a:r>
              <a:rPr lang="en-US" dirty="0"/>
              <a:t>return value is its child PID</a:t>
            </a:r>
          </a:p>
        </p:txBody>
      </p:sp>
      <p:sp>
        <p:nvSpPr>
          <p:cNvPr id="24" name="TextBox 23"/>
          <p:cNvSpPr txBox="1"/>
          <p:nvPr/>
        </p:nvSpPr>
        <p:spPr>
          <a:xfrm>
            <a:off x="6072352" y="6064663"/>
            <a:ext cx="1560786" cy="369332"/>
          </a:xfrm>
          <a:prstGeom prst="rect">
            <a:avLst/>
          </a:prstGeom>
          <a:noFill/>
        </p:spPr>
        <p:txBody>
          <a:bodyPr wrap="square" rtlCol="0">
            <a:spAutoFit/>
          </a:bodyPr>
          <a:lstStyle/>
          <a:p>
            <a:pPr algn="ctr"/>
            <a:r>
              <a:rPr lang="en-US" dirty="0"/>
              <a:t>child process</a:t>
            </a:r>
          </a:p>
        </p:txBody>
      </p:sp>
    </p:spTree>
    <p:extLst>
      <p:ext uri="{BB962C8B-B14F-4D97-AF65-F5344CB8AC3E}">
        <p14:creationId xmlns:p14="http://schemas.microsoft.com/office/powerpoint/2010/main" val="935887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30391</TotalTime>
  <Words>2654</Words>
  <Application>Microsoft Office PowerPoint</Application>
  <PresentationFormat>On-screen Show (4:3)</PresentationFormat>
  <Paragraphs>396</Paragraphs>
  <Slides>37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 Unicode MS</vt:lpstr>
      <vt:lpstr>Calibri</vt:lpstr>
      <vt:lpstr>Office Theme</vt:lpstr>
      <vt:lpstr>Introduction to Operating Systems</vt:lpstr>
      <vt:lpstr>OS Design Questions</vt:lpstr>
      <vt:lpstr>Tradeoffs</vt:lpstr>
      <vt:lpstr>PowerPoint Presentation</vt:lpstr>
      <vt:lpstr>UNIX Case Study</vt:lpstr>
      <vt:lpstr>UNIX Process Management</vt:lpstr>
      <vt:lpstr>UNIX fork()</vt:lpstr>
      <vt:lpstr>Before fork()</vt:lpstr>
      <vt:lpstr>After fork()</vt:lpstr>
      <vt:lpstr>Implementing UNIX fork()</vt:lpstr>
      <vt:lpstr>Question: What does this code print?</vt:lpstr>
      <vt:lpstr>Question: What does this code print?</vt:lpstr>
      <vt:lpstr>Question: What does this code print?</vt:lpstr>
      <vt:lpstr>Question: What does this code print?</vt:lpstr>
      <vt:lpstr>Question: What does this code print?</vt:lpstr>
      <vt:lpstr>Fork Bomb   </vt:lpstr>
      <vt:lpstr>Question: What are the final values of x?</vt:lpstr>
      <vt:lpstr>Final values of x</vt:lpstr>
      <vt:lpstr>Implementing UNIX exec()</vt:lpstr>
      <vt:lpstr>The exec() family</vt:lpstr>
      <vt:lpstr>The exec() family</vt:lpstr>
      <vt:lpstr>The exec() family</vt:lpstr>
      <vt:lpstr>UNIX Process Management</vt:lpstr>
      <vt:lpstr>Unix wait()</vt:lpstr>
      <vt:lpstr>UNIX I/O</vt:lpstr>
      <vt:lpstr>Interface Design Question</vt:lpstr>
      <vt:lpstr>Atomic open in Unix</vt:lpstr>
      <vt:lpstr>Unix Pipe</vt:lpstr>
      <vt:lpstr>Command Interpreter (“Shell”)</vt:lpstr>
      <vt:lpstr>Forms of Interprocess communication</vt:lpstr>
      <vt:lpstr>Interprocess Communication (IPC) Using Pipes</vt:lpstr>
      <vt:lpstr>Client-Server IPC Using Pipes</vt:lpstr>
      <vt:lpstr>OS Structure Design Choice</vt:lpstr>
      <vt:lpstr>PowerPoint Presentation</vt:lpstr>
      <vt:lpstr>Design Tradeoffs</vt:lpstr>
      <vt:lpstr>Linus Shares His Opinion</vt:lpstr>
      <vt:lpstr>Typical OS Design Approaches</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Interface</dc:title>
  <dc:creator>Thomas Anderson</dc:creator>
  <cp:lastModifiedBy>Svetlana V Drachova</cp:lastModifiedBy>
  <cp:revision>79</cp:revision>
  <cp:lastPrinted>2017-05-20T00:22:09Z</cp:lastPrinted>
  <dcterms:created xsi:type="dcterms:W3CDTF">2014-09-07T00:32:42Z</dcterms:created>
  <dcterms:modified xsi:type="dcterms:W3CDTF">2020-05-26T06:06:17Z</dcterms:modified>
</cp:coreProperties>
</file>