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5" r:id="rId2"/>
    <p:sldId id="285" r:id="rId3"/>
    <p:sldId id="329" r:id="rId4"/>
    <p:sldId id="324" r:id="rId5"/>
    <p:sldId id="351" r:id="rId6"/>
    <p:sldId id="359" r:id="rId7"/>
    <p:sldId id="307" r:id="rId8"/>
    <p:sldId id="326" r:id="rId9"/>
    <p:sldId id="325" r:id="rId10"/>
    <p:sldId id="312" r:id="rId11"/>
    <p:sldId id="360" r:id="rId12"/>
    <p:sldId id="335" r:id="rId13"/>
    <p:sldId id="361" r:id="rId14"/>
    <p:sldId id="350" r:id="rId15"/>
    <p:sldId id="333" r:id="rId16"/>
    <p:sldId id="308" r:id="rId17"/>
    <p:sldId id="328" r:id="rId18"/>
    <p:sldId id="341" r:id="rId19"/>
    <p:sldId id="334" r:id="rId20"/>
    <p:sldId id="358" r:id="rId21"/>
    <p:sldId id="357" r:id="rId22"/>
    <p:sldId id="349" r:id="rId23"/>
    <p:sldId id="309" r:id="rId24"/>
    <p:sldId id="352" r:id="rId2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3656" autoAdjust="0"/>
  </p:normalViewPr>
  <p:slideViewPr>
    <p:cSldViewPr snapToGrid="0" snapToObjects="1">
      <p:cViewPr varScale="1">
        <p:scale>
          <a:sx n="67" d="100"/>
          <a:sy n="67" d="100"/>
        </p:scale>
        <p:origin x="15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 – Part A</a:t>
            </a:r>
          </a:p>
          <a:p>
            <a:endParaRPr lang="en-US" dirty="0"/>
          </a:p>
          <a:p>
            <a:r>
              <a:rPr lang="en-US" sz="2200" dirty="0"/>
              <a:t>(adapted by Mark </a:t>
            </a:r>
            <a:r>
              <a:rPr lang="en-US" sz="2200" dirty="0" err="1"/>
              <a:t>Smotherman</a:t>
            </a:r>
            <a:r>
              <a:rPr lang="en-US" sz="2200" dirty="0"/>
              <a:t> and Lana Drachova from Tom Anderson’s slides</a:t>
            </a:r>
            <a:br>
              <a:rPr lang="en-US" sz="2200" dirty="0"/>
            </a:br>
            <a:r>
              <a:rPr lang="en-US" sz="2200" dirty="0"/>
              <a:t>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845"/>
            <a:ext cx="8229600" cy="1143000"/>
          </a:xfrm>
        </p:spPr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26"/>
            <a:ext cx="8529638" cy="591502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thread_create(thread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i="1" dirty="0"/>
              <a:t>concurrently</a:t>
            </a:r>
            <a:r>
              <a:rPr lang="en-US" dirty="0"/>
              <a:t> with the calling thread.</a:t>
            </a:r>
          </a:p>
          <a:p>
            <a:r>
              <a:rPr lang="en-US" dirty="0" err="1">
                <a:solidFill>
                  <a:srgbClr val="0070C0"/>
                </a:solidFill>
              </a:rPr>
              <a:t>thread_yield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dirty="0"/>
              <a:t>Relinquish processor voluntarily, scheduler resumes running it when it choses to. </a:t>
            </a:r>
          </a:p>
          <a:p>
            <a:r>
              <a:rPr lang="en-US" dirty="0" err="1">
                <a:solidFill>
                  <a:srgbClr val="0070C0"/>
                </a:solidFill>
              </a:rPr>
              <a:t>thread_join</a:t>
            </a:r>
            <a:r>
              <a:rPr lang="en-US" dirty="0">
                <a:solidFill>
                  <a:srgbClr val="0070C0"/>
                </a:solidFill>
              </a:rPr>
              <a:t>(thread)</a:t>
            </a:r>
          </a:p>
          <a:p>
            <a:pPr lvl="1"/>
            <a:r>
              <a:rPr lang="en-US" dirty="0"/>
              <a:t>In parent, wait thread to finish, then return. Call once per thread.</a:t>
            </a:r>
          </a:p>
          <a:p>
            <a:r>
              <a:rPr lang="en-US" dirty="0" err="1">
                <a:solidFill>
                  <a:srgbClr val="0070C0"/>
                </a:solidFill>
              </a:rPr>
              <a:t>thread_exit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return_value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/>
              <a:t>Quit thread and clean up, store ret value in current thread’s DS. Resume waiting thread, if any.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698"/>
            <a:ext cx="8229600" cy="1143000"/>
          </a:xfrm>
        </p:spPr>
        <p:txBody>
          <a:bodyPr/>
          <a:lstStyle/>
          <a:p>
            <a:r>
              <a:rPr lang="en-US" dirty="0"/>
              <a:t>Thread API and POSIX 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1214429"/>
            <a:ext cx="8529638" cy="5386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POSIX – </a:t>
            </a:r>
            <a:r>
              <a:rPr lang="en-US" dirty="0"/>
              <a:t>Portable Operating System Interface for Unix (defined in IEEE standard)</a:t>
            </a:r>
          </a:p>
          <a:p>
            <a:pPr lvl="1"/>
            <a:r>
              <a:rPr lang="en-US" dirty="0"/>
              <a:t>It is a language-independent execution model using </a:t>
            </a:r>
            <a:r>
              <a:rPr lang="en-US" dirty="0" err="1"/>
              <a:t>pthreads</a:t>
            </a:r>
            <a:r>
              <a:rPr lang="en-US" dirty="0"/>
              <a:t> (POSIX threads) with &gt;100 procedures for </a:t>
            </a:r>
          </a:p>
          <a:p>
            <a:pPr lvl="2"/>
            <a:r>
              <a:rPr lang="en-US" dirty="0"/>
              <a:t>Thread creation/</a:t>
            </a:r>
            <a:r>
              <a:rPr lang="en-US" dirty="0" err="1"/>
              <a:t>joning</a:t>
            </a:r>
            <a:endParaRPr lang="en-US" dirty="0"/>
          </a:p>
          <a:p>
            <a:pPr lvl="2"/>
            <a:r>
              <a:rPr lang="en-US" dirty="0"/>
              <a:t>Mutual exclusion</a:t>
            </a:r>
          </a:p>
          <a:p>
            <a:pPr lvl="2"/>
            <a:r>
              <a:rPr lang="en-US" dirty="0"/>
              <a:t>Condition variables</a:t>
            </a:r>
          </a:p>
          <a:p>
            <a:pPr lvl="2"/>
            <a:r>
              <a:rPr lang="en-US" dirty="0"/>
              <a:t>Synchronization</a:t>
            </a:r>
          </a:p>
          <a:p>
            <a:r>
              <a:rPr lang="en-US" dirty="0"/>
              <a:t>Most effective in multiprocessor or multicore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use a simplified API based on POSIX standards </a:t>
            </a:r>
            <a:r>
              <a:rPr lang="en-US" dirty="0" err="1"/>
              <a:t>pthreads</a:t>
            </a:r>
            <a:r>
              <a:rPr lang="en-US" dirty="0"/>
              <a:t> API, but omit some features for simplicity. </a:t>
            </a:r>
          </a:p>
        </p:txBody>
      </p:sp>
    </p:spTree>
    <p:extLst>
      <p:ext uri="{BB962C8B-B14F-4D97-AF65-F5344CB8AC3E}">
        <p14:creationId xmlns:p14="http://schemas.microsoft.com/office/powerpoint/2010/main" val="329035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6854"/>
            <a:ext cx="8229600" cy="1143000"/>
          </a:xfrm>
        </p:spPr>
        <p:txBody>
          <a:bodyPr/>
          <a:lstStyle/>
          <a:p>
            <a:r>
              <a:rPr lang="en-US" dirty="0"/>
              <a:t>Thread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F1513C-24C3-41EC-A161-21C51DCFD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03312"/>
            <a:ext cx="8458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Thread operations include thread creation, termination, scheduling, data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and process interaction.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 thread does not maintain a list of created threads, nor does it know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that created it.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Threads within a process share the same address space: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 instructions 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data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files (descriptors)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interrupt handlers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Each thread has a unique: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 ID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of registers, stack pointer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stack for local variables, return addresses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priority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</a:t>
            </a:r>
          </a:p>
          <a:p>
            <a:pPr lvl="1"/>
            <a:r>
              <a:rPr lang="en-US" dirty="0" err="1"/>
              <a:t>thread_yield</a:t>
            </a:r>
            <a:r>
              <a:rPr lang="en-US" dirty="0"/>
              <a:t>() - </a:t>
            </a:r>
          </a:p>
          <a:p>
            <a:pPr lvl="1"/>
            <a:r>
              <a:rPr lang="en-US" dirty="0" err="1"/>
              <a:t>thread_join</a:t>
            </a:r>
            <a:r>
              <a:rPr lang="en-US" dirty="0"/>
              <a:t>() – if child is not done yet</a:t>
            </a:r>
          </a:p>
          <a:p>
            <a:pPr lvl="1"/>
            <a:endParaRPr lang="en-US" dirty="0"/>
          </a:p>
          <a:p>
            <a:r>
              <a:rPr lang="en-US" dirty="0"/>
              <a:t>Involuntary (“preemption”)</a:t>
            </a:r>
          </a:p>
          <a:p>
            <a:pPr lvl="1"/>
            <a:r>
              <a:rPr lang="en-US" dirty="0"/>
              <a:t>Interrupt or exception</a:t>
            </a:r>
          </a:p>
          <a:p>
            <a:pPr lvl="1"/>
            <a:r>
              <a:rPr lang="en-US" dirty="0"/>
              <a:t>Some other thread is higher priority</a:t>
            </a:r>
          </a:p>
        </p:txBody>
      </p:sp>
    </p:spTree>
    <p:extLst>
      <p:ext uri="{BB962C8B-B14F-4D97-AF65-F5344CB8AC3E}">
        <p14:creationId xmlns:p14="http://schemas.microsoft.com/office/powerpoint/2010/main" val="242869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Fork/Join Executes a</a:t>
            </a:r>
            <a:br>
              <a:rPr lang="en-US" dirty="0"/>
            </a:br>
            <a:r>
              <a:rPr lang="en-US" dirty="0"/>
              <a:t>Procedure Call in Parallel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Procedure Call/Return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call </a:t>
            </a:r>
            <a:r>
              <a:rPr lang="en-US" dirty="0" err="1"/>
              <a:t>func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	return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Single path of execution</a:t>
            </a:r>
          </a:p>
          <a:p>
            <a:r>
              <a:rPr lang="en-US" dirty="0">
                <a:sym typeface="Wingdings" panose="05000000000000000000" pitchFamily="2" charset="2"/>
              </a:rPr>
              <a:t>Caller resumes execution on return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95777"/>
            <a:ext cx="4038600" cy="44515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Thread Fork/Join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t_create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		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t_join</a:t>
            </a:r>
            <a:r>
              <a:rPr lang="en-US" dirty="0">
                <a:sym typeface="Wingdings" panose="05000000000000000000" pitchFamily="2" charset="2"/>
              </a:rPr>
              <a:t>()		</a:t>
            </a:r>
            <a:r>
              <a:rPr lang="en-US" dirty="0" err="1">
                <a:sym typeface="Wingdings" panose="05000000000000000000" pitchFamily="2" charset="2"/>
              </a:rPr>
              <a:t>t_exit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Parallel execution</a:t>
            </a:r>
          </a:p>
          <a:p>
            <a:r>
              <a:rPr lang="en-US" dirty="0">
                <a:sym typeface="Wingdings" panose="05000000000000000000" pitchFamily="2" charset="2"/>
              </a:rPr>
              <a:t>Exit is immediate</a:t>
            </a:r>
          </a:p>
          <a:p>
            <a:r>
              <a:rPr lang="en-US" dirty="0">
                <a:sym typeface="Wingdings" panose="05000000000000000000" pitchFamily="2" charset="2"/>
              </a:rPr>
              <a:t>Join will wait for exit,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4" y="-296877"/>
            <a:ext cx="8229600" cy="11430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728" y="715508"/>
            <a:ext cx="8858252" cy="617106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“</a:t>
            </a:r>
            <a:r>
              <a:rPr lang="en-US" dirty="0" err="1"/>
              <a:t>thread.h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#define NTHREADS 10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 err="1"/>
              <a:t>thread_t</a:t>
            </a:r>
            <a:r>
              <a:rPr lang="en-US" dirty="0"/>
              <a:t> threads[NTHREADS];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main()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thread_create</a:t>
            </a:r>
            <a:r>
              <a:rPr lang="en-US" dirty="0"/>
              <a:t>(&amp;threads[</a:t>
            </a:r>
            <a:r>
              <a:rPr lang="en-US" dirty="0" err="1"/>
              <a:t>i</a:t>
            </a:r>
            <a:r>
              <a:rPr lang="en-US" dirty="0"/>
              <a:t>], &amp;go, 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/>
              <a:t>exitValue</a:t>
            </a:r>
            <a:r>
              <a:rPr lang="en-US" dirty="0"/>
              <a:t> = </a:t>
            </a:r>
            <a:r>
              <a:rPr lang="en-US" dirty="0" err="1"/>
              <a:t>thread_join</a:t>
            </a:r>
            <a:r>
              <a:rPr lang="en-US" dirty="0"/>
              <a:t>(threads[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("Thread %d returned with %ld\n",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exitValue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("Main </a:t>
            </a:r>
            <a:r>
              <a:rPr lang="en-US"/>
              <a:t>thread done</a:t>
            </a:r>
            <a:r>
              <a:rPr lang="en-US" dirty="0"/>
              <a:t>.\n");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53A80-FBF6-4177-AFED-0D3366AEEF35}"/>
              </a:ext>
            </a:extLst>
          </p:cNvPr>
          <p:cNvSpPr txBox="1"/>
          <p:nvPr/>
        </p:nvSpPr>
        <p:spPr>
          <a:xfrm>
            <a:off x="4429110" y="1171572"/>
            <a:ext cx="4686091" cy="1631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/>
              <a:t>void go (int n) {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("Hello from thread %d\n", n);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thread_exit</a:t>
            </a:r>
            <a:r>
              <a:rPr lang="en-US" sz="2000" dirty="0"/>
              <a:t>(100 + n);</a:t>
            </a:r>
          </a:p>
          <a:p>
            <a:pPr>
              <a:buNone/>
            </a:pPr>
            <a:r>
              <a:rPr lang="en-US" sz="2000" dirty="0"/>
              <a:t>    // Not reached, </a:t>
            </a:r>
            <a:r>
              <a:rPr lang="en-US" sz="2000" dirty="0" err="1"/>
              <a:t>thread_exit</a:t>
            </a:r>
            <a:r>
              <a:rPr lang="en-US" sz="2000" dirty="0"/>
              <a:t> is immediate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does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can create children, and wait for their completion</a:t>
            </a:r>
          </a:p>
          <a:p>
            <a:r>
              <a:rPr lang="en-US" dirty="0"/>
              <a:t>Data can be shared before fork and after join</a:t>
            </a:r>
          </a:p>
          <a:p>
            <a:pPr lvl="1"/>
            <a:r>
              <a:rPr lang="en-US" dirty="0"/>
              <a:t>Otherwise extra code to coordinate access (Chapter 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server: fork new thread for each new connection</a:t>
            </a:r>
          </a:p>
          <a:p>
            <a:pPr lvl="2"/>
            <a:r>
              <a:rPr lang="en-US" dirty="0"/>
              <a:t>As long as the threads are completely independent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Parallel memory copy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bzero</a:t>
            </a:r>
            <a:r>
              <a:rPr lang="en-US" dirty="0"/>
              <a:t> with 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blockzero</a:t>
            </a:r>
            <a:r>
              <a:rPr lang="en-US" dirty="0"/>
              <a:t> (unsigned char *</a:t>
            </a:r>
            <a:r>
              <a:rPr lang="en-US" dirty="0" err="1"/>
              <a:t>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length)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bzeroparams</a:t>
            </a:r>
            <a:r>
              <a:rPr lang="en-US" dirty="0"/>
              <a:t> </a:t>
            </a:r>
            <a:r>
              <a:rPr lang="en-US" dirty="0" err="1"/>
              <a:t>params[NTHREADS</a:t>
            </a:r>
            <a:r>
              <a:rPr lang="en-US" dirty="0"/>
              <a:t>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For simplicity, assumes length is divisible by NTHREADS.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j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j</a:t>
            </a:r>
            <a:r>
              <a:rPr lang="en-US" dirty="0"/>
              <a:t> += length/NTHREADS)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params[i].buffer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params[i].length</a:t>
            </a:r>
            <a:r>
              <a:rPr lang="en-US" dirty="0"/>
              <a:t> =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thread_create_p(&amp;(threads[i</a:t>
            </a:r>
            <a:r>
              <a:rPr lang="en-US" dirty="0"/>
              <a:t>]), &amp;go, &amp;</a:t>
            </a:r>
            <a:r>
              <a:rPr lang="en-US" dirty="0" err="1"/>
              <a:t>params[i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Data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38" y="1495739"/>
            <a:ext cx="6806124" cy="5118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/>
              <a:t>Process execution, interrupts, background tasks, system maintenance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Humans are not very good at keeping track of multiple things happening simultaneously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Concurrency – when multiple activities happen at the same time.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thread_create</a:t>
            </a:r>
            <a:r>
              <a:rPr lang="en-US" dirty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2065145" y="1880299"/>
            <a:ext cx="4475213" cy="4278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6089" y="1827285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PCB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3368" y="2441566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3368" y="281089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3368" y="3180230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3368" y="530388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3368" y="3549562"/>
            <a:ext cx="11587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327163" y="2711395"/>
            <a:ext cx="230799" cy="803082"/>
          </a:xfrm>
          <a:custGeom>
            <a:avLst/>
            <a:gdLst>
              <a:gd name="connsiteX0" fmla="*/ 8162 w 230799"/>
              <a:gd name="connsiteY0" fmla="*/ 0 h 803082"/>
              <a:gd name="connsiteX1" fmla="*/ 211 w 230799"/>
              <a:gd name="connsiteY1" fmla="*/ 39756 h 803082"/>
              <a:gd name="connsiteX2" fmla="*/ 16114 w 230799"/>
              <a:gd name="connsiteY2" fmla="*/ 71562 h 803082"/>
              <a:gd name="connsiteX3" fmla="*/ 63821 w 230799"/>
              <a:gd name="connsiteY3" fmla="*/ 119269 h 803082"/>
              <a:gd name="connsiteX4" fmla="*/ 95627 w 230799"/>
              <a:gd name="connsiteY4" fmla="*/ 127221 h 803082"/>
              <a:gd name="connsiteX5" fmla="*/ 135383 w 230799"/>
              <a:gd name="connsiteY5" fmla="*/ 143123 h 803082"/>
              <a:gd name="connsiteX6" fmla="*/ 214896 w 230799"/>
              <a:gd name="connsiteY6" fmla="*/ 166977 h 803082"/>
              <a:gd name="connsiteX7" fmla="*/ 222847 w 230799"/>
              <a:gd name="connsiteY7" fmla="*/ 190831 h 803082"/>
              <a:gd name="connsiteX8" fmla="*/ 198994 w 230799"/>
              <a:gd name="connsiteY8" fmla="*/ 214685 h 803082"/>
              <a:gd name="connsiteX9" fmla="*/ 151286 w 230799"/>
              <a:gd name="connsiteY9" fmla="*/ 270344 h 803082"/>
              <a:gd name="connsiteX10" fmla="*/ 143334 w 230799"/>
              <a:gd name="connsiteY10" fmla="*/ 294198 h 803082"/>
              <a:gd name="connsiteX11" fmla="*/ 103578 w 230799"/>
              <a:gd name="connsiteY11" fmla="*/ 349857 h 803082"/>
              <a:gd name="connsiteX12" fmla="*/ 71773 w 230799"/>
              <a:gd name="connsiteY12" fmla="*/ 397565 h 803082"/>
              <a:gd name="connsiteX13" fmla="*/ 79724 w 230799"/>
              <a:gd name="connsiteY13" fmla="*/ 477078 h 803082"/>
              <a:gd name="connsiteX14" fmla="*/ 103578 w 230799"/>
              <a:gd name="connsiteY14" fmla="*/ 492981 h 803082"/>
              <a:gd name="connsiteX15" fmla="*/ 135383 w 230799"/>
              <a:gd name="connsiteY15" fmla="*/ 540688 h 803082"/>
              <a:gd name="connsiteX16" fmla="*/ 183091 w 230799"/>
              <a:gd name="connsiteY16" fmla="*/ 556591 h 803082"/>
              <a:gd name="connsiteX17" fmla="*/ 206945 w 230799"/>
              <a:gd name="connsiteY17" fmla="*/ 572494 h 803082"/>
              <a:gd name="connsiteX18" fmla="*/ 230799 w 230799"/>
              <a:gd name="connsiteY18" fmla="*/ 620202 h 803082"/>
              <a:gd name="connsiteX19" fmla="*/ 183091 w 230799"/>
              <a:gd name="connsiteY19" fmla="*/ 652007 h 803082"/>
              <a:gd name="connsiteX20" fmla="*/ 151286 w 230799"/>
              <a:gd name="connsiteY20" fmla="*/ 675861 h 803082"/>
              <a:gd name="connsiteX21" fmla="*/ 95627 w 230799"/>
              <a:gd name="connsiteY21" fmla="*/ 707666 h 803082"/>
              <a:gd name="connsiteX22" fmla="*/ 87675 w 230799"/>
              <a:gd name="connsiteY22" fmla="*/ 795130 h 803082"/>
              <a:gd name="connsiteX23" fmla="*/ 103578 w 230799"/>
              <a:gd name="connsiteY23" fmla="*/ 803082 h 8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799" h="803082">
                <a:moveTo>
                  <a:pt x="8162" y="0"/>
                </a:moveTo>
                <a:cubicBezTo>
                  <a:pt x="5512" y="13252"/>
                  <a:pt x="-1282" y="26324"/>
                  <a:pt x="211" y="39756"/>
                </a:cubicBezTo>
                <a:cubicBezTo>
                  <a:pt x="1520" y="51537"/>
                  <a:pt x="9832" y="61510"/>
                  <a:pt x="16114" y="71562"/>
                </a:cubicBezTo>
                <a:cubicBezTo>
                  <a:pt x="29136" y="92397"/>
                  <a:pt x="40886" y="109440"/>
                  <a:pt x="63821" y="119269"/>
                </a:cubicBezTo>
                <a:cubicBezTo>
                  <a:pt x="73866" y="123574"/>
                  <a:pt x="85259" y="123765"/>
                  <a:pt x="95627" y="127221"/>
                </a:cubicBezTo>
                <a:cubicBezTo>
                  <a:pt x="109167" y="131734"/>
                  <a:pt x="121970" y="138245"/>
                  <a:pt x="135383" y="143123"/>
                </a:cubicBezTo>
                <a:cubicBezTo>
                  <a:pt x="177976" y="158611"/>
                  <a:pt x="176921" y="157484"/>
                  <a:pt x="214896" y="166977"/>
                </a:cubicBezTo>
                <a:cubicBezTo>
                  <a:pt x="217546" y="174928"/>
                  <a:pt x="225497" y="182880"/>
                  <a:pt x="222847" y="190831"/>
                </a:cubicBezTo>
                <a:cubicBezTo>
                  <a:pt x="219291" y="201499"/>
                  <a:pt x="206193" y="206047"/>
                  <a:pt x="198994" y="214685"/>
                </a:cubicBezTo>
                <a:cubicBezTo>
                  <a:pt x="138455" y="287334"/>
                  <a:pt x="246830" y="174800"/>
                  <a:pt x="151286" y="270344"/>
                </a:cubicBezTo>
                <a:cubicBezTo>
                  <a:pt x="148635" y="278295"/>
                  <a:pt x="147082" y="286701"/>
                  <a:pt x="143334" y="294198"/>
                </a:cubicBezTo>
                <a:cubicBezTo>
                  <a:pt x="136868" y="307129"/>
                  <a:pt x="109886" y="340845"/>
                  <a:pt x="103578" y="349857"/>
                </a:cubicBezTo>
                <a:cubicBezTo>
                  <a:pt x="92618" y="365515"/>
                  <a:pt x="71773" y="397565"/>
                  <a:pt x="71773" y="397565"/>
                </a:cubicBezTo>
                <a:cubicBezTo>
                  <a:pt x="74423" y="424069"/>
                  <a:pt x="71301" y="451808"/>
                  <a:pt x="79724" y="477078"/>
                </a:cubicBezTo>
                <a:cubicBezTo>
                  <a:pt x="82746" y="486144"/>
                  <a:pt x="97285" y="485789"/>
                  <a:pt x="103578" y="492981"/>
                </a:cubicBezTo>
                <a:cubicBezTo>
                  <a:pt x="116164" y="507364"/>
                  <a:pt x="117252" y="534644"/>
                  <a:pt x="135383" y="540688"/>
                </a:cubicBezTo>
                <a:lnTo>
                  <a:pt x="183091" y="556591"/>
                </a:lnTo>
                <a:cubicBezTo>
                  <a:pt x="191042" y="561892"/>
                  <a:pt x="200188" y="565737"/>
                  <a:pt x="206945" y="572494"/>
                </a:cubicBezTo>
                <a:cubicBezTo>
                  <a:pt x="222357" y="587907"/>
                  <a:pt x="224332" y="600803"/>
                  <a:pt x="230799" y="620202"/>
                </a:cubicBezTo>
                <a:cubicBezTo>
                  <a:pt x="175286" y="675713"/>
                  <a:pt x="236793" y="621319"/>
                  <a:pt x="183091" y="652007"/>
                </a:cubicBezTo>
                <a:cubicBezTo>
                  <a:pt x="171585" y="658582"/>
                  <a:pt x="162070" y="668158"/>
                  <a:pt x="151286" y="675861"/>
                </a:cubicBezTo>
                <a:cubicBezTo>
                  <a:pt x="125066" y="694589"/>
                  <a:pt x="126681" y="692139"/>
                  <a:pt x="95627" y="707666"/>
                </a:cubicBezTo>
                <a:cubicBezTo>
                  <a:pt x="83815" y="743102"/>
                  <a:pt x="69693" y="759166"/>
                  <a:pt x="87675" y="795130"/>
                </a:cubicBezTo>
                <a:cubicBezTo>
                  <a:pt x="90326" y="800431"/>
                  <a:pt x="98277" y="800431"/>
                  <a:pt x="103578" y="80308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8833" y="2313610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TCB1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7350" y="36501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5967" y="182728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files,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4904" y="3519298"/>
            <a:ext cx="97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468" y="1851945"/>
            <a:ext cx="152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are</a:t>
            </a:r>
          </a:p>
          <a:p>
            <a:r>
              <a:rPr lang="en-US" dirty="0"/>
              <a:t>created with a</a:t>
            </a:r>
          </a:p>
          <a:p>
            <a:r>
              <a:rPr lang="en-US" dirty="0"/>
              <a:t>single thread</a:t>
            </a:r>
          </a:p>
        </p:txBody>
      </p:sp>
    </p:spTree>
    <p:extLst>
      <p:ext uri="{BB962C8B-B14F-4D97-AF65-F5344CB8AC3E}">
        <p14:creationId xmlns:p14="http://schemas.microsoft.com/office/powerpoint/2010/main" val="213475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thread_create</a:t>
            </a:r>
            <a:r>
              <a:rPr lang="en-US" dirty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2065145" y="1880299"/>
            <a:ext cx="4475213" cy="4278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6089" y="1827285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PCB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3368" y="2441566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3368" y="281089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3368" y="3180230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3368" y="530388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3368" y="3549562"/>
            <a:ext cx="11587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327163" y="2711395"/>
            <a:ext cx="230799" cy="803082"/>
          </a:xfrm>
          <a:custGeom>
            <a:avLst/>
            <a:gdLst>
              <a:gd name="connsiteX0" fmla="*/ 8162 w 230799"/>
              <a:gd name="connsiteY0" fmla="*/ 0 h 803082"/>
              <a:gd name="connsiteX1" fmla="*/ 211 w 230799"/>
              <a:gd name="connsiteY1" fmla="*/ 39756 h 803082"/>
              <a:gd name="connsiteX2" fmla="*/ 16114 w 230799"/>
              <a:gd name="connsiteY2" fmla="*/ 71562 h 803082"/>
              <a:gd name="connsiteX3" fmla="*/ 63821 w 230799"/>
              <a:gd name="connsiteY3" fmla="*/ 119269 h 803082"/>
              <a:gd name="connsiteX4" fmla="*/ 95627 w 230799"/>
              <a:gd name="connsiteY4" fmla="*/ 127221 h 803082"/>
              <a:gd name="connsiteX5" fmla="*/ 135383 w 230799"/>
              <a:gd name="connsiteY5" fmla="*/ 143123 h 803082"/>
              <a:gd name="connsiteX6" fmla="*/ 214896 w 230799"/>
              <a:gd name="connsiteY6" fmla="*/ 166977 h 803082"/>
              <a:gd name="connsiteX7" fmla="*/ 222847 w 230799"/>
              <a:gd name="connsiteY7" fmla="*/ 190831 h 803082"/>
              <a:gd name="connsiteX8" fmla="*/ 198994 w 230799"/>
              <a:gd name="connsiteY8" fmla="*/ 214685 h 803082"/>
              <a:gd name="connsiteX9" fmla="*/ 151286 w 230799"/>
              <a:gd name="connsiteY9" fmla="*/ 270344 h 803082"/>
              <a:gd name="connsiteX10" fmla="*/ 143334 w 230799"/>
              <a:gd name="connsiteY10" fmla="*/ 294198 h 803082"/>
              <a:gd name="connsiteX11" fmla="*/ 103578 w 230799"/>
              <a:gd name="connsiteY11" fmla="*/ 349857 h 803082"/>
              <a:gd name="connsiteX12" fmla="*/ 71773 w 230799"/>
              <a:gd name="connsiteY12" fmla="*/ 397565 h 803082"/>
              <a:gd name="connsiteX13" fmla="*/ 79724 w 230799"/>
              <a:gd name="connsiteY13" fmla="*/ 477078 h 803082"/>
              <a:gd name="connsiteX14" fmla="*/ 103578 w 230799"/>
              <a:gd name="connsiteY14" fmla="*/ 492981 h 803082"/>
              <a:gd name="connsiteX15" fmla="*/ 135383 w 230799"/>
              <a:gd name="connsiteY15" fmla="*/ 540688 h 803082"/>
              <a:gd name="connsiteX16" fmla="*/ 183091 w 230799"/>
              <a:gd name="connsiteY16" fmla="*/ 556591 h 803082"/>
              <a:gd name="connsiteX17" fmla="*/ 206945 w 230799"/>
              <a:gd name="connsiteY17" fmla="*/ 572494 h 803082"/>
              <a:gd name="connsiteX18" fmla="*/ 230799 w 230799"/>
              <a:gd name="connsiteY18" fmla="*/ 620202 h 803082"/>
              <a:gd name="connsiteX19" fmla="*/ 183091 w 230799"/>
              <a:gd name="connsiteY19" fmla="*/ 652007 h 803082"/>
              <a:gd name="connsiteX20" fmla="*/ 151286 w 230799"/>
              <a:gd name="connsiteY20" fmla="*/ 675861 h 803082"/>
              <a:gd name="connsiteX21" fmla="*/ 95627 w 230799"/>
              <a:gd name="connsiteY21" fmla="*/ 707666 h 803082"/>
              <a:gd name="connsiteX22" fmla="*/ 87675 w 230799"/>
              <a:gd name="connsiteY22" fmla="*/ 795130 h 803082"/>
              <a:gd name="connsiteX23" fmla="*/ 103578 w 230799"/>
              <a:gd name="connsiteY23" fmla="*/ 803082 h 8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799" h="803082">
                <a:moveTo>
                  <a:pt x="8162" y="0"/>
                </a:moveTo>
                <a:cubicBezTo>
                  <a:pt x="5512" y="13252"/>
                  <a:pt x="-1282" y="26324"/>
                  <a:pt x="211" y="39756"/>
                </a:cubicBezTo>
                <a:cubicBezTo>
                  <a:pt x="1520" y="51537"/>
                  <a:pt x="9832" y="61510"/>
                  <a:pt x="16114" y="71562"/>
                </a:cubicBezTo>
                <a:cubicBezTo>
                  <a:pt x="29136" y="92397"/>
                  <a:pt x="40886" y="109440"/>
                  <a:pt x="63821" y="119269"/>
                </a:cubicBezTo>
                <a:cubicBezTo>
                  <a:pt x="73866" y="123574"/>
                  <a:pt x="85259" y="123765"/>
                  <a:pt x="95627" y="127221"/>
                </a:cubicBezTo>
                <a:cubicBezTo>
                  <a:pt x="109167" y="131734"/>
                  <a:pt x="121970" y="138245"/>
                  <a:pt x="135383" y="143123"/>
                </a:cubicBezTo>
                <a:cubicBezTo>
                  <a:pt x="177976" y="158611"/>
                  <a:pt x="176921" y="157484"/>
                  <a:pt x="214896" y="166977"/>
                </a:cubicBezTo>
                <a:cubicBezTo>
                  <a:pt x="217546" y="174928"/>
                  <a:pt x="225497" y="182880"/>
                  <a:pt x="222847" y="190831"/>
                </a:cubicBezTo>
                <a:cubicBezTo>
                  <a:pt x="219291" y="201499"/>
                  <a:pt x="206193" y="206047"/>
                  <a:pt x="198994" y="214685"/>
                </a:cubicBezTo>
                <a:cubicBezTo>
                  <a:pt x="138455" y="287334"/>
                  <a:pt x="246830" y="174800"/>
                  <a:pt x="151286" y="270344"/>
                </a:cubicBezTo>
                <a:cubicBezTo>
                  <a:pt x="148635" y="278295"/>
                  <a:pt x="147082" y="286701"/>
                  <a:pt x="143334" y="294198"/>
                </a:cubicBezTo>
                <a:cubicBezTo>
                  <a:pt x="136868" y="307129"/>
                  <a:pt x="109886" y="340845"/>
                  <a:pt x="103578" y="349857"/>
                </a:cubicBezTo>
                <a:cubicBezTo>
                  <a:pt x="92618" y="365515"/>
                  <a:pt x="71773" y="397565"/>
                  <a:pt x="71773" y="397565"/>
                </a:cubicBezTo>
                <a:cubicBezTo>
                  <a:pt x="74423" y="424069"/>
                  <a:pt x="71301" y="451808"/>
                  <a:pt x="79724" y="477078"/>
                </a:cubicBezTo>
                <a:cubicBezTo>
                  <a:pt x="82746" y="486144"/>
                  <a:pt x="97285" y="485789"/>
                  <a:pt x="103578" y="492981"/>
                </a:cubicBezTo>
                <a:cubicBezTo>
                  <a:pt x="116164" y="507364"/>
                  <a:pt x="117252" y="534644"/>
                  <a:pt x="135383" y="540688"/>
                </a:cubicBezTo>
                <a:lnTo>
                  <a:pt x="183091" y="556591"/>
                </a:lnTo>
                <a:cubicBezTo>
                  <a:pt x="191042" y="561892"/>
                  <a:pt x="200188" y="565737"/>
                  <a:pt x="206945" y="572494"/>
                </a:cubicBezTo>
                <a:cubicBezTo>
                  <a:pt x="222357" y="587907"/>
                  <a:pt x="224332" y="600803"/>
                  <a:pt x="230799" y="620202"/>
                </a:cubicBezTo>
                <a:cubicBezTo>
                  <a:pt x="175286" y="675713"/>
                  <a:pt x="236793" y="621319"/>
                  <a:pt x="183091" y="652007"/>
                </a:cubicBezTo>
                <a:cubicBezTo>
                  <a:pt x="171585" y="658582"/>
                  <a:pt x="162070" y="668158"/>
                  <a:pt x="151286" y="675861"/>
                </a:cubicBezTo>
                <a:cubicBezTo>
                  <a:pt x="125066" y="694589"/>
                  <a:pt x="126681" y="692139"/>
                  <a:pt x="95627" y="707666"/>
                </a:cubicBezTo>
                <a:cubicBezTo>
                  <a:pt x="83815" y="743102"/>
                  <a:pt x="69693" y="759166"/>
                  <a:pt x="87675" y="795130"/>
                </a:cubicBezTo>
                <a:cubicBezTo>
                  <a:pt x="90326" y="800431"/>
                  <a:pt x="98277" y="800431"/>
                  <a:pt x="103578" y="80308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8833" y="2313610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TCB1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2335" y="2313610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TCB2</a:t>
            </a:r>
          </a:p>
        </p:txBody>
      </p:sp>
      <p:sp>
        <p:nvSpPr>
          <p:cNvPr id="18" name="Freeform 17"/>
          <p:cNvSpPr/>
          <p:nvPr/>
        </p:nvSpPr>
        <p:spPr>
          <a:xfrm>
            <a:off x="5675776" y="2720672"/>
            <a:ext cx="230799" cy="803082"/>
          </a:xfrm>
          <a:custGeom>
            <a:avLst/>
            <a:gdLst>
              <a:gd name="connsiteX0" fmla="*/ 8162 w 230799"/>
              <a:gd name="connsiteY0" fmla="*/ 0 h 803082"/>
              <a:gd name="connsiteX1" fmla="*/ 211 w 230799"/>
              <a:gd name="connsiteY1" fmla="*/ 39756 h 803082"/>
              <a:gd name="connsiteX2" fmla="*/ 16114 w 230799"/>
              <a:gd name="connsiteY2" fmla="*/ 71562 h 803082"/>
              <a:gd name="connsiteX3" fmla="*/ 63821 w 230799"/>
              <a:gd name="connsiteY3" fmla="*/ 119269 h 803082"/>
              <a:gd name="connsiteX4" fmla="*/ 95627 w 230799"/>
              <a:gd name="connsiteY4" fmla="*/ 127221 h 803082"/>
              <a:gd name="connsiteX5" fmla="*/ 135383 w 230799"/>
              <a:gd name="connsiteY5" fmla="*/ 143123 h 803082"/>
              <a:gd name="connsiteX6" fmla="*/ 214896 w 230799"/>
              <a:gd name="connsiteY6" fmla="*/ 166977 h 803082"/>
              <a:gd name="connsiteX7" fmla="*/ 222847 w 230799"/>
              <a:gd name="connsiteY7" fmla="*/ 190831 h 803082"/>
              <a:gd name="connsiteX8" fmla="*/ 198994 w 230799"/>
              <a:gd name="connsiteY8" fmla="*/ 214685 h 803082"/>
              <a:gd name="connsiteX9" fmla="*/ 151286 w 230799"/>
              <a:gd name="connsiteY9" fmla="*/ 270344 h 803082"/>
              <a:gd name="connsiteX10" fmla="*/ 143334 w 230799"/>
              <a:gd name="connsiteY10" fmla="*/ 294198 h 803082"/>
              <a:gd name="connsiteX11" fmla="*/ 103578 w 230799"/>
              <a:gd name="connsiteY11" fmla="*/ 349857 h 803082"/>
              <a:gd name="connsiteX12" fmla="*/ 71773 w 230799"/>
              <a:gd name="connsiteY12" fmla="*/ 397565 h 803082"/>
              <a:gd name="connsiteX13" fmla="*/ 79724 w 230799"/>
              <a:gd name="connsiteY13" fmla="*/ 477078 h 803082"/>
              <a:gd name="connsiteX14" fmla="*/ 103578 w 230799"/>
              <a:gd name="connsiteY14" fmla="*/ 492981 h 803082"/>
              <a:gd name="connsiteX15" fmla="*/ 135383 w 230799"/>
              <a:gd name="connsiteY15" fmla="*/ 540688 h 803082"/>
              <a:gd name="connsiteX16" fmla="*/ 183091 w 230799"/>
              <a:gd name="connsiteY16" fmla="*/ 556591 h 803082"/>
              <a:gd name="connsiteX17" fmla="*/ 206945 w 230799"/>
              <a:gd name="connsiteY17" fmla="*/ 572494 h 803082"/>
              <a:gd name="connsiteX18" fmla="*/ 230799 w 230799"/>
              <a:gd name="connsiteY18" fmla="*/ 620202 h 803082"/>
              <a:gd name="connsiteX19" fmla="*/ 183091 w 230799"/>
              <a:gd name="connsiteY19" fmla="*/ 652007 h 803082"/>
              <a:gd name="connsiteX20" fmla="*/ 151286 w 230799"/>
              <a:gd name="connsiteY20" fmla="*/ 675861 h 803082"/>
              <a:gd name="connsiteX21" fmla="*/ 95627 w 230799"/>
              <a:gd name="connsiteY21" fmla="*/ 707666 h 803082"/>
              <a:gd name="connsiteX22" fmla="*/ 87675 w 230799"/>
              <a:gd name="connsiteY22" fmla="*/ 795130 h 803082"/>
              <a:gd name="connsiteX23" fmla="*/ 103578 w 230799"/>
              <a:gd name="connsiteY23" fmla="*/ 803082 h 8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799" h="803082">
                <a:moveTo>
                  <a:pt x="8162" y="0"/>
                </a:moveTo>
                <a:cubicBezTo>
                  <a:pt x="5512" y="13252"/>
                  <a:pt x="-1282" y="26324"/>
                  <a:pt x="211" y="39756"/>
                </a:cubicBezTo>
                <a:cubicBezTo>
                  <a:pt x="1520" y="51537"/>
                  <a:pt x="9832" y="61510"/>
                  <a:pt x="16114" y="71562"/>
                </a:cubicBezTo>
                <a:cubicBezTo>
                  <a:pt x="29136" y="92397"/>
                  <a:pt x="40886" y="109440"/>
                  <a:pt x="63821" y="119269"/>
                </a:cubicBezTo>
                <a:cubicBezTo>
                  <a:pt x="73866" y="123574"/>
                  <a:pt x="85259" y="123765"/>
                  <a:pt x="95627" y="127221"/>
                </a:cubicBezTo>
                <a:cubicBezTo>
                  <a:pt x="109167" y="131734"/>
                  <a:pt x="121970" y="138245"/>
                  <a:pt x="135383" y="143123"/>
                </a:cubicBezTo>
                <a:cubicBezTo>
                  <a:pt x="177976" y="158611"/>
                  <a:pt x="176921" y="157484"/>
                  <a:pt x="214896" y="166977"/>
                </a:cubicBezTo>
                <a:cubicBezTo>
                  <a:pt x="217546" y="174928"/>
                  <a:pt x="225497" y="182880"/>
                  <a:pt x="222847" y="190831"/>
                </a:cubicBezTo>
                <a:cubicBezTo>
                  <a:pt x="219291" y="201499"/>
                  <a:pt x="206193" y="206047"/>
                  <a:pt x="198994" y="214685"/>
                </a:cubicBezTo>
                <a:cubicBezTo>
                  <a:pt x="138455" y="287334"/>
                  <a:pt x="246830" y="174800"/>
                  <a:pt x="151286" y="270344"/>
                </a:cubicBezTo>
                <a:cubicBezTo>
                  <a:pt x="148635" y="278295"/>
                  <a:pt x="147082" y="286701"/>
                  <a:pt x="143334" y="294198"/>
                </a:cubicBezTo>
                <a:cubicBezTo>
                  <a:pt x="136868" y="307129"/>
                  <a:pt x="109886" y="340845"/>
                  <a:pt x="103578" y="349857"/>
                </a:cubicBezTo>
                <a:cubicBezTo>
                  <a:pt x="92618" y="365515"/>
                  <a:pt x="71773" y="397565"/>
                  <a:pt x="71773" y="397565"/>
                </a:cubicBezTo>
                <a:cubicBezTo>
                  <a:pt x="74423" y="424069"/>
                  <a:pt x="71301" y="451808"/>
                  <a:pt x="79724" y="477078"/>
                </a:cubicBezTo>
                <a:cubicBezTo>
                  <a:pt x="82746" y="486144"/>
                  <a:pt x="97285" y="485789"/>
                  <a:pt x="103578" y="492981"/>
                </a:cubicBezTo>
                <a:cubicBezTo>
                  <a:pt x="116164" y="507364"/>
                  <a:pt x="117252" y="534644"/>
                  <a:pt x="135383" y="540688"/>
                </a:cubicBezTo>
                <a:lnTo>
                  <a:pt x="183091" y="556591"/>
                </a:lnTo>
                <a:cubicBezTo>
                  <a:pt x="191042" y="561892"/>
                  <a:pt x="200188" y="565737"/>
                  <a:pt x="206945" y="572494"/>
                </a:cubicBezTo>
                <a:cubicBezTo>
                  <a:pt x="222357" y="587907"/>
                  <a:pt x="224332" y="600803"/>
                  <a:pt x="230799" y="620202"/>
                </a:cubicBezTo>
                <a:cubicBezTo>
                  <a:pt x="175286" y="675713"/>
                  <a:pt x="236793" y="621319"/>
                  <a:pt x="183091" y="652007"/>
                </a:cubicBezTo>
                <a:cubicBezTo>
                  <a:pt x="171585" y="658582"/>
                  <a:pt x="162070" y="668158"/>
                  <a:pt x="151286" y="675861"/>
                </a:cubicBezTo>
                <a:cubicBezTo>
                  <a:pt x="125066" y="694589"/>
                  <a:pt x="126681" y="692139"/>
                  <a:pt x="95627" y="707666"/>
                </a:cubicBezTo>
                <a:cubicBezTo>
                  <a:pt x="83815" y="743102"/>
                  <a:pt x="69693" y="759166"/>
                  <a:pt x="87675" y="795130"/>
                </a:cubicBezTo>
                <a:cubicBezTo>
                  <a:pt x="90326" y="800431"/>
                  <a:pt x="98277" y="800431"/>
                  <a:pt x="103578" y="80308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23368" y="4201157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6566" y="36078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and T2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154" y="3142329"/>
            <a:ext cx="1066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share the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5967" y="182728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files,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226" y="1759612"/>
            <a:ext cx="13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process</a:t>
            </a:r>
          </a:p>
          <a:p>
            <a:r>
              <a:rPr lang="en-US" dirty="0"/>
              <a:t>with two</a:t>
            </a:r>
          </a:p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64512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Thread ID</a:t>
            </a:r>
          </a:p>
          <a:p>
            <a:r>
              <a:rPr lang="en-US" dirty="0"/>
              <a:t>Scheduling priority</a:t>
            </a:r>
          </a:p>
          <a:p>
            <a:r>
              <a:rPr lang="en-US" dirty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7077"/>
              </p:ext>
            </p:extLst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State of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 of TCB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</a:t>
                      </a:r>
                      <a:r>
                        <a:rPr lang="en-US" sz="2000" baseline="0" dirty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being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 or thread’s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synch. variable’s Waiting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 List then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 or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19088"/>
            <a:ext cx="8229600" cy="32881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Threads in QNX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97" y="1417639"/>
            <a:ext cx="4150925" cy="36552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44495"/>
            <a:ext cx="8229600" cy="1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Shows alternate design decisions with one list per priority level and with running thread (“active”) remaining linked</a:t>
            </a:r>
          </a:p>
          <a:p>
            <a:pPr algn="l"/>
            <a:endParaRPr lang="en-US" sz="2200" dirty="0"/>
          </a:p>
          <a:p>
            <a:r>
              <a:rPr lang="en-US" sz="1200" dirty="0"/>
              <a:t>Diagram from http://www.qnx.com/developers/docs/6.3.2/neutrino/sys_arch/kernel.html</a:t>
            </a:r>
          </a:p>
        </p:txBody>
      </p:sp>
    </p:spTree>
    <p:extLst>
      <p:ext uri="{BB962C8B-B14F-4D97-AF65-F5344CB8AC3E}">
        <p14:creationId xmlns:p14="http://schemas.microsoft.com/office/powerpoint/2010/main" val="233488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interfaces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</a:t>
            </a:r>
          </a:p>
          <a:p>
            <a:pPr lvl="1"/>
            <a:r>
              <a:rPr lang="en-US" dirty="0"/>
              <a:t>To hide network/disk latency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thread is a single execution sequence that represents a separately schedulable task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Threads are an abstraction of sequential execution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run concurrently, but code for each task is sequential.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execution sequence: familiar programming model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Separately schedulable: OS can run or suspend a thread at any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Threads are suspended and resumed transparently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3000" dirty="0"/>
              <a:t>For parallel processing involving shared objects, threads are more efficient than processes</a:t>
            </a:r>
          </a:p>
          <a:p>
            <a:pPr lvl="1"/>
            <a:r>
              <a:rPr lang="en-US" dirty="0"/>
              <a:t>Cheaper to create and destroy</a:t>
            </a:r>
          </a:p>
          <a:p>
            <a:pPr lvl="1"/>
            <a:r>
              <a:rPr lang="en-US" dirty="0"/>
              <a:t>Faster to switch among</a:t>
            </a:r>
          </a:p>
          <a:p>
            <a:pPr lvl="1"/>
            <a:r>
              <a:rPr lang="en-US" dirty="0"/>
              <a:t>Communicate through shared memory in single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code is hard to get correct when multiple threads can update shared objects</a:t>
            </a:r>
          </a:p>
        </p:txBody>
      </p:sp>
    </p:spTree>
    <p:extLst>
      <p:ext uri="{BB962C8B-B14F-4D97-AF65-F5344CB8AC3E}">
        <p14:creationId xmlns:p14="http://schemas.microsoft.com/office/powerpoint/2010/main" val="13606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3000" dirty="0"/>
              <a:t>Process – execution of a program with restricted rights.</a:t>
            </a:r>
          </a:p>
          <a:p>
            <a:r>
              <a:rPr lang="en-US" sz="3000" dirty="0"/>
              <a:t>Thread – sequence of instructions running within a </a:t>
            </a:r>
            <a:r>
              <a:rPr lang="en-US" sz="3000" dirty="0" err="1"/>
              <a:t>processn</a:t>
            </a:r>
            <a:r>
              <a:rPr lang="en-US" sz="3000" dirty="0"/>
              <a:t>.</a:t>
            </a:r>
          </a:p>
          <a:p>
            <a:r>
              <a:rPr lang="en-US" sz="3000" dirty="0"/>
              <a:t>OSs are different:</a:t>
            </a:r>
          </a:p>
          <a:p>
            <a:pPr lvl="1"/>
            <a:r>
              <a:rPr lang="en-US" dirty="0"/>
              <a:t>One thread per process</a:t>
            </a:r>
          </a:p>
          <a:p>
            <a:pPr lvl="1"/>
            <a:r>
              <a:rPr lang="en-US" dirty="0"/>
              <a:t>Many threads per process</a:t>
            </a:r>
          </a:p>
          <a:p>
            <a:pPr lvl="1"/>
            <a:r>
              <a:rPr lang="en-US" dirty="0"/>
              <a:t>Many single-threaded processes</a:t>
            </a:r>
          </a:p>
          <a:p>
            <a:pPr lvl="1"/>
            <a:r>
              <a:rPr lang="en-US" dirty="0"/>
              <a:t>Many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144157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8"/>
            <a:ext cx="8900547" cy="2271767"/>
          </a:xfrm>
        </p:spPr>
        <p:txBody>
          <a:bodyPr>
            <a:normAutofit fontScale="92500"/>
          </a:bodyPr>
          <a:lstStyle/>
          <a:p>
            <a:r>
              <a:rPr lang="en-US" dirty="0"/>
              <a:t>An illusion of infinite number of processors</a:t>
            </a:r>
          </a:p>
          <a:p>
            <a:r>
              <a:rPr lang="en-US" dirty="0"/>
              <a:t>Threads execute with variable speed</a:t>
            </a:r>
          </a:p>
          <a:p>
            <a:pPr lvl="1"/>
            <a:r>
              <a:rPr lang="en-US" dirty="0"/>
              <a:t>Programs must be designed to work with any scheduler</a:t>
            </a:r>
          </a:p>
          <a:p>
            <a:pPr lvl="1"/>
            <a:r>
              <a:rPr lang="en-US" dirty="0"/>
              <a:t>Otherwise false assumptions can lead to incorrect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3806555"/>
            <a:ext cx="6724352" cy="2804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1" y="2156661"/>
            <a:ext cx="8511769" cy="37131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46852" y="2144193"/>
            <a:ext cx="0" cy="4309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CE7E64-4C42-49FF-B1CF-6E9B6E1903AC}"/>
              </a:ext>
            </a:extLst>
          </p:cNvPr>
          <p:cNvSpPr txBox="1"/>
          <p:nvPr/>
        </p:nvSpPr>
        <p:spPr>
          <a:xfrm>
            <a:off x="642938" y="1400168"/>
            <a:ext cx="771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Threads can be preempted (voluntarily or non-voluntarily)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15" y="2043120"/>
            <a:ext cx="7489169" cy="4525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340A8B-98D4-4BF1-B358-78078E4D04BA}"/>
              </a:ext>
            </a:extLst>
          </p:cNvPr>
          <p:cNvSpPr txBox="1"/>
          <p:nvPr/>
        </p:nvSpPr>
        <p:spPr>
          <a:xfrm>
            <a:off x="942975" y="1443031"/>
            <a:ext cx="531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Threads may be interleaved at runtime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14867</TotalTime>
  <Words>1303</Words>
  <Application>Microsoft Office PowerPoint</Application>
  <PresentationFormat>On-screen Show (4:3)</PresentationFormat>
  <Paragraphs>238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Introduction to Operating Systems</vt:lpstr>
      <vt:lpstr>Motivation for Threads</vt:lpstr>
      <vt:lpstr>Examples of Concurrency</vt:lpstr>
      <vt:lpstr>Definitions</vt:lpstr>
      <vt:lpstr>Threads vs. Processes</vt:lpstr>
      <vt:lpstr>Threads vs. Processes</vt:lpstr>
      <vt:lpstr>Thread Abstraction</vt:lpstr>
      <vt:lpstr>Programmer vs. Processor View</vt:lpstr>
      <vt:lpstr>Possible Executions</vt:lpstr>
      <vt:lpstr>Thread Operations</vt:lpstr>
      <vt:lpstr>Thread API and POSIX Thread API</vt:lpstr>
      <vt:lpstr>Thread Basics</vt:lpstr>
      <vt:lpstr>Thread Context Switch</vt:lpstr>
      <vt:lpstr>Fork/Join Executes a Procedure Call in Parallel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Before thread_create()</vt:lpstr>
      <vt:lpstr>After thread_create()</vt:lpstr>
      <vt:lpstr>Thread Metadata</vt:lpstr>
      <vt:lpstr>Thread Lifecycle</vt:lpstr>
      <vt:lpstr>Ready Threads in QNX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Svetlana V Drachova</cp:lastModifiedBy>
  <cp:revision>88</cp:revision>
  <cp:lastPrinted>2017-05-21T23:33:00Z</cp:lastPrinted>
  <dcterms:created xsi:type="dcterms:W3CDTF">2014-10-08T04:57:38Z</dcterms:created>
  <dcterms:modified xsi:type="dcterms:W3CDTF">2020-06-02T03:56:01Z</dcterms:modified>
  <cp:category/>
</cp:coreProperties>
</file>