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5" r:id="rId2"/>
    <p:sldId id="330" r:id="rId3"/>
    <p:sldId id="336" r:id="rId4"/>
    <p:sldId id="337" r:id="rId5"/>
    <p:sldId id="356" r:id="rId6"/>
    <p:sldId id="323" r:id="rId7"/>
    <p:sldId id="339" r:id="rId8"/>
    <p:sldId id="348" r:id="rId9"/>
    <p:sldId id="353" r:id="rId10"/>
    <p:sldId id="340" r:id="rId11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 autoAdjust="0"/>
    <p:restoredTop sz="93656" autoAdjust="0"/>
  </p:normalViewPr>
  <p:slideViewPr>
    <p:cSldViewPr snapToGrid="0" snapToObjects="1">
      <p:cViewPr varScale="1">
        <p:scale>
          <a:sx n="67" d="100"/>
          <a:sy n="67" d="100"/>
        </p:scale>
        <p:origin x="15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CPSC/ECE 3220 Spring 2020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4 – Part B</a:t>
            </a:r>
          </a:p>
          <a:p>
            <a:endParaRPr lang="en-US" dirty="0"/>
          </a:p>
          <a:p>
            <a:r>
              <a:rPr lang="en-US" sz="2200" dirty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55624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When is event-driven programming better than multithreaded concurrency?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26" y="2560638"/>
            <a:ext cx="5525547" cy="41107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3554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Threads at User and Kernel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single-threaded processes</a:t>
            </a:r>
          </a:p>
          <a:p>
            <a:pPr lvl="1"/>
            <a:r>
              <a:rPr lang="en-US" dirty="0"/>
              <a:t>System calls access shared kernel data structures</a:t>
            </a:r>
          </a:p>
          <a:p>
            <a:r>
              <a:rPr lang="en-US" dirty="0"/>
              <a:t>Multiple multi-threaded user processes</a:t>
            </a:r>
          </a:p>
          <a:p>
            <a:pPr lvl="1"/>
            <a:r>
              <a:rPr lang="en-US" dirty="0"/>
              <a:t>Each with multiple threads, sharing same data structures, isolated from other user processes</a:t>
            </a:r>
          </a:p>
          <a:p>
            <a:r>
              <a:rPr lang="en-US" dirty="0"/>
              <a:t>Kernel design</a:t>
            </a:r>
          </a:p>
          <a:p>
            <a:pPr lvl="1"/>
            <a:r>
              <a:rPr lang="en-US" dirty="0"/>
              <a:t>Kernel can have zero threads (e.g., IBM MVT)</a:t>
            </a:r>
          </a:p>
          <a:p>
            <a:pPr lvl="1"/>
            <a:r>
              <a:rPr lang="en-US" dirty="0"/>
              <a:t>Kernel can use internal threads</a:t>
            </a:r>
          </a:p>
          <a:p>
            <a:pPr lvl="1"/>
            <a:r>
              <a:rPr lang="en-US" dirty="0"/>
              <a:t>In general, interrupt handlers are not threads but can be used to wake or signal threads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OS Kernel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685" y="1247614"/>
            <a:ext cx="6998630" cy="5428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Multithreaded User Processes</a:t>
            </a:r>
            <a:br>
              <a:rPr lang="en-US" dirty="0"/>
            </a:br>
            <a:r>
              <a:rPr lang="en-US" dirty="0"/>
              <a:t>(Take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837" y="1597527"/>
            <a:ext cx="7374325" cy="4954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69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TCB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870F5E-C051-4FFF-B8F3-E688D0871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588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Thread Control Block (TCB) is a data structure that lives in kernel memory and contains thread-specific information.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Information contained within a TCB is: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Unique id (</a:t>
            </a:r>
            <a:r>
              <a:rPr lang="en-US" dirty="0" err="1"/>
              <a:t>tid</a:t>
            </a:r>
            <a:r>
              <a:rPr lang="en-US" dirty="0"/>
              <a:t>) is assigned to every thread</a:t>
            </a:r>
          </a:p>
          <a:p>
            <a:pPr lvl="1"/>
            <a:r>
              <a:rPr lang="en-US" dirty="0"/>
              <a:t>Stack pointer that points to thread's stack in the process</a:t>
            </a:r>
          </a:p>
          <a:p>
            <a:pPr lvl="1"/>
            <a:r>
              <a:rPr lang="en-US" dirty="0"/>
              <a:t>Program counter that points to the current program instruction of the thread</a:t>
            </a:r>
          </a:p>
          <a:p>
            <a:pPr lvl="1"/>
            <a:r>
              <a:rPr lang="en-US" dirty="0"/>
              <a:t>State of the thread  (ready, running, waiting, …)</a:t>
            </a:r>
          </a:p>
          <a:p>
            <a:pPr lvl="1"/>
            <a:r>
              <a:rPr lang="en-US" dirty="0"/>
              <a:t>Register values</a:t>
            </a:r>
          </a:p>
          <a:p>
            <a:pPr lvl="1"/>
            <a:r>
              <a:rPr lang="en-US" dirty="0"/>
              <a:t>Pointer to the PCB of the process that owns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Multithreaded User Processes (Take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9612"/>
          </a:xfrm>
        </p:spPr>
        <p:txBody>
          <a:bodyPr>
            <a:normAutofit/>
          </a:bodyPr>
          <a:lstStyle/>
          <a:p>
            <a:r>
              <a:rPr lang="en-US" dirty="0"/>
              <a:t>Green threads (early Java)</a:t>
            </a:r>
          </a:p>
          <a:p>
            <a:pPr lvl="1"/>
            <a:r>
              <a:rPr lang="en-US" dirty="0"/>
              <a:t>User-level library, within a single-threaded process</a:t>
            </a:r>
          </a:p>
          <a:p>
            <a:pPr lvl="1"/>
            <a:r>
              <a:rPr lang="en-US" dirty="0"/>
              <a:t>Library does thread context switch</a:t>
            </a:r>
          </a:p>
          <a:p>
            <a:pPr lvl="1"/>
            <a:r>
              <a:rPr lang="en-US" dirty="0"/>
              <a:t>Preemption via </a:t>
            </a:r>
            <a:r>
              <a:rPr lang="en-US" dirty="0" err="1"/>
              <a:t>upcall</a:t>
            </a:r>
            <a:r>
              <a:rPr lang="en-US" dirty="0"/>
              <a:t>/UNIX signal on timer interrupt</a:t>
            </a:r>
          </a:p>
          <a:p>
            <a:pPr lvl="1"/>
            <a:r>
              <a:rPr lang="en-US" dirty="0"/>
              <a:t>Use multiple processes for real concurrency</a:t>
            </a:r>
          </a:p>
          <a:p>
            <a:pPr lvl="2"/>
            <a:r>
              <a:rPr lang="en-US" dirty="0"/>
              <a:t>Shared memory region mapped into each process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Multithreaded User Processes (Take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Scheduler activations (Windows 8)</a:t>
            </a:r>
          </a:p>
          <a:p>
            <a:pPr lvl="1"/>
            <a:r>
              <a:rPr lang="en-US" dirty="0"/>
              <a:t>Kernel allocates processors to user-level library</a:t>
            </a:r>
          </a:p>
          <a:p>
            <a:pPr lvl="1"/>
            <a:r>
              <a:rPr lang="en-US" dirty="0"/>
              <a:t>Thread library implements context switch</a:t>
            </a:r>
          </a:p>
          <a:p>
            <a:pPr lvl="1"/>
            <a:r>
              <a:rPr lang="en-US" dirty="0"/>
              <a:t>Thread library decides what thread to run next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err="1"/>
              <a:t>Upcall</a:t>
            </a:r>
            <a:r>
              <a:rPr lang="en-US" sz="3200" dirty="0"/>
              <a:t> whenever kernel needs a user-level scheduling decision</a:t>
            </a:r>
          </a:p>
          <a:p>
            <a:pPr marL="742950" lvl="2" indent="-342900"/>
            <a:r>
              <a:rPr lang="en-US" sz="2800" dirty="0"/>
              <a:t>Process assigned a new processor</a:t>
            </a:r>
          </a:p>
          <a:p>
            <a:pPr marL="742950" lvl="2" indent="-342900"/>
            <a:r>
              <a:rPr lang="en-US" sz="2800" dirty="0"/>
              <a:t>Processor removed from process</a:t>
            </a:r>
          </a:p>
          <a:p>
            <a:pPr marL="742950" lvl="2" indent="-342900"/>
            <a:r>
              <a:rPr lang="en-US" sz="2800" dirty="0"/>
              <a:t>System call blocks in kernel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Asynchronous I/O as a Alternative to Threads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6836"/>
            <a:ext cx="8229600" cy="4172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8115" y="2089687"/>
            <a:ext cx="3153905" cy="258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2753" y="203027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21657" y="2038026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7214" y="202252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2753" y="2084522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6190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6221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0651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1657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9509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86753" y="4863884"/>
            <a:ext cx="1133960" cy="2634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Ousterhout</a:t>
            </a:r>
            <a:r>
              <a:rPr lang="en-US" dirty="0"/>
              <a:t> description:</a:t>
            </a:r>
          </a:p>
          <a:p>
            <a:pPr lvl="1"/>
            <a:r>
              <a:rPr lang="en-US" dirty="0"/>
              <a:t>One execution sequence; no concurrency</a:t>
            </a:r>
          </a:p>
          <a:p>
            <a:pPr lvl="1"/>
            <a:r>
              <a:rPr lang="en-US" dirty="0"/>
              <a:t>Establish callbacks for events</a:t>
            </a:r>
          </a:p>
          <a:p>
            <a:pPr lvl="1"/>
            <a:r>
              <a:rPr lang="en-US" dirty="0"/>
              <a:t>Event loop waits for an event and invokes handlers</a:t>
            </a:r>
          </a:p>
          <a:p>
            <a:pPr lvl="1"/>
            <a:r>
              <a:rPr lang="en-US" dirty="0"/>
              <a:t>No preemption of event handlers</a:t>
            </a:r>
          </a:p>
          <a:p>
            <a:pPr lvl="1"/>
            <a:r>
              <a:rPr lang="en-US" dirty="0"/>
              <a:t>Event handlers are generally short-lived</a:t>
            </a:r>
          </a:p>
          <a:p>
            <a:pPr lvl="1"/>
            <a:endParaRPr lang="en-US" dirty="0"/>
          </a:p>
          <a:p>
            <a:r>
              <a:rPr lang="en-US" dirty="0"/>
              <a:t>But must add “continuation” data structures if event processing is complex and needs local state and tracking of next step</a:t>
            </a:r>
          </a:p>
        </p:txBody>
      </p:sp>
    </p:spTree>
    <p:extLst>
      <p:ext uri="{BB962C8B-B14F-4D97-AF65-F5344CB8AC3E}">
        <p14:creationId xmlns:p14="http://schemas.microsoft.com/office/powerpoint/2010/main" val="80443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14281</TotalTime>
  <Words>380</Words>
  <Application>Microsoft Office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Introduction to Operating Systems</vt:lpstr>
      <vt:lpstr>Threads at User and Kernel Level</vt:lpstr>
      <vt:lpstr>Multithreaded OS Kernel</vt:lpstr>
      <vt:lpstr>Multithreaded User Processes (Take 1)</vt:lpstr>
      <vt:lpstr>TCB</vt:lpstr>
      <vt:lpstr>Multithreaded User Processes (Take 2)</vt:lpstr>
      <vt:lpstr>Multithreaded User Processes (Take 3)</vt:lpstr>
      <vt:lpstr>Asynchronous I/O as a Alternative to Threads</vt:lpstr>
      <vt:lpstr>Event-Driven Approach</vt:lpstr>
      <vt:lpstr>Question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Concurrency</dc:title>
  <dc:subject/>
  <dc:creator>Thomas Anderson</dc:creator>
  <cp:keywords/>
  <dc:description>Copyright Thomas Anderson 2012</dc:description>
  <cp:lastModifiedBy>Svetlana V Drachova</cp:lastModifiedBy>
  <cp:revision>76</cp:revision>
  <cp:lastPrinted>2017-05-21T23:33:00Z</cp:lastPrinted>
  <dcterms:created xsi:type="dcterms:W3CDTF">2014-10-08T04:57:38Z</dcterms:created>
  <dcterms:modified xsi:type="dcterms:W3CDTF">2020-06-02T06:52:02Z</dcterms:modified>
  <cp:category/>
</cp:coreProperties>
</file>