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03" r:id="rId2"/>
    <p:sldId id="413" r:id="rId3"/>
    <p:sldId id="395" r:id="rId4"/>
    <p:sldId id="397" r:id="rId5"/>
    <p:sldId id="371" r:id="rId6"/>
    <p:sldId id="372" r:id="rId7"/>
    <p:sldId id="318" r:id="rId8"/>
    <p:sldId id="319" r:id="rId9"/>
    <p:sldId id="322" r:id="rId10"/>
    <p:sldId id="419" r:id="rId11"/>
    <p:sldId id="323" r:id="rId12"/>
    <p:sldId id="324" r:id="rId13"/>
    <p:sldId id="325" r:id="rId14"/>
    <p:sldId id="420" r:id="rId15"/>
    <p:sldId id="421" r:id="rId16"/>
    <p:sldId id="331" r:id="rId17"/>
    <p:sldId id="326" r:id="rId18"/>
    <p:sldId id="327" r:id="rId19"/>
    <p:sldId id="332" r:id="rId20"/>
    <p:sldId id="422" r:id="rId21"/>
    <p:sldId id="423" r:id="rId22"/>
    <p:sldId id="334" r:id="rId23"/>
    <p:sldId id="396" r:id="rId24"/>
    <p:sldId id="335" r:id="rId25"/>
    <p:sldId id="376" r:id="rId26"/>
    <p:sldId id="414" r:id="rId27"/>
    <p:sldId id="336" r:id="rId28"/>
    <p:sldId id="370" r:id="rId29"/>
    <p:sldId id="386" r:id="rId30"/>
    <p:sldId id="337" r:id="rId31"/>
    <p:sldId id="338" r:id="rId32"/>
    <p:sldId id="340" r:id="rId33"/>
    <p:sldId id="383" r:id="rId34"/>
    <p:sldId id="415" r:id="rId35"/>
    <p:sldId id="416" r:id="rId36"/>
    <p:sldId id="417" r:id="rId37"/>
    <p:sldId id="418" r:id="rId38"/>
    <p:sldId id="404" r:id="rId39"/>
    <p:sldId id="411" r:id="rId40"/>
    <p:sldId id="410" r:id="rId41"/>
    <p:sldId id="409" r:id="rId42"/>
    <p:sldId id="405" r:id="rId43"/>
    <p:sldId id="406" r:id="rId44"/>
    <p:sldId id="407" r:id="rId45"/>
    <p:sldId id="408" r:id="rId46"/>
    <p:sldId id="400" r:id="rId47"/>
    <p:sldId id="425" r:id="rId48"/>
    <p:sldId id="426" r:id="rId49"/>
    <p:sldId id="427" r:id="rId50"/>
    <p:sldId id="428" r:id="rId51"/>
    <p:sldId id="424" r:id="rId52"/>
    <p:sldId id="429" r:id="rId53"/>
    <p:sldId id="430" r:id="rId54"/>
    <p:sldId id="431" r:id="rId55"/>
    <p:sldId id="433" r:id="rId56"/>
    <p:sldId id="432" r:id="rId57"/>
    <p:sldId id="434" r:id="rId58"/>
    <p:sldId id="341" r:id="rId5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86405" autoAdjust="0"/>
  </p:normalViewPr>
  <p:slideViewPr>
    <p:cSldViewPr snapToGrid="0" snapToObjects="1">
      <p:cViewPr varScale="1">
        <p:scale>
          <a:sx n="72" d="100"/>
          <a:sy n="72" d="100"/>
        </p:scale>
        <p:origin x="7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threads-cv.pdf" TargetMode="External"/><Relationship Id="rId2" Type="http://schemas.openxmlformats.org/officeDocument/2006/relationships/hyperlink" Target="http://home.deib.polimi.it/loiacono/uploads/Teaching/CP/CP_04_Pthread_CondVar.pdf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5 – Part A</a:t>
            </a:r>
          </a:p>
          <a:p>
            <a:endParaRPr lang="en-US" dirty="0"/>
          </a:p>
          <a:p>
            <a:r>
              <a:rPr lang="en-US" sz="2200" dirty="0"/>
              <a:t>(adapted by Mark </a:t>
            </a:r>
            <a:r>
              <a:rPr lang="en-US" sz="2200" dirty="0" err="1"/>
              <a:t>Smotherman</a:t>
            </a:r>
            <a:r>
              <a:rPr lang="en-US" sz="2200" dirty="0"/>
              <a:t> and Lana Drachova</a:t>
            </a:r>
            <a:br>
              <a:rPr lang="en-US" sz="2200" dirty="0"/>
            </a:br>
            <a:r>
              <a:rPr lang="en-US" sz="2200" dirty="0"/>
              <a:t>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7936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49D-A3E8-4127-906C-9443D38B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549EA-D4AE-4651-B782-61DF24A5ACF7}"/>
              </a:ext>
            </a:extLst>
          </p:cNvPr>
          <p:cNvSpPr txBox="1"/>
          <p:nvPr/>
        </p:nvSpPr>
        <p:spPr>
          <a:xfrm>
            <a:off x="457200" y="1417638"/>
            <a:ext cx="358471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(milk ==0) {</a:t>
            </a:r>
          </a:p>
          <a:p>
            <a:r>
              <a:rPr lang="en-US" dirty="0"/>
              <a:t>    if ((note == 0){</a:t>
            </a:r>
          </a:p>
          <a:p>
            <a:r>
              <a:rPr lang="en-US" dirty="0"/>
              <a:t>            note = 1;</a:t>
            </a:r>
            <a:br>
              <a:rPr lang="en-US" dirty="0"/>
            </a:br>
            <a:r>
              <a:rPr lang="en-US" dirty="0"/>
              <a:t>            milk ++;</a:t>
            </a:r>
            <a:br>
              <a:rPr lang="en-US" dirty="0"/>
            </a:br>
            <a:r>
              <a:rPr lang="en-US" dirty="0"/>
              <a:t>            note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96CF6-610E-463E-887F-83BC26E3395E}"/>
              </a:ext>
            </a:extLst>
          </p:cNvPr>
          <p:cNvSpPr txBox="1"/>
          <p:nvPr/>
        </p:nvSpPr>
        <p:spPr>
          <a:xfrm>
            <a:off x="4558156" y="1988127"/>
            <a:ext cx="4087091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thread 1				thread2</a:t>
            </a:r>
          </a:p>
          <a:p>
            <a:r>
              <a:rPr lang="en-US" dirty="0"/>
              <a:t>if (milk ==0) {</a:t>
            </a:r>
          </a:p>
          <a:p>
            <a:r>
              <a:rPr lang="en-US" dirty="0"/>
              <a:t>					if (milk ==0) {</a:t>
            </a:r>
          </a:p>
          <a:p>
            <a:r>
              <a:rPr lang="en-US" dirty="0"/>
              <a:t>   					   if ((note == 0){</a:t>
            </a:r>
          </a:p>
          <a:p>
            <a:r>
              <a:rPr lang="en-US" dirty="0"/>
              <a:t>       						   note = 1;</a:t>
            </a:r>
            <a:br>
              <a:rPr lang="en-US" dirty="0"/>
            </a:br>
            <a:r>
              <a:rPr lang="en-US" dirty="0"/>
              <a:t>            					   milk ++;</a:t>
            </a:r>
            <a:br>
              <a:rPr lang="en-US" dirty="0"/>
            </a:br>
            <a:r>
              <a:rPr lang="en-US" dirty="0"/>
              <a:t>            					   note = 0;</a:t>
            </a:r>
          </a:p>
          <a:p>
            <a:r>
              <a:rPr lang="en-US" dirty="0"/>
              <a:t>    					    }</a:t>
            </a:r>
          </a:p>
          <a:p>
            <a:r>
              <a:rPr lang="en-US" dirty="0"/>
              <a:t>					}</a:t>
            </a:r>
          </a:p>
          <a:p>
            <a:endParaRPr lang="en-US" dirty="0"/>
          </a:p>
          <a:p>
            <a:r>
              <a:rPr lang="en-US" dirty="0"/>
              <a:t>    if ((note == 0){</a:t>
            </a:r>
          </a:p>
          <a:p>
            <a:r>
              <a:rPr lang="en-US" dirty="0"/>
              <a:t>            note = 1;</a:t>
            </a:r>
            <a:br>
              <a:rPr lang="en-US" dirty="0"/>
            </a:br>
            <a:r>
              <a:rPr lang="en-US" dirty="0"/>
              <a:t>            milk ++;</a:t>
            </a:r>
            <a:br>
              <a:rPr lang="en-US" dirty="0"/>
            </a:br>
            <a:r>
              <a:rPr lang="en-US" dirty="0"/>
              <a:t>            note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37167-2E14-414E-9174-11714A84D86E}"/>
              </a:ext>
            </a:extLst>
          </p:cNvPr>
          <p:cNvSpPr txBox="1"/>
          <p:nvPr/>
        </p:nvSpPr>
        <p:spPr>
          <a:xfrm>
            <a:off x="568036" y="4250284"/>
            <a:ext cx="37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Heisenbug</a:t>
            </a:r>
            <a:r>
              <a:rPr lang="en-US" dirty="0"/>
              <a:t> causes the problem fail </a:t>
            </a:r>
            <a:br>
              <a:rPr lang="en-US" dirty="0"/>
            </a:br>
            <a:r>
              <a:rPr lang="en-US" dirty="0"/>
              <a:t>only occasionally and is almost</a:t>
            </a:r>
            <a:br>
              <a:rPr lang="en-US" dirty="0"/>
            </a:br>
            <a:r>
              <a:rPr lang="en-US" dirty="0"/>
              <a:t> impossible to reproduce. </a:t>
            </a:r>
          </a:p>
        </p:txBody>
      </p:sp>
    </p:spTree>
    <p:extLst>
      <p:ext uri="{BB962C8B-B14F-4D97-AF65-F5344CB8AC3E}">
        <p14:creationId xmlns:p14="http://schemas.microsoft.com/office/powerpoint/2010/main" val="52771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7157"/>
            <a:ext cx="8229600" cy="1143000"/>
          </a:xfrm>
        </p:spPr>
        <p:txBody>
          <a:bodyPr/>
          <a:lstStyle/>
          <a:p>
            <a:r>
              <a:rPr lang="en-US" dirty="0"/>
              <a:t>Too Much Milk, Try #2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156849"/>
            <a:ext cx="32004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Thread A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if ( !note B ) {</a:t>
            </a:r>
          </a:p>
          <a:p>
            <a:pPr>
              <a:buNone/>
            </a:pPr>
            <a:r>
              <a:rPr lang="en-US" dirty="0"/>
              <a:t>    if ( !milk 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0000" y="1101438"/>
            <a:ext cx="3378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Thread B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 !</a:t>
            </a:r>
            <a:r>
              <a:rPr lang="en-US" dirty="0" err="1"/>
              <a:t>noteA</a:t>
            </a:r>
            <a:r>
              <a:rPr lang="en-US" dirty="0"/>
              <a:t> ) { </a:t>
            </a:r>
          </a:p>
          <a:p>
            <a:pPr>
              <a:buNone/>
            </a:pPr>
            <a:r>
              <a:rPr lang="en-US" dirty="0"/>
              <a:t>    if ( !milk 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F1F64-7D5B-4FF1-AC94-E9973105ECF8}"/>
              </a:ext>
            </a:extLst>
          </p:cNvPr>
          <p:cNvSpPr txBox="1"/>
          <p:nvPr/>
        </p:nvSpPr>
        <p:spPr>
          <a:xfrm>
            <a:off x="817415" y="5791200"/>
            <a:ext cx="881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Safety, but not liveness: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threads can check the notes, leave their own notes, and </a:t>
            </a:r>
            <a:br>
              <a:rPr lang="en-US" dirty="0"/>
            </a:br>
            <a:r>
              <a:rPr lang="en-US" dirty="0"/>
              <a:t>both decide not to buy milk.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9556"/>
            <a:ext cx="8229600" cy="1143000"/>
          </a:xfrm>
        </p:spPr>
        <p:txBody>
          <a:bodyPr/>
          <a:lstStyle/>
          <a:p>
            <a:r>
              <a:rPr lang="en-US" dirty="0"/>
              <a:t>Too Much Milk, Try #3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9426" y="910465"/>
            <a:ext cx="4020901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Thread A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leave note A</a:t>
            </a:r>
          </a:p>
          <a:p>
            <a:pPr>
              <a:buNone/>
            </a:pPr>
            <a:r>
              <a:rPr lang="en-US" dirty="0"/>
              <a:t>while ( note B ) // X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// wait for </a:t>
            </a:r>
            <a:r>
              <a:rPr lang="en-US" dirty="0" err="1">
                <a:solidFill>
                  <a:srgbClr val="0070C0"/>
                </a:solidFill>
              </a:rPr>
              <a:t>noteB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  do nothing; </a:t>
            </a:r>
          </a:p>
          <a:p>
            <a:pPr>
              <a:buNone/>
            </a:pPr>
            <a:r>
              <a:rPr lang="en-US" dirty="0"/>
              <a:t>if ( !milk )</a:t>
            </a:r>
          </a:p>
          <a:p>
            <a:pPr>
              <a:buNone/>
            </a:pPr>
            <a:r>
              <a:rPr lang="en-US" dirty="0"/>
              <a:t>     buy milk;</a:t>
            </a:r>
          </a:p>
          <a:p>
            <a:pPr>
              <a:buNone/>
            </a:pPr>
            <a:r>
              <a:rPr lang="en-US" dirty="0"/>
              <a:t>remove note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730" y="868906"/>
            <a:ext cx="3530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Thread B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leave note B</a:t>
            </a:r>
          </a:p>
          <a:p>
            <a:pPr>
              <a:buNone/>
            </a:pPr>
            <a:r>
              <a:rPr lang="en-US" dirty="0"/>
              <a:t>if ( !</a:t>
            </a:r>
            <a:r>
              <a:rPr lang="en-US" dirty="0" err="1"/>
              <a:t>noteA</a:t>
            </a:r>
            <a:r>
              <a:rPr lang="en-US" dirty="0"/>
              <a:t> ) {   // 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if no </a:t>
            </a:r>
            <a:r>
              <a:rPr lang="en-US" dirty="0" err="1">
                <a:solidFill>
                  <a:srgbClr val="0070C0"/>
                </a:solidFill>
              </a:rPr>
              <a:t>noteA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 if ( !milk )</a:t>
            </a:r>
          </a:p>
          <a:p>
            <a:pPr>
              <a:buNone/>
            </a:pPr>
            <a:r>
              <a:rPr lang="en-US" dirty="0"/>
              <a:t>        buy milk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remove note B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8969" y="5266798"/>
            <a:ext cx="49260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>
                <a:solidFill>
                  <a:srgbClr val="0070C0"/>
                </a:solidFill>
              </a:rPr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>
                <a:solidFill>
                  <a:srgbClr val="0070C0"/>
                </a:solidFill>
              </a:rPr>
              <a:t>Other will buy, ok to quit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complicated</a:t>
            </a:r>
          </a:p>
          <a:p>
            <a:pPr lvl="1"/>
            <a:r>
              <a:rPr lang="en-US" dirty="0"/>
              <a:t>“obvious” code often has bugs</a:t>
            </a:r>
          </a:p>
          <a:p>
            <a:r>
              <a:rPr lang="en-US" dirty="0"/>
              <a:t>Modern compilers/architectures reorder instructions</a:t>
            </a:r>
          </a:p>
          <a:p>
            <a:pPr lvl="1"/>
            <a:r>
              <a:rPr lang="en-US" dirty="0"/>
              <a:t>Making reasoning even more difficult</a:t>
            </a:r>
          </a:p>
          <a:p>
            <a:r>
              <a:rPr lang="en-US" dirty="0"/>
              <a:t>Generalizing to many threads/processors</a:t>
            </a:r>
          </a:p>
          <a:p>
            <a:pPr lvl="1"/>
            <a:r>
              <a:rPr lang="en-US" dirty="0"/>
              <a:t>Even more complex: see Peterson’s algorithm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DB22-2B14-4A74-A70C-C685F853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2576"/>
            <a:ext cx="8229600" cy="1143000"/>
          </a:xfrm>
        </p:spPr>
        <p:txBody>
          <a:bodyPr/>
          <a:lstStyle/>
          <a:p>
            <a:r>
              <a:rPr lang="en-US" dirty="0"/>
              <a:t>Peterson’s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F92F-BFF0-4692-86E7-E65D2433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0481"/>
            <a:ext cx="8229600" cy="575657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Peterson's algorithm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Peterson's solution</a:t>
            </a:r>
            <a:r>
              <a:rPr lang="en-US" dirty="0"/>
              <a:t>) - concurrent programming algorithm that uses mutual exclusion to allow multiple threads to share the same single-use resource without conflicts using only the shared memory for </a:t>
            </a:r>
            <a:r>
              <a:rPr lang="en-US" dirty="0" err="1"/>
              <a:t>interprocess</a:t>
            </a:r>
            <a:r>
              <a:rPr lang="en-US" dirty="0"/>
              <a:t> communication. </a:t>
            </a:r>
          </a:p>
          <a:p>
            <a:r>
              <a:rPr lang="en-US" dirty="0"/>
              <a:t>Gary L. Peterson, 1981.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Complex and inefficient due to busy-waiting.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Busy-waiting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spinning</a:t>
            </a:r>
            <a:r>
              <a:rPr lang="en-US" dirty="0"/>
              <a:t> -  technique in which a thread repeatedly checks to see if some condition is true, for example, if a lock is available.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noteB</a:t>
            </a:r>
            <a:r>
              <a:rPr lang="en-US" dirty="0"/>
              <a:t>==1)</a:t>
            </a:r>
          </a:p>
          <a:p>
            <a:pPr marL="0" indent="0">
              <a:buNone/>
            </a:pPr>
            <a:r>
              <a:rPr lang="en-US" dirty="0"/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207548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D834-7C65-46CF-A43C-EDCF79D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4867"/>
            <a:ext cx="8229600" cy="1143000"/>
          </a:xfrm>
        </p:spPr>
        <p:txBody>
          <a:bodyPr/>
          <a:lstStyle/>
          <a:p>
            <a:r>
              <a:rPr lang="en-US" dirty="0"/>
              <a:t>Milk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2A42-582C-4F8D-B80D-5196EF3A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7580"/>
            <a:ext cx="8229600" cy="5576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a lock!</a:t>
            </a:r>
          </a:p>
          <a:p>
            <a:r>
              <a:rPr lang="en-US" dirty="0">
                <a:solidFill>
                  <a:srgbClr val="0070C0"/>
                </a:solidFill>
              </a:rPr>
              <a:t>Lock</a:t>
            </a:r>
            <a:r>
              <a:rPr lang="en-US" dirty="0"/>
              <a:t> – is a primitive (synchronization variable) that only one thread at a time can use.</a:t>
            </a:r>
          </a:p>
          <a:p>
            <a:r>
              <a:rPr lang="en-US" dirty="0"/>
              <a:t>Provides mutual exclusion – only 1 at a time</a:t>
            </a:r>
          </a:p>
          <a:p>
            <a:r>
              <a:rPr lang="en-US" dirty="0"/>
              <a:t>Operations appear atomic</a:t>
            </a:r>
            <a:br>
              <a:rPr lang="en-US" dirty="0"/>
            </a:br>
            <a:endParaRPr lang="en-US" dirty="0"/>
          </a:p>
          <a:p>
            <a:pPr marL="1257300" lvl="3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lock.acquire</a:t>
            </a:r>
            <a:r>
              <a:rPr lang="en-US" sz="2800" dirty="0">
                <a:solidFill>
                  <a:srgbClr val="0070C0"/>
                </a:solidFill>
              </a:rPr>
              <a:t>();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if (milk == 0) {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 milk ++;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{</a:t>
            </a:r>
          </a:p>
          <a:p>
            <a:pPr marL="1257300" lvl="3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lock.release</a:t>
            </a:r>
            <a:r>
              <a:rPr lang="en-US" sz="2800" dirty="0">
                <a:solidFill>
                  <a:srgbClr val="0070C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0279"/>
            <a:ext cx="8229600" cy="1143000"/>
          </a:xfrm>
        </p:spPr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00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lock.acquire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 until lock is </a:t>
            </a:r>
            <a:r>
              <a:rPr lang="en-US" i="1" dirty="0"/>
              <a:t>free</a:t>
            </a:r>
            <a:r>
              <a:rPr lang="en-US" dirty="0"/>
              <a:t>, then take it (make it </a:t>
            </a:r>
            <a:r>
              <a:rPr lang="en-US" i="1" dirty="0"/>
              <a:t>busy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Lock.release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release lock, making it free, and wake up anyone waiting for it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one holding,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Locks allow concurrent code to be much simpler:</a:t>
            </a:r>
          </a:p>
          <a:p>
            <a:pPr lvl="1">
              <a:buNone/>
            </a:pP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 lvl="1">
              <a:buNone/>
            </a:pPr>
            <a:r>
              <a:rPr lang="en-US" dirty="0"/>
              <a:t>if (!milk) </a:t>
            </a:r>
          </a:p>
          <a:p>
            <a:pPr lvl="1">
              <a:buNone/>
            </a:pPr>
            <a:r>
              <a:rPr lang="en-US" dirty="0"/>
              <a:t>    buy milk</a:t>
            </a:r>
          </a:p>
          <a:p>
            <a:pPr lvl="1">
              <a:buNone/>
            </a:pP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Example: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char *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0070C0"/>
                </a:solidFill>
              </a:rPr>
              <a:t>heaplock.acquire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</a:t>
            </a:r>
            <a:r>
              <a:rPr lang="en-US" dirty="0"/>
              <a:t> = allocate memory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0070C0"/>
                </a:solidFill>
              </a:rPr>
              <a:t>heaplock.release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Google the implementation of __</a:t>
            </a:r>
            <a:r>
              <a:rPr lang="en-US" i="1" dirty="0" err="1">
                <a:solidFill>
                  <a:srgbClr val="0070C0"/>
                </a:solidFill>
              </a:rPr>
              <a:t>libc_malloc</a:t>
            </a:r>
            <a:r>
              <a:rPr lang="en-US" i="1" dirty="0">
                <a:solidFill>
                  <a:srgbClr val="0070C0"/>
                </a:solidFill>
              </a:rPr>
              <a:t> if you want to see the real deal.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free(char</a:t>
            </a:r>
            <a:r>
              <a:rPr lang="en-US" dirty="0"/>
              <a:t> *</a:t>
            </a:r>
            <a:r>
              <a:rPr lang="en-US" dirty="0" err="1"/>
              <a:t>p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0070C0"/>
                </a:solidFill>
              </a:rPr>
              <a:t>heaplock.acquire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dirty="0"/>
              <a:t>      put p back on free list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0070C0"/>
                </a:solidFill>
              </a:rPr>
              <a:t>heaplock.release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Lock is initially free</a:t>
            </a:r>
          </a:p>
          <a:p>
            <a:r>
              <a:rPr lang="en-US" dirty="0"/>
              <a:t>Always acquire before accessing shared data structure</a:t>
            </a:r>
          </a:p>
          <a:p>
            <a:pPr lvl="1"/>
            <a:r>
              <a:rPr lang="en-US" dirty="0"/>
              <a:t>Begin of procedure!</a:t>
            </a:r>
          </a:p>
          <a:p>
            <a:r>
              <a:rPr lang="en-US" dirty="0"/>
              <a:t>Always release after finishing with shared data</a:t>
            </a:r>
          </a:p>
          <a:p>
            <a:pPr lvl="1"/>
            <a:r>
              <a:rPr lang="en-US" dirty="0"/>
              <a:t>End of procedure!</a:t>
            </a:r>
          </a:p>
          <a:p>
            <a:pPr lvl="1"/>
            <a:r>
              <a:rPr lang="en-US" dirty="0"/>
              <a:t>Only the lock holder can release</a:t>
            </a:r>
          </a:p>
          <a:p>
            <a:r>
              <a:rPr lang="en-US" dirty="0"/>
              <a:t>Never access shared data without lock</a:t>
            </a:r>
          </a:p>
          <a:p>
            <a:pPr lvl="1"/>
            <a:r>
              <a:rPr lang="en-US" dirty="0"/>
              <a:t>Danger!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Threads with Shared Memory</a:t>
            </a:r>
          </a:p>
        </p:txBody>
      </p:sp>
      <p:sp>
        <p:nvSpPr>
          <p:cNvPr id="5" name="Oval 4"/>
          <p:cNvSpPr/>
          <p:nvPr/>
        </p:nvSpPr>
        <p:spPr>
          <a:xfrm>
            <a:off x="2065145" y="1880299"/>
            <a:ext cx="4475213" cy="4278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6089" y="1827285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PCB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3368" y="2441566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3368" y="281089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3368" y="3180230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3368" y="5303888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3368" y="3549562"/>
            <a:ext cx="11587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5327163" y="2711395"/>
            <a:ext cx="230799" cy="803082"/>
          </a:xfrm>
          <a:custGeom>
            <a:avLst/>
            <a:gdLst>
              <a:gd name="connsiteX0" fmla="*/ 8162 w 230799"/>
              <a:gd name="connsiteY0" fmla="*/ 0 h 803082"/>
              <a:gd name="connsiteX1" fmla="*/ 211 w 230799"/>
              <a:gd name="connsiteY1" fmla="*/ 39756 h 803082"/>
              <a:gd name="connsiteX2" fmla="*/ 16114 w 230799"/>
              <a:gd name="connsiteY2" fmla="*/ 71562 h 803082"/>
              <a:gd name="connsiteX3" fmla="*/ 63821 w 230799"/>
              <a:gd name="connsiteY3" fmla="*/ 119269 h 803082"/>
              <a:gd name="connsiteX4" fmla="*/ 95627 w 230799"/>
              <a:gd name="connsiteY4" fmla="*/ 127221 h 803082"/>
              <a:gd name="connsiteX5" fmla="*/ 135383 w 230799"/>
              <a:gd name="connsiteY5" fmla="*/ 143123 h 803082"/>
              <a:gd name="connsiteX6" fmla="*/ 214896 w 230799"/>
              <a:gd name="connsiteY6" fmla="*/ 166977 h 803082"/>
              <a:gd name="connsiteX7" fmla="*/ 222847 w 230799"/>
              <a:gd name="connsiteY7" fmla="*/ 190831 h 803082"/>
              <a:gd name="connsiteX8" fmla="*/ 198994 w 230799"/>
              <a:gd name="connsiteY8" fmla="*/ 214685 h 803082"/>
              <a:gd name="connsiteX9" fmla="*/ 151286 w 230799"/>
              <a:gd name="connsiteY9" fmla="*/ 270344 h 803082"/>
              <a:gd name="connsiteX10" fmla="*/ 143334 w 230799"/>
              <a:gd name="connsiteY10" fmla="*/ 294198 h 803082"/>
              <a:gd name="connsiteX11" fmla="*/ 103578 w 230799"/>
              <a:gd name="connsiteY11" fmla="*/ 349857 h 803082"/>
              <a:gd name="connsiteX12" fmla="*/ 71773 w 230799"/>
              <a:gd name="connsiteY12" fmla="*/ 397565 h 803082"/>
              <a:gd name="connsiteX13" fmla="*/ 79724 w 230799"/>
              <a:gd name="connsiteY13" fmla="*/ 477078 h 803082"/>
              <a:gd name="connsiteX14" fmla="*/ 103578 w 230799"/>
              <a:gd name="connsiteY14" fmla="*/ 492981 h 803082"/>
              <a:gd name="connsiteX15" fmla="*/ 135383 w 230799"/>
              <a:gd name="connsiteY15" fmla="*/ 540688 h 803082"/>
              <a:gd name="connsiteX16" fmla="*/ 183091 w 230799"/>
              <a:gd name="connsiteY16" fmla="*/ 556591 h 803082"/>
              <a:gd name="connsiteX17" fmla="*/ 206945 w 230799"/>
              <a:gd name="connsiteY17" fmla="*/ 572494 h 803082"/>
              <a:gd name="connsiteX18" fmla="*/ 230799 w 230799"/>
              <a:gd name="connsiteY18" fmla="*/ 620202 h 803082"/>
              <a:gd name="connsiteX19" fmla="*/ 183091 w 230799"/>
              <a:gd name="connsiteY19" fmla="*/ 652007 h 803082"/>
              <a:gd name="connsiteX20" fmla="*/ 151286 w 230799"/>
              <a:gd name="connsiteY20" fmla="*/ 675861 h 803082"/>
              <a:gd name="connsiteX21" fmla="*/ 95627 w 230799"/>
              <a:gd name="connsiteY21" fmla="*/ 707666 h 803082"/>
              <a:gd name="connsiteX22" fmla="*/ 87675 w 230799"/>
              <a:gd name="connsiteY22" fmla="*/ 795130 h 803082"/>
              <a:gd name="connsiteX23" fmla="*/ 103578 w 230799"/>
              <a:gd name="connsiteY23" fmla="*/ 803082 h 8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799" h="803082">
                <a:moveTo>
                  <a:pt x="8162" y="0"/>
                </a:moveTo>
                <a:cubicBezTo>
                  <a:pt x="5512" y="13252"/>
                  <a:pt x="-1282" y="26324"/>
                  <a:pt x="211" y="39756"/>
                </a:cubicBezTo>
                <a:cubicBezTo>
                  <a:pt x="1520" y="51537"/>
                  <a:pt x="9832" y="61510"/>
                  <a:pt x="16114" y="71562"/>
                </a:cubicBezTo>
                <a:cubicBezTo>
                  <a:pt x="29136" y="92397"/>
                  <a:pt x="40886" y="109440"/>
                  <a:pt x="63821" y="119269"/>
                </a:cubicBezTo>
                <a:cubicBezTo>
                  <a:pt x="73866" y="123574"/>
                  <a:pt x="85259" y="123765"/>
                  <a:pt x="95627" y="127221"/>
                </a:cubicBezTo>
                <a:cubicBezTo>
                  <a:pt x="109167" y="131734"/>
                  <a:pt x="121970" y="138245"/>
                  <a:pt x="135383" y="143123"/>
                </a:cubicBezTo>
                <a:cubicBezTo>
                  <a:pt x="177976" y="158611"/>
                  <a:pt x="176921" y="157484"/>
                  <a:pt x="214896" y="166977"/>
                </a:cubicBezTo>
                <a:cubicBezTo>
                  <a:pt x="217546" y="174928"/>
                  <a:pt x="225497" y="182880"/>
                  <a:pt x="222847" y="190831"/>
                </a:cubicBezTo>
                <a:cubicBezTo>
                  <a:pt x="219291" y="201499"/>
                  <a:pt x="206193" y="206047"/>
                  <a:pt x="198994" y="214685"/>
                </a:cubicBezTo>
                <a:cubicBezTo>
                  <a:pt x="138455" y="287334"/>
                  <a:pt x="246830" y="174800"/>
                  <a:pt x="151286" y="270344"/>
                </a:cubicBezTo>
                <a:cubicBezTo>
                  <a:pt x="148635" y="278295"/>
                  <a:pt x="147082" y="286701"/>
                  <a:pt x="143334" y="294198"/>
                </a:cubicBezTo>
                <a:cubicBezTo>
                  <a:pt x="136868" y="307129"/>
                  <a:pt x="109886" y="340845"/>
                  <a:pt x="103578" y="349857"/>
                </a:cubicBezTo>
                <a:cubicBezTo>
                  <a:pt x="92618" y="365515"/>
                  <a:pt x="71773" y="397565"/>
                  <a:pt x="71773" y="397565"/>
                </a:cubicBezTo>
                <a:cubicBezTo>
                  <a:pt x="74423" y="424069"/>
                  <a:pt x="71301" y="451808"/>
                  <a:pt x="79724" y="477078"/>
                </a:cubicBezTo>
                <a:cubicBezTo>
                  <a:pt x="82746" y="486144"/>
                  <a:pt x="97285" y="485789"/>
                  <a:pt x="103578" y="492981"/>
                </a:cubicBezTo>
                <a:cubicBezTo>
                  <a:pt x="116164" y="507364"/>
                  <a:pt x="117252" y="534644"/>
                  <a:pt x="135383" y="540688"/>
                </a:cubicBezTo>
                <a:lnTo>
                  <a:pt x="183091" y="556591"/>
                </a:lnTo>
                <a:cubicBezTo>
                  <a:pt x="191042" y="561892"/>
                  <a:pt x="200188" y="565737"/>
                  <a:pt x="206945" y="572494"/>
                </a:cubicBezTo>
                <a:cubicBezTo>
                  <a:pt x="222357" y="587907"/>
                  <a:pt x="224332" y="600803"/>
                  <a:pt x="230799" y="620202"/>
                </a:cubicBezTo>
                <a:cubicBezTo>
                  <a:pt x="175286" y="675713"/>
                  <a:pt x="236793" y="621319"/>
                  <a:pt x="183091" y="652007"/>
                </a:cubicBezTo>
                <a:cubicBezTo>
                  <a:pt x="171585" y="658582"/>
                  <a:pt x="162070" y="668158"/>
                  <a:pt x="151286" y="675861"/>
                </a:cubicBezTo>
                <a:cubicBezTo>
                  <a:pt x="125066" y="694589"/>
                  <a:pt x="126681" y="692139"/>
                  <a:pt x="95627" y="707666"/>
                </a:cubicBezTo>
                <a:cubicBezTo>
                  <a:pt x="83815" y="743102"/>
                  <a:pt x="69693" y="759166"/>
                  <a:pt x="87675" y="795130"/>
                </a:cubicBezTo>
                <a:cubicBezTo>
                  <a:pt x="90326" y="800431"/>
                  <a:pt x="98277" y="800431"/>
                  <a:pt x="103578" y="80308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8833" y="2313610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TCB1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2335" y="2313610"/>
            <a:ext cx="65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TCB2</a:t>
            </a:r>
          </a:p>
        </p:txBody>
      </p:sp>
      <p:sp>
        <p:nvSpPr>
          <p:cNvPr id="18" name="Freeform 17"/>
          <p:cNvSpPr/>
          <p:nvPr/>
        </p:nvSpPr>
        <p:spPr>
          <a:xfrm>
            <a:off x="5675776" y="2720672"/>
            <a:ext cx="230799" cy="803082"/>
          </a:xfrm>
          <a:custGeom>
            <a:avLst/>
            <a:gdLst>
              <a:gd name="connsiteX0" fmla="*/ 8162 w 230799"/>
              <a:gd name="connsiteY0" fmla="*/ 0 h 803082"/>
              <a:gd name="connsiteX1" fmla="*/ 211 w 230799"/>
              <a:gd name="connsiteY1" fmla="*/ 39756 h 803082"/>
              <a:gd name="connsiteX2" fmla="*/ 16114 w 230799"/>
              <a:gd name="connsiteY2" fmla="*/ 71562 h 803082"/>
              <a:gd name="connsiteX3" fmla="*/ 63821 w 230799"/>
              <a:gd name="connsiteY3" fmla="*/ 119269 h 803082"/>
              <a:gd name="connsiteX4" fmla="*/ 95627 w 230799"/>
              <a:gd name="connsiteY4" fmla="*/ 127221 h 803082"/>
              <a:gd name="connsiteX5" fmla="*/ 135383 w 230799"/>
              <a:gd name="connsiteY5" fmla="*/ 143123 h 803082"/>
              <a:gd name="connsiteX6" fmla="*/ 214896 w 230799"/>
              <a:gd name="connsiteY6" fmla="*/ 166977 h 803082"/>
              <a:gd name="connsiteX7" fmla="*/ 222847 w 230799"/>
              <a:gd name="connsiteY7" fmla="*/ 190831 h 803082"/>
              <a:gd name="connsiteX8" fmla="*/ 198994 w 230799"/>
              <a:gd name="connsiteY8" fmla="*/ 214685 h 803082"/>
              <a:gd name="connsiteX9" fmla="*/ 151286 w 230799"/>
              <a:gd name="connsiteY9" fmla="*/ 270344 h 803082"/>
              <a:gd name="connsiteX10" fmla="*/ 143334 w 230799"/>
              <a:gd name="connsiteY10" fmla="*/ 294198 h 803082"/>
              <a:gd name="connsiteX11" fmla="*/ 103578 w 230799"/>
              <a:gd name="connsiteY11" fmla="*/ 349857 h 803082"/>
              <a:gd name="connsiteX12" fmla="*/ 71773 w 230799"/>
              <a:gd name="connsiteY12" fmla="*/ 397565 h 803082"/>
              <a:gd name="connsiteX13" fmla="*/ 79724 w 230799"/>
              <a:gd name="connsiteY13" fmla="*/ 477078 h 803082"/>
              <a:gd name="connsiteX14" fmla="*/ 103578 w 230799"/>
              <a:gd name="connsiteY14" fmla="*/ 492981 h 803082"/>
              <a:gd name="connsiteX15" fmla="*/ 135383 w 230799"/>
              <a:gd name="connsiteY15" fmla="*/ 540688 h 803082"/>
              <a:gd name="connsiteX16" fmla="*/ 183091 w 230799"/>
              <a:gd name="connsiteY16" fmla="*/ 556591 h 803082"/>
              <a:gd name="connsiteX17" fmla="*/ 206945 w 230799"/>
              <a:gd name="connsiteY17" fmla="*/ 572494 h 803082"/>
              <a:gd name="connsiteX18" fmla="*/ 230799 w 230799"/>
              <a:gd name="connsiteY18" fmla="*/ 620202 h 803082"/>
              <a:gd name="connsiteX19" fmla="*/ 183091 w 230799"/>
              <a:gd name="connsiteY19" fmla="*/ 652007 h 803082"/>
              <a:gd name="connsiteX20" fmla="*/ 151286 w 230799"/>
              <a:gd name="connsiteY20" fmla="*/ 675861 h 803082"/>
              <a:gd name="connsiteX21" fmla="*/ 95627 w 230799"/>
              <a:gd name="connsiteY21" fmla="*/ 707666 h 803082"/>
              <a:gd name="connsiteX22" fmla="*/ 87675 w 230799"/>
              <a:gd name="connsiteY22" fmla="*/ 795130 h 803082"/>
              <a:gd name="connsiteX23" fmla="*/ 103578 w 230799"/>
              <a:gd name="connsiteY23" fmla="*/ 803082 h 80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0799" h="803082">
                <a:moveTo>
                  <a:pt x="8162" y="0"/>
                </a:moveTo>
                <a:cubicBezTo>
                  <a:pt x="5512" y="13252"/>
                  <a:pt x="-1282" y="26324"/>
                  <a:pt x="211" y="39756"/>
                </a:cubicBezTo>
                <a:cubicBezTo>
                  <a:pt x="1520" y="51537"/>
                  <a:pt x="9832" y="61510"/>
                  <a:pt x="16114" y="71562"/>
                </a:cubicBezTo>
                <a:cubicBezTo>
                  <a:pt x="29136" y="92397"/>
                  <a:pt x="40886" y="109440"/>
                  <a:pt x="63821" y="119269"/>
                </a:cubicBezTo>
                <a:cubicBezTo>
                  <a:pt x="73866" y="123574"/>
                  <a:pt x="85259" y="123765"/>
                  <a:pt x="95627" y="127221"/>
                </a:cubicBezTo>
                <a:cubicBezTo>
                  <a:pt x="109167" y="131734"/>
                  <a:pt x="121970" y="138245"/>
                  <a:pt x="135383" y="143123"/>
                </a:cubicBezTo>
                <a:cubicBezTo>
                  <a:pt x="177976" y="158611"/>
                  <a:pt x="176921" y="157484"/>
                  <a:pt x="214896" y="166977"/>
                </a:cubicBezTo>
                <a:cubicBezTo>
                  <a:pt x="217546" y="174928"/>
                  <a:pt x="225497" y="182880"/>
                  <a:pt x="222847" y="190831"/>
                </a:cubicBezTo>
                <a:cubicBezTo>
                  <a:pt x="219291" y="201499"/>
                  <a:pt x="206193" y="206047"/>
                  <a:pt x="198994" y="214685"/>
                </a:cubicBezTo>
                <a:cubicBezTo>
                  <a:pt x="138455" y="287334"/>
                  <a:pt x="246830" y="174800"/>
                  <a:pt x="151286" y="270344"/>
                </a:cubicBezTo>
                <a:cubicBezTo>
                  <a:pt x="148635" y="278295"/>
                  <a:pt x="147082" y="286701"/>
                  <a:pt x="143334" y="294198"/>
                </a:cubicBezTo>
                <a:cubicBezTo>
                  <a:pt x="136868" y="307129"/>
                  <a:pt x="109886" y="340845"/>
                  <a:pt x="103578" y="349857"/>
                </a:cubicBezTo>
                <a:cubicBezTo>
                  <a:pt x="92618" y="365515"/>
                  <a:pt x="71773" y="397565"/>
                  <a:pt x="71773" y="397565"/>
                </a:cubicBezTo>
                <a:cubicBezTo>
                  <a:pt x="74423" y="424069"/>
                  <a:pt x="71301" y="451808"/>
                  <a:pt x="79724" y="477078"/>
                </a:cubicBezTo>
                <a:cubicBezTo>
                  <a:pt x="82746" y="486144"/>
                  <a:pt x="97285" y="485789"/>
                  <a:pt x="103578" y="492981"/>
                </a:cubicBezTo>
                <a:cubicBezTo>
                  <a:pt x="116164" y="507364"/>
                  <a:pt x="117252" y="534644"/>
                  <a:pt x="135383" y="540688"/>
                </a:cubicBezTo>
                <a:lnTo>
                  <a:pt x="183091" y="556591"/>
                </a:lnTo>
                <a:cubicBezTo>
                  <a:pt x="191042" y="561892"/>
                  <a:pt x="200188" y="565737"/>
                  <a:pt x="206945" y="572494"/>
                </a:cubicBezTo>
                <a:cubicBezTo>
                  <a:pt x="222357" y="587907"/>
                  <a:pt x="224332" y="600803"/>
                  <a:pt x="230799" y="620202"/>
                </a:cubicBezTo>
                <a:cubicBezTo>
                  <a:pt x="175286" y="675713"/>
                  <a:pt x="236793" y="621319"/>
                  <a:pt x="183091" y="652007"/>
                </a:cubicBezTo>
                <a:cubicBezTo>
                  <a:pt x="171585" y="658582"/>
                  <a:pt x="162070" y="668158"/>
                  <a:pt x="151286" y="675861"/>
                </a:cubicBezTo>
                <a:cubicBezTo>
                  <a:pt x="125066" y="694589"/>
                  <a:pt x="126681" y="692139"/>
                  <a:pt x="95627" y="707666"/>
                </a:cubicBezTo>
                <a:cubicBezTo>
                  <a:pt x="83815" y="743102"/>
                  <a:pt x="69693" y="759166"/>
                  <a:pt x="87675" y="795130"/>
                </a:cubicBezTo>
                <a:cubicBezTo>
                  <a:pt x="90326" y="800431"/>
                  <a:pt x="98277" y="800431"/>
                  <a:pt x="103578" y="803082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23368" y="4201157"/>
            <a:ext cx="1158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7285"/>
            <a:ext cx="19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objects in</a:t>
            </a:r>
          </a:p>
          <a:p>
            <a:r>
              <a:rPr lang="en-US" dirty="0"/>
              <a:t>the data segment</a:t>
            </a:r>
          </a:p>
          <a:p>
            <a:r>
              <a:rPr lang="en-US" dirty="0"/>
              <a:t>and heap segment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2382214" y="2288950"/>
            <a:ext cx="1341154" cy="70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2277374" y="2694765"/>
            <a:ext cx="1445994" cy="67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36566" y="359918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and T2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5967" y="182728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files, …</a:t>
            </a:r>
          </a:p>
        </p:txBody>
      </p:sp>
    </p:spTree>
    <p:extLst>
      <p:ext uri="{BB962C8B-B14F-4D97-AF65-F5344CB8AC3E}">
        <p14:creationId xmlns:p14="http://schemas.microsoft.com/office/powerpoint/2010/main" val="158050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6572-E987-4A9D-8A78-6714CFC2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BCF5-B21A-46B0-B6F1-BF10AF61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Mutual Exclusion </a:t>
            </a:r>
            <a:r>
              <a:rPr lang="en-US" dirty="0"/>
              <a:t>- one </a:t>
            </a:r>
            <a:r>
              <a:rPr lang="en-US" dirty="0" err="1"/>
              <a:t>one</a:t>
            </a:r>
            <a:r>
              <a:rPr lang="en-US" dirty="0"/>
              <a:t> thread acquires the lock at one time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– some thread will succeed in acquiring the lock, not necessarily in FIFO order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Bounded waiting </a:t>
            </a:r>
            <a:r>
              <a:rPr lang="en-US" dirty="0"/>
              <a:t>– a waiting thread will eventually get the lock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7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6572-E987-4A9D-8A78-6714CFC2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Queue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BCF5-B21A-46B0-B6F1-BF10AF61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Bounded Queue </a:t>
            </a:r>
            <a:r>
              <a:rPr lang="en-US" dirty="0"/>
              <a:t>– queue with a fixed size limit</a:t>
            </a:r>
          </a:p>
          <a:p>
            <a:pPr lvl="1"/>
            <a:r>
              <a:rPr lang="en-US" dirty="0"/>
              <a:t>Kernel has finite resources</a:t>
            </a:r>
          </a:p>
          <a:p>
            <a:pPr lvl="1"/>
            <a:r>
              <a:rPr lang="en-US" dirty="0"/>
              <a:t>Kernel uses bounded queues for IPC, TCP/UDP sockets, I/O requests</a:t>
            </a:r>
          </a:p>
          <a:p>
            <a:r>
              <a:rPr lang="en-US" dirty="0">
                <a:solidFill>
                  <a:srgbClr val="0070C0"/>
                </a:solidFill>
              </a:rPr>
              <a:t>Thread-safe bounded queue </a:t>
            </a:r>
            <a:r>
              <a:rPr lang="en-US" dirty="0"/>
              <a:t>– a queue safe to call from multiple concurrent threads. </a:t>
            </a:r>
          </a:p>
          <a:p>
            <a:r>
              <a:rPr lang="en-US" dirty="0"/>
              <a:t>Each queue has its lock and state variables (</a:t>
            </a:r>
            <a:r>
              <a:rPr lang="en-US" dirty="0" err="1"/>
              <a:t>ints</a:t>
            </a:r>
            <a:r>
              <a:rPr lang="en-US" dirty="0"/>
              <a:t>, floats, etc.)</a:t>
            </a:r>
          </a:p>
          <a:p>
            <a:r>
              <a:rPr lang="en-US" dirty="0"/>
              <a:t>MAX -  number of items</a:t>
            </a:r>
          </a:p>
          <a:p>
            <a:r>
              <a:rPr lang="en-US" dirty="0"/>
              <a:t>Remove on empty queue returns an error</a:t>
            </a:r>
          </a:p>
          <a:p>
            <a:r>
              <a:rPr lang="en-US" dirty="0"/>
              <a:t>Insert on full queue returns an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2112823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tryget</a:t>
            </a:r>
            <a:r>
              <a:rPr lang="en-US" dirty="0"/>
              <a:t>() {     </a:t>
            </a:r>
            <a:r>
              <a:rPr lang="en-US" dirty="0">
                <a:solidFill>
                  <a:srgbClr val="00B050"/>
                </a:solidFill>
              </a:rPr>
              <a:t>// removing</a:t>
            </a:r>
          </a:p>
          <a:p>
            <a:pPr>
              <a:buNone/>
            </a:pPr>
            <a:r>
              <a:rPr lang="en-US" dirty="0"/>
              <a:t>    item = NULL;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 front &lt; tail ) {</a:t>
            </a:r>
          </a:p>
          <a:p>
            <a:pPr>
              <a:buNone/>
            </a:pPr>
            <a:r>
              <a:rPr lang="en-US" dirty="0"/>
              <a:t>    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    front++;	</a:t>
            </a:r>
            <a:r>
              <a:rPr lang="en-US" dirty="0">
                <a:solidFill>
                  <a:srgbClr val="00B050"/>
                </a:solidFill>
              </a:rPr>
              <a:t>// ignoring </a:t>
            </a:r>
            <a:r>
              <a:rPr lang="en-US" dirty="0" err="1">
                <a:solidFill>
                  <a:srgbClr val="00B050"/>
                </a:solidFill>
              </a:rPr>
              <a:t>ovf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56024" y="2001987"/>
            <a:ext cx="40386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tryput</a:t>
            </a:r>
            <a:r>
              <a:rPr lang="en-US" dirty="0"/>
              <a:t>(item) { </a:t>
            </a:r>
            <a:r>
              <a:rPr lang="en-US" dirty="0">
                <a:solidFill>
                  <a:srgbClr val="00B050"/>
                </a:solidFill>
              </a:rPr>
              <a:t>// inserting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if ( (tail – front) &lt; size 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    tail++;	</a:t>
            </a:r>
            <a:r>
              <a:rPr lang="en-US" dirty="0">
                <a:solidFill>
                  <a:srgbClr val="00B050"/>
                </a:solidFill>
              </a:rPr>
              <a:t>// ignoring </a:t>
            </a:r>
            <a:r>
              <a:rPr lang="en-US" dirty="0" err="1">
                <a:solidFill>
                  <a:srgbClr val="00B050"/>
                </a:solidFill>
              </a:rPr>
              <a:t>ovf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1316855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Initially: front = tail = 0; lock = FREE; MAX is buffer capacity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simplicity, assume no wraparound on the integers front and tail; I’ll assume you can fix that if you want</a:t>
            </a:r>
          </a:p>
          <a:p>
            <a:pPr lvl="1"/>
            <a:endParaRPr lang="en-US" dirty="0"/>
          </a:p>
          <a:p>
            <a:r>
              <a:rPr lang="en-US" dirty="0"/>
              <a:t>Lock at beginning of procedure; unlock at end; no access to buffer outside of locks</a:t>
            </a:r>
          </a:p>
          <a:p>
            <a:endParaRPr lang="en-US" dirty="0"/>
          </a:p>
          <a:p>
            <a:r>
              <a:rPr lang="en-US" dirty="0"/>
              <a:t>Note that we don’t know whether the buffer is still empty once we release the lock– we only know the state of the buffer while holding the lock!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8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445"/>
            <a:ext cx="8229600" cy="48129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Allow waiting inside a critical section</a:t>
            </a:r>
          </a:p>
          <a:p>
            <a:pPr lvl="1"/>
            <a:r>
              <a:rPr lang="en-US" dirty="0"/>
              <a:t>Wait until queue is non-empty to remove item instead of returning an error</a:t>
            </a:r>
          </a:p>
          <a:p>
            <a:pPr lvl="1"/>
            <a:r>
              <a:rPr lang="en-US" dirty="0"/>
              <a:t>Called only when holding a lock</a:t>
            </a:r>
          </a:p>
          <a:p>
            <a:r>
              <a:rPr lang="en-US" dirty="0"/>
              <a:t>Waiting for some action to change system state</a:t>
            </a:r>
          </a:p>
          <a:p>
            <a:pPr lvl="1"/>
            <a:r>
              <a:rPr lang="en-US" dirty="0"/>
              <a:t>Can poll – check repeatedly</a:t>
            </a:r>
          </a:p>
          <a:p>
            <a:pPr lvl="1"/>
            <a:r>
              <a:rPr lang="en-US" dirty="0"/>
              <a:t>Inefficient busy-loop (busy-wait) consumes processor cycles without making useful progress, can delay scheduling of other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Wait: atomically release lock, suspend execution of the calling thread, relinquish processor, wait for conditional variable</a:t>
            </a:r>
          </a:p>
          <a:p>
            <a:pPr lvl="1"/>
            <a:r>
              <a:rPr lang="en-US" dirty="0"/>
              <a:t>Reacquire the lock when wakened by someone’s signal</a:t>
            </a:r>
          </a:p>
          <a:p>
            <a:r>
              <a:rPr lang="en-US" dirty="0"/>
              <a:t>Signal: wake up a waiter, if any and put on the scheduler’s READY list </a:t>
            </a:r>
          </a:p>
          <a:p>
            <a:r>
              <a:rPr lang="en-US" dirty="0"/>
              <a:t>Broadcast: wake up all waiters, if any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err="1"/>
              <a:t>methodThatWaits</a:t>
            </a:r>
            <a:r>
              <a:rPr lang="en-US" sz="2200" dirty="0"/>
              <a:t>()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lock.acquire</a:t>
            </a:r>
            <a:r>
              <a:rPr lang="en-US" sz="2200" dirty="0"/>
              <a:t>();</a:t>
            </a:r>
          </a:p>
          <a:p>
            <a:pPr>
              <a:buNone/>
            </a:pPr>
            <a:r>
              <a:rPr lang="en-US" sz="2200" dirty="0"/>
              <a:t>    // Read/write to shared state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while ( !</a:t>
            </a:r>
            <a:r>
              <a:rPr lang="en-US" sz="2200" dirty="0" err="1"/>
              <a:t>testSharedState</a:t>
            </a:r>
            <a:r>
              <a:rPr lang="en-US" sz="2200" dirty="0"/>
              <a:t>() ) {</a:t>
            </a:r>
          </a:p>
          <a:p>
            <a:pPr>
              <a:buNone/>
            </a:pPr>
            <a:r>
              <a:rPr lang="en-US" sz="2200" dirty="0"/>
              <a:t>         </a:t>
            </a:r>
            <a:r>
              <a:rPr lang="en-US" sz="2200" dirty="0" err="1"/>
              <a:t>cv.wait(&amp;lock</a:t>
            </a:r>
            <a:r>
              <a:rPr lang="en-US" sz="2200" dirty="0"/>
              <a:t>);</a:t>
            </a:r>
          </a:p>
          <a:p>
            <a:pPr>
              <a:buNone/>
            </a:pPr>
            <a:r>
              <a:rPr lang="en-US" sz="2200" dirty="0"/>
              <a:t>     }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// Read/write shared state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lock.release</a:t>
            </a:r>
            <a:r>
              <a:rPr lang="en-US" sz="2200" dirty="0"/>
              <a:t>();</a:t>
            </a:r>
          </a:p>
          <a:p>
            <a:pPr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/>
              <a:t>methodThatSignals</a:t>
            </a:r>
            <a:r>
              <a:rPr lang="en-US" sz="2200" dirty="0"/>
              <a:t>()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lock.acquire</a:t>
            </a:r>
            <a:r>
              <a:rPr lang="en-US" sz="2200" dirty="0"/>
              <a:t>();</a:t>
            </a:r>
          </a:p>
          <a:p>
            <a:pPr>
              <a:buNone/>
            </a:pPr>
            <a:r>
              <a:rPr lang="en-US" sz="2200" dirty="0"/>
              <a:t>    // Read/write to shared state</a:t>
            </a:r>
          </a:p>
          <a:p>
            <a:pPr>
              <a:buNone/>
            </a:pPr>
            <a:r>
              <a:rPr lang="en-US" sz="2200" dirty="0"/>
              <a:t>  </a:t>
            </a:r>
          </a:p>
          <a:p>
            <a:pPr>
              <a:buNone/>
            </a:pPr>
            <a:r>
              <a:rPr lang="en-US" sz="2200" dirty="0"/>
              <a:t>    // If </a:t>
            </a:r>
            <a:r>
              <a:rPr lang="en-US" sz="2200" dirty="0" err="1"/>
              <a:t>testSharedState</a:t>
            </a:r>
            <a:r>
              <a:rPr lang="en-US" sz="2200" dirty="0"/>
              <a:t> is now true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cv.signal(&amp;lock</a:t>
            </a:r>
            <a:r>
              <a:rPr lang="en-US" sz="2200" dirty="0"/>
              <a:t>);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</a:t>
            </a:r>
          </a:p>
          <a:p>
            <a:pPr>
              <a:buNone/>
            </a:pPr>
            <a:r>
              <a:rPr lang="en-US" sz="2200" dirty="0"/>
              <a:t>    // Read/write shared state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lock.release</a:t>
            </a:r>
            <a:r>
              <a:rPr lang="en-US" sz="2200" dirty="0"/>
              <a:t>();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23" y="1979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Lock and CVs Illustrated as Rooms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41" y="1417638"/>
            <a:ext cx="3317697" cy="4525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6702" y="2094417"/>
            <a:ext cx="769136" cy="198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6702" y="2557368"/>
            <a:ext cx="769136" cy="198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9766" y="4366039"/>
            <a:ext cx="769136" cy="198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1811" y="24698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9575" y="20257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148" y="428077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7272" y="1556960"/>
            <a:ext cx="27344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Example{</a:t>
            </a:r>
          </a:p>
          <a:p>
            <a:r>
              <a:rPr lang="en-US" dirty="0"/>
              <a:t>    Lock </a:t>
            </a:r>
            <a:r>
              <a:rPr lang="en-US" dirty="0" err="1"/>
              <a:t>lock</a:t>
            </a:r>
            <a:r>
              <a:rPr lang="en-US" dirty="0"/>
              <a:t>;</a:t>
            </a:r>
          </a:p>
          <a:p>
            <a:r>
              <a:rPr lang="en-US" dirty="0"/>
              <a:t>    CV a;</a:t>
            </a:r>
          </a:p>
          <a:p>
            <a:r>
              <a:rPr lang="en-US" dirty="0"/>
              <a:t>    CV b;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void method();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Example::method(){</a:t>
            </a:r>
          </a:p>
          <a:p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r>
              <a:rPr lang="en-US" dirty="0"/>
              <a:t>    ….</a:t>
            </a:r>
          </a:p>
          <a:p>
            <a:r>
              <a:rPr lang="en-US" dirty="0"/>
              <a:t>    // access state variables</a:t>
            </a:r>
          </a:p>
          <a:p>
            <a:r>
              <a:rPr lang="en-US" dirty="0"/>
              <a:t>    ….</a:t>
            </a:r>
          </a:p>
          <a:p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3425" y="6191874"/>
            <a:ext cx="460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Mesa-style monitor diagram is adapted from “Monitor_(synchronization)” Wikipedia article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533614" y="3789336"/>
            <a:ext cx="2208508" cy="945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8604" y="2963936"/>
            <a:ext cx="294468" cy="13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47754" y="284901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lock.q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64064" y="1419113"/>
            <a:ext cx="221339" cy="527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135818" y="5032980"/>
            <a:ext cx="277829" cy="527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879401" y="1417639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2857553" y="5041152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52762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get()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 front == tail 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empty.wait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item = </a:t>
            </a:r>
            <a:r>
              <a:rPr lang="en-US" dirty="0" err="1"/>
              <a:t>buf[front</a:t>
            </a:r>
            <a:r>
              <a:rPr lang="en-US" dirty="0"/>
              <a:t> % MAX];</a:t>
            </a:r>
          </a:p>
          <a:p>
            <a:pPr>
              <a:buNone/>
            </a:pPr>
            <a:r>
              <a:rPr lang="en-US" dirty="0"/>
              <a:t>    front++;	// ignoring </a:t>
            </a:r>
            <a:r>
              <a:rPr lang="en-US" dirty="0" err="1"/>
              <a:t>ovf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full.signal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return item;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29667" y="1461875"/>
            <a:ext cx="461433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put(item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while ( (tail – front) == MAX 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full.wait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buf[tail</a:t>
            </a:r>
            <a:r>
              <a:rPr lang="en-US" dirty="0"/>
              <a:t> % MAX] = item;</a:t>
            </a:r>
          </a:p>
          <a:p>
            <a:pPr>
              <a:buNone/>
            </a:pPr>
            <a:r>
              <a:rPr lang="en-US" dirty="0"/>
              <a:t>    tail++;	// ignoring </a:t>
            </a:r>
            <a:r>
              <a:rPr lang="en-US" dirty="0" err="1"/>
              <a:t>ovf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empty.signal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Initially: front = tail = 0; MAX is buffer capacity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empty/full are condition variables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state of the bounded buffer at lock acquire?</a:t>
            </a:r>
          </a:p>
          <a:p>
            <a:pPr lvl="1"/>
            <a:r>
              <a:rPr lang="en-US" dirty="0"/>
              <a:t>front &lt;= tail</a:t>
            </a:r>
          </a:p>
          <a:p>
            <a:pPr lvl="1"/>
            <a:r>
              <a:rPr lang="en-US" dirty="0"/>
              <a:t>front + MAX &gt;= tail </a:t>
            </a:r>
          </a:p>
          <a:p>
            <a:r>
              <a:rPr lang="en-US" dirty="0"/>
              <a:t>These are also true on return from wait</a:t>
            </a:r>
          </a:p>
          <a:p>
            <a:r>
              <a:rPr lang="en-US" dirty="0"/>
              <a:t>And at lock release</a:t>
            </a:r>
          </a:p>
          <a:p>
            <a:r>
              <a:rPr lang="en-US" dirty="0"/>
              <a:t>Allows for proof of correctness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Pre/Post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70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methodThatWaits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while ( !</a:t>
            </a:r>
            <a:r>
              <a:rPr lang="en-US" dirty="0" err="1"/>
              <a:t>testSharedState</a:t>
            </a:r>
            <a:r>
              <a:rPr lang="en-US" dirty="0"/>
              <a:t>() 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cv.wait(&amp;lock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    // WARNING: shared state may</a:t>
            </a:r>
          </a:p>
          <a:p>
            <a:pPr>
              <a:buNone/>
            </a:pPr>
            <a:r>
              <a:rPr lang="en-US" dirty="0"/>
              <a:t>    // have changed!  But</a:t>
            </a:r>
          </a:p>
          <a:p>
            <a:pPr>
              <a:buNone/>
            </a:pPr>
            <a:r>
              <a:rPr lang="en-US" dirty="0"/>
              <a:t>   // </a:t>
            </a:r>
            <a:r>
              <a:rPr lang="en-US" dirty="0" err="1"/>
              <a:t>testSharedState</a:t>
            </a:r>
            <a:r>
              <a:rPr lang="en-US" dirty="0"/>
              <a:t> is TRUE </a:t>
            </a:r>
          </a:p>
          <a:p>
            <a:pPr>
              <a:buNone/>
            </a:pPr>
            <a:r>
              <a:rPr lang="en-US" dirty="0"/>
              <a:t>   // and pre-condition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methodThatSignals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// Pre-condition: State is consistent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// If </a:t>
            </a:r>
            <a:r>
              <a:rPr lang="en-US" dirty="0" err="1"/>
              <a:t>testSharedState</a:t>
            </a:r>
            <a:r>
              <a:rPr lang="en-US" dirty="0"/>
              <a:t> is now true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cv.signal(&amp;lock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NO WARNING: signal keeps lock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// Read/write shared state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/ Record Out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Thread A with shared “x”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x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// at machine code level</a:t>
            </a:r>
          </a:p>
          <a:p>
            <a:pPr marL="0" indent="0">
              <a:buNone/>
            </a:pPr>
            <a:r>
              <a:rPr lang="en-US" dirty="0"/>
              <a:t>	load r1, x</a:t>
            </a:r>
          </a:p>
          <a:p>
            <a:pPr marL="0" indent="0">
              <a:buNone/>
            </a:pPr>
            <a:r>
              <a:rPr lang="en-US" dirty="0"/>
              <a:t>	add r1, r1, #1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switch threads	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store r1, x		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Thread B with shared “x”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x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// at machine code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load r1, x</a:t>
            </a:r>
          </a:p>
          <a:p>
            <a:pPr marL="0" indent="0">
              <a:buNone/>
            </a:pPr>
            <a:r>
              <a:rPr lang="en-US" dirty="0"/>
              <a:t>	add r1, r1, #1</a:t>
            </a:r>
          </a:p>
          <a:p>
            <a:pPr marL="0" indent="0">
              <a:buNone/>
            </a:pPr>
            <a:r>
              <a:rPr lang="en-US" dirty="0"/>
              <a:t>	store r1, 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switch threads</a:t>
            </a:r>
          </a:p>
        </p:txBody>
      </p:sp>
    </p:spTree>
    <p:extLst>
      <p:ext uri="{BB962C8B-B14F-4D97-AF65-F5344CB8AC3E}">
        <p14:creationId xmlns:p14="http://schemas.microsoft.com/office/powerpoint/2010/main" val="1773709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hold lock when calling wait, signal, broadcast</a:t>
            </a:r>
          </a:p>
          <a:p>
            <a:pPr lvl="1"/>
            <a:r>
              <a:rPr lang="en-US" dirty="0"/>
              <a:t>Condition variable is sync FOR shared state</a:t>
            </a:r>
          </a:p>
          <a:p>
            <a:pPr lvl="1"/>
            <a:r>
              <a:rPr lang="en-US" dirty="0"/>
              <a:t>ALWAYS hold lock when accessing shared state</a:t>
            </a:r>
          </a:p>
          <a:p>
            <a:r>
              <a:rPr lang="en-US" dirty="0"/>
              <a:t>Condition variable is </a:t>
            </a:r>
            <a:r>
              <a:rPr lang="en-US" dirty="0" err="1"/>
              <a:t>memoryless</a:t>
            </a:r>
            <a:endParaRPr lang="en-US" dirty="0"/>
          </a:p>
          <a:p>
            <a:pPr lvl="1"/>
            <a:r>
              <a:rPr lang="en-US" dirty="0"/>
              <a:t>If signal when no one is waiting, no op</a:t>
            </a:r>
          </a:p>
          <a:p>
            <a:pPr lvl="1"/>
            <a:r>
              <a:rPr lang="en-US" dirty="0"/>
              <a:t>If wait before signal, waiter wakes up</a:t>
            </a:r>
          </a:p>
          <a:p>
            <a:r>
              <a:rPr lang="en-US" dirty="0"/>
              <a:t>Wait atomically releases lock</a:t>
            </a:r>
          </a:p>
          <a:p>
            <a:pPr lvl="1"/>
            <a:r>
              <a:rPr lang="en-US" dirty="0"/>
              <a:t>What if wait, then release?</a:t>
            </a:r>
          </a:p>
          <a:p>
            <a:pPr lvl="1"/>
            <a:r>
              <a:rPr lang="en-US" dirty="0"/>
              <a:t>What if release, then wait?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thread is woken up from wait, it may not run immediately</a:t>
            </a:r>
          </a:p>
          <a:p>
            <a:pPr lvl="1"/>
            <a:r>
              <a:rPr lang="en-US" dirty="0"/>
              <a:t>Signal/broadcast puts thread on ready list</a:t>
            </a:r>
          </a:p>
          <a:p>
            <a:pPr lvl="1"/>
            <a:r>
              <a:rPr lang="en-US" dirty="0"/>
              <a:t>When lock is released, anyone might acquire it</a:t>
            </a:r>
          </a:p>
          <a:p>
            <a:r>
              <a:rPr lang="en-US" dirty="0"/>
              <a:t>Wait MUST be in a loop</a:t>
            </a:r>
          </a:p>
          <a:p>
            <a:pPr lvl="1">
              <a:buNone/>
            </a:pPr>
            <a:r>
              <a:rPr lang="en-US" dirty="0"/>
              <a:t>while ( </a:t>
            </a:r>
            <a:r>
              <a:rPr lang="en-US" dirty="0" err="1"/>
              <a:t>needToWait</a:t>
            </a:r>
            <a:r>
              <a:rPr lang="en-US" dirty="0"/>
              <a:t>() ) {</a:t>
            </a:r>
          </a:p>
          <a:p>
            <a:pPr lvl="1">
              <a:buNone/>
            </a:pPr>
            <a:r>
              <a:rPr lang="en-US" dirty="0"/>
              <a:t>	  </a:t>
            </a:r>
            <a:r>
              <a:rPr lang="en-US" dirty="0" err="1"/>
              <a:t>condition.Wait(lock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r>
              <a:rPr lang="en-US" dirty="0"/>
              <a:t>Simplifies implementation</a:t>
            </a:r>
          </a:p>
          <a:p>
            <a:pPr lvl="1"/>
            <a:r>
              <a:rPr lang="en-US" dirty="0"/>
              <a:t>Of condition variables and locks</a:t>
            </a:r>
          </a:p>
          <a:p>
            <a:pPr lvl="1"/>
            <a:r>
              <a:rPr lang="en-US" dirty="0"/>
              <a:t>Of code that uses condition variables and locks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Synchronization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Identify objects or data structures that can be accessed by multiple threads concurrently</a:t>
            </a:r>
          </a:p>
          <a:p>
            <a:r>
              <a:rPr lang="en-US" dirty="0"/>
              <a:t>Add locks to object/module</a:t>
            </a:r>
          </a:p>
          <a:p>
            <a:pPr lvl="1"/>
            <a:r>
              <a:rPr lang="en-US" dirty="0"/>
              <a:t>Grab lock on start to every method/procedure</a:t>
            </a:r>
          </a:p>
          <a:p>
            <a:pPr lvl="1"/>
            <a:r>
              <a:rPr lang="en-US" dirty="0"/>
              <a:t>Release lock on finish</a:t>
            </a:r>
          </a:p>
          <a:p>
            <a:r>
              <a:rPr lang="en-US" dirty="0"/>
              <a:t>If need to wait</a:t>
            </a:r>
          </a:p>
          <a:p>
            <a:pPr lvl="1"/>
            <a:r>
              <a:rPr lang="en-US" dirty="0"/>
              <a:t>while( </a:t>
            </a:r>
            <a:r>
              <a:rPr lang="en-US" dirty="0" err="1"/>
              <a:t>needToWait</a:t>
            </a:r>
            <a:r>
              <a:rPr lang="en-US" dirty="0"/>
              <a:t>() ) { </a:t>
            </a:r>
            <a:r>
              <a:rPr lang="en-US" dirty="0" err="1"/>
              <a:t>condition.Wait</a:t>
            </a:r>
            <a:r>
              <a:rPr lang="en-US" dirty="0"/>
              <a:t>(&amp;lock); }</a:t>
            </a:r>
          </a:p>
          <a:p>
            <a:pPr lvl="1"/>
            <a:r>
              <a:rPr lang="en-US" dirty="0"/>
              <a:t>Do not assume when you wake up that </a:t>
            </a:r>
            <a:r>
              <a:rPr lang="en-US" dirty="0" err="1"/>
              <a:t>signaller</a:t>
            </a:r>
            <a:r>
              <a:rPr lang="en-US" dirty="0"/>
              <a:t> just ran</a:t>
            </a:r>
          </a:p>
          <a:p>
            <a:r>
              <a:rPr lang="en-US" dirty="0"/>
              <a:t>If do something that might wake someone up</a:t>
            </a:r>
          </a:p>
          <a:p>
            <a:pPr lvl="1"/>
            <a:r>
              <a:rPr lang="en-US" dirty="0"/>
              <a:t>Signal or Broadcast</a:t>
            </a:r>
          </a:p>
          <a:p>
            <a:r>
              <a:rPr lang="en-US" dirty="0"/>
              <a:t>Always leave shared state variables in a consistent state</a:t>
            </a:r>
          </a:p>
          <a:p>
            <a:pPr lvl="1"/>
            <a:r>
              <a:rPr lang="en-US" dirty="0"/>
              <a:t>When lock is released, or when waiting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structure</a:t>
            </a:r>
          </a:p>
          <a:p>
            <a:r>
              <a:rPr lang="en-US" dirty="0"/>
              <a:t>Always use locks and condition variables</a:t>
            </a:r>
          </a:p>
          <a:p>
            <a:r>
              <a:rPr lang="en-US" dirty="0"/>
              <a:t>Always acquire lock at beginning of procedure, release at end</a:t>
            </a:r>
          </a:p>
          <a:p>
            <a:r>
              <a:rPr lang="en-US" dirty="0"/>
              <a:t>Always hold lock when using a condition variable</a:t>
            </a:r>
          </a:p>
          <a:p>
            <a:r>
              <a:rPr lang="en-US" dirty="0"/>
              <a:t>Always wait in while loop</a:t>
            </a:r>
          </a:p>
          <a:p>
            <a:r>
              <a:rPr lang="en-US" dirty="0"/>
              <a:t>Never spin in sleep()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Readers and 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Differentiate the threads that merely read values in a shared object from those that update the values</a:t>
            </a:r>
          </a:p>
          <a:p>
            <a:r>
              <a:rPr lang="en-US" dirty="0"/>
              <a:t>Replace the mutual exclusion lock for a shared object with a readers/writers lock when:</a:t>
            </a:r>
          </a:p>
          <a:p>
            <a:pPr lvl="1"/>
            <a:r>
              <a:rPr lang="en-US" dirty="0"/>
              <a:t>there is substantial contention for the mutual exclusion lock</a:t>
            </a:r>
          </a:p>
          <a:p>
            <a:pPr lvl="1"/>
            <a:r>
              <a:rPr lang="en-US" dirty="0"/>
              <a:t>a substantial majority of accesses are read-only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Readers/Writers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921" y="1332856"/>
            <a:ext cx="2572720" cy="53352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RWLock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private:</a:t>
            </a:r>
          </a:p>
          <a:p>
            <a:pPr marL="0" indent="0">
              <a:buNone/>
            </a:pPr>
            <a:r>
              <a:rPr lang="en-US" dirty="0"/>
              <a:t>        // Synchronization variables</a:t>
            </a:r>
          </a:p>
          <a:p>
            <a:pPr marL="0" indent="0">
              <a:buNone/>
            </a:pPr>
            <a:r>
              <a:rPr lang="en-US" dirty="0"/>
              <a:t>        Lock </a:t>
            </a:r>
            <a:r>
              <a:rPr lang="en-US" dirty="0" err="1"/>
              <a:t>lock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CV </a:t>
            </a:r>
            <a:r>
              <a:rPr lang="en-US" dirty="0" err="1"/>
              <a:t>readGo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CV </a:t>
            </a:r>
            <a:r>
              <a:rPr lang="en-US" dirty="0" err="1"/>
              <a:t>writeGo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State variables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activeReaders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activeWriters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waitingReaders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waitingWriters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RWLock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~</a:t>
            </a:r>
            <a:r>
              <a:rPr lang="en-US" dirty="0" err="1"/>
              <a:t>RWLock</a:t>
            </a:r>
            <a:r>
              <a:rPr lang="en-US" dirty="0"/>
              <a:t>() {};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startRead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doneRead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startWrite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doneWrite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private:</a:t>
            </a:r>
          </a:p>
          <a:p>
            <a:pPr marL="0" indent="0">
              <a:buNone/>
            </a:pPr>
            <a:r>
              <a:rPr lang="en-US" dirty="0"/>
              <a:t>        bool </a:t>
            </a:r>
            <a:r>
              <a:rPr lang="en-US" dirty="0" err="1"/>
              <a:t>readShouldWait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bool </a:t>
            </a:r>
            <a:r>
              <a:rPr lang="en-US" dirty="0" err="1"/>
              <a:t>writeShouldWait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135" y="2053526"/>
            <a:ext cx="30560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reader(</a:t>
            </a:r>
            <a:r>
              <a:rPr lang="en-US" dirty="0" err="1"/>
              <a:t>RWLock</a:t>
            </a:r>
            <a:r>
              <a:rPr lang="en-US" dirty="0"/>
              <a:t> *</a:t>
            </a:r>
            <a:r>
              <a:rPr lang="en-US" dirty="0" err="1"/>
              <a:t>rwLock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err="1"/>
              <a:t>rwLock</a:t>
            </a:r>
            <a:r>
              <a:rPr lang="en-US" dirty="0"/>
              <a:t>-&gt;</a:t>
            </a:r>
            <a:r>
              <a:rPr lang="en-US" dirty="0" err="1"/>
              <a:t>startRead</a:t>
            </a:r>
            <a:r>
              <a:rPr lang="en-US" dirty="0"/>
              <a:t>();</a:t>
            </a:r>
          </a:p>
          <a:p>
            <a:r>
              <a:rPr lang="en-US" dirty="0"/>
              <a:t>    // read shared data</a:t>
            </a:r>
          </a:p>
          <a:p>
            <a:r>
              <a:rPr lang="en-US" dirty="0"/>
              <a:t>    </a:t>
            </a:r>
            <a:r>
              <a:rPr lang="en-US" dirty="0" err="1"/>
              <a:t>rwLock</a:t>
            </a:r>
            <a:r>
              <a:rPr lang="en-US" dirty="0"/>
              <a:t>-&gt;</a:t>
            </a:r>
            <a:r>
              <a:rPr lang="en-US" dirty="0" err="1"/>
              <a:t>doneRead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writer(</a:t>
            </a:r>
            <a:r>
              <a:rPr lang="en-US" dirty="0" err="1"/>
              <a:t>RWLock</a:t>
            </a:r>
            <a:r>
              <a:rPr lang="en-US" dirty="0"/>
              <a:t> *</a:t>
            </a:r>
            <a:r>
              <a:rPr lang="en-US" dirty="0" err="1"/>
              <a:t>rwLock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err="1"/>
              <a:t>rwLock</a:t>
            </a:r>
            <a:r>
              <a:rPr lang="en-US" dirty="0"/>
              <a:t>-&gt;</a:t>
            </a:r>
            <a:r>
              <a:rPr lang="en-US" dirty="0" err="1"/>
              <a:t>startWrite</a:t>
            </a:r>
            <a:r>
              <a:rPr lang="en-US" dirty="0"/>
              <a:t>();</a:t>
            </a:r>
          </a:p>
          <a:p>
            <a:r>
              <a:rPr lang="en-US" dirty="0"/>
              <a:t>    // write shared data</a:t>
            </a:r>
          </a:p>
          <a:p>
            <a:r>
              <a:rPr lang="en-US" dirty="0"/>
              <a:t>    </a:t>
            </a:r>
            <a:r>
              <a:rPr lang="en-US" dirty="0" err="1"/>
              <a:t>rwLock</a:t>
            </a:r>
            <a:r>
              <a:rPr lang="en-US" dirty="0"/>
              <a:t>-&gt;</a:t>
            </a:r>
            <a:r>
              <a:rPr lang="en-US" dirty="0" err="1"/>
              <a:t>doneWrite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141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FIFOBBQ (Figure 5.14) shown to have two bugs:</a:t>
            </a:r>
          </a:p>
          <a:p>
            <a:pPr lvl="1"/>
            <a:r>
              <a:rPr lang="en-US" dirty="0"/>
              <a:t>The destroyed CV can be kept inside the remove queue, which will block the insert call to wake up the proper waiter</a:t>
            </a:r>
          </a:p>
          <a:p>
            <a:pPr lvl="1"/>
            <a:r>
              <a:rPr lang="en-US" dirty="0"/>
              <a:t>When multiple CVs are woken up within a short time and the lock-holding CV thread is not the head of </a:t>
            </a:r>
            <a:r>
              <a:rPr lang="en-US" dirty="0" err="1"/>
              <a:t>removeQueue</a:t>
            </a:r>
            <a:r>
              <a:rPr lang="en-US" dirty="0"/>
              <a:t>, that thread will be removed from </a:t>
            </a:r>
            <a:r>
              <a:rPr lang="en-US" dirty="0" err="1"/>
              <a:t>removeQueue</a:t>
            </a:r>
            <a:r>
              <a:rPr lang="en-US" dirty="0"/>
              <a:t>, return to sleep, and never wake up again</a:t>
            </a:r>
          </a:p>
          <a:p>
            <a:r>
              <a:rPr lang="en-US" dirty="0"/>
              <a:t>See Gu, et al., “Building Certified Concurrent OS Kernels,” CACM, Oct. 2019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16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FIFOBBQ::remove()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203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FIFOBBQ::remove 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intitem,myPostition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CV *</a:t>
            </a:r>
            <a:r>
              <a:rPr lang="en-US" dirty="0" err="1"/>
              <a:t>myCV</a:t>
            </a:r>
            <a:r>
              <a:rPr lang="en-US" dirty="0"/>
              <a:t>,*</a:t>
            </a:r>
            <a:r>
              <a:rPr lang="en-US" dirty="0" err="1"/>
              <a:t>nextWaiter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lock.acquire</a:t>
            </a:r>
            <a:r>
              <a:rPr lang="en-US" dirty="0"/>
              <a:t>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myPosition</a:t>
            </a:r>
            <a:r>
              <a:rPr lang="en-US" dirty="0"/>
              <a:t> = </a:t>
            </a:r>
            <a:r>
              <a:rPr lang="en-US" dirty="0" err="1"/>
              <a:t>numRemoveCalled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myCV</a:t>
            </a:r>
            <a:r>
              <a:rPr lang="en-US" dirty="0"/>
              <a:t> = new CV;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removeQueue.append</a:t>
            </a:r>
            <a:r>
              <a:rPr lang="en-US" dirty="0"/>
              <a:t>(</a:t>
            </a:r>
            <a:r>
              <a:rPr lang="en-US" dirty="0" err="1"/>
              <a:t>myCV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while (front &lt; </a:t>
            </a:r>
            <a:r>
              <a:rPr lang="en-US" dirty="0" err="1"/>
              <a:t>myPosition</a:t>
            </a:r>
            <a:r>
              <a:rPr lang="en-US" dirty="0"/>
              <a:t> || front == </a:t>
            </a:r>
            <a:r>
              <a:rPr lang="en-US" dirty="0" err="1"/>
              <a:t>nextEmpty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myCV</a:t>
            </a:r>
            <a:r>
              <a:rPr lang="en-US" dirty="0"/>
              <a:t>-&gt;wait(&amp;lock);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delete </a:t>
            </a:r>
            <a:r>
              <a:rPr lang="en-US" dirty="0" err="1"/>
              <a:t>myCV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item = items[front % MAX];</a:t>
            </a:r>
          </a:p>
          <a:p>
            <a:pPr marL="0" indent="0">
              <a:buNone/>
            </a:pPr>
            <a:r>
              <a:rPr lang="en-US" dirty="0"/>
              <a:t>    front ++;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43220" y="1600200"/>
            <a:ext cx="398306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nextWaiter</a:t>
            </a:r>
            <a:r>
              <a:rPr lang="en-US" dirty="0"/>
              <a:t> = </a:t>
            </a:r>
            <a:r>
              <a:rPr lang="en-US" dirty="0" err="1"/>
              <a:t>insertQueue.peekFront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nextWaiter</a:t>
            </a:r>
            <a:r>
              <a:rPr lang="en-US" dirty="0"/>
              <a:t> != NULL) </a:t>
            </a:r>
            <a:r>
              <a:rPr lang="en-US" dirty="0" err="1"/>
              <a:t>nextWaiter</a:t>
            </a:r>
            <a:r>
              <a:rPr lang="en-US" dirty="0"/>
              <a:t>-&gt;Signal();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the remover now responsible for removing</a:t>
            </a:r>
          </a:p>
          <a:p>
            <a:pPr marL="0" indent="0">
              <a:buNone/>
            </a:pPr>
            <a:r>
              <a:rPr lang="en-US" dirty="0"/>
              <a:t>    // itself from the </a:t>
            </a:r>
            <a:r>
              <a:rPr lang="en-US" dirty="0" err="1"/>
              <a:t>removeQueue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removeQueue.removeFromFront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the remover responsible for waking up the</a:t>
            </a:r>
          </a:p>
          <a:p>
            <a:pPr marL="0" indent="0">
              <a:buNone/>
            </a:pPr>
            <a:r>
              <a:rPr lang="en-US" dirty="0"/>
              <a:t>    // next in the </a:t>
            </a:r>
            <a:r>
              <a:rPr lang="en-US" dirty="0" err="1"/>
              <a:t>removeQueue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nextWaiter</a:t>
            </a:r>
            <a:r>
              <a:rPr lang="en-US" dirty="0"/>
              <a:t> = </a:t>
            </a:r>
            <a:r>
              <a:rPr lang="en-US" dirty="0" err="1"/>
              <a:t>removeQueue.peekFront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nextWaiter</a:t>
            </a:r>
            <a:r>
              <a:rPr lang="en-US" dirty="0"/>
              <a:t> != NULL) </a:t>
            </a:r>
            <a:r>
              <a:rPr lang="en-US" dirty="0" err="1"/>
              <a:t>nextWaiter</a:t>
            </a:r>
            <a:r>
              <a:rPr lang="en-US" dirty="0"/>
              <a:t>-&gt;Signal();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lock.release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item;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4297" y="5897106"/>
            <a:ext cx="4995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From Zhong Shao at Yale, http://flint.cs.yale.edu/cs422/lectureNotes/L06.pdf</a:t>
            </a:r>
          </a:p>
        </p:txBody>
      </p:sp>
    </p:spTree>
    <p:extLst>
      <p:ext uri="{BB962C8B-B14F-4D97-AF65-F5344CB8AC3E}">
        <p14:creationId xmlns:p14="http://schemas.microsoft.com/office/powerpoint/2010/main" val="347350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422373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42" y="420311"/>
            <a:ext cx="7996989" cy="5997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6340" y="6141054"/>
            <a:ext cx="3459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from </a:t>
            </a:r>
            <a:r>
              <a:rPr lang="en-US" sz="1200" dirty="0" err="1"/>
              <a:t>Kayvon</a:t>
            </a:r>
            <a:r>
              <a:rPr lang="en-US" sz="1200" dirty="0"/>
              <a:t> </a:t>
            </a:r>
            <a:r>
              <a:rPr lang="en-US" sz="1200" dirty="0" err="1"/>
              <a:t>Fatahalian</a:t>
            </a:r>
            <a:r>
              <a:rPr lang="en-US" sz="1200" dirty="0"/>
              <a:t>, CMU, 2014</a:t>
            </a:r>
          </a:p>
        </p:txBody>
      </p:sp>
    </p:spTree>
    <p:extLst>
      <p:ext uri="{BB962C8B-B14F-4D97-AF65-F5344CB8AC3E}">
        <p14:creationId xmlns:p14="http://schemas.microsoft.com/office/powerpoint/2010/main" val="6825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All Pushes Successful?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2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shared linked list accessed as a stack: (adapted from Michael Scott)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node{</a:t>
            </a:r>
          </a:p>
          <a:p>
            <a:pPr marL="0" indent="0">
              <a:buNone/>
            </a:pPr>
            <a:r>
              <a:rPr lang="en-US" sz="2000" dirty="0"/>
              <a:t>	...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node *next;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 *head;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push( </a:t>
            </a:r>
            <a:r>
              <a:rPr lang="en-US" sz="2000" dirty="0" err="1"/>
              <a:t>struct</a:t>
            </a:r>
            <a:r>
              <a:rPr lang="en-US" sz="2000" dirty="0"/>
              <a:t> node *new ){</a:t>
            </a:r>
          </a:p>
          <a:p>
            <a:pPr marL="0" indent="0">
              <a:buNone/>
            </a:pPr>
            <a:r>
              <a:rPr lang="en-US" sz="2000" dirty="0"/>
              <a:t>	new-&gt;next = head;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FF0000"/>
                </a:solidFill>
              </a:rPr>
              <a:t>// what if a second push starts at this point?</a:t>
            </a:r>
          </a:p>
          <a:p>
            <a:pPr marL="0" indent="0">
              <a:buNone/>
            </a:pPr>
            <a:r>
              <a:rPr lang="en-US" sz="2000" dirty="0"/>
              <a:t>	head = new;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012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Rules on reordering load/stores as seen by other processors</a:t>
            </a:r>
          </a:p>
          <a:p>
            <a:pPr lvl="1"/>
            <a:r>
              <a:rPr lang="en-US" dirty="0"/>
              <a:t>Can hide memory write latency by allowing write buffering but need explicit drain operations (fence, memory barrier) to force ordering</a:t>
            </a:r>
          </a:p>
          <a:p>
            <a:pPr lvl="1"/>
            <a:endParaRPr lang="en-US" dirty="0"/>
          </a:p>
          <a:p>
            <a:r>
              <a:rPr lang="en-US" dirty="0"/>
              <a:t>Example – with read-write reordering, this code can print “0 0”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u="sng" dirty="0"/>
              <a:t>thread 1</a:t>
            </a:r>
            <a:r>
              <a:rPr lang="en-US" dirty="0"/>
              <a:t>	(initially a=0 and b=0)	</a:t>
            </a:r>
            <a:r>
              <a:rPr lang="en-US" i="1" u="sng" dirty="0"/>
              <a:t>thread 2</a:t>
            </a:r>
          </a:p>
          <a:p>
            <a:pPr marL="0" indent="0">
              <a:buNone/>
            </a:pPr>
            <a:r>
              <a:rPr lang="en-US" dirty="0"/>
              <a:t>		store a=1							store b=1</a:t>
            </a:r>
          </a:p>
          <a:p>
            <a:pPr marL="0" indent="0">
              <a:buNone/>
            </a:pPr>
            <a:r>
              <a:rPr lang="en-US" dirty="0"/>
              <a:t>		print b								print 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If you place memory barriers between the store and print, the code will only be able to produce, “0 1”, “1 0”, and “1 1”</a:t>
            </a:r>
          </a:p>
          <a:p>
            <a:pPr lvl="1"/>
            <a:endParaRPr lang="en-US" dirty="0"/>
          </a:p>
          <a:p>
            <a:r>
              <a:rPr lang="en-US" dirty="0"/>
              <a:t>Note that Peterson's algorithm will fail under reordered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87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Critical Regions (CCRs)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Hoare, 1972</a:t>
            </a:r>
          </a:p>
          <a:p>
            <a:pPr lvl="1"/>
            <a:endParaRPr lang="en-US" dirty="0"/>
          </a:p>
          <a:p>
            <a:r>
              <a:rPr lang="en-US" dirty="0"/>
              <a:t>Language structure for named critical sections, also provides for conditional waiting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</a:p>
          <a:p>
            <a:pPr marL="914400" lvl="2" indent="0">
              <a:buNone/>
            </a:pPr>
            <a:r>
              <a:rPr lang="en-US" b="1" dirty="0"/>
              <a:t>region</a:t>
            </a:r>
            <a:r>
              <a:rPr lang="en-US" dirty="0"/>
              <a:t> name </a:t>
            </a:r>
            <a:r>
              <a:rPr lang="en-US" b="1" dirty="0"/>
              <a:t>when</a:t>
            </a:r>
            <a:r>
              <a:rPr lang="en-US" dirty="0"/>
              <a:t> ( Boolean condition ) </a:t>
            </a:r>
            <a:r>
              <a:rPr lang="en-US" b="1" dirty="0"/>
              <a:t>begin</a:t>
            </a:r>
            <a:r>
              <a:rPr lang="en-US" dirty="0"/>
              <a:t> statements </a:t>
            </a:r>
            <a:r>
              <a:rPr lang="en-US" b="1" dirty="0"/>
              <a:t>end</a:t>
            </a:r>
          </a:p>
          <a:p>
            <a:pPr marL="914400" lvl="2" indent="0">
              <a:buNone/>
            </a:pPr>
            <a:r>
              <a:rPr lang="en-US" dirty="0"/>
              <a:t>	or</a:t>
            </a:r>
          </a:p>
          <a:p>
            <a:pPr marL="914400" lvl="2" indent="0">
              <a:buNone/>
            </a:pPr>
            <a:r>
              <a:rPr lang="en-US" b="1" dirty="0"/>
              <a:t>await</a:t>
            </a:r>
            <a:r>
              <a:rPr lang="en-US" dirty="0"/>
              <a:t>( Boolean condition ) </a:t>
            </a:r>
            <a:r>
              <a:rPr lang="en-US" b="1" dirty="0"/>
              <a:t>region</a:t>
            </a:r>
            <a:r>
              <a:rPr lang="en-US" dirty="0"/>
              <a:t> name </a:t>
            </a:r>
            <a:r>
              <a:rPr lang="en-US" b="1" dirty="0"/>
              <a:t>begin</a:t>
            </a:r>
            <a:r>
              <a:rPr lang="en-US" dirty="0"/>
              <a:t> statements </a:t>
            </a:r>
            <a:r>
              <a:rPr lang="en-US" b="1" dirty="0"/>
              <a:t>end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Single wait queue per name, broadcast signal upon exit</a:t>
            </a:r>
          </a:p>
          <a:p>
            <a:pPr lvl="1"/>
            <a:endParaRPr lang="en-US" dirty="0"/>
          </a:p>
          <a:p>
            <a:r>
              <a:rPr lang="en-US" dirty="0"/>
              <a:t>Distributed Processes, 1978, and Edison, 1981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7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 Influence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Dijkstra</a:t>
            </a:r>
            <a:r>
              <a:rPr lang="en-US" dirty="0"/>
              <a:t>, 1971</a:t>
            </a:r>
          </a:p>
          <a:p>
            <a:pPr lvl="1"/>
            <a:r>
              <a:rPr lang="en-US" dirty="0"/>
              <a:t>Suggested all critical sections for a shared data structure be collected into a single process, called a “secretary”</a:t>
            </a:r>
          </a:p>
          <a:p>
            <a:pPr lvl="1"/>
            <a:r>
              <a:rPr lang="en-US" dirty="0"/>
              <a:t>Similar to object-oriented idea</a:t>
            </a:r>
          </a:p>
          <a:p>
            <a:pPr lvl="1"/>
            <a:r>
              <a:rPr lang="en-US" dirty="0" err="1"/>
              <a:t>Brinch</a:t>
            </a:r>
            <a:r>
              <a:rPr lang="en-US" dirty="0"/>
              <a:t>-Hansen and Hoare also start discussing the idea, calling it a “monitor”</a:t>
            </a:r>
          </a:p>
          <a:p>
            <a:pPr lvl="1"/>
            <a:endParaRPr lang="en-US" dirty="0"/>
          </a:p>
          <a:p>
            <a:r>
              <a:rPr lang="en-US" dirty="0"/>
              <a:t>Hoare, 1974</a:t>
            </a:r>
          </a:p>
          <a:p>
            <a:pPr lvl="1"/>
            <a:r>
              <a:rPr lang="en-US" dirty="0"/>
              <a:t>Multiple conditional variables, each with its own wait queue</a:t>
            </a:r>
          </a:p>
          <a:p>
            <a:pPr lvl="1"/>
            <a:r>
              <a:rPr lang="en-US" dirty="0"/>
              <a:t>Signal to single thread, if present, rather than broadcast</a:t>
            </a:r>
          </a:p>
          <a:p>
            <a:pPr lvl="1"/>
            <a:r>
              <a:rPr lang="en-US" dirty="0"/>
              <a:t>Can therefore be more efficient than CCR</a:t>
            </a:r>
          </a:p>
          <a:p>
            <a:pPr lvl="1"/>
            <a:r>
              <a:rPr lang="en-US" dirty="0"/>
              <a:t>Unlike semaphores, condition variables are memoryless</a:t>
            </a:r>
          </a:p>
          <a:p>
            <a:pPr lvl="1"/>
            <a:r>
              <a:rPr lang="en-US" dirty="0"/>
              <a:t>Signaled thread will run immediately, while signaler waits</a:t>
            </a:r>
          </a:p>
          <a:p>
            <a:pPr lvl="1"/>
            <a:endParaRPr lang="en-US" dirty="0"/>
          </a:p>
          <a:p>
            <a:r>
              <a:rPr lang="en-US" dirty="0" err="1"/>
              <a:t>Brinch</a:t>
            </a:r>
            <a:r>
              <a:rPr lang="en-US" dirty="0"/>
              <a:t>-Hansen, 1975</a:t>
            </a:r>
          </a:p>
          <a:p>
            <a:pPr lvl="1"/>
            <a:r>
              <a:rPr lang="en-US" dirty="0"/>
              <a:t>Signal as last statement of procedure, suggested by Dahl</a:t>
            </a:r>
          </a:p>
        </p:txBody>
      </p:sp>
    </p:spTree>
    <p:extLst>
      <p:ext uri="{BB962C8B-B14F-4D97-AF65-F5344CB8AC3E}">
        <p14:creationId xmlns:p14="http://schemas.microsoft.com/office/powerpoint/2010/main" val="292810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Pascal, 1975</a:t>
            </a:r>
          </a:p>
          <a:p>
            <a:pPr lvl="1"/>
            <a:r>
              <a:rPr lang="en-US" dirty="0" err="1"/>
              <a:t>Brinch</a:t>
            </a:r>
            <a:r>
              <a:rPr lang="en-US" dirty="0"/>
              <a:t> Hansen style</a:t>
            </a:r>
          </a:p>
          <a:p>
            <a:pPr lvl="1"/>
            <a:endParaRPr lang="en-US" dirty="0"/>
          </a:p>
          <a:p>
            <a:r>
              <a:rPr lang="en-US" dirty="0"/>
              <a:t>Xerox Mesa programming language, 1977</a:t>
            </a:r>
          </a:p>
          <a:p>
            <a:pPr lvl="1"/>
            <a:r>
              <a:rPr lang="en-US" dirty="0"/>
              <a:t>Lampson, </a:t>
            </a:r>
            <a:r>
              <a:rPr lang="en-US" dirty="0" err="1"/>
              <a:t>Redell</a:t>
            </a:r>
            <a:r>
              <a:rPr lang="en-US" dirty="0"/>
              <a:t>, and Lauer</a:t>
            </a:r>
          </a:p>
          <a:p>
            <a:pPr lvl="1"/>
            <a:r>
              <a:rPr lang="en-US" dirty="0" err="1"/>
              <a:t>Nonblocking</a:t>
            </a:r>
            <a:r>
              <a:rPr lang="en-US" dirty="0"/>
              <a:t> signal where signaler keeps </a:t>
            </a:r>
            <a:r>
              <a:rPr lang="en-US" dirty="0" err="1"/>
              <a:t>mutex</a:t>
            </a:r>
            <a:r>
              <a:rPr lang="en-US" dirty="0"/>
              <a:t> and continues</a:t>
            </a:r>
          </a:p>
          <a:p>
            <a:pPr lvl="1"/>
            <a:r>
              <a:rPr lang="en-US" dirty="0"/>
              <a:t>Signaled thread is merely put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234273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Implementations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Modula-2+, 1984 /  Modula-3, 1988</a:t>
            </a:r>
          </a:p>
          <a:p>
            <a:pPr lvl="1"/>
            <a:r>
              <a:rPr lang="en-US" dirty="0"/>
              <a:t>Introduced an explicit lock</a:t>
            </a:r>
          </a:p>
          <a:p>
            <a:pPr lvl="1"/>
            <a:endParaRPr lang="en-US" dirty="0"/>
          </a:p>
          <a:p>
            <a:r>
              <a:rPr lang="en-US" dirty="0"/>
              <a:t>POSIX threads (</a:t>
            </a:r>
            <a:r>
              <a:rPr lang="en-US" dirty="0" err="1"/>
              <a:t>pthreads</a:t>
            </a:r>
            <a:r>
              <a:rPr lang="en-US" dirty="0"/>
              <a:t>), 1995</a:t>
            </a:r>
          </a:p>
          <a:p>
            <a:pPr lvl="1"/>
            <a:r>
              <a:rPr lang="en-US" dirty="0"/>
              <a:t>ANSI/IEEE POSIX 1003.1 Runtime library</a:t>
            </a:r>
          </a:p>
          <a:p>
            <a:pPr lvl="1"/>
            <a:endParaRPr lang="en-US" dirty="0"/>
          </a:p>
          <a:p>
            <a:r>
              <a:rPr lang="en-US" dirty="0"/>
              <a:t>Java threads, 1995</a:t>
            </a:r>
          </a:p>
          <a:p>
            <a:pPr lvl="1"/>
            <a:r>
              <a:rPr lang="en-US" dirty="0"/>
              <a:t>Synchronized, wait, notify keywords</a:t>
            </a:r>
          </a:p>
          <a:p>
            <a:pPr lvl="1"/>
            <a:r>
              <a:rPr lang="en-US" dirty="0"/>
              <a:t>Single wait queue per synchronized object (more like CCR)</a:t>
            </a:r>
          </a:p>
          <a:p>
            <a:pPr lvl="1"/>
            <a:endParaRPr lang="en-US" dirty="0"/>
          </a:p>
          <a:p>
            <a:r>
              <a:rPr lang="en-US" dirty="0"/>
              <a:t>C#, 2000</a:t>
            </a:r>
          </a:p>
          <a:p>
            <a:pPr lvl="1"/>
            <a:r>
              <a:rPr lang="en-US" dirty="0"/>
              <a:t>Lock, wait, and pulse keywords</a:t>
            </a:r>
          </a:p>
          <a:p>
            <a:pPr lvl="1"/>
            <a:endParaRPr lang="en-US" dirty="0"/>
          </a:p>
          <a:p>
            <a:r>
              <a:rPr lang="en-US" dirty="0"/>
              <a:t>Many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302937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Mesa-style relaxed scheduling for condition variable signaling</a:t>
            </a:r>
          </a:p>
          <a:p>
            <a:r>
              <a:rPr lang="fr-FR" dirty="0"/>
              <a:t>Uses Modula-style explicit </a:t>
            </a:r>
            <a:r>
              <a:rPr lang="fr-FR" dirty="0" err="1"/>
              <a:t>mutex</a:t>
            </a:r>
            <a:r>
              <a:rPr lang="fr-FR" dirty="0"/>
              <a:t> locks</a:t>
            </a:r>
          </a:p>
          <a:p>
            <a:r>
              <a:rPr lang="en-US" dirty="0"/>
              <a:t>Calls to wait name both a condition variable and a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Wait releases </a:t>
            </a:r>
            <a:r>
              <a:rPr lang="en-US" dirty="0" err="1"/>
              <a:t>mutex</a:t>
            </a:r>
            <a:r>
              <a:rPr lang="en-US" dirty="0"/>
              <a:t> when blocked</a:t>
            </a:r>
          </a:p>
          <a:p>
            <a:pPr lvl="1"/>
            <a:r>
              <a:rPr lang="en-US" dirty="0"/>
              <a:t>Wait reacquires </a:t>
            </a:r>
            <a:r>
              <a:rPr lang="en-US" dirty="0" err="1"/>
              <a:t>mutex</a:t>
            </a:r>
            <a:r>
              <a:rPr lang="en-US" dirty="0"/>
              <a:t> when resumed</a:t>
            </a:r>
          </a:p>
          <a:p>
            <a:r>
              <a:rPr lang="en-US" dirty="0"/>
              <a:t>Provides broadcast signaling</a:t>
            </a:r>
          </a:p>
        </p:txBody>
      </p:sp>
    </p:spTree>
    <p:extLst>
      <p:ext uri="{BB962C8B-B14F-4D97-AF65-F5344CB8AC3E}">
        <p14:creationId xmlns:p14="http://schemas.microsoft.com/office/powerpoint/2010/main" val="3505333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6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programming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47" y="808627"/>
            <a:ext cx="8666328" cy="576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</a:rPr>
              <a:t>pthread.h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pthread_cond_init</a:t>
            </a:r>
            <a:r>
              <a:rPr lang="en-US" sz="2000" dirty="0">
                <a:solidFill>
                  <a:srgbClr val="0070C0"/>
                </a:solidFill>
              </a:rPr>
              <a:t>      (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pthread_cond_t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cv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,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                                      const 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pthread_condattr_t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 err="1">
                <a:solidFill>
                  <a:srgbClr val="0070C0"/>
                </a:solidFill>
                <a:latin typeface="Arial Unicode MS"/>
              </a:rPr>
              <a:t>cattr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);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2400" dirty="0"/>
              <a:t>initialize the condition variable pointed at by </a:t>
            </a:r>
            <a:r>
              <a:rPr lang="en-US" altLang="en-US" sz="2400" i="1" dirty="0"/>
              <a:t>cv</a:t>
            </a:r>
            <a:r>
              <a:rPr lang="en-US" altLang="en-US" sz="2400" dirty="0"/>
              <a:t> to its default value (</a:t>
            </a:r>
            <a:r>
              <a:rPr lang="en-US" altLang="en-US" sz="2400" i="1" dirty="0" err="1"/>
              <a:t>cattr</a:t>
            </a:r>
            <a:r>
              <a:rPr lang="en-US" altLang="en-US" sz="2400" dirty="0"/>
              <a:t> is NULL)  </a:t>
            </a:r>
          </a:p>
          <a:p>
            <a:r>
              <a:rPr lang="en-US" altLang="en-US" sz="2400" dirty="0"/>
              <a:t>returns zero if completed successfully, or any other value if error.</a:t>
            </a:r>
          </a:p>
          <a:p>
            <a:r>
              <a:rPr lang="en-US" altLang="en-US" sz="2400" dirty="0"/>
              <a:t>multiple threads cannot simultaneously 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 the same conditional variable.</a:t>
            </a:r>
          </a:p>
          <a:p>
            <a:pPr marL="1257300" lvl="3" indent="0">
              <a:buNone/>
            </a:pPr>
            <a:r>
              <a:rPr lang="en-US" altLang="en-US" sz="2000" dirty="0" err="1">
                <a:latin typeface="Arial Unicode MS"/>
              </a:rPr>
              <a:t>pthread_cond_t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i="1" dirty="0">
                <a:latin typeface="Arial Unicode MS"/>
              </a:rPr>
              <a:t>cv</a:t>
            </a:r>
            <a:r>
              <a:rPr lang="en-US" altLang="en-US" sz="2000" dirty="0">
                <a:latin typeface="Arial Unicode MS"/>
              </a:rPr>
              <a:t>; </a:t>
            </a:r>
            <a:br>
              <a:rPr lang="en-US" altLang="en-US" sz="2000" dirty="0">
                <a:latin typeface="Arial Unicode MS"/>
              </a:rPr>
            </a:br>
            <a:r>
              <a:rPr lang="en-US" altLang="en-US" sz="2000" dirty="0" err="1">
                <a:latin typeface="Arial Unicode MS"/>
              </a:rPr>
              <a:t>pthread_condattr_t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i="1" dirty="0" err="1">
                <a:latin typeface="Arial Unicode MS"/>
              </a:rPr>
              <a:t>cattr</a:t>
            </a:r>
            <a:r>
              <a:rPr lang="en-US" altLang="en-US" sz="2000" dirty="0">
                <a:latin typeface="Arial Unicode MS"/>
              </a:rPr>
              <a:t>; </a:t>
            </a:r>
            <a:br>
              <a:rPr lang="en-US" altLang="en-US" sz="2000" dirty="0">
                <a:latin typeface="Arial Unicode MS"/>
              </a:rPr>
            </a:br>
            <a:r>
              <a:rPr lang="en-US" altLang="en-US" sz="2000" dirty="0">
                <a:latin typeface="Arial Unicode MS"/>
              </a:rPr>
              <a:t>int </a:t>
            </a:r>
            <a:r>
              <a:rPr lang="en-US" altLang="en-US" sz="2000" i="1" dirty="0">
                <a:latin typeface="Arial Unicode MS"/>
              </a:rPr>
              <a:t>ret</a:t>
            </a:r>
            <a:r>
              <a:rPr lang="en-US" altLang="en-US" sz="2000" dirty="0">
                <a:latin typeface="Arial Unicode MS"/>
              </a:rPr>
              <a:t>; </a:t>
            </a:r>
          </a:p>
          <a:p>
            <a:pPr marL="1257300" lvl="3" indent="0">
              <a:buNone/>
            </a:pPr>
            <a:r>
              <a:rPr lang="en-US" altLang="en-US" sz="2000" dirty="0">
                <a:latin typeface="Arial Unicode MS"/>
              </a:rPr>
              <a:t>/* initialize a condition variable to its default value */ </a:t>
            </a:r>
          </a:p>
          <a:p>
            <a:pPr marL="1257300" lvl="3" indent="0">
              <a:buNone/>
            </a:pPr>
            <a:r>
              <a:rPr lang="en-US" altLang="en-US" sz="2000" i="1" dirty="0">
                <a:latin typeface="Arial Unicode MS"/>
              </a:rPr>
              <a:t>ret</a:t>
            </a:r>
            <a:r>
              <a:rPr lang="en-US" altLang="en-US" sz="2000" dirty="0">
                <a:latin typeface="Arial Unicode MS"/>
              </a:rPr>
              <a:t> = </a:t>
            </a:r>
            <a:r>
              <a:rPr lang="en-US" altLang="en-US" sz="2000" dirty="0" err="1">
                <a:latin typeface="Arial Unicode MS"/>
              </a:rPr>
              <a:t>pthread_cond_init</a:t>
            </a:r>
            <a:r>
              <a:rPr lang="en-US" altLang="en-US" sz="2000" dirty="0">
                <a:latin typeface="Arial Unicode MS"/>
              </a:rPr>
              <a:t>(&amp;</a:t>
            </a:r>
            <a:r>
              <a:rPr lang="en-US" altLang="en-US" sz="2000" i="1" dirty="0">
                <a:latin typeface="Arial Unicode MS"/>
              </a:rPr>
              <a:t>cv</a:t>
            </a:r>
            <a:r>
              <a:rPr lang="en-US" altLang="en-US" sz="2000" dirty="0">
                <a:latin typeface="Arial Unicode MS"/>
              </a:rPr>
              <a:t>, NULL); </a:t>
            </a:r>
            <a:br>
              <a:rPr lang="en-US" altLang="en-US" sz="2000" dirty="0">
                <a:latin typeface="Arial Unicode MS"/>
              </a:rPr>
            </a:br>
            <a:endParaRPr lang="en-US" altLang="en-US" sz="2000" dirty="0">
              <a:latin typeface="Arial Unicode MS"/>
            </a:endParaRPr>
          </a:p>
          <a:p>
            <a:pPr marL="1257300" lvl="3" indent="0">
              <a:buNone/>
            </a:pPr>
            <a:r>
              <a:rPr lang="en-US" altLang="en-US" sz="2000" dirty="0">
                <a:latin typeface="Arial Unicode MS"/>
              </a:rPr>
              <a:t>/* initialize a condition variable */ </a:t>
            </a:r>
            <a:br>
              <a:rPr lang="en-US" altLang="en-US" sz="2000" dirty="0">
                <a:latin typeface="Arial Unicode MS"/>
              </a:rPr>
            </a:br>
            <a:r>
              <a:rPr lang="en-US" altLang="en-US" sz="2000" i="1" dirty="0">
                <a:latin typeface="Arial Unicode MS"/>
              </a:rPr>
              <a:t>ret</a:t>
            </a:r>
            <a:r>
              <a:rPr lang="en-US" altLang="en-US" sz="2000" dirty="0">
                <a:latin typeface="Arial Unicode MS"/>
              </a:rPr>
              <a:t> = </a:t>
            </a:r>
            <a:r>
              <a:rPr lang="en-US" altLang="en-US" sz="2000" dirty="0" err="1">
                <a:latin typeface="Arial Unicode MS"/>
              </a:rPr>
              <a:t>pthread_cond_init</a:t>
            </a:r>
            <a:r>
              <a:rPr lang="en-US" altLang="en-US" sz="2000" dirty="0">
                <a:latin typeface="Arial Unicode MS"/>
              </a:rPr>
              <a:t>(&amp;</a:t>
            </a:r>
            <a:r>
              <a:rPr lang="en-US" altLang="en-US" sz="2000" i="1" dirty="0">
                <a:latin typeface="Arial Unicode MS"/>
              </a:rPr>
              <a:t>cv</a:t>
            </a:r>
            <a:r>
              <a:rPr lang="en-US" altLang="en-US" sz="2000" dirty="0">
                <a:latin typeface="Arial Unicode MS"/>
              </a:rPr>
              <a:t>, &amp;</a:t>
            </a:r>
            <a:r>
              <a:rPr lang="en-US" altLang="en-US" sz="2000" i="1" dirty="0" err="1">
                <a:latin typeface="Arial Unicode MS"/>
              </a:rPr>
              <a:t>cattr</a:t>
            </a:r>
            <a:r>
              <a:rPr lang="en-US" altLang="en-US" sz="2000" dirty="0">
                <a:latin typeface="Arial Unicode MS"/>
              </a:rPr>
              <a:t>);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D07991-41F0-4C2E-905A-95E9541B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24D471-CE5A-42C1-B1D5-A1DDA99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3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6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programming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47" y="808627"/>
            <a:ext cx="8666328" cy="576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</a:rPr>
              <a:t>pthread.h</a:t>
            </a:r>
            <a:r>
              <a:rPr lang="en-US" sz="2000" dirty="0">
                <a:solidFill>
                  <a:srgbClr val="0070C0"/>
                </a:solidFill>
              </a:rPr>
              <a:t>&gt;         </a:t>
            </a:r>
            <a:r>
              <a:rPr lang="en-US" sz="2000" dirty="0">
                <a:solidFill>
                  <a:srgbClr val="C00000"/>
                </a:solidFill>
              </a:rPr>
              <a:t>continued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pthread_cond_wait</a:t>
            </a:r>
            <a:r>
              <a:rPr lang="en-US" sz="2000" dirty="0">
                <a:solidFill>
                  <a:srgbClr val="0070C0"/>
                </a:solidFill>
              </a:rPr>
              <a:t>  (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pthread_cond_t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cv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,  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pthread_mutex_t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mutex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);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br>
              <a:rPr lang="en-US" altLang="en-US" sz="2000" dirty="0">
                <a:solidFill>
                  <a:srgbClr val="0070C0"/>
                </a:solidFill>
              </a:rPr>
            </a:b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atomically release the mutex pointed to by </a:t>
            </a:r>
            <a:r>
              <a:rPr lang="en-US" sz="2000" i="1" dirty="0"/>
              <a:t>mutex</a:t>
            </a:r>
            <a:r>
              <a:rPr lang="en-US" sz="2000" dirty="0"/>
              <a:t> and cause the calling thread to block on the conditional variable pointed to by </a:t>
            </a:r>
            <a:r>
              <a:rPr lang="en-US" sz="2000" i="1" dirty="0"/>
              <a:t>cv. </a:t>
            </a:r>
          </a:p>
          <a:p>
            <a:r>
              <a:rPr lang="en-US" altLang="en-US" sz="2000" dirty="0"/>
              <a:t>returns zero if completed successfully, or any other value, if error.</a:t>
            </a:r>
          </a:p>
          <a:p>
            <a:r>
              <a:rPr lang="en-US" sz="2000" dirty="0"/>
              <a:t>always returns with the mutex locked and owned by the calling thread, even when returning an error.</a:t>
            </a:r>
          </a:p>
          <a:p>
            <a:r>
              <a:rPr lang="en-US" altLang="en-US" sz="2000" dirty="0"/>
              <a:t>blocked thread can be awakened by a </a:t>
            </a:r>
            <a:r>
              <a:rPr lang="en-US" altLang="en-US" sz="2000" i="1" dirty="0" err="1"/>
              <a:t>pthread_cond_signal</a:t>
            </a:r>
            <a:r>
              <a:rPr lang="en-US" altLang="en-US" sz="2000" i="1" dirty="0"/>
              <a:t>()  </a:t>
            </a:r>
            <a:r>
              <a:rPr lang="en-US" altLang="en-US" sz="2000" dirty="0"/>
              <a:t>or </a:t>
            </a:r>
            <a:r>
              <a:rPr lang="en-US" altLang="en-US" sz="2000" i="1" dirty="0" err="1"/>
              <a:t>p</a:t>
            </a:r>
            <a:r>
              <a:rPr lang="en-US" sz="2000" i="1" dirty="0" err="1"/>
              <a:t>thread_cond_broadcast</a:t>
            </a:r>
            <a:r>
              <a:rPr lang="en-US" sz="2000" i="1" dirty="0"/>
              <a:t>().</a:t>
            </a:r>
            <a:br>
              <a:rPr lang="en-US" sz="2000" i="1" dirty="0"/>
            </a:br>
            <a:endParaRPr lang="en-US" sz="2000" i="1" dirty="0"/>
          </a:p>
          <a:p>
            <a:pPr marL="800100" lvl="2" indent="0">
              <a:buNone/>
            </a:pPr>
            <a:r>
              <a:rPr lang="en-US" altLang="en-US" dirty="0" err="1">
                <a:latin typeface="Arial Unicode MS"/>
              </a:rPr>
              <a:t>pthread_cond_t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i="1" dirty="0">
                <a:latin typeface="Arial Unicode MS"/>
              </a:rPr>
              <a:t>cv</a:t>
            </a:r>
            <a:r>
              <a:rPr lang="en-US" altLang="en-US" dirty="0">
                <a:latin typeface="Arial Unicode MS"/>
              </a:rPr>
              <a:t>; </a:t>
            </a:r>
            <a:br>
              <a:rPr lang="en-US" altLang="en-US" dirty="0">
                <a:latin typeface="Arial Unicode MS"/>
              </a:rPr>
            </a:br>
            <a:r>
              <a:rPr lang="en-US" altLang="en-US" dirty="0" err="1">
                <a:latin typeface="Arial Unicode MS"/>
              </a:rPr>
              <a:t>pthread_mutex_t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i="1" dirty="0" err="1">
                <a:latin typeface="Arial Unicode MS"/>
              </a:rPr>
              <a:t>mp</a:t>
            </a:r>
            <a:r>
              <a:rPr lang="en-US" altLang="en-US" dirty="0">
                <a:latin typeface="Arial Unicode MS"/>
              </a:rPr>
              <a:t>; </a:t>
            </a:r>
            <a:br>
              <a:rPr lang="en-US" altLang="en-US" dirty="0">
                <a:latin typeface="Arial Unicode MS"/>
              </a:rPr>
            </a:br>
            <a:r>
              <a:rPr lang="en-US" altLang="en-US" dirty="0">
                <a:latin typeface="Arial Unicode MS"/>
              </a:rPr>
              <a:t>int </a:t>
            </a:r>
            <a:r>
              <a:rPr lang="en-US" altLang="en-US" i="1" dirty="0">
                <a:latin typeface="Arial Unicode MS"/>
              </a:rPr>
              <a:t>ret</a:t>
            </a:r>
            <a:r>
              <a:rPr lang="en-US" altLang="en-US" dirty="0">
                <a:latin typeface="Arial Unicode MS"/>
              </a:rPr>
              <a:t>; </a:t>
            </a:r>
          </a:p>
          <a:p>
            <a:pPr marL="800100" lvl="2" indent="0">
              <a:buNone/>
            </a:pPr>
            <a:endParaRPr lang="en-US" altLang="en-US" dirty="0">
              <a:latin typeface="Arial Unicode MS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/* wait on condition variable */ 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i="1" dirty="0">
                <a:latin typeface="Arial Unicode MS"/>
              </a:rPr>
              <a:t>ret</a:t>
            </a:r>
            <a:r>
              <a:rPr lang="en-US" altLang="en-US" dirty="0">
                <a:latin typeface="Arial Unicode MS"/>
              </a:rPr>
              <a:t> = </a:t>
            </a:r>
            <a:r>
              <a:rPr lang="en-US" altLang="en-US" dirty="0" err="1">
                <a:latin typeface="Arial Unicode MS"/>
              </a:rPr>
              <a:t>pthread_cond_wait</a:t>
            </a:r>
            <a:r>
              <a:rPr lang="en-US" altLang="en-US" dirty="0">
                <a:latin typeface="Arial Unicode MS"/>
              </a:rPr>
              <a:t>(&amp;</a:t>
            </a:r>
            <a:r>
              <a:rPr lang="en-US" altLang="en-US" i="1" dirty="0">
                <a:latin typeface="Arial Unicode MS"/>
              </a:rPr>
              <a:t>cv</a:t>
            </a:r>
            <a:r>
              <a:rPr lang="en-US" altLang="en-US" dirty="0">
                <a:latin typeface="Arial Unicode MS"/>
              </a:rPr>
              <a:t>, &amp;</a:t>
            </a:r>
            <a:r>
              <a:rPr lang="en-US" altLang="en-US" i="1" dirty="0" err="1">
                <a:latin typeface="Arial Unicode MS"/>
              </a:rPr>
              <a:t>mp</a:t>
            </a:r>
            <a:r>
              <a:rPr lang="en-US" altLang="en-US" dirty="0">
                <a:latin typeface="Arial Unicode MS"/>
              </a:rPr>
              <a:t>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sz="2000" i="1" dirty="0"/>
          </a:p>
          <a:p>
            <a:endParaRPr 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D07991-41F0-4C2E-905A-95E9541B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24D471-CE5A-42C1-B1D5-A1DDA99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B9D00-3648-4B9A-ADBB-CD8AB868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6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6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programming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47" y="808627"/>
            <a:ext cx="8666328" cy="576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</a:rPr>
              <a:t>pthread.h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pthread_cond_wait</a:t>
            </a:r>
            <a:r>
              <a:rPr lang="en-US" sz="2000" dirty="0">
                <a:solidFill>
                  <a:srgbClr val="0070C0"/>
                </a:solidFill>
              </a:rPr>
              <a:t>      (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pthread_cond_t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cv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,  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pthread_mutex_t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mutex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);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br>
              <a:rPr lang="en-US" altLang="en-US" sz="2000" dirty="0">
                <a:solidFill>
                  <a:srgbClr val="0070C0"/>
                </a:solidFill>
              </a:rPr>
            </a:b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sz="2400" dirty="0"/>
              <a:t>function blocks until the condition is signaled. </a:t>
            </a:r>
          </a:p>
          <a:p>
            <a:r>
              <a:rPr lang="en-US" sz="2400" dirty="0"/>
              <a:t>It atomically releases the associated mutex lock before blocking, and atomically acquires it again before returning.</a:t>
            </a:r>
          </a:p>
          <a:p>
            <a:r>
              <a:rPr lang="en-US" altLang="en-US" sz="2400" dirty="0"/>
              <a:t>Because the condition can change before an awakened thread returns from </a:t>
            </a:r>
            <a:r>
              <a:rPr lang="en-US" altLang="en-US" sz="2400" i="1" dirty="0" err="1"/>
              <a:t>pthread_cond_wait</a:t>
            </a:r>
            <a:r>
              <a:rPr lang="en-US" altLang="en-US" sz="2400" i="1" dirty="0"/>
              <a:t>(), </a:t>
            </a:r>
            <a:r>
              <a:rPr lang="en-US" altLang="en-US" sz="2400" dirty="0"/>
              <a:t>the condition that caused the wait must be retested before the mutex lock is acquired:</a:t>
            </a:r>
          </a:p>
          <a:p>
            <a:endParaRPr lang="en-US" altLang="en-US" sz="2400" dirty="0"/>
          </a:p>
          <a:p>
            <a:pPr marL="1257300" lvl="3" indent="0">
              <a:buNone/>
            </a:pPr>
            <a:r>
              <a:rPr lang="en-US" altLang="en-US" sz="2000" dirty="0" err="1">
                <a:latin typeface="Arial Unicode MS"/>
              </a:rPr>
              <a:t>pthread_mutex_lock</a:t>
            </a:r>
            <a:r>
              <a:rPr lang="en-US" altLang="en-US" sz="2000" dirty="0">
                <a:latin typeface="Arial Unicode MS"/>
              </a:rPr>
              <a:t>(); </a:t>
            </a:r>
          </a:p>
          <a:p>
            <a:pPr marL="1257300" lvl="3" indent="0">
              <a:buNone/>
            </a:pPr>
            <a:r>
              <a:rPr lang="en-US" altLang="en-US" sz="2000" dirty="0">
                <a:latin typeface="Arial Unicode MS"/>
              </a:rPr>
              <a:t>while(</a:t>
            </a:r>
            <a:r>
              <a:rPr lang="en-US" altLang="en-US" sz="2000" dirty="0" err="1">
                <a:latin typeface="Arial Unicode MS"/>
              </a:rPr>
              <a:t>condition_is_false</a:t>
            </a:r>
            <a:r>
              <a:rPr lang="en-US" altLang="en-US" sz="2000" dirty="0">
                <a:latin typeface="Arial Unicode MS"/>
              </a:rPr>
              <a:t>) </a:t>
            </a:r>
          </a:p>
          <a:p>
            <a:pPr marL="1257300" lvl="3" indent="0">
              <a:buNone/>
            </a:pPr>
            <a:r>
              <a:rPr lang="en-US" altLang="en-US" sz="2000" dirty="0">
                <a:latin typeface="Arial Unicode MS"/>
              </a:rPr>
              <a:t>             </a:t>
            </a:r>
            <a:r>
              <a:rPr lang="en-US" altLang="en-US" sz="2000" dirty="0" err="1">
                <a:latin typeface="Arial Unicode MS"/>
              </a:rPr>
              <a:t>pthread_cond_wait</a:t>
            </a:r>
            <a:r>
              <a:rPr lang="en-US" altLang="en-US" sz="2000" dirty="0">
                <a:latin typeface="Arial Unicode MS"/>
              </a:rPr>
              <a:t>(); </a:t>
            </a:r>
          </a:p>
          <a:p>
            <a:pPr marL="1257300" lvl="3" indent="0">
              <a:buNone/>
            </a:pPr>
            <a:r>
              <a:rPr lang="en-US" altLang="en-US" sz="2000" dirty="0" err="1">
                <a:latin typeface="Arial Unicode MS"/>
              </a:rPr>
              <a:t>pthread_mutex_unlock</a:t>
            </a:r>
            <a:r>
              <a:rPr lang="en-US" altLang="en-US" sz="2000" dirty="0">
                <a:latin typeface="Arial Unicode MS"/>
              </a:rPr>
              <a:t>();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D07991-41F0-4C2E-905A-95E9541B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24D471-CE5A-42C1-B1D5-A1DDA99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B9D00-3648-4B9A-ADBB-CD8AB868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65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6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programming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47" y="808627"/>
            <a:ext cx="8666328" cy="576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</a:rPr>
              <a:t>pthread.h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pthread_cond_signal</a:t>
            </a:r>
            <a:r>
              <a:rPr lang="en-US" sz="2000" dirty="0">
                <a:solidFill>
                  <a:srgbClr val="0070C0"/>
                </a:solidFill>
              </a:rPr>
              <a:t>  (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/>
              </a:rPr>
              <a:t>pthread_cond_t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 *</a:t>
            </a:r>
            <a:r>
              <a:rPr lang="en-US" altLang="en-US" sz="2000" i="1" dirty="0">
                <a:solidFill>
                  <a:srgbClr val="0070C0"/>
                </a:solidFill>
                <a:latin typeface="Arial Unicode MS"/>
              </a:rPr>
              <a:t>cv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);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br>
              <a:rPr lang="en-US" altLang="en-US" sz="2000" dirty="0">
                <a:solidFill>
                  <a:srgbClr val="0070C0"/>
                </a:solidFill>
              </a:rPr>
            </a:b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sz="2400" dirty="0"/>
              <a:t>unblock one thread that is blocked on the condition variable pointed to by </a:t>
            </a:r>
            <a:r>
              <a:rPr lang="en-US" sz="2400" i="1" dirty="0"/>
              <a:t>cv</a:t>
            </a:r>
          </a:p>
          <a:p>
            <a:r>
              <a:rPr lang="en-US" sz="2400" dirty="0"/>
              <a:t>The scheduling policy determines the order in which blocked threads are awakened</a:t>
            </a:r>
          </a:p>
          <a:p>
            <a:r>
              <a:rPr lang="en-US" altLang="en-US" sz="2400" dirty="0"/>
              <a:t>returns zero if completed successfully, or any other value, if error.</a:t>
            </a:r>
          </a:p>
          <a:p>
            <a:endParaRPr lang="en-US" altLang="en-US" sz="2400" dirty="0">
              <a:latin typeface="Arial Unicode MS"/>
            </a:endParaRPr>
          </a:p>
          <a:p>
            <a:pPr marL="1257300" lvl="3" indent="0">
              <a:buNone/>
            </a:pPr>
            <a:r>
              <a:rPr lang="en-US" altLang="en-US" sz="2000" dirty="0" err="1">
                <a:latin typeface="Arial Unicode MS"/>
              </a:rPr>
              <a:t>pthread_cond_t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i="1" dirty="0">
                <a:latin typeface="Arial Unicode MS"/>
              </a:rPr>
              <a:t>cv</a:t>
            </a:r>
            <a:r>
              <a:rPr lang="en-US" altLang="en-US" sz="2000" dirty="0">
                <a:latin typeface="Arial Unicode MS"/>
              </a:rPr>
              <a:t>; </a:t>
            </a:r>
            <a:br>
              <a:rPr lang="en-US" altLang="en-US" sz="2000" dirty="0">
                <a:latin typeface="Arial Unicode MS"/>
              </a:rPr>
            </a:br>
            <a:r>
              <a:rPr lang="en-US" altLang="en-US" sz="2000" dirty="0">
                <a:latin typeface="Arial Unicode MS"/>
              </a:rPr>
              <a:t>int </a:t>
            </a:r>
            <a:r>
              <a:rPr lang="en-US" altLang="en-US" sz="2000" i="1" dirty="0">
                <a:latin typeface="Arial Unicode MS"/>
              </a:rPr>
              <a:t>ret</a:t>
            </a:r>
            <a:r>
              <a:rPr lang="en-US" altLang="en-US" sz="2000" dirty="0">
                <a:latin typeface="Arial Unicode MS"/>
              </a:rPr>
              <a:t>; </a:t>
            </a:r>
          </a:p>
          <a:p>
            <a:pPr marL="1257300" lvl="3" indent="0">
              <a:buNone/>
            </a:pPr>
            <a:endParaRPr lang="en-US" altLang="en-US" sz="2000" dirty="0"/>
          </a:p>
          <a:p>
            <a:pPr marL="1257300" lvl="3" indent="0">
              <a:buNone/>
            </a:pPr>
            <a:r>
              <a:rPr lang="en-US" altLang="en-US" sz="2000" dirty="0">
                <a:latin typeface="Arial Unicode MS"/>
              </a:rPr>
              <a:t>/* one condition variable is signaled */ </a:t>
            </a:r>
          </a:p>
          <a:p>
            <a:pPr marL="1257300" lvl="3" indent="0">
              <a:buNone/>
            </a:pPr>
            <a:r>
              <a:rPr lang="en-US" altLang="en-US" sz="2000" i="1" dirty="0">
                <a:latin typeface="Arial Unicode MS"/>
              </a:rPr>
              <a:t>ret</a:t>
            </a:r>
            <a:r>
              <a:rPr lang="en-US" altLang="en-US" sz="2000" dirty="0">
                <a:latin typeface="Arial Unicode MS"/>
              </a:rPr>
              <a:t> = </a:t>
            </a:r>
            <a:r>
              <a:rPr lang="en-US" altLang="en-US" sz="2000" dirty="0" err="1">
                <a:latin typeface="Arial Unicode MS"/>
              </a:rPr>
              <a:t>pthread_cond_signal</a:t>
            </a:r>
            <a:r>
              <a:rPr lang="en-US" altLang="en-US" sz="2000" dirty="0">
                <a:latin typeface="Arial Unicode MS"/>
              </a:rPr>
              <a:t>(&amp;</a:t>
            </a:r>
            <a:r>
              <a:rPr lang="en-US" altLang="en-US" sz="2000" i="1" dirty="0">
                <a:latin typeface="Arial Unicode MS"/>
              </a:rPr>
              <a:t>cv</a:t>
            </a:r>
            <a:r>
              <a:rPr lang="en-US" altLang="en-US" sz="2000" dirty="0">
                <a:latin typeface="Arial Unicode MS"/>
              </a:rPr>
              <a:t>)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D07991-41F0-4C2E-905A-95E9541B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24D471-CE5A-42C1-B1D5-A1DDA99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B9D00-3648-4B9A-ADBB-CD8AB868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930"/>
            <a:ext cx="8229600" cy="1143000"/>
          </a:xfrm>
        </p:spPr>
        <p:txBody>
          <a:bodyPr/>
          <a:lstStyle/>
          <a:p>
            <a:r>
              <a:rPr lang="en-US" dirty="0"/>
              <a:t>Synchronization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6"/>
            <a:ext cx="8482482" cy="4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Thread execution is often interleaved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threads concurrently read/write shared memory, program behavior is undefined</a:t>
            </a:r>
          </a:p>
          <a:p>
            <a:pPr lvl="1"/>
            <a:r>
              <a:rPr lang="en-US" dirty="0"/>
              <a:t>Two threads write to the same variable; which one should win?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Thread schedule is non-deterministic</a:t>
            </a:r>
          </a:p>
          <a:p>
            <a:pPr lvl="1"/>
            <a:r>
              <a:rPr lang="en-US" dirty="0"/>
              <a:t>Behavior can change when you re-run program</a:t>
            </a:r>
          </a:p>
          <a:p>
            <a:pPr lvl="1"/>
            <a:endParaRPr lang="en-US" dirty="0"/>
          </a:p>
          <a:p>
            <a:r>
              <a:rPr lang="en-US" dirty="0"/>
              <a:t>Compilers can reorder instructions for optimization purposes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6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pthreads</a:t>
            </a:r>
            <a:r>
              <a:rPr lang="en-US" dirty="0"/>
              <a:t> example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D07991-41F0-4C2E-905A-95E9541B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24D471-CE5A-42C1-B1D5-A1DDA99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B9D00-3648-4B9A-ADBB-CD8AB868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0B5876-3A0B-44BF-99D4-65590AD70AE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" y="783478"/>
            <a:ext cx="8086299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count_nonzero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unsigned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decrement_count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(count == 0)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 Unicode MS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pthread_cond_wait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count_nonzero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 = count - 1;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increment_count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 Unicode MS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 Unicode MS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(count ==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pthread_cond_signal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count_nonzero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 Unicode MS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 = count + 1;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43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u="sng" dirty="0"/>
              <a:t>Thread 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pthread_mutex_lock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while(  /* test of shared state fails */  ){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pthread_cond_wait</a:t>
            </a:r>
            <a:r>
              <a:rPr lang="en-US" sz="1800" dirty="0"/>
              <a:t>( &amp;</a:t>
            </a:r>
            <a:r>
              <a:rPr lang="en-US" sz="1800" dirty="0" err="1"/>
              <a:t>my_cond_var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					 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/* read/write shared state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pthread_mutex_unlock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u="sng" dirty="0"/>
              <a:t>Thread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pthread_mutex_lock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/* read/write shared state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/* if state has changed in a way that</a:t>
            </a:r>
          </a:p>
          <a:p>
            <a:pPr marL="0" indent="0">
              <a:buNone/>
            </a:pPr>
            <a:r>
              <a:rPr lang="en-US" sz="1800" dirty="0"/>
              <a:t>     allows other threads to make</a:t>
            </a:r>
          </a:p>
          <a:p>
            <a:pPr marL="0" indent="0">
              <a:buNone/>
            </a:pPr>
            <a:r>
              <a:rPr lang="en-US" sz="1800" dirty="0"/>
              <a:t>     progress, then signal or broadcast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pthread_cond_signal</a:t>
            </a:r>
            <a:r>
              <a:rPr lang="en-US" sz="1800" dirty="0"/>
              <a:t>( &amp;</a:t>
            </a:r>
            <a:r>
              <a:rPr lang="en-US" sz="1800" dirty="0" err="1"/>
              <a:t>my_cond_var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pthread_mutex_unlock</a:t>
            </a:r>
            <a:r>
              <a:rPr lang="en-US" sz="1800" dirty="0"/>
              <a:t>( 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723535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Producer/Consumer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27924"/>
            <a:ext cx="8461512" cy="4525963"/>
          </a:xfrm>
        </p:spPr>
        <p:txBody>
          <a:bodyPr>
            <a:noAutofit/>
          </a:bodyPr>
          <a:lstStyle/>
          <a:p>
            <a:r>
              <a:rPr lang="en-US" sz="1800" dirty="0"/>
              <a:t>Finite-size buffer and two classes of threads, one puts items into the buffer (producers) and another takes items out of the buffer (consumers).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Producer must wait until the buffer has space before it can put something in.</a:t>
            </a:r>
          </a:p>
          <a:p>
            <a:endParaRPr lang="en-US" sz="1800" dirty="0"/>
          </a:p>
          <a:p>
            <a:r>
              <a:rPr lang="en-US" sz="1800" dirty="0"/>
              <a:t>Consumer must wait until something is in the buffer before it can take something out.</a:t>
            </a:r>
          </a:p>
          <a:p>
            <a:endParaRPr lang="en-US" sz="1800" dirty="0"/>
          </a:p>
          <a:p>
            <a:r>
              <a:rPr lang="en-US" sz="1800" dirty="0"/>
              <a:t>A condition variable represents a queue of threads waiting for some condition to be signaled. </a:t>
            </a:r>
          </a:p>
          <a:p>
            <a:endParaRPr lang="en-US" sz="1800" dirty="0"/>
          </a:p>
          <a:p>
            <a:r>
              <a:rPr lang="en-US" sz="1800" dirty="0"/>
              <a:t>two queues, one (</a:t>
            </a:r>
            <a:r>
              <a:rPr lang="en-US" sz="1800" i="1" dirty="0"/>
              <a:t>less</a:t>
            </a:r>
            <a:r>
              <a:rPr lang="en-US" sz="1800" dirty="0"/>
              <a:t>) for producers waiting for a slot in the buffer, and the other (</a:t>
            </a:r>
            <a:r>
              <a:rPr lang="en-US" sz="1800" i="1" dirty="0"/>
              <a:t>more</a:t>
            </a:r>
            <a:r>
              <a:rPr lang="en-US" sz="1800" dirty="0"/>
              <a:t>) for consumers waiting for a buffer slot containing information. </a:t>
            </a:r>
          </a:p>
          <a:p>
            <a:endParaRPr lang="en-US" sz="1800" dirty="0"/>
          </a:p>
          <a:p>
            <a:r>
              <a:rPr lang="en-US" sz="1800" dirty="0"/>
              <a:t> mutex - data structure describing the buffer that must be accessed by only one thread at a time.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2809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Producer/Consumer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2529A8-FF62-44F7-BEA3-033C28C602C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24540" y="1951209"/>
            <a:ext cx="450796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typedef struct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char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[BSIZE];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int occupied;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mutex;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more;  // consumers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less;   // producers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buffer;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30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Producer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A54F23-BC32-407A-AA06-1EE8F0E5774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" y="1279139"/>
            <a:ext cx="5966448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producer(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buffer_t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*b, char item)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while (b-&gt;occupied &gt;= BSIZE)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 Unicode MS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pthread_cond_wait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(&amp;b-&gt;less, &amp;b-&gt;mutex);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assert(b-&gt;occupied &lt; BSIZE);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++] = item;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%= BSIZE;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b-&gt;occupied++;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/* now: either b-&gt;occupied &lt; BSIZE and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the index of the next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empty slot in the buffer, or b-&gt;occupied == BSIZE and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the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of the next (occupied) slot that will be emptied by a consumer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(such as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b-&gt;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pthread_cond_signal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(&amp;b-&gt;more);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33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520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Producer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07F85-18A8-4146-BB1B-C7E8B97493CB}"/>
              </a:ext>
            </a:extLst>
          </p:cNvPr>
          <p:cNvSpPr txBox="1"/>
          <p:nvPr/>
        </p:nvSpPr>
        <p:spPr>
          <a:xfrm>
            <a:off x="184731" y="742119"/>
            <a:ext cx="8627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Acquires the mutex protecting the buffer data structure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Makes certain that space is available for the item being produced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not, it calls </a:t>
            </a:r>
            <a:r>
              <a:rPr lang="en-US" altLang="en-US" i="1" dirty="0" err="1"/>
              <a:t>pthread_cond_wait</a:t>
            </a:r>
            <a:r>
              <a:rPr lang="en-US" altLang="en-US" i="1" dirty="0"/>
              <a:t>()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dirty="0"/>
              <a:t>joins the queue of threads waiting for the condition </a:t>
            </a:r>
            <a:r>
              <a:rPr lang="en-US" i="1" dirty="0"/>
              <a:t>less</a:t>
            </a:r>
            <a:r>
              <a:rPr lang="en-US" dirty="0"/>
              <a:t>, representing there is room in the buffer, to be signaled.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As part of the call to </a:t>
            </a:r>
            <a:r>
              <a:rPr lang="en-US" altLang="en-US" dirty="0" err="1"/>
              <a:t>pthread_cond_wait</a:t>
            </a:r>
            <a:r>
              <a:rPr lang="en-US" altLang="en-US" dirty="0"/>
              <a:t>(), the thread releases its lock on the mutex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waiting producer threads depend on consumer threads to signal when the condition is true  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When the condition is signaled, the first thread waiting on </a:t>
            </a:r>
            <a:r>
              <a:rPr lang="en-US" altLang="en-US" i="1" dirty="0"/>
              <a:t>less</a:t>
            </a:r>
            <a:r>
              <a:rPr lang="en-US" altLang="en-US" dirty="0"/>
              <a:t> is awakened. However, before the thread can return from </a:t>
            </a:r>
            <a:r>
              <a:rPr lang="en-US" altLang="en-US" dirty="0" err="1"/>
              <a:t>pthread_cond_wait</a:t>
            </a:r>
            <a:r>
              <a:rPr lang="en-US" altLang="en-US" dirty="0"/>
              <a:t>(), it must acquire the lock on the mutex again. This ensures that it again has mutually exclusive access to the buffer data structure.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thread then must check that there really is room available in the buffer; if so, it puts its item into the next available slot.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At the same time, consumer threads might be waiting for items to appear in the buffer.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These threads are waiting on the condition variable </a:t>
            </a:r>
            <a:r>
              <a:rPr lang="en-US" altLang="en-US" i="1" dirty="0"/>
              <a:t>more</a:t>
            </a:r>
            <a:r>
              <a:rPr lang="en-US" altLang="en-US" dirty="0"/>
              <a:t>.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producer thread, having just deposited something in the buffer, calls </a:t>
            </a:r>
            <a:r>
              <a:rPr lang="en-US" altLang="en-US" dirty="0" err="1"/>
              <a:t>pthread_cond_signal</a:t>
            </a:r>
            <a:r>
              <a:rPr lang="en-US" altLang="en-US" dirty="0"/>
              <a:t>() to wake up the next waiting consumer. (If there are no waiting consumers, this call has no effect.)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Finally, the producer thread unlocks the mutex, allowing other threads to operate on the buffer data structure.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5E0BDE-B320-4203-BF6E-C39C53B8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F2ED66-91C1-4315-A157-F86E4EBB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91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Posix</a:t>
            </a:r>
            <a:r>
              <a:rPr lang="en-US" dirty="0"/>
              <a:t> Consumer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D0BA5D-F009-4799-9B09-400A7ED0A1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" y="1156469"/>
            <a:ext cx="847264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 consumer(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char item;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while(b-&gt;occupied &lt;=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(&amp;b-&gt;more, &amp;b-&gt;mutex);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assert(b-&gt;occupied &gt; 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item =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%= BSIZE;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b-&gt;occupied--;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/* now: either b-&gt;occupied &gt; 0 and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the index of the next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occupied slot in the buffer, or b-&gt;occupied == 0 and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the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index of the next (empty) slot that will be filled by a producer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(such as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b-&gt;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*/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pthread_cond_signal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(&amp;b-&gt;less);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pthread_mutex_unlock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(&amp;b-&gt;mutex); return(item);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16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9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resources on threads and condition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32F36-3EC4-4130-AE7B-AF78B7F37F13}"/>
              </a:ext>
            </a:extLst>
          </p:cNvPr>
          <p:cNvSpPr/>
          <p:nvPr/>
        </p:nvSpPr>
        <p:spPr>
          <a:xfrm>
            <a:off x="443948" y="2297453"/>
            <a:ext cx="854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http://home.deib.polimi.it/loiacono/uploads/Teaching/CP/CP_04_Pthread_CondVar.pdf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http://pages.cs.wisc.edu/~remzi/OSTEP/threads-cv.pdf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vs. Hoare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Mesa</a:t>
            </a:r>
          </a:p>
          <a:p>
            <a:pPr lvl="1"/>
            <a:r>
              <a:rPr lang="en-US" dirty="0"/>
              <a:t>Signal puts waiter on ready list</a:t>
            </a:r>
          </a:p>
          <a:p>
            <a:pPr lvl="1"/>
            <a:r>
              <a:rPr lang="en-US" dirty="0" err="1"/>
              <a:t>Signaller</a:t>
            </a:r>
            <a:r>
              <a:rPr lang="en-US" dirty="0"/>
              <a:t> keeps lock and processor</a:t>
            </a:r>
          </a:p>
          <a:p>
            <a:r>
              <a:rPr lang="en-US" dirty="0"/>
              <a:t>Hoare</a:t>
            </a:r>
          </a:p>
          <a:p>
            <a:pPr lvl="1"/>
            <a:r>
              <a:rPr lang="en-US" dirty="0"/>
              <a:t>Signal gives processor and lock to waiter</a:t>
            </a:r>
          </a:p>
          <a:p>
            <a:pPr lvl="1"/>
            <a:r>
              <a:rPr lang="en-US" dirty="0"/>
              <a:t>When waiter finishes, processor/lock given back to </a:t>
            </a:r>
            <a:r>
              <a:rPr lang="en-US" dirty="0" err="1"/>
              <a:t>signaller</a:t>
            </a:r>
            <a:endParaRPr lang="en-US" dirty="0"/>
          </a:p>
          <a:p>
            <a:pPr lvl="1"/>
            <a:r>
              <a:rPr lang="en-US" dirty="0"/>
              <a:t>Nested signals possible!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Reordering?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/>
          </a:bodyPr>
          <a:lstStyle/>
          <a:p>
            <a:r>
              <a:rPr lang="en-US" dirty="0"/>
              <a:t>Why do compilers reorder instructions?</a:t>
            </a:r>
          </a:p>
          <a:p>
            <a:pPr lvl="1"/>
            <a:r>
              <a:rPr lang="en-US" dirty="0"/>
              <a:t>Efficient code generation requires analyzing control/data dependency</a:t>
            </a:r>
          </a:p>
          <a:p>
            <a:pPr lvl="1"/>
            <a:r>
              <a:rPr lang="en-US" dirty="0"/>
              <a:t>If variables can spontaneously change, most compiler optimizations become impossible</a:t>
            </a:r>
          </a:p>
          <a:p>
            <a:r>
              <a:rPr lang="en-US" dirty="0"/>
              <a:t>Why do CPUs reorder instructions?</a:t>
            </a:r>
          </a:p>
          <a:p>
            <a:pPr lvl="1"/>
            <a:r>
              <a:rPr lang="en-US" dirty="0"/>
              <a:t>Write buffering: allow next instruction to execute while write is being completed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06405"/>
              </p:ext>
            </p:extLst>
          </p:nvPr>
        </p:nvGraphicFramePr>
        <p:xfrm>
          <a:off x="457200" y="1600200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/>
                        <a:t>Person A</a:t>
                      </a:r>
                      <a:endParaRPr lang="en-US" sz="20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/>
                        <a:t>Person B</a:t>
                      </a:r>
                      <a:endParaRPr lang="en-US" sz="20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Race condition:</a:t>
            </a:r>
            <a:r>
              <a:rPr lang="en-US" sz="2400" dirty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/>
              <a:t>Critical section: </a:t>
            </a:r>
            <a:r>
              <a:rPr lang="en-US" sz="2400" dirty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/>
              <a:t>Mutual exclusion:</a:t>
            </a:r>
            <a:r>
              <a:rPr lang="en-US" sz="2400" dirty="0"/>
              <a:t> only one thread executes a critical section at a time</a:t>
            </a:r>
          </a:p>
          <a:p>
            <a:pPr>
              <a:buNone/>
            </a:pPr>
            <a:r>
              <a:rPr lang="en-US" sz="2400" b="1" dirty="0"/>
              <a:t>Lock:</a:t>
            </a:r>
            <a:r>
              <a:rPr lang="en-US" sz="2400" dirty="0"/>
              <a:t> prevent someone from doing something</a:t>
            </a:r>
          </a:p>
          <a:p>
            <a:pPr lvl="1"/>
            <a:r>
              <a:rPr lang="en-US" sz="2200" dirty="0"/>
              <a:t>Lock before entering critical section, before accessing shared data</a:t>
            </a:r>
          </a:p>
          <a:p>
            <a:pPr lvl="1"/>
            <a:r>
              <a:rPr lang="en-US" sz="2200" dirty="0"/>
              <a:t>Unlock when leaving, after done accessing shared data</a:t>
            </a:r>
          </a:p>
          <a:p>
            <a:pPr lvl="1"/>
            <a:r>
              <a:rPr lang="en-US" sz="2200" dirty="0"/>
              <a:t>Wait if locked (all synchronization involves waiting!)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Milk, Try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Correctness property</a:t>
            </a:r>
          </a:p>
          <a:p>
            <a:pPr lvl="1"/>
            <a:r>
              <a:rPr lang="en-US" dirty="0"/>
              <a:t>Someone buys if needed (liveness property)</a:t>
            </a:r>
          </a:p>
          <a:p>
            <a:pPr lvl="1"/>
            <a:r>
              <a:rPr lang="en-US" dirty="0"/>
              <a:t>At most one person buys (safety property)</a:t>
            </a:r>
          </a:p>
          <a:p>
            <a:r>
              <a:rPr lang="en-US" dirty="0"/>
              <a:t>Try #1: leave a note</a:t>
            </a:r>
          </a:p>
          <a:p>
            <a:pPr lvl="1">
              <a:buNone/>
            </a:pPr>
            <a:r>
              <a:rPr lang="en-US" dirty="0"/>
              <a:t>if ( !milk )</a:t>
            </a:r>
          </a:p>
          <a:p>
            <a:pPr lvl="1">
              <a:buNone/>
            </a:pPr>
            <a:r>
              <a:rPr lang="en-US" dirty="0"/>
              <a:t>	  if ( !note ) {</a:t>
            </a:r>
          </a:p>
          <a:p>
            <a:pPr lvl="1">
              <a:buNone/>
            </a:pPr>
            <a:r>
              <a:rPr lang="en-US" dirty="0"/>
              <a:t>          leave note</a:t>
            </a:r>
          </a:p>
          <a:p>
            <a:pPr lvl="1">
              <a:buNone/>
            </a:pPr>
            <a:r>
              <a:rPr lang="en-US" dirty="0"/>
              <a:t>          buy milk</a:t>
            </a:r>
          </a:p>
          <a:p>
            <a:pPr lvl="1">
              <a:buNone/>
            </a:pPr>
            <a:r>
              <a:rPr lang="en-US" dirty="0"/>
              <a:t>          remove note</a:t>
            </a:r>
          </a:p>
          <a:p>
            <a:pPr lvl="1">
              <a:buNone/>
            </a:pPr>
            <a:r>
              <a:rPr lang="en-US" dirty="0"/>
              <a:t>      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35403</TotalTime>
  <Words>5201</Words>
  <Application>Microsoft Office PowerPoint</Application>
  <PresentationFormat>On-screen Show (4:3)</PresentationFormat>
  <Paragraphs>796</Paragraphs>
  <Slides>58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Unicode MS</vt:lpstr>
      <vt:lpstr>Calibri</vt:lpstr>
      <vt:lpstr>Times New Roman</vt:lpstr>
      <vt:lpstr>Office Theme</vt:lpstr>
      <vt:lpstr>Introduction to Operating Systems</vt:lpstr>
      <vt:lpstr>Multiple Threads with Shared Memory</vt:lpstr>
      <vt:lpstr>Lost Update / Record Out Problem</vt:lpstr>
      <vt:lpstr>Question: Are All Pushes Successful?</vt:lpstr>
      <vt:lpstr>Synchronization Motivation</vt:lpstr>
      <vt:lpstr>Why Reordering?</vt:lpstr>
      <vt:lpstr>Too Much Milk Example</vt:lpstr>
      <vt:lpstr>Definitions</vt:lpstr>
      <vt:lpstr>Too Much Milk, Try #1</vt:lpstr>
      <vt:lpstr>In the program</vt:lpstr>
      <vt:lpstr>Too Much Milk, Try #2</vt:lpstr>
      <vt:lpstr>Too Much Milk, Try #3</vt:lpstr>
      <vt:lpstr>Lessons</vt:lpstr>
      <vt:lpstr>Peterson’s Algorithm</vt:lpstr>
      <vt:lpstr>Milk Solution</vt:lpstr>
      <vt:lpstr>Locks</vt:lpstr>
      <vt:lpstr>Too Much Milk, #4</vt:lpstr>
      <vt:lpstr>Lock Example: Malloc/Free</vt:lpstr>
      <vt:lpstr>Rules for Using Locks</vt:lpstr>
      <vt:lpstr>Formal Properties</vt:lpstr>
      <vt:lpstr>Bounded Queue Case study</vt:lpstr>
      <vt:lpstr>Example: Bounded Buffer</vt:lpstr>
      <vt:lpstr>Example: Bounded Buffer</vt:lpstr>
      <vt:lpstr>Condition Variables</vt:lpstr>
      <vt:lpstr>Condition Variable Design Pattern</vt:lpstr>
      <vt:lpstr>A Lock and CVs Illustrated as Rooms</vt:lpstr>
      <vt:lpstr>Example: Bounded Buffer</vt:lpstr>
      <vt:lpstr>Pre/Post Conditions</vt:lpstr>
      <vt:lpstr>Pre/Post Conditions</vt:lpstr>
      <vt:lpstr>Condition Variables</vt:lpstr>
      <vt:lpstr>Condition Variables, cont’d</vt:lpstr>
      <vt:lpstr>Structured Synchronization</vt:lpstr>
      <vt:lpstr>Remember the rules</vt:lpstr>
      <vt:lpstr>Example: Readers and Writers</vt:lpstr>
      <vt:lpstr>Using a Readers/Writers Lock</vt:lpstr>
      <vt:lpstr>Value of Verification</vt:lpstr>
      <vt:lpstr>Corrected FIFOBBQ::remove()</vt:lpstr>
      <vt:lpstr>PowerPoint Presentation</vt:lpstr>
      <vt:lpstr>PowerPoint Presentation</vt:lpstr>
      <vt:lpstr>Memory Consistency</vt:lpstr>
      <vt:lpstr>Conditional Critical Regions (CCRs)</vt:lpstr>
      <vt:lpstr>Monitor Influence and Development</vt:lpstr>
      <vt:lpstr>Monitor Implementations</vt:lpstr>
      <vt:lpstr>Monitor Implementations (2)</vt:lpstr>
      <vt:lpstr>pthreads Approach</vt:lpstr>
      <vt:lpstr>Posix pthreads programming </vt:lpstr>
      <vt:lpstr>Posix pthreads programming </vt:lpstr>
      <vt:lpstr>Posix pthreads programming </vt:lpstr>
      <vt:lpstr>Posix pthreads programming </vt:lpstr>
      <vt:lpstr>Posix pthreads example </vt:lpstr>
      <vt:lpstr>pthreads Syntax</vt:lpstr>
      <vt:lpstr>Posix Producer/Consumer </vt:lpstr>
      <vt:lpstr>Posix Producer/Consumer </vt:lpstr>
      <vt:lpstr>Posix Producer</vt:lpstr>
      <vt:lpstr>Posix Producer</vt:lpstr>
      <vt:lpstr>Posix Consumer </vt:lpstr>
      <vt:lpstr>More resources on threads and condition variables</vt:lpstr>
      <vt:lpstr>Mesa vs. Hoare semantics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Svetlana V Drachova</cp:lastModifiedBy>
  <cp:revision>136</cp:revision>
  <cp:lastPrinted>2017-05-21T23:32:32Z</cp:lastPrinted>
  <dcterms:created xsi:type="dcterms:W3CDTF">2014-10-17T18:24:38Z</dcterms:created>
  <dcterms:modified xsi:type="dcterms:W3CDTF">2020-06-09T07:25:37Z</dcterms:modified>
  <cp:category/>
</cp:coreProperties>
</file>