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49" r:id="rId2"/>
    <p:sldId id="265" r:id="rId3"/>
    <p:sldId id="278" r:id="rId4"/>
    <p:sldId id="306" r:id="rId5"/>
    <p:sldId id="302" r:id="rId6"/>
    <p:sldId id="303" r:id="rId7"/>
    <p:sldId id="304" r:id="rId8"/>
    <p:sldId id="305" r:id="rId9"/>
    <p:sldId id="282" r:id="rId10"/>
    <p:sldId id="307" r:id="rId11"/>
    <p:sldId id="283" r:id="rId12"/>
    <p:sldId id="343" r:id="rId13"/>
    <p:sldId id="284" r:id="rId14"/>
    <p:sldId id="315" r:id="rId15"/>
    <p:sldId id="321" r:id="rId16"/>
    <p:sldId id="285" r:id="rId17"/>
    <p:sldId id="296" r:id="rId18"/>
    <p:sldId id="297" r:id="rId19"/>
    <p:sldId id="294" r:id="rId20"/>
    <p:sldId id="299" r:id="rId21"/>
    <p:sldId id="308" r:id="rId22"/>
    <p:sldId id="309" r:id="rId23"/>
    <p:sldId id="298" r:id="rId24"/>
    <p:sldId id="295" r:id="rId25"/>
    <p:sldId id="341" r:id="rId26"/>
    <p:sldId id="286" r:id="rId27"/>
    <p:sldId id="287" r:id="rId28"/>
    <p:sldId id="288" r:id="rId29"/>
    <p:sldId id="346" r:id="rId30"/>
    <p:sldId id="351" r:id="rId31"/>
    <p:sldId id="334" r:id="rId32"/>
    <p:sldId id="342" r:id="rId33"/>
    <p:sldId id="335" r:id="rId34"/>
    <p:sldId id="344" r:id="rId35"/>
    <p:sldId id="336" r:id="rId36"/>
    <p:sldId id="337" r:id="rId37"/>
    <p:sldId id="338" r:id="rId38"/>
    <p:sldId id="339" r:id="rId39"/>
    <p:sldId id="340" r:id="rId40"/>
    <p:sldId id="350" r:id="rId41"/>
    <p:sldId id="345" r:id="rId42"/>
    <p:sldId id="347" r:id="rId43"/>
    <p:sldId id="348" r:id="rId44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8" autoAdjust="0"/>
    <p:restoredTop sz="82699" autoAdjust="0"/>
  </p:normalViewPr>
  <p:slideViewPr>
    <p:cSldViewPr snapToGrid="0" snapToObjects="1">
      <p:cViewPr varScale="1">
        <p:scale>
          <a:sx n="71" d="100"/>
          <a:sy n="71" d="100"/>
        </p:scale>
        <p:origin x="3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568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67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1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0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3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</a:t>
            </a:r>
            <a:r>
              <a:rPr lang="en-US" dirty="0" smtClean="0"/>
              <a:t>Spring</a:t>
            </a:r>
            <a:r>
              <a:rPr lang="en-US" dirty="0" smtClean="0"/>
              <a:t> 2020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</a:t>
            </a:r>
            <a:r>
              <a:rPr lang="en-US" dirty="0"/>
              <a:t>6</a:t>
            </a:r>
            <a:r>
              <a:rPr lang="en-US" dirty="0" smtClean="0"/>
              <a:t> – Part A</a:t>
            </a:r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42506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Test of Cache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Array of 1K counters, each protected by a separate spinlock</a:t>
            </a:r>
          </a:p>
          <a:p>
            <a:pPr lvl="1"/>
            <a:r>
              <a:rPr lang="en-US" dirty="0" smtClean="0"/>
              <a:t>Array small enough to fit in cache</a:t>
            </a:r>
          </a:p>
          <a:p>
            <a:r>
              <a:rPr lang="en-US" dirty="0" smtClean="0"/>
              <a:t>Test 1: one thread loops over array</a:t>
            </a:r>
          </a:p>
          <a:p>
            <a:r>
              <a:rPr lang="en-US" dirty="0" smtClean="0"/>
              <a:t>Test 2: two threads loop over different arrays</a:t>
            </a:r>
          </a:p>
          <a:p>
            <a:r>
              <a:rPr lang="en-US" dirty="0" smtClean="0"/>
              <a:t>Test 3: two threads loop over single array</a:t>
            </a:r>
          </a:p>
          <a:p>
            <a:r>
              <a:rPr lang="en-US" dirty="0" smtClean="0"/>
              <a:t>Test 4: two threads loop over alternate elements in single array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(64 core AMD </a:t>
            </a:r>
            <a:r>
              <a:rPr lang="en-US" dirty="0" err="1" smtClean="0"/>
              <a:t>Opteron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998713"/>
              </p:ext>
            </p:extLst>
          </p:nvPr>
        </p:nvGraphicFramePr>
        <p:xfrm>
          <a:off x="457200" y="1600200"/>
          <a:ext cx="8229600" cy="361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397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One thread</a:t>
                      </a:r>
                      <a:r>
                        <a:rPr lang="en-US" sz="2800" baseline="0" dirty="0" smtClean="0"/>
                        <a:t>, one array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51 cycles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7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Two threads, two arrays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52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7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Two threads, one array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197       (from contention)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7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Two</a:t>
                      </a:r>
                      <a:r>
                        <a:rPr lang="en-US" sz="2800" baseline="0" dirty="0" smtClean="0"/>
                        <a:t> threads, odd/even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127       (from false sharing)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97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055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Sharing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008" y="1580202"/>
            <a:ext cx="7453984" cy="387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2372" y="5699464"/>
            <a:ext cx="518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Diagram is from Tim </a:t>
            </a:r>
            <a:r>
              <a:rPr lang="en-US" sz="1200" dirty="0"/>
              <a:t>Mattson, </a:t>
            </a:r>
            <a:r>
              <a:rPr lang="en-US" sz="1200" dirty="0" smtClean="0"/>
              <a:t>“A ‘Hands On’ Introduction to </a:t>
            </a:r>
            <a:r>
              <a:rPr lang="en-US" sz="1200" dirty="0" err="1" smtClean="0"/>
              <a:t>OpenMP</a:t>
            </a:r>
            <a:r>
              <a:rPr lang="en-US" sz="1200" dirty="0" smtClean="0"/>
              <a:t>,”</a:t>
            </a:r>
          </a:p>
          <a:p>
            <a:pPr algn="ctr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smtClean="0"/>
              <a:t>www.openmp.org/wp-content/uploads/Intro_To_OpenMP_Mattson.pdf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445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Lock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5070" cy="492209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Fine-grained locking</a:t>
            </a:r>
          </a:p>
          <a:p>
            <a:pPr lvl="1"/>
            <a:r>
              <a:rPr lang="en-US" dirty="0" smtClean="0"/>
              <a:t>Partition object into subsets, each protected by its own lock</a:t>
            </a:r>
          </a:p>
          <a:p>
            <a:pPr lvl="1"/>
            <a:r>
              <a:rPr lang="en-US" dirty="0" smtClean="0"/>
              <a:t>Example: hash table buckets</a:t>
            </a:r>
          </a:p>
          <a:p>
            <a:r>
              <a:rPr lang="en-US" dirty="0" smtClean="0"/>
              <a:t>Per-processor data structures</a:t>
            </a:r>
          </a:p>
          <a:p>
            <a:pPr lvl="1"/>
            <a:r>
              <a:rPr lang="en-US" dirty="0" smtClean="0"/>
              <a:t>Partition object so that most/all accesses are made by one processor</a:t>
            </a:r>
          </a:p>
          <a:p>
            <a:pPr lvl="1"/>
            <a:r>
              <a:rPr lang="en-US" dirty="0" smtClean="0"/>
              <a:t>Example: per-processor heap</a:t>
            </a:r>
          </a:p>
          <a:p>
            <a:r>
              <a:rPr lang="en-US" dirty="0" smtClean="0"/>
              <a:t>Ownership/Staged architecture</a:t>
            </a:r>
          </a:p>
          <a:p>
            <a:pPr lvl="1"/>
            <a:r>
              <a:rPr lang="en-US" dirty="0" smtClean="0"/>
              <a:t>Only one thread at a time accesses shared data</a:t>
            </a:r>
          </a:p>
          <a:p>
            <a:pPr lvl="1"/>
            <a:r>
              <a:rPr lang="en-US" dirty="0" smtClean="0"/>
              <a:t>Example: pipeline of threads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Linus Shares His Opinion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seem to have this blue-eyed belief that locking is </a:t>
            </a:r>
            <a:r>
              <a:rPr lang="en-US" dirty="0" smtClean="0"/>
              <a:t>simple. It's </a:t>
            </a:r>
            <a:r>
              <a:rPr lang="en-US" dirty="0"/>
              <a:t>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... </a:t>
            </a:r>
            <a:r>
              <a:rPr lang="en-US" dirty="0"/>
              <a:t>you talk about the locking cost as if something like a </a:t>
            </a:r>
            <a:r>
              <a:rPr lang="en-US" dirty="0" smtClean="0"/>
              <a:t>12-20 cycles </a:t>
            </a:r>
            <a:r>
              <a:rPr lang="en-US" dirty="0"/>
              <a:t>is "free". That's pure [BS]. Even if it's </a:t>
            </a:r>
            <a:r>
              <a:rPr lang="en-US" dirty="0" smtClean="0"/>
              <a:t>uncontended, you're </a:t>
            </a:r>
            <a:r>
              <a:rPr lang="en-US" dirty="0"/>
              <a:t>dirtying </a:t>
            </a:r>
            <a:r>
              <a:rPr lang="en-US" dirty="0" err="1"/>
              <a:t>cachelines</a:t>
            </a:r>
            <a:r>
              <a:rPr lang="en-US" dirty="0"/>
              <a:t> in the L1. Guess what? If you </a:t>
            </a:r>
            <a:r>
              <a:rPr lang="en-US" dirty="0" smtClean="0"/>
              <a:t>have </a:t>
            </a:r>
            <a:r>
              <a:rPr lang="en-US" dirty="0" err="1" smtClean="0"/>
              <a:t>finegrained</a:t>
            </a:r>
            <a:r>
              <a:rPr lang="en-US" dirty="0" smtClean="0"/>
              <a:t> </a:t>
            </a:r>
            <a:r>
              <a:rPr lang="en-US" dirty="0"/>
              <a:t>locking for lots of objects, the cost of all </a:t>
            </a:r>
            <a:r>
              <a:rPr lang="en-US" dirty="0" smtClean="0"/>
              <a:t>that extra </a:t>
            </a:r>
            <a:r>
              <a:rPr lang="en-US" dirty="0"/>
              <a:t>cache traffic is really bad, and takes up a </a:t>
            </a:r>
            <a:r>
              <a:rPr lang="en-US" dirty="0" smtClean="0"/>
              <a:t>valuable resource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End </a:t>
            </a:r>
            <a:r>
              <a:rPr lang="en-US" dirty="0"/>
              <a:t>result: very few people actually do fine-grained locking </a:t>
            </a:r>
            <a:r>
              <a:rPr lang="en-US" dirty="0" smtClean="0"/>
              <a:t>at all</a:t>
            </a:r>
            <a:r>
              <a:rPr lang="en-US" dirty="0"/>
              <a:t>. It's damn hard, and it easily eats up 50%+ of your </a:t>
            </a:r>
            <a:r>
              <a:rPr lang="en-US" dirty="0" smtClean="0"/>
              <a:t>CPU cycles </a:t>
            </a:r>
            <a:r>
              <a:rPr lang="en-US" dirty="0"/>
              <a:t>if you do it wrong. You spend years getting it right </a:t>
            </a:r>
            <a:r>
              <a:rPr lang="en-US" dirty="0" smtClean="0"/>
              <a:t>for anything </a:t>
            </a:r>
            <a:r>
              <a:rPr lang="en-US" dirty="0"/>
              <a:t>but the most trivial case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[from </a:t>
            </a:r>
            <a:r>
              <a:rPr lang="en-US" dirty="0"/>
              <a:t>realworldtech.com, June 6, </a:t>
            </a:r>
            <a:r>
              <a:rPr lang="en-US" dirty="0" smtClean="0"/>
              <a:t>2013]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0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2570"/>
            <a:ext cx="8229600" cy="46435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Fine-grained locking comes at a cost, however. In a kernel with thousands of locks, it can be very hard to know which locks you need—and in which order you should acquire them—to perform a specific operation. Remember that locking bugs can be very difficult to find; more locks provide more opportunities for truly nasty locking bugs to creep into the kernel. Fine-grained locking can bring a level of complexity that, over the long term, can have a large, adverse effect on the maintainability of the kernel.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/>
              <a:t>Locking in a device driver is usually relatively straightforward; you can have a single lock that covers everything you do, or you can create one lock for every device you manage. As a general rule, you should start with relatively coarse locking unless you have a real reason to believe that contention could be a problem. Resist the urge to optimize prematurely; the real performance constraints often show up in unexpected places.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/>
              <a:t>If you do suspect that lock contention is hurting performance, you may find the </a:t>
            </a:r>
            <a:r>
              <a:rPr lang="en-US" sz="1600" dirty="0" err="1"/>
              <a:t>lockmeter</a:t>
            </a:r>
            <a:r>
              <a:rPr lang="en-US" sz="1600" dirty="0"/>
              <a:t> tool useful. This patch (available at http://oss.sgi.com/projects/lockmeter/) instruments the kernel to measure time spent waiting in locks. By looking at the report, you are able to determine quickly whether lock contention is truly the problem or not.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100" dirty="0" smtClean="0"/>
              <a:t>From "Locking </a:t>
            </a:r>
            <a:r>
              <a:rPr lang="en-US" sz="1100" dirty="0"/>
              <a:t>Traps," sec. 5.6 in J. </a:t>
            </a:r>
            <a:r>
              <a:rPr lang="en-US" sz="1100" dirty="0" err="1"/>
              <a:t>Corbet</a:t>
            </a:r>
            <a:r>
              <a:rPr lang="en-US" sz="1100" dirty="0"/>
              <a:t>, G. </a:t>
            </a:r>
            <a:r>
              <a:rPr lang="en-US" sz="1100" dirty="0" err="1"/>
              <a:t>Kroah</a:t>
            </a:r>
            <a:r>
              <a:rPr lang="en-US" sz="1100" dirty="0"/>
              <a:t>-Hartman, and A. </a:t>
            </a:r>
            <a:r>
              <a:rPr lang="en-US" sz="1100" dirty="0" smtClean="0"/>
              <a:t>Rubin, Linux </a:t>
            </a:r>
            <a:r>
              <a:rPr lang="en-US" sz="1100" dirty="0"/>
              <a:t>Device Drivers, www.makelinux.net/ldd3/chp-5-sect-6</a:t>
            </a:r>
          </a:p>
        </p:txBody>
      </p:sp>
    </p:spTree>
    <p:extLst>
      <p:ext uri="{BB962C8B-B14F-4D97-AF65-F5344CB8AC3E}">
        <p14:creationId xmlns:p14="http://schemas.microsoft.com/office/powerpoint/2010/main" val="356730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Locks are Still Mostly Busy?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485"/>
          </a:xfrm>
        </p:spPr>
        <p:txBody>
          <a:bodyPr>
            <a:normAutofit/>
          </a:bodyPr>
          <a:lstStyle/>
          <a:p>
            <a:r>
              <a:rPr lang="en-US" dirty="0" smtClean="0"/>
              <a:t>MCS Locks</a:t>
            </a:r>
          </a:p>
          <a:p>
            <a:pPr lvl="1"/>
            <a:r>
              <a:rPr lang="en-US" dirty="0" smtClean="0"/>
              <a:t>Optimize lock implementation for when lock is contended</a:t>
            </a:r>
          </a:p>
          <a:p>
            <a:r>
              <a:rPr lang="en-US" dirty="0" smtClean="0"/>
              <a:t>RCU (read-copy-update)</a:t>
            </a:r>
          </a:p>
          <a:p>
            <a:pPr lvl="1"/>
            <a:r>
              <a:rPr lang="en-US" dirty="0" smtClean="0"/>
              <a:t>Efficient readers/writers lock used in Linux kernel</a:t>
            </a:r>
          </a:p>
          <a:p>
            <a:pPr lvl="1"/>
            <a:r>
              <a:rPr lang="en-US" dirty="0" smtClean="0"/>
              <a:t>Readers proceed without first acquiring lock</a:t>
            </a:r>
          </a:p>
          <a:p>
            <a:pPr lvl="1"/>
            <a:r>
              <a:rPr lang="en-US" dirty="0" smtClean="0"/>
              <a:t>Writer ensures that readers are done</a:t>
            </a:r>
          </a:p>
          <a:p>
            <a:r>
              <a:rPr lang="en-US" dirty="0" smtClean="0"/>
              <a:t>Both rely on atomic read-modify-write instructions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with Test and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Counter::Increment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while (</a:t>
            </a:r>
            <a:r>
              <a:rPr lang="en-US" dirty="0" err="1" smtClean="0"/>
              <a:t>TestAndSet</a:t>
            </a:r>
            <a:r>
              <a:rPr lang="en-US" dirty="0" smtClean="0"/>
              <a:t>(&amp;lock))</a:t>
            </a:r>
          </a:p>
          <a:p>
            <a:pPr>
              <a:buNone/>
            </a:pPr>
            <a:r>
              <a:rPr lang="en-US" dirty="0" smtClean="0"/>
              <a:t>        ;</a:t>
            </a:r>
          </a:p>
          <a:p>
            <a:pPr>
              <a:buNone/>
            </a:pPr>
            <a:r>
              <a:rPr lang="en-US" dirty="0" smtClean="0"/>
              <a:t>    value++;</a:t>
            </a:r>
          </a:p>
          <a:p>
            <a:pPr>
              <a:buNone/>
            </a:pPr>
            <a:r>
              <a:rPr lang="en-US" dirty="0" smtClean="0"/>
              <a:t>    lock = FREE;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memory_barrier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What happens if many processors try to acquire the lock at the same time?</a:t>
            </a:r>
          </a:p>
          <a:p>
            <a:pPr lvl="1"/>
            <a:r>
              <a:rPr lang="en-US" dirty="0" smtClean="0"/>
              <a:t>Hardware doesn’t prioritize FREE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8507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 with Test and Test and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Counter::Increment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while ( lock == BUSY  ||  </a:t>
            </a:r>
            <a:r>
              <a:rPr lang="en-US" dirty="0" err="1" smtClean="0"/>
              <a:t>TestAndSet</a:t>
            </a:r>
            <a:r>
              <a:rPr lang="en-US" dirty="0" smtClean="0"/>
              <a:t>(&amp;lock) )</a:t>
            </a:r>
          </a:p>
          <a:p>
            <a:pPr>
              <a:buNone/>
            </a:pPr>
            <a:r>
              <a:rPr lang="en-US" dirty="0" smtClean="0"/>
              <a:t>        ;</a:t>
            </a:r>
          </a:p>
          <a:p>
            <a:pPr>
              <a:buNone/>
            </a:pPr>
            <a:r>
              <a:rPr lang="en-US" dirty="0" smtClean="0"/>
              <a:t>    value++;</a:t>
            </a:r>
          </a:p>
          <a:p>
            <a:pPr>
              <a:buNone/>
            </a:pPr>
            <a:r>
              <a:rPr lang="en-US" dirty="0" smtClean="0"/>
              <a:t>    lock = FREE;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memory_barrier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if many processors try to acquire the lock?</a:t>
            </a:r>
          </a:p>
          <a:p>
            <a:pPr lvl="1"/>
            <a:r>
              <a:rPr lang="en-US" dirty="0" smtClean="0"/>
              <a:t>Lock value pings between caches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(and Test) and Set Performance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700" y="1417638"/>
            <a:ext cx="6920919" cy="5031419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7366634" y="1464357"/>
            <a:ext cx="1269507" cy="506028"/>
          </a:xfrm>
          <a:prstGeom prst="borderCallout1">
            <a:avLst>
              <a:gd name="adj1" fmla="val 52083"/>
              <a:gd name="adj2" fmla="val -641"/>
              <a:gd name="adj3" fmla="val 52851"/>
              <a:gd name="adj4" fmla="val -208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contention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813612" y="2999228"/>
            <a:ext cx="1269507" cy="1022356"/>
          </a:xfrm>
          <a:prstGeom prst="borderCallout1">
            <a:avLst>
              <a:gd name="adj1" fmla="val -1761"/>
              <a:gd name="adj2" fmla="val 40618"/>
              <a:gd name="adj3" fmla="val -31880"/>
              <a:gd name="adj4" fmla="val 406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imilar to a broadcast wakeup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6814916" y="4610152"/>
            <a:ext cx="1269507" cy="993022"/>
          </a:xfrm>
          <a:prstGeom prst="borderCallout1">
            <a:avLst>
              <a:gd name="adj1" fmla="val 43109"/>
              <a:gd name="adj2" fmla="val -2040"/>
              <a:gd name="adj3" fmla="val 42553"/>
              <a:gd name="adj4" fmla="val -243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imilar to a signal wakeup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Multi-Object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we try to synchronize across multiple objects in a large program?</a:t>
            </a:r>
          </a:p>
          <a:p>
            <a:pPr lvl="1"/>
            <a:r>
              <a:rPr lang="en-US" dirty="0" smtClean="0"/>
              <a:t>Each object with its own lock, condition variables</a:t>
            </a:r>
          </a:p>
          <a:p>
            <a:pPr lvl="1"/>
            <a:r>
              <a:rPr lang="en-US" dirty="0" smtClean="0"/>
              <a:t>Is locking modular?</a:t>
            </a:r>
          </a:p>
          <a:p>
            <a:r>
              <a:rPr lang="en-US" dirty="0" smtClean="0"/>
              <a:t>Synchronization performance</a:t>
            </a:r>
          </a:p>
          <a:p>
            <a:r>
              <a:rPr lang="en-US" dirty="0"/>
              <a:t>Eliminating </a:t>
            </a:r>
            <a:r>
              <a:rPr lang="en-US" dirty="0" smtClean="0"/>
              <a:t>locks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Insert a delay in the spin loop</a:t>
            </a:r>
          </a:p>
          <a:p>
            <a:pPr lvl="1"/>
            <a:r>
              <a:rPr lang="en-US" dirty="0" smtClean="0"/>
              <a:t>Helps but acquire is slow when not much contention</a:t>
            </a:r>
          </a:p>
          <a:p>
            <a:r>
              <a:rPr lang="en-US" dirty="0" smtClean="0"/>
              <a:t>Spin adaptively</a:t>
            </a:r>
          </a:p>
          <a:p>
            <a:pPr lvl="1"/>
            <a:r>
              <a:rPr lang="en-US" dirty="0" smtClean="0"/>
              <a:t>No delay if few waiting</a:t>
            </a:r>
          </a:p>
          <a:p>
            <a:pPr lvl="1"/>
            <a:r>
              <a:rPr lang="en-US" dirty="0" smtClean="0"/>
              <a:t>Longer delay if many waiting</a:t>
            </a:r>
          </a:p>
          <a:p>
            <a:pPr lvl="1"/>
            <a:r>
              <a:rPr lang="en-US" dirty="0" smtClean="0"/>
              <a:t>Guess number of waiters by how long you wait</a:t>
            </a:r>
          </a:p>
          <a:p>
            <a:r>
              <a:rPr lang="en-US" dirty="0" smtClean="0"/>
              <a:t>MCS</a:t>
            </a:r>
          </a:p>
          <a:p>
            <a:pPr lvl="1"/>
            <a:r>
              <a:rPr lang="en-US" dirty="0" smtClean="0"/>
              <a:t>Create a linked list of waiters using </a:t>
            </a:r>
            <a:r>
              <a:rPr lang="en-US" dirty="0" err="1"/>
              <a:t>C</a:t>
            </a:r>
            <a:r>
              <a:rPr lang="en-US" dirty="0" err="1" smtClean="0"/>
              <a:t>ompareAndSwap</a:t>
            </a:r>
            <a:endParaRPr lang="en-US" dirty="0" smtClean="0"/>
          </a:p>
          <a:p>
            <a:pPr lvl="1"/>
            <a:r>
              <a:rPr lang="en-US" dirty="0" smtClean="0"/>
              <a:t>Spin on a per-processor location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</a:t>
            </a:r>
            <a:r>
              <a:rPr lang="en-US" dirty="0" err="1" smtClean="0"/>
              <a:t>CompareAndSwap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on a memory word</a:t>
            </a:r>
          </a:p>
          <a:p>
            <a:r>
              <a:rPr lang="en-US" dirty="0" smtClean="0"/>
              <a:t>Check that the value of the memory word hasn’t changed from what you expect</a:t>
            </a:r>
          </a:p>
          <a:p>
            <a:pPr lvl="1"/>
            <a:r>
              <a:rPr lang="en-US" dirty="0" smtClean="0"/>
              <a:t>E.g., no other thread did </a:t>
            </a:r>
            <a:r>
              <a:rPr lang="en-US" dirty="0" err="1" smtClean="0"/>
              <a:t>CompareAndSwap</a:t>
            </a:r>
            <a:r>
              <a:rPr lang="en-US" dirty="0" smtClean="0"/>
              <a:t> first</a:t>
            </a:r>
          </a:p>
          <a:p>
            <a:r>
              <a:rPr lang="en-US" dirty="0" smtClean="0"/>
              <a:t>If it has changed, return an error (and loop)</a:t>
            </a:r>
          </a:p>
          <a:p>
            <a:r>
              <a:rPr lang="en-US" dirty="0" smtClean="0"/>
              <a:t>If it has not changed, set the memory word to a new value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Maintain a list of threads waiting for the lock</a:t>
            </a:r>
          </a:p>
          <a:p>
            <a:pPr lvl="1"/>
            <a:r>
              <a:rPr lang="en-US" dirty="0" smtClean="0"/>
              <a:t>Front of list holds the lock</a:t>
            </a:r>
          </a:p>
          <a:p>
            <a:pPr lvl="1"/>
            <a:r>
              <a:rPr lang="en-US" dirty="0" err="1" smtClean="0"/>
              <a:t>MCSLock::tail</a:t>
            </a:r>
            <a:r>
              <a:rPr lang="en-US" dirty="0" smtClean="0"/>
              <a:t> is last thread in list</a:t>
            </a:r>
          </a:p>
          <a:p>
            <a:pPr lvl="1"/>
            <a:r>
              <a:rPr lang="en-US" dirty="0" smtClean="0"/>
              <a:t>New thread uses </a:t>
            </a:r>
            <a:r>
              <a:rPr lang="en-US" dirty="0" err="1" smtClean="0"/>
              <a:t>CompareAndSwap</a:t>
            </a:r>
            <a:r>
              <a:rPr lang="en-US" dirty="0" smtClean="0"/>
              <a:t> to add to the tail</a:t>
            </a:r>
          </a:p>
          <a:p>
            <a:r>
              <a:rPr lang="en-US" dirty="0" smtClean="0"/>
              <a:t>Lock is passed by setting next-&gt;</a:t>
            </a:r>
            <a:r>
              <a:rPr lang="en-US" dirty="0" err="1" smtClean="0"/>
              <a:t>needToWait</a:t>
            </a:r>
            <a:r>
              <a:rPr lang="en-US" dirty="0" smtClean="0"/>
              <a:t> = FALSE;</a:t>
            </a:r>
          </a:p>
          <a:p>
            <a:pPr lvl="1"/>
            <a:r>
              <a:rPr lang="en-US" dirty="0" smtClean="0"/>
              <a:t>Next thread spins while its </a:t>
            </a:r>
            <a:r>
              <a:rPr lang="en-US" dirty="0" err="1" smtClean="0"/>
              <a:t>needToWait</a:t>
            </a:r>
            <a:r>
              <a:rPr lang="en-US" dirty="0" smtClean="0"/>
              <a:t> is TRUE</a:t>
            </a:r>
          </a:p>
          <a:p>
            <a:pPr lvl="1">
              <a:buNone/>
            </a:pPr>
            <a:r>
              <a:rPr lang="en-US" dirty="0" smtClean="0"/>
              <a:t>TCB {</a:t>
            </a:r>
          </a:p>
          <a:p>
            <a:pPr lvl="1">
              <a:buNone/>
            </a:pPr>
            <a:r>
              <a:rPr lang="en-US" dirty="0" smtClean="0"/>
              <a:t>        TCB *next;                 // next in line</a:t>
            </a:r>
          </a:p>
          <a:p>
            <a:pPr lvl="1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needToWait</a:t>
            </a:r>
            <a:r>
              <a:rPr lang="en-US" dirty="0" smtClean="0"/>
              <a:t>;   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err="1" smtClean="0"/>
              <a:t>MCSLock</a:t>
            </a:r>
            <a:r>
              <a:rPr lang="en-US" dirty="0" smtClean="0"/>
              <a:t> {</a:t>
            </a:r>
          </a:p>
          <a:p>
            <a:pPr lvl="1">
              <a:buNone/>
            </a:pPr>
            <a:r>
              <a:rPr lang="en-US" dirty="0" smtClean="0"/>
              <a:t>        Queue *tail = NULL; // end of line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Lock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3245" y="1340527"/>
            <a:ext cx="4191000" cy="551225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MCSLock::acquire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Queue ∗</a:t>
            </a:r>
            <a:r>
              <a:rPr lang="en-US" dirty="0" err="1" smtClean="0"/>
              <a:t>oldTail</a:t>
            </a:r>
            <a:r>
              <a:rPr lang="en-US" dirty="0" smtClean="0"/>
              <a:t> = tail;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myTCB</a:t>
            </a:r>
            <a:r>
              <a:rPr lang="en-US" dirty="0" smtClean="0"/>
              <a:t>−&gt;next = NULL;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myTCB</a:t>
            </a:r>
            <a:r>
              <a:rPr lang="en-US" dirty="0" smtClean="0"/>
              <a:t>−&gt;</a:t>
            </a:r>
            <a:r>
              <a:rPr lang="en-US" dirty="0" err="1" smtClean="0"/>
              <a:t>needToWait</a:t>
            </a:r>
            <a:r>
              <a:rPr lang="en-US" dirty="0" smtClean="0"/>
              <a:t> = TRUE;</a:t>
            </a:r>
          </a:p>
          <a:p>
            <a:pPr>
              <a:buNone/>
            </a:pPr>
            <a:r>
              <a:rPr lang="en-US" dirty="0" smtClean="0"/>
              <a:t>    while (!</a:t>
            </a:r>
            <a:r>
              <a:rPr lang="en-US" dirty="0" err="1"/>
              <a:t>C</a:t>
            </a:r>
            <a:r>
              <a:rPr lang="en-US" dirty="0" err="1" smtClean="0"/>
              <a:t>ompareAndSwap</a:t>
            </a:r>
            <a:r>
              <a:rPr lang="en-US" dirty="0" smtClean="0"/>
              <a:t>(&amp;tail,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oldTail</a:t>
            </a:r>
            <a:r>
              <a:rPr lang="en-US" dirty="0" smtClean="0"/>
              <a:t>, &amp;</a:t>
            </a:r>
            <a:r>
              <a:rPr lang="en-US" dirty="0" err="1" smtClean="0"/>
              <a:t>myTCB</a:t>
            </a:r>
            <a:r>
              <a:rPr lang="en-US" dirty="0" smtClean="0"/>
              <a:t>)) {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oldTail</a:t>
            </a:r>
            <a:r>
              <a:rPr lang="en-US" dirty="0" smtClean="0"/>
              <a:t> = tail;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oldTail</a:t>
            </a:r>
            <a:r>
              <a:rPr lang="en-US" dirty="0" smtClean="0"/>
              <a:t> != NULL)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oldTail</a:t>
            </a:r>
            <a:r>
              <a:rPr lang="en-US" dirty="0" smtClean="0"/>
              <a:t>−&gt;next = </a:t>
            </a:r>
            <a:r>
              <a:rPr lang="en-US" dirty="0" err="1" smtClean="0"/>
              <a:t>myTCB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   </a:t>
            </a:r>
            <a:r>
              <a:rPr lang="en-US" dirty="0" err="1" smtClean="0"/>
              <a:t>memory_barrier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    while (</a:t>
            </a:r>
            <a:r>
              <a:rPr lang="en-US" dirty="0" err="1" smtClean="0"/>
              <a:t>myTCB</a:t>
            </a:r>
            <a:r>
              <a:rPr lang="en-US" dirty="0" smtClean="0"/>
              <a:t>−&gt;</a:t>
            </a:r>
            <a:r>
              <a:rPr lang="en-US" dirty="0" err="1" smtClean="0"/>
              <a:t>needToWait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54245" y="1340526"/>
            <a:ext cx="4589755" cy="530083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MCSLock::release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if (!</a:t>
            </a:r>
            <a:r>
              <a:rPr lang="en-US" dirty="0" err="1"/>
              <a:t>C</a:t>
            </a:r>
            <a:r>
              <a:rPr lang="en-US" dirty="0" err="1" smtClean="0"/>
              <a:t>ompareAndSwap</a:t>
            </a:r>
            <a:r>
              <a:rPr lang="en-US" dirty="0" smtClean="0"/>
              <a:t>(&amp;tail,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myTCB</a:t>
            </a:r>
            <a:r>
              <a:rPr lang="en-US" dirty="0" smtClean="0"/>
              <a:t>, NULL)) { </a:t>
            </a:r>
          </a:p>
          <a:p>
            <a:pPr>
              <a:buNone/>
            </a:pPr>
            <a:r>
              <a:rPr lang="en-US" dirty="0" smtClean="0"/>
              <a:t>        while (</a:t>
            </a:r>
            <a:r>
              <a:rPr lang="en-US" dirty="0" err="1" smtClean="0"/>
              <a:t>myTCB</a:t>
            </a:r>
            <a:r>
              <a:rPr lang="en-US" dirty="0" smtClean="0"/>
              <a:t>−&gt;next == NULL)</a:t>
            </a:r>
            <a:br>
              <a:rPr lang="en-US" dirty="0" smtClean="0"/>
            </a:br>
            <a:r>
              <a:rPr lang="en-US" dirty="0" smtClean="0"/>
              <a:t>       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myTCB</a:t>
            </a:r>
            <a:r>
              <a:rPr lang="en-US" dirty="0" smtClean="0"/>
              <a:t>−&gt;next−&gt;</a:t>
            </a:r>
            <a:r>
              <a:rPr lang="en-US" dirty="0" err="1" smtClean="0"/>
              <a:t>needToWait</a:t>
            </a:r>
            <a:r>
              <a:rPr lang="en-US" dirty="0" smtClean="0"/>
              <a:t>=FALSE;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In Operation (1)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282" y="1417638"/>
            <a:ext cx="5933436" cy="508642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In Operation 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290" y="1571347"/>
            <a:ext cx="8294509" cy="364958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584964"/>
            <a:ext cx="8229600" cy="727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Diagram from A.S. </a:t>
            </a:r>
            <a:r>
              <a:rPr lang="en-US" sz="1200" dirty="0" err="1" smtClean="0"/>
              <a:t>Tanenbaum</a:t>
            </a:r>
            <a:r>
              <a:rPr lang="en-US" sz="1200" dirty="0" smtClean="0"/>
              <a:t>, Modern Operating Systems,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ed., as appears in A.S. </a:t>
            </a:r>
            <a:r>
              <a:rPr lang="en-US" sz="1200" dirty="0" err="1" smtClean="0"/>
              <a:t>Tanenbaum</a:t>
            </a:r>
            <a:r>
              <a:rPr lang="en-US" sz="1200" dirty="0" smtClean="0"/>
              <a:t>, “Multiprocessor Operating Systems,” </a:t>
            </a:r>
            <a:r>
              <a:rPr lang="en-US" sz="1200" dirty="0" err="1" smtClean="0"/>
              <a:t>InformIT</a:t>
            </a:r>
            <a:r>
              <a:rPr lang="en-US" sz="1200" dirty="0"/>
              <a:t>,  March 22, 2002, http://</a:t>
            </a:r>
            <a:r>
              <a:rPr lang="en-US" sz="1200" dirty="0" smtClean="0"/>
              <a:t>www.informit.com/articles/article.aspx?p=26027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0995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Read-Copy-Update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85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Goal: very fast reads to shared data </a:t>
            </a:r>
          </a:p>
          <a:p>
            <a:pPr lvl="1"/>
            <a:r>
              <a:rPr lang="en-US" dirty="0" smtClean="0"/>
              <a:t>Reads proceed without first acquiring a lock</a:t>
            </a:r>
          </a:p>
          <a:p>
            <a:pPr lvl="1"/>
            <a:r>
              <a:rPr lang="en-US" dirty="0" smtClean="0"/>
              <a:t>OK if write is (very) slow</a:t>
            </a:r>
          </a:p>
          <a:p>
            <a:r>
              <a:rPr lang="en-US" dirty="0" smtClean="0"/>
              <a:t>Restricted update</a:t>
            </a:r>
          </a:p>
          <a:p>
            <a:pPr lvl="1"/>
            <a:r>
              <a:rPr lang="en-US" dirty="0" smtClean="0"/>
              <a:t>Writer computes new version of data structure </a:t>
            </a:r>
          </a:p>
          <a:p>
            <a:pPr lvl="1"/>
            <a:r>
              <a:rPr lang="en-US" dirty="0" smtClean="0"/>
              <a:t>Publishes new version with a single atomic instruction</a:t>
            </a:r>
          </a:p>
          <a:p>
            <a:r>
              <a:rPr lang="en-US" dirty="0" smtClean="0"/>
              <a:t>Multiple concurrent versions</a:t>
            </a:r>
          </a:p>
          <a:p>
            <a:pPr lvl="1"/>
            <a:r>
              <a:rPr lang="en-US" dirty="0" smtClean="0"/>
              <a:t>Readers may see old or new version</a:t>
            </a:r>
          </a:p>
          <a:p>
            <a:r>
              <a:rPr lang="en-US" dirty="0" smtClean="0"/>
              <a:t>Integration with thread scheduler</a:t>
            </a:r>
          </a:p>
          <a:p>
            <a:pPr lvl="1"/>
            <a:r>
              <a:rPr lang="en-US" dirty="0" smtClean="0"/>
              <a:t>Guarantee all readers complete within grace period, and then garbage collect old version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Read-Copy-Update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959" y="1600200"/>
            <a:ext cx="8144082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Read-Copy-Update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Readers ask the kernel for scheduling priority on entry</a:t>
            </a:r>
          </a:p>
          <a:p>
            <a:pPr lvl="1"/>
            <a:r>
              <a:rPr lang="en-US" dirty="0" smtClean="0"/>
              <a:t>Guarantees they complete critical section in a timely fashion</a:t>
            </a:r>
          </a:p>
          <a:p>
            <a:pPr lvl="1"/>
            <a:r>
              <a:rPr lang="en-US" dirty="0" smtClean="0"/>
              <a:t>No lock needed</a:t>
            </a:r>
          </a:p>
          <a:p>
            <a:r>
              <a:rPr lang="en-US" dirty="0" smtClean="0"/>
              <a:t>Writer</a:t>
            </a:r>
          </a:p>
          <a:p>
            <a:pPr lvl="1"/>
            <a:r>
              <a:rPr lang="en-US" dirty="0" smtClean="0"/>
              <a:t>Acquire write lock</a:t>
            </a:r>
          </a:p>
          <a:p>
            <a:pPr lvl="1"/>
            <a:r>
              <a:rPr lang="en-US" dirty="0" smtClean="0"/>
              <a:t>Compute new data structure</a:t>
            </a:r>
          </a:p>
          <a:p>
            <a:pPr lvl="1"/>
            <a:r>
              <a:rPr lang="en-US" dirty="0" smtClean="0"/>
              <a:t>Publish new version with atomic instruction</a:t>
            </a:r>
          </a:p>
          <a:p>
            <a:pPr lvl="1"/>
            <a:r>
              <a:rPr lang="en-US" dirty="0" smtClean="0"/>
              <a:t>Release write lock</a:t>
            </a:r>
          </a:p>
          <a:p>
            <a:pPr lvl="1"/>
            <a:r>
              <a:rPr lang="en-US" dirty="0" smtClean="0"/>
              <a:t>Wait for time slice on each CPU</a:t>
            </a:r>
          </a:p>
          <a:p>
            <a:pPr lvl="1"/>
            <a:r>
              <a:rPr lang="en-US" dirty="0" smtClean="0"/>
              <a:t>Only then, garbage collect old version of data structure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Progression of Reader/Writer Synchronization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 err="1" smtClean="0"/>
              <a:t>RWLock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ecognize two types of access: read-only (“readers”) and update (“writers”)</a:t>
            </a:r>
          </a:p>
          <a:p>
            <a:pPr lvl="1"/>
            <a:r>
              <a:rPr lang="en-US" dirty="0" smtClean="0"/>
              <a:t>API expands to four calls: </a:t>
            </a:r>
            <a:r>
              <a:rPr lang="en-US" dirty="0" err="1" smtClean="0"/>
              <a:t>startRead</a:t>
            </a:r>
            <a:r>
              <a:rPr lang="en-US" dirty="0" smtClean="0"/>
              <a:t>(), </a:t>
            </a:r>
            <a:r>
              <a:rPr lang="en-US" dirty="0" err="1" smtClean="0"/>
              <a:t>doneRead</a:t>
            </a:r>
            <a:r>
              <a:rPr lang="en-US" dirty="0" smtClean="0"/>
              <a:t>(), </a:t>
            </a:r>
            <a:r>
              <a:rPr lang="en-US" dirty="0" err="1" smtClean="0"/>
              <a:t>startWrite</a:t>
            </a:r>
            <a:r>
              <a:rPr lang="en-US" dirty="0" smtClean="0"/>
              <a:t>(), and </a:t>
            </a:r>
            <a:r>
              <a:rPr lang="en-US" dirty="0" err="1" smtClean="0"/>
              <a:t>doneWrite</a:t>
            </a:r>
            <a:endParaRPr lang="en-US" dirty="0" smtClean="0"/>
          </a:p>
          <a:p>
            <a:pPr lvl="1"/>
            <a:r>
              <a:rPr lang="en-US" dirty="0" smtClean="0"/>
              <a:t>Allow </a:t>
            </a:r>
            <a:r>
              <a:rPr lang="en-US" dirty="0"/>
              <a:t>concurrent access by readers with exclusive access by writers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ppropriate substitute for a contended mutual exclusion lock when majority of accesses are reads</a:t>
            </a:r>
          </a:p>
        </p:txBody>
      </p:sp>
    </p:spTree>
    <p:extLst>
      <p:ext uri="{BB962C8B-B14F-4D97-AF65-F5344CB8AC3E}">
        <p14:creationId xmlns:p14="http://schemas.microsoft.com/office/powerpoint/2010/main" val="317514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Performance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6251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program with lots of concurrent threads can still have poor performance on a multiprocessor:</a:t>
            </a:r>
          </a:p>
          <a:p>
            <a:pPr lvl="1"/>
            <a:r>
              <a:rPr lang="en-US" dirty="0" smtClean="0"/>
              <a:t>Overhead of creating threads, if not needed</a:t>
            </a:r>
          </a:p>
          <a:p>
            <a:pPr lvl="1"/>
            <a:r>
              <a:rPr lang="en-US" dirty="0" smtClean="0"/>
              <a:t>Lock contention: only one thread at a time can hold a given lock</a:t>
            </a:r>
          </a:p>
          <a:p>
            <a:pPr lvl="1"/>
            <a:r>
              <a:rPr lang="en-US" dirty="0" smtClean="0"/>
              <a:t>Shared data protected by a lock may ping back and forth between cores</a:t>
            </a:r>
          </a:p>
          <a:p>
            <a:pPr lvl="1"/>
            <a:r>
              <a:rPr lang="en-US" dirty="0" smtClean="0"/>
              <a:t>False sharing: communication between cores even for data that is not shared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Progression of Reader/Writer Synchronization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RCU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rade space for time by providing multiple versions of the data structure</a:t>
            </a:r>
          </a:p>
          <a:p>
            <a:pPr lvl="1"/>
            <a:r>
              <a:rPr lang="en-US" dirty="0" smtClean="0"/>
              <a:t>Allow </a:t>
            </a:r>
            <a:r>
              <a:rPr lang="en-US" dirty="0"/>
              <a:t>concurrent </a:t>
            </a:r>
            <a:r>
              <a:rPr lang="en-US" dirty="0" smtClean="0"/>
              <a:t>readers </a:t>
            </a:r>
            <a:r>
              <a:rPr lang="en-US" dirty="0"/>
              <a:t>without acquiring a </a:t>
            </a:r>
            <a:r>
              <a:rPr lang="en-US" dirty="0" smtClean="0"/>
              <a:t>lock</a:t>
            </a:r>
          </a:p>
          <a:p>
            <a:pPr lvl="1"/>
            <a:r>
              <a:rPr lang="en-US" dirty="0" smtClean="0"/>
              <a:t>Readers are not stopped during execution of a writer</a:t>
            </a:r>
          </a:p>
          <a:p>
            <a:pPr lvl="2"/>
            <a:r>
              <a:rPr lang="en-US" dirty="0" smtClean="0"/>
              <a:t>Readers are instead given access to an older version of the data structure using the published pointer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requires </a:t>
            </a:r>
            <a:r>
              <a:rPr lang="en-US" dirty="0" err="1" smtClean="0"/>
              <a:t>startRead</a:t>
            </a:r>
            <a:r>
              <a:rPr lang="en-US" dirty="0" smtClean="0"/>
              <a:t>() and </a:t>
            </a:r>
            <a:r>
              <a:rPr lang="en-US" dirty="0" err="1" smtClean="0"/>
              <a:t>doneRead</a:t>
            </a:r>
            <a:r>
              <a:rPr lang="en-US" dirty="0" smtClean="0"/>
              <a:t>() system calls by readers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hread scheduler prioritizes read accesses so that old versions of the data structure aren’t kept indefinitely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nd of grace period can be determined</a:t>
            </a:r>
          </a:p>
        </p:txBody>
      </p:sp>
    </p:spTree>
    <p:extLst>
      <p:ext uri="{BB962C8B-B14F-4D97-AF65-F5344CB8AC3E}">
        <p14:creationId xmlns:p14="http://schemas.microsoft.com/office/powerpoint/2010/main" val="1048999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Goal: data structures that can be read/modified without acquiring a lock</a:t>
            </a:r>
          </a:p>
          <a:p>
            <a:pPr lvl="1"/>
            <a:r>
              <a:rPr lang="en-US" dirty="0" smtClean="0"/>
              <a:t>No lock contention!</a:t>
            </a:r>
          </a:p>
          <a:p>
            <a:pPr lvl="1"/>
            <a:r>
              <a:rPr lang="en-US" dirty="0" smtClean="0"/>
              <a:t>No deadlock!</a:t>
            </a:r>
          </a:p>
          <a:p>
            <a:r>
              <a:rPr lang="en-US" dirty="0" smtClean="0"/>
              <a:t>General method using </a:t>
            </a:r>
            <a:r>
              <a:rPr lang="en-US" dirty="0" err="1"/>
              <a:t>C</a:t>
            </a:r>
            <a:r>
              <a:rPr lang="en-US" dirty="0" err="1" smtClean="0"/>
              <a:t>ompareAndSwap</a:t>
            </a:r>
            <a:endParaRPr lang="en-US" dirty="0" smtClean="0"/>
          </a:p>
          <a:p>
            <a:pPr lvl="1"/>
            <a:r>
              <a:rPr lang="en-US" dirty="0" smtClean="0"/>
              <a:t>Create copy of data structure</a:t>
            </a:r>
          </a:p>
          <a:p>
            <a:pPr lvl="1"/>
            <a:r>
              <a:rPr lang="en-US" dirty="0" smtClean="0"/>
              <a:t>Modify copy</a:t>
            </a:r>
          </a:p>
          <a:p>
            <a:pPr lvl="1"/>
            <a:r>
              <a:rPr lang="en-US" dirty="0" smtClean="0"/>
              <a:t>Swap in new version </a:t>
            </a:r>
            <a:r>
              <a:rPr lang="en-US" dirty="0" err="1" smtClean="0"/>
              <a:t>iff</a:t>
            </a:r>
            <a:r>
              <a:rPr lang="en-US" dirty="0" smtClean="0"/>
              <a:t> no one else has</a:t>
            </a:r>
          </a:p>
          <a:p>
            <a:pPr lvl="1"/>
            <a:r>
              <a:rPr lang="en-US" dirty="0" smtClean="0"/>
              <a:t>Restart if pointer has changed</a:t>
            </a:r>
          </a:p>
        </p:txBody>
      </p:sp>
    </p:spTree>
    <p:extLst>
      <p:ext uri="{BB962C8B-B14F-4D97-AF65-F5344CB8AC3E}">
        <p14:creationId xmlns:p14="http://schemas.microsoft.com/office/powerpoint/2010/main" val="2330044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Concurrency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overlapped execution of </a:t>
            </a:r>
            <a:r>
              <a:rPr lang="en-US" dirty="0" smtClean="0"/>
              <a:t>updates</a:t>
            </a:r>
          </a:p>
          <a:p>
            <a:pPr lvl="1"/>
            <a:r>
              <a:rPr lang="en-US" dirty="0" smtClean="0"/>
              <a:t>With forward progress for at least one thread</a:t>
            </a:r>
          </a:p>
          <a:p>
            <a:pPr lvl="1"/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updates apply to different fields </a:t>
            </a:r>
            <a:r>
              <a:rPr lang="en-US" dirty="0" smtClean="0"/>
              <a:t>in a </a:t>
            </a:r>
            <a:r>
              <a:rPr lang="en-US" dirty="0"/>
              <a:t>protected object, then all can succeed</a:t>
            </a:r>
          </a:p>
          <a:p>
            <a:pPr lvl="1"/>
            <a:r>
              <a:rPr lang="en-US" dirty="0" smtClean="0"/>
              <a:t>Gives </a:t>
            </a:r>
            <a:r>
              <a:rPr lang="en-US" dirty="0"/>
              <a:t>benefit of fine-grain </a:t>
            </a:r>
            <a:r>
              <a:rPr lang="en-US" dirty="0" smtClean="0"/>
              <a:t>locking without all </a:t>
            </a:r>
            <a:r>
              <a:rPr lang="en-US" dirty="0"/>
              <a:t>the locks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same </a:t>
            </a:r>
            <a:r>
              <a:rPr lang="en-US" dirty="0"/>
              <a:t>field is changed by </a:t>
            </a:r>
            <a:r>
              <a:rPr lang="en-US" dirty="0" smtClean="0"/>
              <a:t>another thread between </a:t>
            </a:r>
            <a:r>
              <a:rPr lang="en-US" dirty="0"/>
              <a:t>the time a thread reads </a:t>
            </a:r>
            <a:r>
              <a:rPr lang="en-US" dirty="0" smtClean="0"/>
              <a:t>and writes</a:t>
            </a:r>
            <a:r>
              <a:rPr lang="en-US" dirty="0"/>
              <a:t>, then </a:t>
            </a:r>
            <a:r>
              <a:rPr lang="en-US" dirty="0" smtClean="0"/>
              <a:t>write </a:t>
            </a:r>
            <a:r>
              <a:rPr lang="en-US" dirty="0"/>
              <a:t>attempt fails </a:t>
            </a:r>
            <a:r>
              <a:rPr lang="en-US" dirty="0" smtClean="0"/>
              <a:t>and update </a:t>
            </a:r>
            <a:r>
              <a:rPr lang="en-US" dirty="0"/>
              <a:t>has to be restarted using </a:t>
            </a:r>
            <a:r>
              <a:rPr lang="en-US" dirty="0" smtClean="0"/>
              <a:t>the new value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essence, </a:t>
            </a:r>
            <a:r>
              <a:rPr lang="en-US" dirty="0" smtClean="0"/>
              <a:t>a critical </a:t>
            </a:r>
            <a:r>
              <a:rPr lang="en-US" dirty="0"/>
              <a:t>section has </a:t>
            </a:r>
            <a:r>
              <a:rPr lang="en-US" dirty="0" smtClean="0"/>
              <a:t>been moved </a:t>
            </a:r>
            <a:r>
              <a:rPr lang="en-US" dirty="0"/>
              <a:t>into the body of a</a:t>
            </a:r>
            <a:r>
              <a:rPr lang="en-US" dirty="0" smtClean="0"/>
              <a:t> </a:t>
            </a:r>
            <a:r>
              <a:rPr lang="en-US" dirty="0"/>
              <a:t>busy wait loop</a:t>
            </a:r>
          </a:p>
        </p:txBody>
      </p:sp>
    </p:spTree>
    <p:extLst>
      <p:ext uri="{BB962C8B-B14F-4D97-AF65-F5344CB8AC3E}">
        <p14:creationId xmlns:p14="http://schemas.microsoft.com/office/powerpoint/2010/main" val="4216296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Lock-Free Bounded Buffer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8636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tryget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do {</a:t>
            </a:r>
          </a:p>
          <a:p>
            <a:pPr>
              <a:buNone/>
            </a:pPr>
            <a:r>
              <a:rPr lang="en-US" dirty="0" smtClean="0"/>
              <a:t>        copy = </a:t>
            </a:r>
            <a:r>
              <a:rPr lang="en-US" dirty="0" err="1" smtClean="0"/>
              <a:t>ConsistentCopy(p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if (copy-&gt;front == copy-&gt;tail)</a:t>
            </a:r>
          </a:p>
          <a:p>
            <a:pPr>
              <a:buNone/>
            </a:pPr>
            <a:r>
              <a:rPr lang="en-US" dirty="0" smtClean="0"/>
              <a:t>            return NULL;</a:t>
            </a:r>
          </a:p>
          <a:p>
            <a:pPr>
              <a:buNone/>
            </a:pPr>
            <a:r>
              <a:rPr lang="en-US" dirty="0" smtClean="0"/>
              <a:t>        else {</a:t>
            </a:r>
          </a:p>
          <a:p>
            <a:pPr>
              <a:buNone/>
            </a:pPr>
            <a:r>
              <a:rPr lang="en-US" dirty="0" smtClean="0"/>
              <a:t>            item = copy-&gt;</a:t>
            </a:r>
            <a:r>
              <a:rPr lang="en-US" dirty="0" err="1" smtClean="0"/>
              <a:t>buf[copy</a:t>
            </a:r>
            <a:r>
              <a:rPr lang="en-US" dirty="0" smtClean="0"/>
              <a:t>-&gt;front % MAX];</a:t>
            </a:r>
          </a:p>
          <a:p>
            <a:pPr>
              <a:buNone/>
            </a:pPr>
            <a:r>
              <a:rPr lang="en-US" dirty="0" smtClean="0"/>
              <a:t>            copy-&gt;front++;</a:t>
            </a:r>
          </a:p>
          <a:p>
            <a:pPr>
              <a:buNone/>
            </a:pPr>
            <a:r>
              <a:rPr lang="en-US" dirty="0" smtClean="0"/>
              <a:t>     } while (</a:t>
            </a:r>
            <a:r>
              <a:rPr lang="en-US" dirty="0" err="1"/>
              <a:t>C</a:t>
            </a:r>
            <a:r>
              <a:rPr lang="en-US" dirty="0" err="1" smtClean="0"/>
              <a:t>ompareAndSwap</a:t>
            </a:r>
            <a:r>
              <a:rPr lang="en-US" dirty="0" smtClean="0"/>
              <a:t>(&amp;p, p, copy));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</a:t>
            </a:r>
            <a:r>
              <a:rPr lang="en-US" dirty="0"/>
              <a:t>T</a:t>
            </a:r>
            <a:r>
              <a:rPr lang="en-US" dirty="0" smtClean="0"/>
              <a:t>hree Approaches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4501" y="2166152"/>
            <a:ext cx="95878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test&amp;set</a:t>
            </a:r>
            <a:r>
              <a:rPr lang="en-US" sz="1100" dirty="0" smtClean="0"/>
              <a:t> flag</a:t>
            </a:r>
          </a:p>
          <a:p>
            <a:endParaRPr lang="en-US" sz="1100" dirty="0" smtClean="0"/>
          </a:p>
          <a:p>
            <a:pPr algn="ctr"/>
            <a:r>
              <a:rPr lang="en-US" sz="1100" dirty="0" smtClean="0"/>
              <a:t>critical</a:t>
            </a:r>
          </a:p>
          <a:p>
            <a:pPr algn="ctr"/>
            <a:r>
              <a:rPr lang="en-US" sz="1100" dirty="0" smtClean="0"/>
              <a:t>section</a:t>
            </a:r>
            <a:endParaRPr lang="en-US" sz="1100" dirty="0"/>
          </a:p>
          <a:p>
            <a:endParaRPr lang="en-US" sz="1100" dirty="0" smtClean="0"/>
          </a:p>
          <a:p>
            <a:r>
              <a:rPr lang="en-US" sz="1100" dirty="0"/>
              <a:t>f</a:t>
            </a:r>
            <a:r>
              <a:rPr lang="en-US" sz="1100" dirty="0" smtClean="0"/>
              <a:t>lag = 0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926456" y="2695727"/>
            <a:ext cx="958788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test&amp;set</a:t>
            </a:r>
            <a:r>
              <a:rPr lang="en-US" sz="1100" dirty="0" smtClean="0"/>
              <a:t> spin</a:t>
            </a:r>
          </a:p>
          <a:p>
            <a:r>
              <a:rPr lang="en-US" sz="1100" dirty="0" smtClean="0"/>
              <a:t>…</a:t>
            </a:r>
          </a:p>
          <a:p>
            <a:endParaRPr lang="en-US" sz="1100" dirty="0"/>
          </a:p>
          <a:p>
            <a:r>
              <a:rPr lang="en-US" sz="1100" dirty="0" err="1"/>
              <a:t>t</a:t>
            </a:r>
            <a:r>
              <a:rPr lang="en-US" sz="1100" dirty="0" err="1" smtClean="0"/>
              <a:t>est&amp;set</a:t>
            </a:r>
            <a:r>
              <a:rPr lang="en-US" sz="1100" dirty="0" smtClean="0"/>
              <a:t> flag</a:t>
            </a:r>
          </a:p>
          <a:p>
            <a:endParaRPr lang="en-US" sz="1100" dirty="0" smtClean="0"/>
          </a:p>
          <a:p>
            <a:pPr algn="ctr"/>
            <a:r>
              <a:rPr lang="en-US" sz="1100" dirty="0"/>
              <a:t>c</a:t>
            </a:r>
            <a:r>
              <a:rPr lang="en-US" sz="1100" dirty="0" smtClean="0"/>
              <a:t>ritical</a:t>
            </a:r>
          </a:p>
          <a:p>
            <a:pPr algn="ctr"/>
            <a:r>
              <a:rPr lang="en-US" sz="1100" dirty="0" smtClean="0"/>
              <a:t>section</a:t>
            </a:r>
          </a:p>
          <a:p>
            <a:endParaRPr lang="en-US" sz="1100" dirty="0" smtClean="0"/>
          </a:p>
          <a:p>
            <a:r>
              <a:rPr lang="en-US" sz="1100" dirty="0"/>
              <a:t>f</a:t>
            </a:r>
            <a:r>
              <a:rPr lang="en-US" sz="1100" dirty="0" smtClean="0"/>
              <a:t>lag = 0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2695727"/>
            <a:ext cx="95878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l</a:t>
            </a:r>
            <a:r>
              <a:rPr lang="en-US" sz="1100" dirty="0" err="1" smtClean="0"/>
              <a:t>ock.acquire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499281" y="2166152"/>
            <a:ext cx="95878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l</a:t>
            </a:r>
            <a:r>
              <a:rPr lang="en-US" sz="1100" dirty="0" err="1" smtClean="0"/>
              <a:t>ock.acquire</a:t>
            </a:r>
            <a:r>
              <a:rPr lang="en-US" sz="1100" dirty="0" smtClean="0"/>
              <a:t>()</a:t>
            </a:r>
          </a:p>
          <a:p>
            <a:endParaRPr lang="en-US" sz="1100" dirty="0" smtClean="0"/>
          </a:p>
          <a:p>
            <a:pPr algn="ctr"/>
            <a:r>
              <a:rPr lang="en-US" sz="1100" dirty="0" smtClean="0"/>
              <a:t>critical</a:t>
            </a:r>
          </a:p>
          <a:p>
            <a:pPr algn="ctr"/>
            <a:r>
              <a:rPr lang="en-US" sz="1100" dirty="0" smtClean="0"/>
              <a:t>section</a:t>
            </a:r>
            <a:endParaRPr lang="en-US" sz="1100" dirty="0"/>
          </a:p>
          <a:p>
            <a:endParaRPr lang="en-US" sz="1100" dirty="0" smtClean="0"/>
          </a:p>
          <a:p>
            <a:r>
              <a:rPr lang="en-US" sz="1100" dirty="0" err="1" smtClean="0"/>
              <a:t>lock.release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571999" y="3296707"/>
            <a:ext cx="958789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 smtClean="0"/>
          </a:p>
          <a:p>
            <a:pPr algn="ctr"/>
            <a:r>
              <a:rPr lang="en-US" sz="1100" dirty="0" smtClean="0"/>
              <a:t>critical</a:t>
            </a:r>
          </a:p>
          <a:p>
            <a:pPr algn="ctr"/>
            <a:r>
              <a:rPr lang="en-US" sz="1100" dirty="0" smtClean="0"/>
              <a:t>section</a:t>
            </a:r>
            <a:endParaRPr lang="en-US" sz="1100" dirty="0"/>
          </a:p>
          <a:p>
            <a:endParaRPr lang="en-US" sz="1100" dirty="0" smtClean="0"/>
          </a:p>
          <a:p>
            <a:r>
              <a:rPr lang="en-US" sz="1100" dirty="0" err="1"/>
              <a:t>l</a:t>
            </a:r>
            <a:r>
              <a:rPr lang="en-US" sz="1100" dirty="0" err="1" smtClean="0"/>
              <a:t>ock.release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164061" y="2166152"/>
            <a:ext cx="95878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read</a:t>
            </a:r>
          </a:p>
          <a:p>
            <a:endParaRPr lang="en-US" sz="1100" dirty="0" smtClean="0"/>
          </a:p>
          <a:p>
            <a:pPr algn="ctr"/>
            <a:r>
              <a:rPr lang="en-US" sz="1100" dirty="0" smtClean="0"/>
              <a:t>update</a:t>
            </a:r>
            <a:endParaRPr lang="en-US" sz="1100" dirty="0"/>
          </a:p>
          <a:p>
            <a:endParaRPr lang="en-US" sz="1100" dirty="0" smtClean="0"/>
          </a:p>
          <a:p>
            <a:r>
              <a:rPr lang="en-US" sz="1100" dirty="0" err="1"/>
              <a:t>c</a:t>
            </a:r>
            <a:r>
              <a:rPr lang="en-US" sz="1100" dirty="0" err="1" smtClean="0"/>
              <a:t>mp&amp;swap</a:t>
            </a:r>
            <a:r>
              <a:rPr lang="en-US" sz="1100" dirty="0" smtClean="0"/>
              <a:t> succeeds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276728" y="2695726"/>
            <a:ext cx="958788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</a:t>
            </a:r>
            <a:r>
              <a:rPr lang="en-US" sz="1100" dirty="0" smtClean="0"/>
              <a:t>ead</a:t>
            </a:r>
          </a:p>
          <a:p>
            <a:endParaRPr lang="en-US" sz="1100" dirty="0" smtClean="0"/>
          </a:p>
          <a:p>
            <a:pPr algn="ctr"/>
            <a:r>
              <a:rPr lang="en-US" sz="1100" dirty="0" smtClean="0"/>
              <a:t>update</a:t>
            </a:r>
          </a:p>
          <a:p>
            <a:endParaRPr lang="en-US" sz="1100" dirty="0"/>
          </a:p>
          <a:p>
            <a:r>
              <a:rPr lang="en-US" sz="1100" dirty="0" err="1" smtClean="0"/>
              <a:t>cmp&amp;swap</a:t>
            </a:r>
            <a:endParaRPr lang="en-US" sz="1100" dirty="0" smtClean="0"/>
          </a:p>
          <a:p>
            <a:r>
              <a:rPr lang="en-US" sz="1100" dirty="0"/>
              <a:t>f</a:t>
            </a:r>
            <a:r>
              <a:rPr lang="en-US" sz="1100" dirty="0" smtClean="0"/>
              <a:t>ails =&gt; read</a:t>
            </a:r>
          </a:p>
          <a:p>
            <a:endParaRPr lang="en-US" sz="1100" dirty="0" smtClean="0"/>
          </a:p>
          <a:p>
            <a:pPr algn="ctr"/>
            <a:r>
              <a:rPr lang="en-US" sz="1100" dirty="0" smtClean="0"/>
              <a:t>update</a:t>
            </a:r>
          </a:p>
          <a:p>
            <a:endParaRPr lang="en-US" sz="1100" dirty="0" smtClean="0"/>
          </a:p>
          <a:p>
            <a:r>
              <a:rPr lang="en-US" sz="1100" dirty="0" err="1"/>
              <a:t>c</a:t>
            </a:r>
            <a:r>
              <a:rPr lang="en-US" sz="1100" dirty="0" err="1" smtClean="0"/>
              <a:t>mp&amp;swap</a:t>
            </a:r>
            <a:endParaRPr lang="en-US" sz="1100" dirty="0" smtClean="0"/>
          </a:p>
          <a:p>
            <a:r>
              <a:rPr lang="en-US" sz="1100" dirty="0" err="1" smtClean="0"/>
              <a:t>suceeds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361987" y="1510705"/>
            <a:ext cx="1043863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Spin lock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70664" y="1510705"/>
            <a:ext cx="140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ueuing lock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89526" y="1510705"/>
            <a:ext cx="237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Optimistic concurrency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9910" y="4774933"/>
            <a:ext cx="2210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thread busy waits until successful </a:t>
            </a:r>
            <a:r>
              <a:rPr lang="en-US" dirty="0" err="1" smtClean="0"/>
              <a:t>test&amp;set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66728" y="4774933"/>
            <a:ext cx="2507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thread calls acquire() and is put on the lock’s waiting list; it is put back on the ready list when first thread calls release()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55517" y="4774933"/>
            <a:ext cx="2042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thread fails on </a:t>
            </a:r>
            <a:r>
              <a:rPr lang="en-US" dirty="0" err="1" smtClean="0"/>
              <a:t>cmp&amp;swap</a:t>
            </a:r>
            <a:r>
              <a:rPr lang="en-US" dirty="0" smtClean="0"/>
              <a:t> and then repeats the update using the new global value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160450" y="1417638"/>
            <a:ext cx="0" cy="5111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05129" y="1417637"/>
            <a:ext cx="0" cy="5111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27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CompareAndSwap</a:t>
            </a:r>
            <a:r>
              <a:rPr lang="en-US" dirty="0" smtClean="0"/>
              <a:t> ABA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Intervening actions between copy and update of list head with reuse of an address</a:t>
            </a:r>
          </a:p>
          <a:p>
            <a:r>
              <a:rPr lang="en-US" dirty="0" smtClean="0"/>
              <a:t>Needs a second word to act as a counter</a:t>
            </a:r>
            <a:endParaRPr lang="en-US" dirty="0"/>
          </a:p>
          <a:p>
            <a:pPr lvl="1"/>
            <a:r>
              <a:rPr lang="en-US" dirty="0" smtClean="0"/>
              <a:t>IBM </a:t>
            </a:r>
            <a:r>
              <a:rPr lang="en-US" dirty="0"/>
              <a:t>S/370 implemented a single-wide CS and double-wide CDS</a:t>
            </a:r>
          </a:p>
          <a:p>
            <a:pPr lvl="1"/>
            <a:r>
              <a:rPr lang="en-US" dirty="0" smtClean="0"/>
              <a:t>Intel </a:t>
            </a:r>
            <a:r>
              <a:rPr lang="en-US" dirty="0"/>
              <a:t>x86 implemented a single-wide CMPXCHG8B and double-wide CMPXCHG16B</a:t>
            </a:r>
          </a:p>
        </p:txBody>
      </p:sp>
    </p:spTree>
    <p:extLst>
      <p:ext uri="{BB962C8B-B14F-4D97-AF65-F5344CB8AC3E}">
        <p14:creationId xmlns:p14="http://schemas.microsoft.com/office/powerpoint/2010/main" val="31667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2822" y="5990600"/>
            <a:ext cx="657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Diagram from http</a:t>
            </a:r>
            <a:r>
              <a:rPr lang="en-US" sz="1400" dirty="0"/>
              <a:t>://15418.courses.cs.cmu.edu/spring2017/lecture/lockfree/slide_027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228" y="281042"/>
            <a:ext cx="7153541" cy="53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75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Transactional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801209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Execute without acquiring a lock and commit all writes at once</a:t>
            </a:r>
          </a:p>
          <a:p>
            <a:pPr lvl="1"/>
            <a:r>
              <a:rPr lang="en-US" dirty="0" smtClean="0"/>
              <a:t>Track reads and writes of current processor and any interfering accesses from other processors at cache line granularity</a:t>
            </a:r>
          </a:p>
          <a:p>
            <a:pPr lvl="1"/>
            <a:r>
              <a:rPr lang="en-US" dirty="0" smtClean="0"/>
              <a:t>If no interfering accesses, commit all updates in a single transaction</a:t>
            </a:r>
          </a:p>
          <a:p>
            <a:pPr lvl="1"/>
            <a:r>
              <a:rPr lang="en-US" dirty="0" smtClean="0"/>
              <a:t>Otherwise abort and follow a non-transactional recovery path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2554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Transactional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8012099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Intel TSX (Transactional Synchronization Extensions)</a:t>
            </a:r>
          </a:p>
          <a:p>
            <a:pPr lvl="1"/>
            <a:r>
              <a:rPr lang="en-US" dirty="0"/>
              <a:t>HLE – Hardware Lock </a:t>
            </a:r>
            <a:r>
              <a:rPr lang="en-US" dirty="0" smtClean="0"/>
              <a:t>Elision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refix bytes added to instructions in legacy code</a:t>
            </a:r>
            <a:endParaRPr lang="en-US" dirty="0"/>
          </a:p>
          <a:p>
            <a:pPr lvl="1"/>
            <a:r>
              <a:rPr lang="en-US" dirty="0" smtClean="0"/>
              <a:t>RTM – Restricted Transactional Memory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IBM z/Architecture TX (Transactional Execution)</a:t>
            </a:r>
          </a:p>
          <a:p>
            <a:pPr lvl="1"/>
            <a:r>
              <a:rPr lang="en-US" dirty="0" smtClean="0"/>
              <a:t>Constrained transactions guarantee forward progress for at least one thread</a:t>
            </a:r>
          </a:p>
        </p:txBody>
      </p:sp>
    </p:spTree>
    <p:extLst>
      <p:ext uri="{BB962C8B-B14F-4D97-AF65-F5344CB8AC3E}">
        <p14:creationId xmlns:p14="http://schemas.microsoft.com/office/powerpoint/2010/main" val="2211507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85" y="541537"/>
            <a:ext cx="8143428" cy="49848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5085" y="5992984"/>
            <a:ext cx="739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Slide from IDF 2012 presentation </a:t>
            </a:r>
            <a:r>
              <a:rPr lang="en-US" sz="1200" dirty="0"/>
              <a:t>by </a:t>
            </a:r>
            <a:r>
              <a:rPr lang="en-US" sz="1200" dirty="0" smtClean="0"/>
              <a:t>Ravi </a:t>
            </a:r>
            <a:r>
              <a:rPr lang="en-US" sz="1200" dirty="0" err="1" smtClean="0"/>
              <a:t>Rajwar</a:t>
            </a:r>
            <a:r>
              <a:rPr lang="en-US" sz="1200" dirty="0" smtClean="0"/>
              <a:t> and Martin Dixon, as appears in Johan </a:t>
            </a:r>
            <a:r>
              <a:rPr lang="en-US" sz="1200" dirty="0"/>
              <a:t>De </a:t>
            </a:r>
            <a:r>
              <a:rPr lang="en-US" sz="1200" dirty="0" err="1"/>
              <a:t>Gelas</a:t>
            </a:r>
            <a:r>
              <a:rPr lang="en-US" sz="1200" dirty="0"/>
              <a:t> and Cara Hamm, "Making Sense of the Intel </a:t>
            </a:r>
            <a:r>
              <a:rPr lang="en-US" sz="1200" dirty="0" err="1"/>
              <a:t>Haswell</a:t>
            </a:r>
            <a:r>
              <a:rPr lang="en-US" sz="1200" dirty="0"/>
              <a:t> Transactional Synchronization </a:t>
            </a:r>
            <a:r>
              <a:rPr lang="en-US" sz="1200" dirty="0" err="1"/>
              <a:t>eXtensions</a:t>
            </a:r>
            <a:r>
              <a:rPr lang="en-US" sz="1200" dirty="0"/>
              <a:t>," </a:t>
            </a:r>
            <a:r>
              <a:rPr lang="en-US" sz="1200" dirty="0" err="1"/>
              <a:t>AnandTech</a:t>
            </a:r>
            <a:r>
              <a:rPr lang="en-US" sz="1200" dirty="0"/>
              <a:t>, Sept. 20, 2012</a:t>
            </a:r>
          </a:p>
        </p:txBody>
      </p:sp>
    </p:spTree>
    <p:extLst>
      <p:ext uri="{BB962C8B-B14F-4D97-AF65-F5344CB8AC3E}">
        <p14:creationId xmlns:p14="http://schemas.microsoft.com/office/powerpoint/2010/main" val="261989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Synchronization Performance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Multiprocessor cache coherence</a:t>
            </a:r>
          </a:p>
          <a:p>
            <a:r>
              <a:rPr lang="en-US" dirty="0" smtClean="0"/>
              <a:t>MCS locks (if locks are mostly busy)</a:t>
            </a:r>
          </a:p>
          <a:p>
            <a:r>
              <a:rPr lang="en-US" dirty="0" smtClean="0"/>
              <a:t>RCU locks (if locks are mostly busy, and data is mostly read-only)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Progression of Transactional Memory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CompareAndSwap</a:t>
            </a:r>
            <a:r>
              <a:rPr lang="en-US" dirty="0" smtClean="0"/>
              <a:t> instruction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ests a value in a memory location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LoadLinked</a:t>
            </a:r>
            <a:r>
              <a:rPr lang="en-US" dirty="0" smtClean="0"/>
              <a:t> and </a:t>
            </a:r>
            <a:r>
              <a:rPr lang="en-US" dirty="0" err="1" smtClean="0"/>
              <a:t>StoreConditional</a:t>
            </a:r>
            <a:r>
              <a:rPr lang="en-US" dirty="0" smtClean="0"/>
              <a:t> instructions</a:t>
            </a:r>
          </a:p>
          <a:p>
            <a:pPr lvl="1"/>
            <a:r>
              <a:rPr lang="en-US" dirty="0" smtClean="0"/>
              <a:t> Track interfering writes to a memory location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HW transactional memory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racks interfering accesses to cache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34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(if time permits)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84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Linked and Store 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182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LL </a:t>
            </a:r>
            <a:r>
              <a:rPr lang="en-US" dirty="0"/>
              <a:t>loads the addressed word from memory and places the address into </a:t>
            </a:r>
            <a:r>
              <a:rPr lang="en-US" dirty="0" smtClean="0"/>
              <a:t>a special </a:t>
            </a:r>
            <a:r>
              <a:rPr lang="en-US" dirty="0"/>
              <a:t>register with which the processor </a:t>
            </a:r>
            <a:r>
              <a:rPr lang="en-US" dirty="0" smtClean="0"/>
              <a:t>bus-snoops</a:t>
            </a:r>
          </a:p>
          <a:p>
            <a:pPr lvl="1"/>
            <a:endParaRPr lang="en-US" sz="1400" dirty="0"/>
          </a:p>
          <a:p>
            <a:r>
              <a:rPr lang="en-US" dirty="0" smtClean="0"/>
              <a:t>SC </a:t>
            </a:r>
            <a:r>
              <a:rPr lang="en-US" dirty="0"/>
              <a:t>conditionally stores a word into </a:t>
            </a:r>
            <a:r>
              <a:rPr lang="en-US" dirty="0" smtClean="0"/>
              <a:t>memory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address must be </a:t>
            </a:r>
            <a:r>
              <a:rPr lang="en-US" dirty="0" smtClean="0"/>
              <a:t>same as </a:t>
            </a:r>
            <a:r>
              <a:rPr lang="en-US" dirty="0"/>
              <a:t>that loaded by the last </a:t>
            </a:r>
            <a:r>
              <a:rPr lang="en-US" dirty="0" smtClean="0"/>
              <a:t>LL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store will succeed </a:t>
            </a:r>
            <a:r>
              <a:rPr lang="en-US" dirty="0" smtClean="0"/>
              <a:t>(i.e., modify memory and </a:t>
            </a:r>
            <a:r>
              <a:rPr lang="en-US" dirty="0"/>
              <a:t>signal success) only if the location has not been modified </a:t>
            </a:r>
            <a:r>
              <a:rPr lang="en-US" dirty="0" smtClean="0"/>
              <a:t>since it </a:t>
            </a:r>
            <a:r>
              <a:rPr lang="en-US" dirty="0"/>
              <a:t>was loaded by the </a:t>
            </a:r>
            <a:r>
              <a:rPr lang="en-US" dirty="0" smtClean="0"/>
              <a:t>LL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processor is bus-snooping </a:t>
            </a:r>
            <a:r>
              <a:rPr lang="en-US" dirty="0" smtClean="0"/>
              <a:t>on this </a:t>
            </a:r>
            <a:r>
              <a:rPr lang="en-US" dirty="0"/>
              <a:t>address, any writes from other processors to this address </a:t>
            </a:r>
            <a:r>
              <a:rPr lang="en-US" dirty="0" smtClean="0"/>
              <a:t>will be detected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store will fail </a:t>
            </a:r>
            <a:r>
              <a:rPr lang="en-US" dirty="0" smtClean="0"/>
              <a:t>(i.e., not </a:t>
            </a:r>
            <a:r>
              <a:rPr lang="en-US" dirty="0"/>
              <a:t>modify memory, signal </a:t>
            </a:r>
            <a:r>
              <a:rPr lang="en-US" dirty="0" smtClean="0"/>
              <a:t>failure) if </a:t>
            </a:r>
            <a:r>
              <a:rPr lang="en-US" dirty="0"/>
              <a:t>the location has been modified since the LL or if the processor </a:t>
            </a:r>
            <a:r>
              <a:rPr lang="en-US" dirty="0" smtClean="0"/>
              <a:t>has context-switched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uccess </a:t>
            </a:r>
            <a:r>
              <a:rPr lang="en-US" dirty="0"/>
              <a:t>indicated by 1 in register; 0 </a:t>
            </a:r>
            <a:r>
              <a:rPr lang="en-US" dirty="0" smtClean="0"/>
              <a:t>otherwise</a:t>
            </a:r>
          </a:p>
          <a:p>
            <a:pPr lvl="2"/>
            <a:endParaRPr lang="en-US" sz="1400" dirty="0"/>
          </a:p>
          <a:p>
            <a:r>
              <a:rPr lang="en-US" dirty="0"/>
              <a:t>Y</a:t>
            </a:r>
            <a:r>
              <a:rPr lang="en-US" dirty="0" smtClean="0"/>
              <a:t>ou can build </a:t>
            </a:r>
            <a:r>
              <a:rPr lang="en-US" dirty="0"/>
              <a:t>higher-level synchronization constructs out of these primitives</a:t>
            </a:r>
          </a:p>
        </p:txBody>
      </p:sp>
    </p:spTree>
    <p:extLst>
      <p:ext uri="{BB962C8B-B14F-4D97-AF65-F5344CB8AC3E}">
        <p14:creationId xmlns:p14="http://schemas.microsoft.com/office/powerpoint/2010/main" val="1875220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LL/SC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// </a:t>
            </a:r>
            <a:r>
              <a:rPr lang="en-US" sz="2800" dirty="0"/>
              <a:t>increment counter example </a:t>
            </a:r>
            <a:r>
              <a:rPr lang="en-US" sz="2800" dirty="0" smtClean="0"/>
              <a:t>– optimistic concurrency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dirty="0" smtClean="0"/>
              <a:t>							// </a:t>
            </a:r>
            <a:r>
              <a:rPr lang="en-US" sz="2800" dirty="0"/>
              <a:t>r1 points to counter</a:t>
            </a:r>
          </a:p>
          <a:p>
            <a:pPr marL="0" indent="0">
              <a:buNone/>
            </a:pPr>
            <a:r>
              <a:rPr lang="en-US" sz="2800" dirty="0" err="1" smtClean="0"/>
              <a:t>lp</a:t>
            </a:r>
            <a:r>
              <a:rPr lang="en-US" sz="2800" dirty="0" smtClean="0"/>
              <a:t>:	</a:t>
            </a:r>
            <a:r>
              <a:rPr lang="en-US" sz="2800" dirty="0" err="1" smtClean="0"/>
              <a:t>ll</a:t>
            </a:r>
            <a:r>
              <a:rPr lang="en-US" sz="2800" dirty="0"/>
              <a:t>	</a:t>
            </a:r>
            <a:r>
              <a:rPr lang="en-US" sz="2800" dirty="0" smtClean="0"/>
              <a:t>	r2</a:t>
            </a:r>
            <a:r>
              <a:rPr lang="en-US" sz="2800" dirty="0"/>
              <a:t>,(r1</a:t>
            </a:r>
            <a:r>
              <a:rPr lang="en-US" sz="2800" dirty="0" smtClean="0"/>
              <a:t>)		// </a:t>
            </a:r>
            <a:r>
              <a:rPr lang="en-US" sz="2800" dirty="0"/>
              <a:t>load linked counter into r2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addi</a:t>
            </a:r>
            <a:r>
              <a:rPr lang="en-US" sz="2800" dirty="0"/>
              <a:t>	</a:t>
            </a:r>
            <a:r>
              <a:rPr lang="en-US" sz="2800" dirty="0" smtClean="0"/>
              <a:t>r3,r2,1		// </a:t>
            </a:r>
            <a:r>
              <a:rPr lang="en-US" sz="2800" dirty="0"/>
              <a:t>r3 gets counter plus </a:t>
            </a:r>
            <a:r>
              <a:rPr lang="en-US" sz="2800" dirty="0" smtClean="0"/>
              <a:t>1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sc</a:t>
            </a:r>
            <a:r>
              <a:rPr lang="en-US" sz="2800" dirty="0"/>
              <a:t>	</a:t>
            </a:r>
            <a:r>
              <a:rPr lang="en-US" sz="2800" dirty="0" smtClean="0"/>
              <a:t>	r3</a:t>
            </a:r>
            <a:r>
              <a:rPr lang="en-US" sz="2800" dirty="0"/>
              <a:t>,(r1</a:t>
            </a:r>
            <a:r>
              <a:rPr lang="en-US" sz="2800" dirty="0" smtClean="0"/>
              <a:t>)		// conditionally update </a:t>
            </a:r>
            <a:r>
              <a:rPr lang="en-US" sz="2800" dirty="0"/>
              <a:t>counter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beq</a:t>
            </a:r>
            <a:r>
              <a:rPr lang="en-US" sz="2800" dirty="0"/>
              <a:t>	</a:t>
            </a:r>
            <a:r>
              <a:rPr lang="en-US" sz="2800" dirty="0" smtClean="0"/>
              <a:t>r3,0,lp		// </a:t>
            </a:r>
            <a:r>
              <a:rPr lang="en-US" sz="2800" dirty="0"/>
              <a:t>test if </a:t>
            </a:r>
            <a:r>
              <a:rPr lang="en-US" sz="2800" dirty="0" err="1"/>
              <a:t>sc</a:t>
            </a:r>
            <a:r>
              <a:rPr lang="en-US" sz="2800" dirty="0"/>
              <a:t> successful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nop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956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Cache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Thread A modifies data inside a critical section and releases lock</a:t>
            </a:r>
          </a:p>
          <a:p>
            <a:pPr lvl="1"/>
            <a:r>
              <a:rPr lang="en-US" dirty="0" smtClean="0"/>
              <a:t>Thread B acquires lock and reads data</a:t>
            </a:r>
          </a:p>
          <a:p>
            <a:r>
              <a:rPr lang="en-US" dirty="0" smtClean="0"/>
              <a:t>Easy if all accesses go to main memory</a:t>
            </a:r>
          </a:p>
          <a:p>
            <a:pPr lvl="1"/>
            <a:r>
              <a:rPr lang="en-US" dirty="0" smtClean="0"/>
              <a:t>Thread A changes main memory; thread B reads it</a:t>
            </a:r>
          </a:p>
          <a:p>
            <a:r>
              <a:rPr lang="en-US" dirty="0" smtClean="0"/>
              <a:t>What if new data is cached at processor A?</a:t>
            </a:r>
          </a:p>
          <a:p>
            <a:r>
              <a:rPr lang="en-US" dirty="0" smtClean="0"/>
              <a:t>What if old data is cached at processor B?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Back Cache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Cache coherence = system behaves as if there is one copy of the data</a:t>
            </a:r>
          </a:p>
          <a:p>
            <a:pPr lvl="1"/>
            <a:r>
              <a:rPr lang="en-US" dirty="0" smtClean="0"/>
              <a:t>If data is only being read, any number of caches can have a copy</a:t>
            </a:r>
          </a:p>
          <a:p>
            <a:pPr lvl="1"/>
            <a:r>
              <a:rPr lang="en-US" dirty="0" smtClean="0"/>
              <a:t>If data is being modified, at most one cached copy</a:t>
            </a:r>
          </a:p>
          <a:p>
            <a:r>
              <a:rPr lang="en-US" dirty="0" smtClean="0"/>
              <a:t>On write: (get ownership)</a:t>
            </a:r>
          </a:p>
          <a:p>
            <a:pPr lvl="1"/>
            <a:r>
              <a:rPr lang="en-US" dirty="0" smtClean="0"/>
              <a:t>Invalidate all cached copies, before doing write</a:t>
            </a:r>
          </a:p>
          <a:p>
            <a:pPr lvl="1"/>
            <a:r>
              <a:rPr lang="en-US" dirty="0" smtClean="0"/>
              <a:t>Modified data stays in cache (“write back”)</a:t>
            </a:r>
          </a:p>
          <a:p>
            <a:r>
              <a:rPr lang="en-US" dirty="0" smtClean="0"/>
              <a:t>On read:</a:t>
            </a:r>
          </a:p>
          <a:p>
            <a:pPr lvl="1"/>
            <a:r>
              <a:rPr lang="en-US" dirty="0" smtClean="0"/>
              <a:t>Fetch value from owner or from memory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State Machine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0500" y="3558900"/>
            <a:ext cx="136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Invalid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27271" y="4842109"/>
            <a:ext cx="1533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Modified</a:t>
            </a:r>
          </a:p>
          <a:p>
            <a:r>
              <a:rPr lang="en-US" sz="2400" dirty="0" smtClean="0"/>
              <a:t>(changed)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7271" y="1883005"/>
            <a:ext cx="1639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Shared</a:t>
            </a:r>
          </a:p>
          <a:p>
            <a:r>
              <a:rPr lang="en-US" sz="2400" dirty="0" smtClean="0"/>
              <a:t>(read-only)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221788" y="2598021"/>
            <a:ext cx="2646193" cy="702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4550914" y="3780224"/>
            <a:ext cx="206119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81078" y="4109058"/>
            <a:ext cx="2486903" cy="957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895643" y="3781813"/>
            <a:ext cx="206119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2553046" y="2751217"/>
            <a:ext cx="2646193" cy="702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1997461" y="4379065"/>
            <a:ext cx="2612847" cy="992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76040" y="2288756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 miss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029536" y="4109058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miss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221788" y="4999761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Peer write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446499" y="3069746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Peer write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08853" y="3683811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Peer read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926239" y="3647393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hit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Directory-Based Cache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do we know which cores have a location cached?</a:t>
            </a:r>
          </a:p>
          <a:p>
            <a:pPr lvl="1"/>
            <a:r>
              <a:rPr lang="en-US" dirty="0" smtClean="0"/>
              <a:t>Hardware keeps track of all cached copies</a:t>
            </a:r>
          </a:p>
          <a:p>
            <a:pPr lvl="1"/>
            <a:r>
              <a:rPr lang="en-US" dirty="0" smtClean="0"/>
              <a:t>On a read miss, if held exclusive, fetch latest copy and invalidate that copy or mark as shared</a:t>
            </a:r>
          </a:p>
          <a:p>
            <a:pPr lvl="1"/>
            <a:r>
              <a:rPr lang="en-US" dirty="0" smtClean="0"/>
              <a:t>On a write miss, invalidate all copies</a:t>
            </a:r>
          </a:p>
          <a:p>
            <a:r>
              <a:rPr lang="en-US" dirty="0" smtClean="0"/>
              <a:t>Read-modify-write instructions</a:t>
            </a:r>
          </a:p>
          <a:p>
            <a:pPr lvl="1"/>
            <a:r>
              <a:rPr lang="en-US" dirty="0" smtClean="0"/>
              <a:t>Fetch cache entry exclusive, prevent any other cache from reading the data until instruction completes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// A counter protected by a spinlock</a:t>
            </a:r>
          </a:p>
          <a:p>
            <a:pPr>
              <a:buNone/>
            </a:pPr>
            <a:r>
              <a:rPr lang="en-US" dirty="0" err="1" smtClean="0"/>
              <a:t>Counter::Increment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while (</a:t>
            </a:r>
            <a:r>
              <a:rPr lang="en-US" dirty="0" err="1"/>
              <a:t>T</a:t>
            </a:r>
            <a:r>
              <a:rPr lang="en-US" dirty="0" err="1" smtClean="0"/>
              <a:t>estAndSet</a:t>
            </a:r>
            <a:r>
              <a:rPr lang="en-US" dirty="0" smtClean="0"/>
              <a:t>(&amp;lock))</a:t>
            </a:r>
          </a:p>
          <a:p>
            <a:pPr>
              <a:buNone/>
            </a:pPr>
            <a:r>
              <a:rPr lang="en-US" dirty="0" smtClean="0"/>
              <a:t>        ;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dirty="0" smtClean="0"/>
              <a:t>    value++;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dirty="0" smtClean="0"/>
              <a:t>    lock = FREE;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memory_barrier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36015</TotalTime>
  <Words>2425</Words>
  <Application>Microsoft Office PowerPoint</Application>
  <PresentationFormat>On-screen Show (4:3)</PresentationFormat>
  <Paragraphs>377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Introduction to Operating Systems</vt:lpstr>
      <vt:lpstr>Multi-Object Programs</vt:lpstr>
      <vt:lpstr>Synchronization Performance </vt:lpstr>
      <vt:lpstr>Synchronization Performance Topics</vt:lpstr>
      <vt:lpstr>Multiprocessor Cache Coherence</vt:lpstr>
      <vt:lpstr>Write Back Cache Coherence</vt:lpstr>
      <vt:lpstr>Cache State Machine</vt:lpstr>
      <vt:lpstr>Directory-Based Cache Coherence</vt:lpstr>
      <vt:lpstr>A Simple Critical Section</vt:lpstr>
      <vt:lpstr>A Simple Test of Cache Behavior</vt:lpstr>
      <vt:lpstr>Results (64 core AMD Opteron)</vt:lpstr>
      <vt:lpstr>False Sharing</vt:lpstr>
      <vt:lpstr>Reducing Lock Contention</vt:lpstr>
      <vt:lpstr>Linus Shares His Opinion</vt:lpstr>
      <vt:lpstr>Locking Design Issues</vt:lpstr>
      <vt:lpstr>What If Locks are Still Mostly Busy?</vt:lpstr>
      <vt:lpstr>The Problem with Test and Set</vt:lpstr>
      <vt:lpstr>The Problem with Test and Test and Set</vt:lpstr>
      <vt:lpstr>Test (and Test) and Set Performance</vt:lpstr>
      <vt:lpstr>Some Approaches</vt:lpstr>
      <vt:lpstr>Atomic CompareAndSwap</vt:lpstr>
      <vt:lpstr>MCS Lock</vt:lpstr>
      <vt:lpstr>MCS Lock Implementation</vt:lpstr>
      <vt:lpstr>MCS In Operation (1)</vt:lpstr>
      <vt:lpstr>MCS In Operation (2)</vt:lpstr>
      <vt:lpstr>Read-Copy-Update</vt:lpstr>
      <vt:lpstr>Read-Copy-Update</vt:lpstr>
      <vt:lpstr>Read-Copy-Update Implementation</vt:lpstr>
      <vt:lpstr>Progression of Reader/Writer Synchronization</vt:lpstr>
      <vt:lpstr>Progression of Reader/Writer Synchronization</vt:lpstr>
      <vt:lpstr>Non-Blocking Synchronization</vt:lpstr>
      <vt:lpstr>Optimistic Concurrency Control</vt:lpstr>
      <vt:lpstr>Lock-Free Bounded Buffer</vt:lpstr>
      <vt:lpstr>Comparison of Three Approaches</vt:lpstr>
      <vt:lpstr>CompareAndSwap ABA Problem</vt:lpstr>
      <vt:lpstr>PowerPoint Presentation</vt:lpstr>
      <vt:lpstr>Hardware Transactional Memory</vt:lpstr>
      <vt:lpstr>Hardware Transactional Memory</vt:lpstr>
      <vt:lpstr>PowerPoint Presentation</vt:lpstr>
      <vt:lpstr>Progression of Transactional Memory</vt:lpstr>
      <vt:lpstr>PowerPoint Presentation</vt:lpstr>
      <vt:lpstr>Load Linked and Store Conditional</vt:lpstr>
      <vt:lpstr>LL/SC Example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Advanced Synchronization</dc:title>
  <dc:subject/>
  <dc:creator>Thomas Anderson</dc:creator>
  <cp:keywords/>
  <dc:description>Copyright Thomas Anderson 2012</dc:description>
  <cp:lastModifiedBy>Mark Smotherman</cp:lastModifiedBy>
  <cp:revision>124</cp:revision>
  <cp:lastPrinted>2017-05-31T00:50:39Z</cp:lastPrinted>
  <dcterms:created xsi:type="dcterms:W3CDTF">2014-10-29T16:28:28Z</dcterms:created>
  <dcterms:modified xsi:type="dcterms:W3CDTF">2019-12-31T20:55:04Z</dcterms:modified>
  <cp:category/>
</cp:coreProperties>
</file>