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4" r:id="rId2"/>
    <p:sldId id="258" r:id="rId3"/>
    <p:sldId id="259" r:id="rId4"/>
    <p:sldId id="273" r:id="rId5"/>
    <p:sldId id="261" r:id="rId6"/>
    <p:sldId id="260" r:id="rId7"/>
    <p:sldId id="262" r:id="rId8"/>
    <p:sldId id="263" r:id="rId9"/>
    <p:sldId id="289" r:id="rId10"/>
    <p:sldId id="291" r:id="rId11"/>
    <p:sldId id="292" r:id="rId12"/>
    <p:sldId id="290" r:id="rId13"/>
    <p:sldId id="271" r:id="rId14"/>
    <p:sldId id="270" r:id="rId15"/>
    <p:sldId id="268" r:id="rId16"/>
    <p:sldId id="269" r:id="rId17"/>
    <p:sldId id="324" r:id="rId18"/>
    <p:sldId id="331" r:id="rId19"/>
    <p:sldId id="330" r:id="rId20"/>
    <p:sldId id="329" r:id="rId21"/>
    <p:sldId id="328" r:id="rId22"/>
    <p:sldId id="332" r:id="rId23"/>
    <p:sldId id="333" r:id="rId24"/>
    <p:sldId id="327" r:id="rId25"/>
    <p:sldId id="326" r:id="rId26"/>
    <p:sldId id="325" r:id="rId27"/>
    <p:sldId id="266" r:id="rId28"/>
    <p:sldId id="293" r:id="rId29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8" autoAdjust="0"/>
    <p:restoredTop sz="82699" autoAdjust="0"/>
  </p:normalViewPr>
  <p:slideViewPr>
    <p:cSldViewPr snapToGrid="0" snapToObjects="1">
      <p:cViewPr varScale="1">
        <p:scale>
          <a:sx n="71" d="100"/>
          <a:sy n="71" d="100"/>
        </p:scale>
        <p:origin x="3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6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6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6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Anderson notes:</a:t>
            </a:r>
          </a:p>
          <a:p>
            <a:endParaRPr lang="en-US" sz="1200" dirty="0" smtClean="0"/>
          </a:p>
          <a:p>
            <a:r>
              <a:rPr lang="en-US" sz="1200" dirty="0" smtClean="0"/>
              <a:t>a</a:t>
            </a:r>
            <a:r>
              <a:rPr lang="en-US" sz="1200" dirty="0"/>
              <a:t>) Shoot thread, force it to give up resources.</a:t>
            </a:r>
          </a:p>
          <a:p>
            <a:r>
              <a:rPr lang="en-US" sz="1200" i="1" dirty="0"/>
              <a:t>In traffic example, Godzilla -- picks up a car, hurls it into the east river.  Other three cars can go!</a:t>
            </a:r>
          </a:p>
          <a:p>
            <a:r>
              <a:rPr lang="en-US" sz="1200" dirty="0" smtClean="0"/>
              <a:t>This </a:t>
            </a:r>
            <a:r>
              <a:rPr lang="en-US" sz="1200" dirty="0"/>
              <a:t>isn't always possible -- for instance, with a </a:t>
            </a:r>
            <a:r>
              <a:rPr lang="en-US" sz="1200" dirty="0" err="1"/>
              <a:t>mutex</a:t>
            </a:r>
            <a:r>
              <a:rPr lang="en-US" sz="1200" dirty="0"/>
              <a:t>, can't shoot a thread and leave world in a consistent state, unless the exception handling code is very carefully written.</a:t>
            </a:r>
          </a:p>
          <a:p>
            <a:endParaRPr lang="en-US" sz="1200" dirty="0"/>
          </a:p>
          <a:p>
            <a:r>
              <a:rPr lang="en-US" sz="1200" dirty="0" err="1"/>
              <a:t>b</a:t>
            </a:r>
            <a:r>
              <a:rPr lang="en-US" sz="1200" dirty="0"/>
              <a:t>) Continue even though you don’t have the resource you need --- e.g., Amazon will say you can have a book, if the inventory subsystem doesn’t reply quickly enough (wrong answer quickly is better than the right answer slowly)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c) Roll back actions of deadlocked threads (transactions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/>
              <a:t>Common technique in </a:t>
            </a:r>
            <a:r>
              <a:rPr lang="en-US" sz="1200" dirty="0" smtClean="0"/>
              <a:t>databases:</a:t>
            </a:r>
            <a:r>
              <a:rPr lang="en-US" sz="1200" i="1" baseline="0" dirty="0" smtClean="0"/>
              <a:t> </a:t>
            </a:r>
            <a:r>
              <a:rPr lang="en-US" sz="1200" i="1" dirty="0" smtClean="0"/>
              <a:t>Transactions</a:t>
            </a:r>
            <a:r>
              <a:rPr lang="en-US" sz="1200" i="1" baseline="0" dirty="0" smtClean="0"/>
              <a:t> </a:t>
            </a:r>
            <a:r>
              <a:rPr lang="en-US" sz="1200" i="1" dirty="0" smtClean="0"/>
              <a:t>allow you to do this rollback, to beginning of a transaction. Of course, if restart in exactly the same way, might still get deadlock.  </a:t>
            </a:r>
            <a:endParaRPr lang="en-US" sz="1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happens here?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</a:t>
            </a:r>
            <a:r>
              <a:rPr lang="en-US" dirty="0" smtClean="0"/>
              <a:t>Spring</a:t>
            </a:r>
            <a:r>
              <a:rPr lang="en-US" dirty="0" smtClean="0"/>
              <a:t> 2020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6</a:t>
            </a:r>
            <a:r>
              <a:rPr lang="en-US" dirty="0" smtClean="0"/>
              <a:t> – Part B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7505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Handling Deadlock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Prevent by limiting program behavior</a:t>
            </a:r>
          </a:p>
          <a:p>
            <a:pPr lvl="1"/>
            <a:r>
              <a:rPr lang="en-US" dirty="0" smtClean="0"/>
              <a:t>Limit program from doing anything that might lead to deadlock</a:t>
            </a:r>
          </a:p>
          <a:p>
            <a:r>
              <a:rPr lang="en-US" dirty="0" smtClean="0"/>
              <a:t>Avoid by predicting the future</a:t>
            </a:r>
          </a:p>
          <a:p>
            <a:pPr lvl="1"/>
            <a:r>
              <a:rPr lang="en-US" dirty="0" smtClean="0"/>
              <a:t>If we know what program will do, we can tell if granting a resource might lead to deadlock</a:t>
            </a:r>
          </a:p>
          <a:p>
            <a:r>
              <a:rPr lang="en-US" dirty="0" smtClean="0"/>
              <a:t>Detect and recover</a:t>
            </a:r>
          </a:p>
          <a:p>
            <a:pPr lvl="1"/>
            <a:r>
              <a:rPr lang="en-US" dirty="0" smtClean="0"/>
              <a:t>If we can rollback a thread, we can fix a deadlock once it occurs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or Limit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enough resources</a:t>
            </a:r>
          </a:p>
          <a:p>
            <a:pPr lvl="1"/>
            <a:r>
              <a:rPr lang="en-US" dirty="0" smtClean="0"/>
              <a:t>How many chopsticks are enough?</a:t>
            </a:r>
          </a:p>
          <a:p>
            <a:r>
              <a:rPr lang="en-US" dirty="0" smtClean="0"/>
              <a:t>Eliminate wait while holding</a:t>
            </a:r>
          </a:p>
          <a:p>
            <a:pPr lvl="1"/>
            <a:r>
              <a:rPr lang="en-US" dirty="0" smtClean="0"/>
              <a:t>Release lock when calling out of module</a:t>
            </a:r>
          </a:p>
          <a:p>
            <a:pPr lvl="1"/>
            <a:r>
              <a:rPr lang="en-US" dirty="0" smtClean="0"/>
              <a:t>Telephone circuit setup</a:t>
            </a:r>
          </a:p>
          <a:p>
            <a:r>
              <a:rPr lang="en-US" dirty="0" smtClean="0"/>
              <a:t>Eliminate circular waiting</a:t>
            </a:r>
          </a:p>
          <a:p>
            <a:pPr lvl="1"/>
            <a:r>
              <a:rPr lang="en-US" dirty="0" smtClean="0"/>
              <a:t>Lock ordering: always acquire locks in a fixed order</a:t>
            </a:r>
          </a:p>
          <a:p>
            <a:pPr lvl="1"/>
            <a:r>
              <a:rPr lang="en-US" dirty="0" smtClean="0"/>
              <a:t>Example: move file from one directory to another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Thread 1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(maybe) Wait for B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Thread 2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Wait for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8858" y="5602943"/>
            <a:ext cx="635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can we make sure </a:t>
            </a:r>
            <a:r>
              <a:rPr lang="en-US" sz="2800" smtClean="0"/>
              <a:t>to avoid </a:t>
            </a:r>
            <a:r>
              <a:rPr lang="en-US" sz="2800" dirty="0" smtClean="0"/>
              <a:t>deadlock?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Safe state:</a:t>
            </a:r>
          </a:p>
          <a:p>
            <a:pPr lvl="1"/>
            <a:r>
              <a:rPr lang="en-US" dirty="0" smtClean="0"/>
              <a:t>For any possible sequence of future resource requests, it is possible to eventually grant all requests</a:t>
            </a:r>
          </a:p>
          <a:p>
            <a:pPr lvl="1"/>
            <a:r>
              <a:rPr lang="en-US" dirty="0" smtClean="0"/>
              <a:t>May require waiting even when resources are available!</a:t>
            </a:r>
          </a:p>
          <a:p>
            <a:r>
              <a:rPr lang="en-US" dirty="0" smtClean="0"/>
              <a:t>Unsafe state:</a:t>
            </a:r>
          </a:p>
          <a:p>
            <a:pPr lvl="1"/>
            <a:r>
              <a:rPr lang="en-US" dirty="0" smtClean="0"/>
              <a:t>Some sequence of resource requests can result in deadlock </a:t>
            </a:r>
          </a:p>
          <a:p>
            <a:r>
              <a:rPr lang="en-US" dirty="0" smtClean="0"/>
              <a:t>Doomed state:</a:t>
            </a:r>
          </a:p>
          <a:p>
            <a:pPr lvl="1"/>
            <a:r>
              <a:rPr lang="en-US" dirty="0" smtClean="0"/>
              <a:t>All possible computations lead to deadlock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System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598" y="1600200"/>
            <a:ext cx="5920803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408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Banker’s algorithm (</a:t>
            </a:r>
            <a:r>
              <a:rPr lang="en-US" dirty="0" err="1" smtClean="0"/>
              <a:t>Dijkstra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State maximum resource needs in advance</a:t>
            </a:r>
          </a:p>
          <a:p>
            <a:pPr lvl="1"/>
            <a:r>
              <a:rPr lang="en-US" dirty="0" smtClean="0"/>
              <a:t>Allocate resources dynamically when resource is needed -- wait if granting request would lead to deadlock</a:t>
            </a:r>
          </a:p>
          <a:p>
            <a:pPr lvl="1"/>
            <a:r>
              <a:rPr lang="en-US" dirty="0" smtClean="0"/>
              <a:t>Request can be granted if some sequential ordering of threads is deadlock free</a:t>
            </a:r>
          </a:p>
          <a:p>
            <a:pPr lvl="1"/>
            <a:r>
              <a:rPr lang="en-US" dirty="0" smtClean="0"/>
              <a:t>Extends to multiple resource types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Grant request </a:t>
            </a:r>
            <a:r>
              <a:rPr lang="en-US" dirty="0" err="1" smtClean="0"/>
              <a:t>iff</a:t>
            </a:r>
            <a:r>
              <a:rPr lang="en-US" dirty="0" smtClean="0"/>
              <a:t> result is a safe state</a:t>
            </a:r>
          </a:p>
          <a:p>
            <a:r>
              <a:rPr lang="en-US" dirty="0" smtClean="0"/>
              <a:t>Sum of maximum resource needs of current threads can be greater than the total resources</a:t>
            </a:r>
          </a:p>
          <a:p>
            <a:pPr lvl="1"/>
            <a:r>
              <a:rPr lang="en-US" dirty="0" smtClean="0"/>
              <a:t>Provided there is some way for all the threads to finish without getting into deadlock</a:t>
            </a:r>
          </a:p>
          <a:p>
            <a:r>
              <a:rPr lang="en-US" dirty="0" smtClean="0"/>
              <a:t>Example: proceed </a:t>
            </a:r>
            <a:r>
              <a:rPr lang="en-US" dirty="0" err="1" smtClean="0"/>
              <a:t>iff</a:t>
            </a:r>
            <a:endParaRPr lang="en-US" dirty="0" smtClean="0"/>
          </a:p>
          <a:p>
            <a:pPr lvl="1"/>
            <a:r>
              <a:rPr lang="en-US" dirty="0" smtClean="0"/>
              <a:t>total available resources - # allocated &gt;= max remaining that might be needed by this thread in order to finish </a:t>
            </a:r>
          </a:p>
          <a:p>
            <a:pPr lvl="1"/>
            <a:r>
              <a:rPr lang="en-US" dirty="0" smtClean="0"/>
              <a:t>Guarantees this thread can finish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2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3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2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664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endParaRPr lang="en-US" sz="1600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allocated	7</a:t>
            </a:r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vailable	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663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</a:t>
            </a:r>
          </a:p>
          <a:p>
            <a:pPr marL="0" indent="0">
              <a:buNone/>
            </a:pPr>
            <a:r>
              <a:rPr lang="en-US" sz="1600" dirty="0" smtClean="0"/>
              <a:t>allocated	7		9</a:t>
            </a:r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vailable	3		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83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Resource: </a:t>
            </a:r>
            <a:r>
              <a:rPr lang="en-US" dirty="0"/>
              <a:t>a physical or virtual entity that can be assigned to a user or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nything needed by a thread to do its job (CPU, disk space, memory, lock)</a:t>
            </a:r>
          </a:p>
          <a:p>
            <a:pPr lvl="1"/>
            <a:r>
              <a:rPr lang="en-US" dirty="0" err="1" smtClean="0"/>
              <a:t>Preemptable</a:t>
            </a:r>
            <a:r>
              <a:rPr lang="en-US" dirty="0" smtClean="0"/>
              <a:t>: can be taken away by OS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preemptable</a:t>
            </a:r>
            <a:r>
              <a:rPr lang="en-US" dirty="0" smtClean="0"/>
              <a:t>: must leave with thread</a:t>
            </a:r>
          </a:p>
          <a:p>
            <a:r>
              <a:rPr lang="en-US" dirty="0" smtClean="0"/>
              <a:t>Starvation: thread waits indefinitely</a:t>
            </a:r>
          </a:p>
          <a:p>
            <a:r>
              <a:rPr lang="en-US" dirty="0" smtClean="0"/>
              <a:t>Deadlock: circular waiting for resources</a:t>
            </a:r>
          </a:p>
          <a:p>
            <a:pPr lvl="1"/>
            <a:r>
              <a:rPr lang="en-US" dirty="0" smtClean="0"/>
              <a:t>Deadlock =&gt; starvation, but not vice versa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		2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		3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 release=&gt;0</a:t>
            </a:r>
          </a:p>
          <a:p>
            <a:pPr marL="0" indent="0">
              <a:buNone/>
            </a:pPr>
            <a:r>
              <a:rPr lang="en-US" sz="1600" dirty="0" smtClean="0"/>
              <a:t>allocated	7		9		5</a:t>
            </a:r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vailable	3		1		5</a:t>
            </a:r>
          </a:p>
        </p:txBody>
      </p:sp>
    </p:spTree>
    <p:extLst>
      <p:ext uri="{BB962C8B-B14F-4D97-AF65-F5344CB8AC3E}">
        <p14:creationId xmlns:p14="http://schemas.microsoft.com/office/powerpoint/2010/main" val="158474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		2		2		2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		3</a:t>
            </a:r>
            <a:r>
              <a:rPr lang="en-US" sz="1600" dirty="0" smtClean="0">
                <a:solidFill>
                  <a:schemeClr val="accent1"/>
                </a:solidFill>
              </a:rPr>
              <a:t> grant3=&gt;6 release=&gt;0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 release=&gt;0		0		0</a:t>
            </a:r>
          </a:p>
          <a:p>
            <a:pPr marL="0" indent="0">
              <a:buNone/>
            </a:pPr>
            <a:r>
              <a:rPr lang="en-US" sz="1600" dirty="0" smtClean="0"/>
              <a:t>allocated	7		9		5		8		2</a:t>
            </a:r>
          </a:p>
          <a:p>
            <a:pPr marL="0" indent="0">
              <a:buNone/>
            </a:pPr>
            <a:r>
              <a:rPr lang="en-US" sz="1600" dirty="0"/>
              <a:t>available	3		1		</a:t>
            </a:r>
            <a:r>
              <a:rPr lang="en-US" sz="1600" dirty="0" smtClean="0"/>
              <a:t>5		2		8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644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Show that this is a safe state 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2		2		2		2</a:t>
            </a:r>
            <a:r>
              <a:rPr lang="en-US" sz="1600" dirty="0" smtClean="0">
                <a:solidFill>
                  <a:schemeClr val="accent1"/>
                </a:solidFill>
              </a:rPr>
              <a:t> grant 6=&gt;8 release=&gt;0</a:t>
            </a: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3		3</a:t>
            </a:r>
            <a:r>
              <a:rPr lang="en-US" sz="1600" dirty="0" smtClean="0">
                <a:solidFill>
                  <a:schemeClr val="accent1"/>
                </a:solidFill>
              </a:rPr>
              <a:t> grant3=&gt;6 release=&gt;0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accent1"/>
                </a:solidFill>
              </a:rPr>
              <a:t>0		0</a:t>
            </a:r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r>
              <a:rPr lang="en-US" sz="1600" u="sng" dirty="0" smtClean="0">
                <a:solidFill>
                  <a:schemeClr val="accent1"/>
                </a:solidFill>
              </a:rPr>
              <a:t> grant 2=&gt;4 release=&gt;0		0		0		0		0	</a:t>
            </a:r>
          </a:p>
          <a:p>
            <a:pPr marL="0" indent="0">
              <a:buNone/>
            </a:pPr>
            <a:r>
              <a:rPr lang="en-US" sz="1600" dirty="0" smtClean="0"/>
              <a:t>allocated	7		9		5		8		2		8		0</a:t>
            </a:r>
          </a:p>
          <a:p>
            <a:pPr marL="0" indent="0">
              <a:buNone/>
            </a:pPr>
            <a:r>
              <a:rPr lang="en-US" sz="1600" dirty="0"/>
              <a:t>available	3		1		</a:t>
            </a:r>
            <a:r>
              <a:rPr lang="en-US" sz="1600" dirty="0" smtClean="0"/>
              <a:t>5		2		8		2		10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2155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(1g)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7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	allocated		remaining need		able to 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6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r>
              <a:rPr lang="en-US" sz="1600" dirty="0" smtClean="0"/>
              <a:t>			3				?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r>
              <a:rPr lang="en-US" sz="1600" dirty="0" smtClean="0"/>
              <a:t>			2				?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This is a safe state </a:t>
            </a:r>
            <a:r>
              <a:rPr lang="en-US" sz="1600" dirty="0" smtClean="0"/>
              <a:t>since there is a sequence of thread executions that allows each thread to obtain its maximum resource need, complete its work, and release its resources: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u="sng" dirty="0" smtClean="0"/>
              <a:t>thread				</a:t>
            </a:r>
            <a:r>
              <a:rPr lang="en-US" sz="1600" u="sng" dirty="0"/>
              <a:t>	</a:t>
            </a:r>
            <a:r>
              <a:rPr lang="en-US" sz="1600" u="sng" dirty="0" smtClean="0"/>
              <a:t>allocation in steps						</a:t>
            </a:r>
          </a:p>
          <a:p>
            <a:pPr marL="0" indent="0">
              <a:buNone/>
            </a:pPr>
            <a:r>
              <a:rPr lang="en-US" sz="1600" dirty="0" smtClean="0"/>
              <a:t>A		</a:t>
            </a:r>
            <a:r>
              <a:rPr lang="en-US" sz="1600" dirty="0" smtClean="0">
                <a:solidFill>
                  <a:srgbClr val="C00000"/>
                </a:solidFill>
              </a:rPr>
              <a:t>2</a:t>
            </a:r>
            <a:endParaRPr lang="en-US" sz="1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B		</a:t>
            </a:r>
            <a:r>
              <a:rPr lang="en-US" sz="1600" dirty="0" smtClean="0">
                <a:solidFill>
                  <a:srgbClr val="C00000"/>
                </a:solidFill>
              </a:rPr>
              <a:t>3</a:t>
            </a:r>
            <a:endParaRPr lang="en-US" sz="1600" dirty="0"/>
          </a:p>
          <a:p>
            <a:pPr marL="0" indent="0">
              <a:buNone/>
            </a:pPr>
            <a:r>
              <a:rPr lang="en-US" sz="1600" u="sng" dirty="0" smtClean="0"/>
              <a:t>C		</a:t>
            </a:r>
            <a:r>
              <a:rPr lang="en-US" sz="1600" u="sng" dirty="0" smtClean="0">
                <a:solidFill>
                  <a:srgbClr val="C00000"/>
                </a:solidFill>
              </a:rPr>
              <a:t>2</a:t>
            </a:r>
            <a:endParaRPr lang="en-US" sz="16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allocated	7</a:t>
            </a:r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vailable	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Can you show a second sequence that leads to the recovery of all 10 resources?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3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example 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u="sng" dirty="0" smtClean="0"/>
              <a:t>thread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 A</a:t>
            </a:r>
            <a:r>
              <a:rPr lang="en-US" sz="1600" dirty="0" smtClean="0"/>
              <a:t>		8		2		6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B</a:t>
            </a:r>
            <a:r>
              <a:rPr lang="en-US" sz="1600" dirty="0" smtClean="0"/>
              <a:t>		6		3		3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C</a:t>
            </a:r>
            <a:r>
              <a:rPr lang="en-US" sz="1600" dirty="0" smtClean="0"/>
              <a:t>		4		2		2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3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thread A </a:t>
            </a:r>
            <a:r>
              <a:rPr lang="en-US" sz="1600" dirty="0"/>
              <a:t>requests 2 units (of the three unallocated)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		8		</a:t>
            </a:r>
            <a:r>
              <a:rPr lang="en-US" sz="1600" b="1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B</a:t>
            </a:r>
            <a:r>
              <a:rPr lang="en-US" sz="1600" dirty="0" smtClean="0"/>
              <a:t>		6		3		3			</a:t>
            </a:r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		4		2		2			</a:t>
            </a:r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annot </a:t>
            </a:r>
            <a:r>
              <a:rPr lang="en-US" sz="1600" dirty="0"/>
              <a:t>grant </a:t>
            </a:r>
            <a:r>
              <a:rPr lang="en-US" sz="1600" dirty="0" smtClean="0"/>
              <a:t>this request </a:t>
            </a:r>
            <a:r>
              <a:rPr lang="en-US" sz="1600" dirty="0"/>
              <a:t>since </a:t>
            </a:r>
            <a:r>
              <a:rPr lang="en-US" sz="1600" dirty="0" smtClean="0"/>
              <a:t>there would not be enough </a:t>
            </a:r>
            <a:r>
              <a:rPr lang="en-US" sz="1600" dirty="0"/>
              <a:t>unallocated </a:t>
            </a:r>
            <a:r>
              <a:rPr lang="en-US" sz="1600" dirty="0" smtClean="0"/>
              <a:t>units to satisfy the remaining need for any thread!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027937" y="1874583"/>
            <a:ext cx="1793290" cy="1109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7937" y="4004113"/>
            <a:ext cx="1793290" cy="1109709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Unsafe state if request is granted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28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Example </a:t>
            </a:r>
            <a:r>
              <a:rPr lang="en-US" sz="1600" dirty="0"/>
              <a:t>using </a:t>
            </a:r>
            <a:r>
              <a:rPr lang="en-US" sz="1600" dirty="0" smtClean="0"/>
              <a:t>total units </a:t>
            </a:r>
            <a:r>
              <a:rPr lang="en-US" sz="1600" dirty="0"/>
              <a:t>= 10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 smtClean="0"/>
              <a:t>A		8		2		6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		6		3		3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		4		2		2			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available units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thread C </a:t>
            </a:r>
            <a:r>
              <a:rPr lang="en-US" sz="1600" dirty="0"/>
              <a:t>requests </a:t>
            </a:r>
            <a:r>
              <a:rPr lang="en-US" sz="1600" dirty="0" smtClean="0"/>
              <a:t>1 </a:t>
            </a:r>
            <a:r>
              <a:rPr lang="en-US" sz="1600" dirty="0"/>
              <a:t>units (of the three unallocated)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u="sng" dirty="0" smtClean="0"/>
              <a:t>thread	max need	allocated	remaining need</a:t>
            </a:r>
            <a:r>
              <a:rPr lang="en-US" sz="1600" u="sng" dirty="0"/>
              <a:t>	</a:t>
            </a:r>
            <a:r>
              <a:rPr lang="en-US" sz="1600" u="sng" dirty="0" smtClean="0"/>
              <a:t>finish?</a:t>
            </a:r>
            <a:endParaRPr lang="en-US" sz="1600" u="sng" dirty="0"/>
          </a:p>
          <a:p>
            <a:pPr marL="0" indent="0">
              <a:buNone/>
            </a:pPr>
            <a:r>
              <a:rPr lang="en-US" sz="1600" dirty="0"/>
              <a:t>A</a:t>
            </a:r>
            <a:r>
              <a:rPr lang="en-US" sz="1600" dirty="0" smtClean="0"/>
              <a:t>		8		2		6			</a:t>
            </a:r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B</a:t>
            </a:r>
            <a:r>
              <a:rPr lang="en-US" sz="1600" dirty="0" smtClean="0"/>
              <a:t>		6		3		3			</a:t>
            </a:r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		4		</a:t>
            </a:r>
            <a:r>
              <a:rPr lang="en-US" sz="1600" b="1" dirty="0" smtClean="0">
                <a:solidFill>
                  <a:srgbClr val="FF0000"/>
                </a:solidFill>
              </a:rPr>
              <a:t>3</a:t>
            </a:r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sz="1600" dirty="0" smtClean="0"/>
              <a:t>available units = </a:t>
            </a:r>
            <a:r>
              <a:rPr lang="en-US" sz="1600" b="1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1600" dirty="0" smtClean="0"/>
              <a:t>Can </a:t>
            </a:r>
            <a:r>
              <a:rPr lang="en-US" sz="1600" dirty="0"/>
              <a:t>grant </a:t>
            </a:r>
            <a:r>
              <a:rPr lang="en-US" sz="1600" dirty="0" smtClean="0"/>
              <a:t>this request!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027937" y="1900390"/>
            <a:ext cx="1793290" cy="1109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7937" y="4039625"/>
            <a:ext cx="1793290" cy="11097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state if request is granted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Banker’s Algorithm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Algorithm extends to vectors of resources.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max need      allocated     remaining			 available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u="sng" dirty="0" smtClean="0"/>
              <a:t>R1  </a:t>
            </a:r>
            <a:r>
              <a:rPr lang="en-US" u="sng" dirty="0"/>
              <a:t>R2  R3 </a:t>
            </a:r>
            <a:r>
              <a:rPr lang="en-US" u="sng" dirty="0" smtClean="0"/>
              <a:t>    R1  </a:t>
            </a:r>
            <a:r>
              <a:rPr lang="en-US" u="sng" dirty="0"/>
              <a:t>R2  </a:t>
            </a:r>
            <a:r>
              <a:rPr lang="en-US" u="sng" dirty="0" smtClean="0"/>
              <a:t>R3     </a:t>
            </a:r>
            <a:r>
              <a:rPr lang="en-US" u="sng" dirty="0"/>
              <a:t>R1  </a:t>
            </a:r>
            <a:r>
              <a:rPr lang="en-US" u="sng" dirty="0" smtClean="0"/>
              <a:t>R2  R3</a:t>
            </a:r>
            <a:r>
              <a:rPr lang="en-US" dirty="0" smtClean="0"/>
              <a:t>			</a:t>
            </a:r>
            <a:r>
              <a:rPr lang="en-US" u="sng" dirty="0" smtClean="0"/>
              <a:t>R1  R2  R3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   4    1    2        3    </a:t>
            </a:r>
            <a:r>
              <a:rPr lang="en-US" dirty="0"/>
              <a:t>0    0        1    1    </a:t>
            </a:r>
            <a:r>
              <a:rPr lang="en-US" dirty="0" smtClean="0"/>
              <a:t>2		</a:t>
            </a:r>
            <a:r>
              <a:rPr lang="en-US" dirty="0"/>
              <a:t>	</a:t>
            </a:r>
            <a:r>
              <a:rPr lang="en-US" dirty="0" smtClean="0"/>
              <a:t> 5    </a:t>
            </a:r>
            <a:r>
              <a:rPr lang="en-US" dirty="0"/>
              <a:t>1    1</a:t>
            </a:r>
          </a:p>
          <a:p>
            <a:pPr marL="0" indent="0">
              <a:buNone/>
            </a:pPr>
            <a:r>
              <a:rPr lang="en-US" dirty="0" smtClean="0"/>
              <a:t>B    7    4    4        2    </a:t>
            </a:r>
            <a:r>
              <a:rPr lang="en-US" dirty="0"/>
              <a:t>4    3        5    0    1</a:t>
            </a:r>
          </a:p>
          <a:p>
            <a:pPr marL="0" indent="0">
              <a:buNone/>
            </a:pPr>
            <a:r>
              <a:rPr lang="en-US" dirty="0" smtClean="0"/>
              <a:t>C    3    3    3        0    </a:t>
            </a:r>
            <a:r>
              <a:rPr lang="en-US" dirty="0"/>
              <a:t>2    1        3    1    2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safe state since the unused units (5,1,1) can </a:t>
            </a:r>
            <a:r>
              <a:rPr lang="en-US" dirty="0" smtClean="0"/>
              <a:t>satisfy B's remaining </a:t>
            </a:r>
            <a:r>
              <a:rPr lang="en-US" dirty="0"/>
              <a:t>claim of (5,0,1); </a:t>
            </a:r>
            <a:r>
              <a:rPr lang="en-US" dirty="0" smtClean="0"/>
              <a:t>when B </a:t>
            </a:r>
            <a:r>
              <a:rPr lang="en-US" dirty="0"/>
              <a:t>ends it will release </a:t>
            </a:r>
            <a:r>
              <a:rPr lang="en-US" dirty="0" smtClean="0"/>
              <a:t>its resources </a:t>
            </a:r>
            <a:r>
              <a:rPr lang="en-US" dirty="0"/>
              <a:t>and thus increase the unused units </a:t>
            </a:r>
            <a:r>
              <a:rPr lang="en-US" dirty="0" smtClean="0"/>
              <a:t>to (7,5,4</a:t>
            </a:r>
            <a:r>
              <a:rPr lang="en-US" dirty="0"/>
              <a:t>). This </a:t>
            </a:r>
            <a:r>
              <a:rPr lang="en-US" dirty="0" smtClean="0"/>
              <a:t>can satisfy both A and C's remaining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75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and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330" cy="47337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Scan wait for graph</a:t>
            </a:r>
          </a:p>
          <a:p>
            <a:pPr lvl="1"/>
            <a:r>
              <a:rPr lang="en-US" dirty="0" smtClean="0"/>
              <a:t>Detect cycles</a:t>
            </a:r>
          </a:p>
          <a:p>
            <a:pPr lvl="1"/>
            <a:r>
              <a:rPr lang="en-US" dirty="0" smtClean="0"/>
              <a:t>Fix cycles</a:t>
            </a:r>
          </a:p>
          <a:p>
            <a:r>
              <a:rPr lang="en-US" dirty="0" smtClean="0"/>
              <a:t>Proceed without the resource</a:t>
            </a:r>
          </a:p>
          <a:p>
            <a:pPr lvl="1"/>
            <a:r>
              <a:rPr lang="en-US" dirty="0" smtClean="0"/>
              <a:t>Requires robust exception handling code</a:t>
            </a:r>
          </a:p>
          <a:p>
            <a:r>
              <a:rPr lang="en-US" dirty="0" smtClean="0"/>
              <a:t>Roll back and retry</a:t>
            </a:r>
          </a:p>
          <a:p>
            <a:pPr lvl="1"/>
            <a:r>
              <a:rPr lang="en-US" dirty="0" smtClean="0"/>
              <a:t>Transaction: all operations are provisional until have all required resources to complete operation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Deadlock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1606"/>
            <a:ext cx="8229600" cy="3203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two 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 critical section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// critical section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Bounded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buffer1.put(data);</a:t>
            </a:r>
          </a:p>
          <a:p>
            <a:pPr>
              <a:buNone/>
            </a:pPr>
            <a:r>
              <a:rPr lang="en-US" dirty="0" smtClean="0"/>
              <a:t>buffer1.put(data);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buffer2.get();</a:t>
            </a:r>
          </a:p>
          <a:p>
            <a:pPr>
              <a:buNone/>
            </a:pPr>
            <a:r>
              <a:rPr lang="en-US" dirty="0" smtClean="0"/>
              <a:t>buffer2.get();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buffer2.put(data);</a:t>
            </a:r>
          </a:p>
          <a:p>
            <a:pPr>
              <a:buNone/>
            </a:pPr>
            <a:r>
              <a:rPr lang="en-US" dirty="0" smtClean="0"/>
              <a:t>buffer2.put(data);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buffer1.get();</a:t>
            </a:r>
          </a:p>
          <a:p>
            <a:pPr>
              <a:buNone/>
            </a:pPr>
            <a:r>
              <a:rPr lang="en-US" dirty="0" smtClean="0"/>
              <a:t>buffer1.get();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645" y="5794644"/>
            <a:ext cx="756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buffer1 and buffer2 both start almost full.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locks and a condition 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r>
              <a:rPr lang="en-US" dirty="0" smtClean="0"/>
              <a:t>while (need to wait) {</a:t>
            </a:r>
          </a:p>
          <a:p>
            <a:pPr>
              <a:buNone/>
            </a:pPr>
            <a:r>
              <a:rPr lang="en-US" dirty="0" smtClean="0"/>
              <a:t>     condition.wait(lock2);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lock1.acquire();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lock2.acquire();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condition.signal(lock2);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lock2.release();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lock1.release();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Example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6924" y="1600200"/>
            <a:ext cx="461015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</a:t>
            </a:r>
            <a:endParaRPr lang="en-US" dirty="0"/>
          </a:p>
        </p:txBody>
      </p:sp>
      <p:pic>
        <p:nvPicPr>
          <p:cNvPr id="4" name="Content Placeholder 3" descr="dining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-40915" r="-40915"/>
              <a:stretch>
                <a:fillRect/>
              </a:stretch>
            </p:blipFill>
          </mc:Choice>
          <mc:Fallback>
            <p:blipFill>
              <a:blip r:embed="rId4"/>
              <a:srcRect l="-40915" r="-40915"/>
              <a:stretch>
                <a:fillRect/>
              </a:stretch>
            </p:blipFill>
          </mc:Fallback>
        </mc:AlternateContent>
        <p:spPr>
          <a:xfrm>
            <a:off x="770961" y="1600201"/>
            <a:ext cx="7327153" cy="4029652"/>
          </a:xfrm>
        </p:spPr>
      </p:pic>
      <p:sp>
        <p:nvSpPr>
          <p:cNvPr id="5" name="TextBox 4"/>
          <p:cNvSpPr txBox="1"/>
          <p:nvPr/>
        </p:nvSpPr>
        <p:spPr>
          <a:xfrm>
            <a:off x="1841940" y="5733686"/>
            <a:ext cx="6009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Each philosopher needs two chopsticks to eat. </a:t>
            </a:r>
          </a:p>
          <a:p>
            <a:r>
              <a:rPr lang="en-US" sz="2400" dirty="0" smtClean="0"/>
              <a:t>Each grabs chopstick on the right first.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access to resources</a:t>
            </a:r>
          </a:p>
          <a:p>
            <a:pPr lvl="1"/>
            <a:r>
              <a:rPr lang="en-US" dirty="0" smtClean="0"/>
              <a:t>If infinite resources, no deadlock!</a:t>
            </a:r>
          </a:p>
          <a:p>
            <a:r>
              <a:rPr lang="en-US" dirty="0" smtClean="0"/>
              <a:t>No preemption</a:t>
            </a:r>
          </a:p>
          <a:p>
            <a:pPr lvl="1"/>
            <a:r>
              <a:rPr lang="en-US" dirty="0" smtClean="0"/>
              <a:t>If resources are virtual, can break deadlock</a:t>
            </a:r>
          </a:p>
          <a:p>
            <a:r>
              <a:rPr lang="en-US" dirty="0" smtClean="0"/>
              <a:t>Multiple independent requests</a:t>
            </a:r>
          </a:p>
          <a:p>
            <a:pPr lvl="1"/>
            <a:r>
              <a:rPr lang="en-US" dirty="0" smtClean="0"/>
              <a:t>“wait while holding”</a:t>
            </a:r>
          </a:p>
          <a:p>
            <a:r>
              <a:rPr lang="en-US" dirty="0" smtClean="0"/>
              <a:t>Circular chain of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215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does Dining Philosophers meet the necessary conditions for deadlock?</a:t>
            </a:r>
          </a:p>
          <a:p>
            <a:pPr lvl="1"/>
            <a:r>
              <a:rPr lang="en-US" dirty="0" smtClean="0"/>
              <a:t>Limited access to resources</a:t>
            </a:r>
          </a:p>
          <a:p>
            <a:pPr lvl="1"/>
            <a:r>
              <a:rPr lang="en-US" dirty="0" smtClean="0"/>
              <a:t>No preemption</a:t>
            </a:r>
          </a:p>
          <a:p>
            <a:pPr lvl="1"/>
            <a:r>
              <a:rPr lang="en-US" dirty="0" smtClean="0"/>
              <a:t>Multiple independent requests (wait while holding)</a:t>
            </a:r>
          </a:p>
          <a:p>
            <a:pPr lvl="1"/>
            <a:r>
              <a:rPr lang="en-US" dirty="0" smtClean="0"/>
              <a:t>Circular chain of requests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can we modify Dining Philosophers to prevent deadlock?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28260</TotalTime>
  <Words>934</Words>
  <Application>Microsoft Office PowerPoint</Application>
  <PresentationFormat>On-screen Show (4:3)</PresentationFormat>
  <Paragraphs>342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Introduction to Operating Systems</vt:lpstr>
      <vt:lpstr>Deadlock Definition</vt:lpstr>
      <vt:lpstr>Example: two locks</vt:lpstr>
      <vt:lpstr>Bidirectional Bounded Buffer</vt:lpstr>
      <vt:lpstr>Two locks and a condition variable</vt:lpstr>
      <vt:lpstr>Yet another Example</vt:lpstr>
      <vt:lpstr>Dining Philosophers</vt:lpstr>
      <vt:lpstr>Necessary Conditions for Deadlock</vt:lpstr>
      <vt:lpstr>Question</vt:lpstr>
      <vt:lpstr>Approaches to Handling Deadlock</vt:lpstr>
      <vt:lpstr>Exploit or Limit Behavior</vt:lpstr>
      <vt:lpstr>Example</vt:lpstr>
      <vt:lpstr>Deadlock Dynamics</vt:lpstr>
      <vt:lpstr>Possible System States</vt:lpstr>
      <vt:lpstr>Predict the Future</vt:lpstr>
      <vt:lpstr>Banker’s Algorithm</vt:lpstr>
      <vt:lpstr>Banker’s Algorithm Example (1a)</vt:lpstr>
      <vt:lpstr>Banker’s Algorithm Example (1b)</vt:lpstr>
      <vt:lpstr>Banker’s Algorithm Example (1c)</vt:lpstr>
      <vt:lpstr>Banker’s Algorithm Example (1d)</vt:lpstr>
      <vt:lpstr>Banker’s Algorithm Example (1e)</vt:lpstr>
      <vt:lpstr>Banker’s Algorithm Example (1f)</vt:lpstr>
      <vt:lpstr>Banker’s Algorithm Example (1g)</vt:lpstr>
      <vt:lpstr>Banker’s Algorithm Example (2)</vt:lpstr>
      <vt:lpstr>Banker’s Algorithm Example (3)</vt:lpstr>
      <vt:lpstr>Banker’s Algorithm Example (4)</vt:lpstr>
      <vt:lpstr>Detect and Repair</vt:lpstr>
      <vt:lpstr>Detecting Deadlock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Advanced Synchronization</dc:title>
  <dc:subject/>
  <dc:creator>Thomas Anderson</dc:creator>
  <cp:keywords/>
  <dc:description>Copyright Thomas Anderson 2012</dc:description>
  <cp:lastModifiedBy>Mark Smotherman</cp:lastModifiedBy>
  <cp:revision>111</cp:revision>
  <cp:lastPrinted>2017-05-31T00:50:39Z</cp:lastPrinted>
  <dcterms:created xsi:type="dcterms:W3CDTF">2014-10-29T16:28:28Z</dcterms:created>
  <dcterms:modified xsi:type="dcterms:W3CDTF">2019-12-31T20:59:36Z</dcterms:modified>
  <cp:category/>
</cp:coreProperties>
</file>