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9" r:id="rId2"/>
    <p:sldId id="257" r:id="rId3"/>
    <p:sldId id="260" r:id="rId4"/>
    <p:sldId id="261" r:id="rId5"/>
    <p:sldId id="262" r:id="rId6"/>
    <p:sldId id="263" r:id="rId7"/>
    <p:sldId id="264" r:id="rId8"/>
    <p:sldId id="328" r:id="rId9"/>
    <p:sldId id="330" r:id="rId10"/>
    <p:sldId id="331" r:id="rId11"/>
    <p:sldId id="325" r:id="rId12"/>
    <p:sldId id="267" r:id="rId13"/>
    <p:sldId id="335" r:id="rId14"/>
    <p:sldId id="268" r:id="rId15"/>
    <p:sldId id="269" r:id="rId16"/>
    <p:sldId id="332" r:id="rId17"/>
    <p:sldId id="333" r:id="rId18"/>
    <p:sldId id="334" r:id="rId19"/>
    <p:sldId id="274" r:id="rId20"/>
    <p:sldId id="327" r:id="rId21"/>
    <p:sldId id="271" r:id="rId22"/>
    <p:sldId id="272" r:id="rId23"/>
    <p:sldId id="278" r:id="rId24"/>
    <p:sldId id="277" r:id="rId25"/>
    <p:sldId id="275" r:id="rId26"/>
    <p:sldId id="276" r:id="rId27"/>
    <p:sldId id="313" r:id="rId28"/>
    <p:sldId id="326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82628" autoAdjust="0"/>
  </p:normalViewPr>
  <p:slideViewPr>
    <p:cSldViewPr snapToGrid="0" snapToObjects="1"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Show of hands!  After all, round robin ensures we don’t starve, and gives</a:t>
            </a:r>
            <a:r>
              <a:rPr lang="en-US" baseline="0" dirty="0"/>
              <a:t> everyone a turn, but lets short tasks complete before long tasks.</a:t>
            </a:r>
            <a:endParaRPr lang="en-US" dirty="0"/>
          </a:p>
          <a:p>
            <a:pPr defTabSz="46588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</a:t>
            </a:r>
            <a:r>
              <a:rPr lang="en-US" baseline="0" dirty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/>
          </a:p>
          <a:p>
            <a:r>
              <a:rPr lang="en-US" baseline="0" dirty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Show of hands!  After all, round robin ensures we don’t starve, and gives</a:t>
            </a:r>
            <a:r>
              <a:rPr lang="en-US" baseline="0" dirty="0"/>
              <a:t> everyone a turn, but lets short tasks complete before long tasks.</a:t>
            </a:r>
            <a:endParaRPr lang="en-US" dirty="0"/>
          </a:p>
          <a:p>
            <a:pPr defTabSz="46588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Show of hands!  After all, round robin ensures we don’t starve, and gives</a:t>
            </a:r>
            <a:r>
              <a:rPr lang="en-US" baseline="0" dirty="0"/>
              <a:t> everyone a turn, but lets short tasks complete before long tasks.</a:t>
            </a:r>
            <a:endParaRPr lang="en-US" dirty="0"/>
          </a:p>
          <a:p>
            <a:pPr defTabSz="46588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task</a:t>
            </a:r>
            <a:r>
              <a:rPr lang="en-US" baseline="0" dirty="0"/>
              <a:t> does I/O </a:t>
            </a:r>
            <a:r>
              <a:rPr lang="en-US" baseline="0" dirty="0" err="1"/>
              <a:t>repetively</a:t>
            </a:r>
            <a:endParaRPr lang="en-US" baseline="0" dirty="0"/>
          </a:p>
          <a:p>
            <a:r>
              <a:rPr lang="en-US" baseline="0" dirty="0"/>
              <a:t>The other tasks consume the CPU.</a:t>
            </a:r>
          </a:p>
          <a:p>
            <a:endParaRPr lang="en-US" baseline="0" dirty="0"/>
          </a:p>
          <a:p>
            <a:r>
              <a:rPr lang="en-US" dirty="0"/>
              <a:t>I/O task has to wait its turn for the CPU, and the result is that it gets a tiny fraction of the performance it could get.</a:t>
            </a:r>
          </a:p>
          <a:p>
            <a:r>
              <a:rPr lang="en-US" dirty="0"/>
              <a:t>By contrast the compute bound job gets almost as much as it would if the I/O task</a:t>
            </a:r>
            <a:r>
              <a:rPr lang="en-US" baseline="0" dirty="0"/>
              <a:t> wasn’t there.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could shorten the RR quantum,</a:t>
            </a:r>
            <a:r>
              <a:rPr lang="en-US" baseline="0" dirty="0"/>
              <a:t> and that would help, but it would increase overhead.</a:t>
            </a:r>
          </a:p>
          <a:p>
            <a:endParaRPr lang="en-US" baseline="0" dirty="0"/>
          </a:p>
          <a:p>
            <a:r>
              <a:rPr lang="en-US" baseline="0" dirty="0"/>
              <a:t>what would this do under SJF?  Every time the task returns to the CPU, it would get scheduled immediately!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previous slide, what would</a:t>
            </a:r>
            <a:r>
              <a:rPr lang="en-US" baseline="0" dirty="0"/>
              <a:t> happen if we used max-min fairness?  Then I/O task would be scheduled immediately – its always the one using less than its equal share.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baseline="0" dirty="0"/>
              <a:t> strategy should you adopt if you knew you were running on an MFQ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1. </a:t>
            </a:r>
            <a:r>
              <a:rPr lang="en-US" b="1" dirty="0"/>
              <a:t>Minimize response time</a:t>
            </a:r>
            <a:r>
              <a:rPr lang="en-US" dirty="0"/>
              <a:t>: elapsed time to do an operation (or job)</a:t>
            </a:r>
          </a:p>
          <a:p>
            <a:r>
              <a:rPr lang="en-US" i="1" dirty="0"/>
              <a:t>     Response time is what the user sees: elapsed time to </a:t>
            </a:r>
          </a:p>
          <a:p>
            <a:r>
              <a:rPr lang="en-US" i="1" dirty="0"/>
              <a:t>	echo a keystroke in editor</a:t>
            </a:r>
          </a:p>
          <a:p>
            <a:r>
              <a:rPr lang="en-US" i="1" dirty="0"/>
              <a:t>  	compile a program</a:t>
            </a:r>
          </a:p>
          <a:p>
            <a:r>
              <a:rPr lang="en-US" i="1" dirty="0"/>
              <a:t>    	run a large scientific problem   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</a:t>
            </a:r>
            <a:r>
              <a:rPr lang="en-US" b="1" dirty="0"/>
              <a:t>Maximize throughput</a:t>
            </a:r>
            <a:r>
              <a:rPr lang="en-US" dirty="0"/>
              <a:t>: operations (or jobs) per second</a:t>
            </a:r>
          </a:p>
          <a:p>
            <a:r>
              <a:rPr lang="en-US" i="1" dirty="0"/>
              <a:t> Throughput is related to response time, but they're not identical -- for example, I’ll show that minimizing response time will lead you to do more context switching than you would if you were only concerned with throughput.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Two parts to maximizing throughput</a:t>
            </a:r>
          </a:p>
          <a:p>
            <a:r>
              <a:rPr lang="en-US" dirty="0"/>
              <a:t>    a. </a:t>
            </a:r>
            <a:r>
              <a:rPr lang="en-US" b="1" dirty="0"/>
              <a:t>Minimize overhead</a:t>
            </a:r>
            <a:r>
              <a:rPr lang="en-US" dirty="0"/>
              <a:t> (for example, context switching)</a:t>
            </a:r>
          </a:p>
          <a:p>
            <a:r>
              <a:rPr lang="en-US" dirty="0"/>
              <a:t>    </a:t>
            </a:r>
            <a:r>
              <a:rPr lang="en-US" dirty="0" err="1"/>
              <a:t>b</a:t>
            </a:r>
            <a:r>
              <a:rPr lang="en-US" dirty="0"/>
              <a:t>. </a:t>
            </a:r>
            <a:r>
              <a:rPr lang="en-US" b="1" dirty="0"/>
              <a:t>Efficient use of system resources</a:t>
            </a:r>
            <a:r>
              <a:rPr lang="en-US" dirty="0"/>
              <a:t> (not only CPU, but disk, memory, etc.)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What does CPU scheduling have to do with efficient use of the disk?   A lot!  Have to have CPU to make a disk request.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</a:t>
            </a:r>
            <a:r>
              <a:rPr lang="en-US" b="1" dirty="0"/>
              <a:t>Fair</a:t>
            </a:r>
            <a:r>
              <a:rPr lang="en-US" dirty="0"/>
              <a:t>: share CPU among users in some equitable way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Tradeoff: will argue you can get better average response time by making system </a:t>
            </a:r>
            <a:r>
              <a:rPr lang="en-US" b="1" dirty="0"/>
              <a:t>less</a:t>
            </a:r>
            <a:r>
              <a:rPr lang="en-US" dirty="0"/>
              <a:t> fair.</a:t>
            </a:r>
          </a:p>
          <a:p>
            <a:r>
              <a:rPr lang="en-US" i="1" dirty="0"/>
              <a:t>What does fairness mean?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       Minimize # of angry phone calls?  Minimize my response time?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Minimize average response time?  We will argue fairness is a tradeoff against average response time; can get better average response time by making system </a:t>
            </a:r>
            <a:r>
              <a:rPr lang="en-US" b="1" i="1" dirty="0"/>
              <a:t>less</a:t>
            </a:r>
            <a:r>
              <a:rPr lang="en-US" i="1" dirty="0"/>
              <a:t> fair.   Sort of like capitalism.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Anecdote: Response time has a lot to do with perceived effectiveness.</a:t>
            </a:r>
          </a:p>
          <a:p>
            <a:r>
              <a:rPr lang="en-US" i="1" dirty="0"/>
              <a:t>  IBM keystroke experiment -- consistency is better than speed.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Might believe that since have </a:t>
            </a:r>
            <a:r>
              <a:rPr lang="en-US" i="1" dirty="0" err="1"/>
              <a:t>PC's</a:t>
            </a:r>
            <a:r>
              <a:rPr lang="en-US" i="1" dirty="0"/>
              <a:t>, CPU scheduling is less important -- usually, only one thing running at a time, for a single user.  But! Face similar problems in networks -- how do you allocate scarce resources among users?  Do you optimize for response time, throughput, fairness?  In networks, fairness is often suboptimal.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be careful: optimal </a:t>
            </a:r>
            <a:r>
              <a:rPr lang="en-US" dirty="0" err="1"/>
              <a:t>wrt</a:t>
            </a:r>
            <a:r>
              <a:rPr lang="en-US" baseline="0" dirty="0"/>
              <a:t> average response time.</a:t>
            </a:r>
          </a:p>
          <a:p>
            <a:endParaRPr lang="en-US" baseline="0" dirty="0"/>
          </a:p>
          <a:p>
            <a:r>
              <a:rPr lang="en-US" baseline="0" dirty="0"/>
              <a:t>Recall: only preemptive schedulers.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can see why SJF improves average response time – it runs short jobs first.</a:t>
            </a:r>
            <a:r>
              <a:rPr lang="en-US" baseline="0" dirty="0"/>
              <a:t>  Effect on the short jobs is huge; effect on the long job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</a:t>
            </a:r>
            <a:r>
              <a:rPr lang="en-US" baseline="0" dirty="0"/>
              <a:t> we combine best of both worlds?  RR approximates SJF by moving long tasks to the end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</a:t>
            </a:r>
            <a:r>
              <a:rPr lang="en-US" baseline="0" dirty="0"/>
              <a:t> depends on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</a:t>
            </a:r>
            <a:r>
              <a:rPr lang="en-US" baseline="0" dirty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/>
          </a:p>
          <a:p>
            <a:r>
              <a:rPr lang="en-US" baseline="0" dirty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7 – Part A</a:t>
            </a:r>
          </a:p>
          <a:p>
            <a:endParaRPr lang="en-US" dirty="0"/>
          </a:p>
          <a:p>
            <a:r>
              <a:rPr lang="en-US" sz="2200" dirty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9535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CE94-4182-44AA-92E0-5B4C528E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8445"/>
            <a:ext cx="8229600" cy="1143000"/>
          </a:xfrm>
        </p:spPr>
        <p:txBody>
          <a:bodyPr/>
          <a:lstStyle/>
          <a:p>
            <a:r>
              <a:rPr lang="en-US" dirty="0"/>
              <a:t>Exercise: SJF </a:t>
            </a:r>
            <a:r>
              <a:rPr lang="en-US" dirty="0" err="1"/>
              <a:t>avrg</a:t>
            </a:r>
            <a:r>
              <a:rPr lang="en-US" dirty="0"/>
              <a:t>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7E3E-72F4-48AC-A2B4-65CF15B8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572"/>
            <a:ext cx="8229600" cy="5922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job A – 15 sec</a:t>
            </a:r>
          </a:p>
          <a:p>
            <a:pPr marL="0" indent="0">
              <a:buNone/>
            </a:pPr>
            <a:r>
              <a:rPr lang="en-US" sz="2600" dirty="0"/>
              <a:t>B – 2</a:t>
            </a:r>
          </a:p>
          <a:p>
            <a:pPr marL="0" indent="0">
              <a:buNone/>
            </a:pPr>
            <a:r>
              <a:rPr lang="en-US" sz="2600" dirty="0"/>
              <a:t>C - 5</a:t>
            </a:r>
          </a:p>
          <a:p>
            <a:pPr marL="0" indent="0">
              <a:buNone/>
            </a:pPr>
            <a:r>
              <a:rPr lang="en-US" sz="2600" dirty="0"/>
              <a:t>D - 1</a:t>
            </a:r>
          </a:p>
          <a:p>
            <a:pPr marL="0" indent="0">
              <a:buNone/>
            </a:pPr>
            <a:r>
              <a:rPr lang="en-US" sz="2600" dirty="0"/>
              <a:t>E - 17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What is the average response time? </a:t>
            </a:r>
          </a:p>
          <a:p>
            <a:pPr marL="0" indent="0">
              <a:buNone/>
            </a:pPr>
            <a:r>
              <a:rPr lang="en-US" sz="2600" dirty="0"/>
              <a:t>D – 1sec</a:t>
            </a:r>
          </a:p>
          <a:p>
            <a:pPr marL="0" indent="0">
              <a:buNone/>
            </a:pPr>
            <a:r>
              <a:rPr lang="en-US" sz="2600" dirty="0"/>
              <a:t>B – 1+2 = 3 sec</a:t>
            </a:r>
          </a:p>
          <a:p>
            <a:pPr marL="0" indent="0">
              <a:buNone/>
            </a:pPr>
            <a:r>
              <a:rPr lang="en-US" sz="2600" dirty="0"/>
              <a:t>C – 3+5 = 8 sec</a:t>
            </a:r>
          </a:p>
          <a:p>
            <a:pPr marL="0" indent="0">
              <a:buNone/>
            </a:pPr>
            <a:r>
              <a:rPr lang="en-US" sz="2600" dirty="0"/>
              <a:t>A – 8 + 15 = 23 sec</a:t>
            </a:r>
          </a:p>
          <a:p>
            <a:pPr marL="0" indent="0">
              <a:buNone/>
            </a:pPr>
            <a:r>
              <a:rPr lang="en-US" sz="2600" dirty="0"/>
              <a:t>E – 23 + 17 = 40 sec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(1+3+8+23+40) / 5 = 15 sec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12E8D7-4852-4D4E-B64E-F602798DF905}"/>
              </a:ext>
            </a:extLst>
          </p:cNvPr>
          <p:cNvCxnSpPr/>
          <p:nvPr/>
        </p:nvCxnSpPr>
        <p:spPr>
          <a:xfrm>
            <a:off x="3519577" y="806572"/>
            <a:ext cx="0" cy="2040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BD22C5-496F-41F4-B84C-45C7FC6BBDD9}"/>
              </a:ext>
            </a:extLst>
          </p:cNvPr>
          <p:cNvCxnSpPr/>
          <p:nvPr/>
        </p:nvCxnSpPr>
        <p:spPr>
          <a:xfrm>
            <a:off x="3519577" y="2846717"/>
            <a:ext cx="4382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DB1C77-EA65-4351-ADA6-CCF2F66975CC}"/>
              </a:ext>
            </a:extLst>
          </p:cNvPr>
          <p:cNvSpPr/>
          <p:nvPr/>
        </p:nvSpPr>
        <p:spPr>
          <a:xfrm>
            <a:off x="4705723" y="1755714"/>
            <a:ext cx="1397465" cy="172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C52A2-24EA-46EE-8C41-865DACAA259C}"/>
              </a:ext>
            </a:extLst>
          </p:cNvPr>
          <p:cNvSpPr/>
          <p:nvPr/>
        </p:nvSpPr>
        <p:spPr>
          <a:xfrm>
            <a:off x="3724457" y="1388881"/>
            <a:ext cx="379555" cy="172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672AD-DE1E-474E-8113-DA52CB0132F2}"/>
              </a:ext>
            </a:extLst>
          </p:cNvPr>
          <p:cNvSpPr/>
          <p:nvPr/>
        </p:nvSpPr>
        <p:spPr>
          <a:xfrm>
            <a:off x="4099168" y="1574202"/>
            <a:ext cx="603833" cy="172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797BA1-9A48-4C77-8424-323FCF1B2EA1}"/>
              </a:ext>
            </a:extLst>
          </p:cNvPr>
          <p:cNvSpPr/>
          <p:nvPr/>
        </p:nvSpPr>
        <p:spPr>
          <a:xfrm>
            <a:off x="3522126" y="1216382"/>
            <a:ext cx="172525" cy="1724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DFC878-457E-4917-A274-F1671D1327EB}"/>
              </a:ext>
            </a:extLst>
          </p:cNvPr>
          <p:cNvSpPr/>
          <p:nvPr/>
        </p:nvSpPr>
        <p:spPr>
          <a:xfrm>
            <a:off x="6096695" y="1948334"/>
            <a:ext cx="1794319" cy="172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11DB50-EC51-4E2B-BF5B-921B20D46D19}"/>
              </a:ext>
            </a:extLst>
          </p:cNvPr>
          <p:cNvCxnSpPr>
            <a:stCxn id="9" idx="1"/>
          </p:cNvCxnSpPr>
          <p:nvPr/>
        </p:nvCxnSpPr>
        <p:spPr>
          <a:xfrm>
            <a:off x="3724457" y="1475143"/>
            <a:ext cx="0" cy="13831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F3DA-86F5-4C4A-8FBC-16C28BDE24E7}"/>
              </a:ext>
            </a:extLst>
          </p:cNvPr>
          <p:cNvCxnSpPr>
            <a:cxnSpLocks/>
          </p:cNvCxnSpPr>
          <p:nvPr/>
        </p:nvCxnSpPr>
        <p:spPr>
          <a:xfrm>
            <a:off x="4087136" y="1558972"/>
            <a:ext cx="11" cy="12307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AF1B4C-DBC7-42F5-9711-4153BAA0EA9F}"/>
              </a:ext>
            </a:extLst>
          </p:cNvPr>
          <p:cNvCxnSpPr>
            <a:cxnSpLocks/>
          </p:cNvCxnSpPr>
          <p:nvPr/>
        </p:nvCxnSpPr>
        <p:spPr>
          <a:xfrm>
            <a:off x="4703001" y="1615985"/>
            <a:ext cx="0" cy="12307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4BAE89-1BFB-4AFF-9B9C-F7CA933CC430}"/>
              </a:ext>
            </a:extLst>
          </p:cNvPr>
          <p:cNvCxnSpPr>
            <a:cxnSpLocks/>
          </p:cNvCxnSpPr>
          <p:nvPr/>
        </p:nvCxnSpPr>
        <p:spPr>
          <a:xfrm>
            <a:off x="6107477" y="1908932"/>
            <a:ext cx="0" cy="93778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E556A-BF0F-458F-9514-68F1021AC025}"/>
              </a:ext>
            </a:extLst>
          </p:cNvPr>
          <p:cNvCxnSpPr>
            <a:cxnSpLocks/>
          </p:cNvCxnSpPr>
          <p:nvPr/>
        </p:nvCxnSpPr>
        <p:spPr>
          <a:xfrm>
            <a:off x="7901796" y="1921436"/>
            <a:ext cx="0" cy="92528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EC9BFC-B5FE-4574-8B28-D8A70AC45895}"/>
              </a:ext>
            </a:extLst>
          </p:cNvPr>
          <p:cNvSpPr txBox="1"/>
          <p:nvPr/>
        </p:nvSpPr>
        <p:spPr>
          <a:xfrm>
            <a:off x="5106568" y="2799465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6F1C7-E01D-41F2-B1B1-4633D7383504}"/>
              </a:ext>
            </a:extLst>
          </p:cNvPr>
          <p:cNvSpPr txBox="1"/>
          <p:nvPr/>
        </p:nvSpPr>
        <p:spPr>
          <a:xfrm>
            <a:off x="3763095" y="279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A0D80-0B3B-443A-B0CB-A095FCA2260D}"/>
              </a:ext>
            </a:extLst>
          </p:cNvPr>
          <p:cNvSpPr txBox="1"/>
          <p:nvPr/>
        </p:nvSpPr>
        <p:spPr>
          <a:xfrm>
            <a:off x="4263470" y="2788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3BDD3-C92C-4D3E-BEDA-CB5B080AF7E7}"/>
              </a:ext>
            </a:extLst>
          </p:cNvPr>
          <p:cNvSpPr txBox="1"/>
          <p:nvPr/>
        </p:nvSpPr>
        <p:spPr>
          <a:xfrm>
            <a:off x="3555028" y="279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2472C-C914-4A9E-AB02-B42ED4A70B77}"/>
              </a:ext>
            </a:extLst>
          </p:cNvPr>
          <p:cNvSpPr txBox="1"/>
          <p:nvPr/>
        </p:nvSpPr>
        <p:spPr>
          <a:xfrm>
            <a:off x="6836898" y="27784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D7941-62A6-4C83-A130-77B5EDC4A03F}"/>
              </a:ext>
            </a:extLst>
          </p:cNvPr>
          <p:cNvSpPr txBox="1"/>
          <p:nvPr/>
        </p:nvSpPr>
        <p:spPr>
          <a:xfrm>
            <a:off x="7718912" y="27784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8A937-C5BC-4CB3-B841-4894735BC9E1}"/>
              </a:ext>
            </a:extLst>
          </p:cNvPr>
          <p:cNvSpPr txBox="1"/>
          <p:nvPr/>
        </p:nvSpPr>
        <p:spPr>
          <a:xfrm>
            <a:off x="3392965" y="279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CCD48-9E2F-4C0F-9F07-A49994A50852}"/>
              </a:ext>
            </a:extLst>
          </p:cNvPr>
          <p:cNvSpPr txBox="1"/>
          <p:nvPr/>
        </p:nvSpPr>
        <p:spPr>
          <a:xfrm>
            <a:off x="5218728" y="14453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278DB5-7D32-4787-B395-BF3EFC0EEE63}"/>
              </a:ext>
            </a:extLst>
          </p:cNvPr>
          <p:cNvSpPr txBox="1"/>
          <p:nvPr/>
        </p:nvSpPr>
        <p:spPr>
          <a:xfrm>
            <a:off x="3794313" y="1074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BEE6F-67C6-4E7C-9D4C-2407273F5B6E}"/>
              </a:ext>
            </a:extLst>
          </p:cNvPr>
          <p:cNvSpPr txBox="1"/>
          <p:nvPr/>
        </p:nvSpPr>
        <p:spPr>
          <a:xfrm>
            <a:off x="4217677" y="12734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1BF91C-1BE4-4B78-AD34-CD52FE3E88B0}"/>
              </a:ext>
            </a:extLst>
          </p:cNvPr>
          <p:cNvSpPr txBox="1"/>
          <p:nvPr/>
        </p:nvSpPr>
        <p:spPr>
          <a:xfrm>
            <a:off x="3462435" y="898156"/>
            <a:ext cx="3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55CD9-1901-4152-9F9F-D94AF621AE16}"/>
              </a:ext>
            </a:extLst>
          </p:cNvPr>
          <p:cNvSpPr txBox="1"/>
          <p:nvPr/>
        </p:nvSpPr>
        <p:spPr>
          <a:xfrm>
            <a:off x="6862690" y="1582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5740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Classic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Policies that do not use service times:</a:t>
            </a:r>
          </a:p>
          <a:p>
            <a:pPr lvl="1"/>
            <a:r>
              <a:rPr lang="en-US" dirty="0"/>
              <a:t>FIFO – easiest to implement</a:t>
            </a:r>
          </a:p>
          <a:p>
            <a:pPr lvl="1"/>
            <a:r>
              <a:rPr lang="en-US" dirty="0"/>
              <a:t>RR</a:t>
            </a:r>
          </a:p>
          <a:p>
            <a:pPr lvl="1"/>
            <a:r>
              <a:rPr lang="en-US" dirty="0"/>
              <a:t>MFQ</a:t>
            </a:r>
          </a:p>
          <a:p>
            <a:r>
              <a:rPr lang="en-US" dirty="0"/>
              <a:t>Future knowledge policies – decisions made based on knowledge of service times:</a:t>
            </a:r>
          </a:p>
          <a:p>
            <a:pPr lvl="1"/>
            <a:r>
              <a:rPr lang="en-US" dirty="0"/>
              <a:t>SJF(non-preemptive)</a:t>
            </a:r>
          </a:p>
          <a:p>
            <a:pPr lvl="1"/>
            <a:r>
              <a:rPr lang="en-US" dirty="0"/>
              <a:t>SJF(preemptive) – minimum avg. response time</a:t>
            </a:r>
          </a:p>
          <a:p>
            <a:pPr lvl="1"/>
            <a:r>
              <a:rPr lang="en-US" dirty="0"/>
              <a:t>Approximate SJF(preemptive) by predicting service times</a:t>
            </a:r>
          </a:p>
          <a:p>
            <a:pPr lvl="2"/>
            <a:r>
              <a:rPr lang="en-US" dirty="0"/>
              <a:t>E.g., based on running average of CPU burst lengths, file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2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task gets resource for a fixed period of time = time quantum (or time slice)</a:t>
            </a:r>
          </a:p>
          <a:p>
            <a:pPr lvl="1"/>
            <a:r>
              <a:rPr lang="en-US" dirty="0"/>
              <a:t>If task doesn’t complete, it goes back in line</a:t>
            </a:r>
          </a:p>
          <a:p>
            <a:r>
              <a:rPr lang="en-US" dirty="0"/>
              <a:t>Need to pick a time quantum</a:t>
            </a:r>
          </a:p>
          <a:p>
            <a:pPr lvl="1"/>
            <a:r>
              <a:rPr lang="en-US" dirty="0"/>
              <a:t>What if time quantum is too long?  </a:t>
            </a:r>
          </a:p>
          <a:p>
            <a:pPr lvl="2"/>
            <a:r>
              <a:rPr lang="en-US" dirty="0"/>
              <a:t>Like FIFO</a:t>
            </a:r>
          </a:p>
          <a:p>
            <a:pPr lvl="1"/>
            <a:r>
              <a:rPr lang="en-US" dirty="0"/>
              <a:t>What if time quantum is too short?</a:t>
            </a:r>
          </a:p>
          <a:p>
            <a:pPr lvl="2"/>
            <a:r>
              <a:rPr lang="en-US" dirty="0"/>
              <a:t>SJF but slower (overhead) </a:t>
            </a:r>
          </a:p>
          <a:p>
            <a:pPr lvl="1"/>
            <a:r>
              <a:rPr lang="en-US" dirty="0"/>
              <a:t>Rule of thumb: 80%+ of tasks finish in one quantum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6991-867D-4F57-B13E-F5564E6F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tasks are variable in size  - like SJF</a:t>
            </a:r>
          </a:p>
          <a:p>
            <a:endParaRPr lang="en-US" dirty="0"/>
          </a:p>
          <a:p>
            <a:r>
              <a:rPr lang="en-US" dirty="0"/>
              <a:t>If tasks are equal in size – poor average response time</a:t>
            </a:r>
          </a:p>
          <a:p>
            <a:endParaRPr lang="en-US" dirty="0"/>
          </a:p>
          <a:p>
            <a:r>
              <a:rPr lang="en-US" dirty="0"/>
              <a:t>Avoids starvation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A53E4A-55DF-4483-A4D5-637D1D4FD66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Round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/>
          <a:lstStyle/>
          <a:p>
            <a:r>
              <a:rPr lang="en-US" dirty="0"/>
              <a:t>Round Robin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03" y="1245432"/>
            <a:ext cx="6912994" cy="5172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108"/>
            <a:ext cx="8229600" cy="1143000"/>
          </a:xfrm>
        </p:spPr>
        <p:txBody>
          <a:bodyPr/>
          <a:lstStyle/>
          <a:p>
            <a:r>
              <a:rPr lang="en-US" dirty="0"/>
              <a:t>Round Robin vs. FIFO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731" y="1343006"/>
            <a:ext cx="6882537" cy="5156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= Fairness?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Round Robin always fair?</a:t>
            </a:r>
          </a:p>
          <a:p>
            <a:endParaRPr lang="en-US" dirty="0"/>
          </a:p>
          <a:p>
            <a:r>
              <a:rPr lang="en-US" dirty="0"/>
              <a:t>What is fair?</a:t>
            </a:r>
          </a:p>
          <a:p>
            <a:pPr lvl="1"/>
            <a:r>
              <a:rPr lang="en-US" dirty="0"/>
              <a:t>FIFO?</a:t>
            </a:r>
          </a:p>
          <a:p>
            <a:pPr lvl="1"/>
            <a:r>
              <a:rPr lang="en-US" dirty="0"/>
              <a:t>Equal share of the CPU?</a:t>
            </a:r>
          </a:p>
          <a:p>
            <a:pPr lvl="1"/>
            <a:r>
              <a:rPr lang="en-US" dirty="0"/>
              <a:t>What if some tasks don’t need their full share?</a:t>
            </a:r>
          </a:p>
          <a:p>
            <a:pPr lvl="1"/>
            <a:r>
              <a:rPr lang="en-US" dirty="0"/>
              <a:t>Minimize worst case divergence?</a:t>
            </a:r>
          </a:p>
          <a:p>
            <a:pPr lvl="2"/>
            <a:r>
              <a:rPr lang="en-US" dirty="0"/>
              <a:t>Time task would take if no one else was running</a:t>
            </a:r>
          </a:p>
          <a:p>
            <a:pPr lvl="2"/>
            <a:r>
              <a:rPr lang="en-US" dirty="0"/>
              <a:t>Time task takes under scheduling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7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108"/>
            <a:ext cx="8229600" cy="1143000"/>
          </a:xfrm>
        </p:spPr>
        <p:txBody>
          <a:bodyPr/>
          <a:lstStyle/>
          <a:p>
            <a:r>
              <a:rPr lang="en-US" dirty="0"/>
              <a:t>Round Robin vs. FIFO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731" y="1343006"/>
            <a:ext cx="6882537" cy="51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3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does it cost to switch tasks? </a:t>
            </a:r>
          </a:p>
          <a:p>
            <a:pPr lvl="1"/>
            <a:r>
              <a:rPr lang="en-US" dirty="0"/>
              <a:t>Interrupt the processor</a:t>
            </a:r>
          </a:p>
          <a:p>
            <a:pPr lvl="1"/>
            <a:r>
              <a:rPr lang="en-US" dirty="0"/>
              <a:t>Save registers</a:t>
            </a:r>
          </a:p>
          <a:p>
            <a:pPr lvl="1"/>
            <a:r>
              <a:rPr lang="en-US" dirty="0"/>
              <a:t>Dispatch the timer interrupt handler</a:t>
            </a:r>
          </a:p>
          <a:p>
            <a:pPr lvl="1"/>
            <a:r>
              <a:rPr lang="en-US" dirty="0"/>
              <a:t>Restore registers at new task</a:t>
            </a:r>
          </a:p>
          <a:p>
            <a:r>
              <a:rPr lang="en-US" dirty="0"/>
              <a:t>How long can this take? </a:t>
            </a:r>
          </a:p>
          <a:p>
            <a:pPr lvl="1"/>
            <a:r>
              <a:rPr lang="en-US" dirty="0"/>
              <a:t>A few tens of microseconds + memory swapping</a:t>
            </a:r>
          </a:p>
          <a:p>
            <a:r>
              <a:rPr lang="en-US" dirty="0"/>
              <a:t>Time Slice </a:t>
            </a:r>
          </a:p>
          <a:p>
            <a:pPr lvl="1"/>
            <a:r>
              <a:rPr lang="en-US" dirty="0"/>
              <a:t>Between 10 and 100 milliseconds (better responsiveness and reduced overhead)</a:t>
            </a:r>
          </a:p>
        </p:txBody>
      </p:sp>
    </p:spTree>
    <p:extLst>
      <p:ext uri="{BB962C8B-B14F-4D97-AF65-F5344CB8AC3E}">
        <p14:creationId xmlns:p14="http://schemas.microsoft.com/office/powerpoint/2010/main" val="137787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= Fairness?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Round Robin always fair?</a:t>
            </a:r>
          </a:p>
          <a:p>
            <a:endParaRPr lang="en-US" dirty="0"/>
          </a:p>
          <a:p>
            <a:r>
              <a:rPr lang="en-US" dirty="0"/>
              <a:t>What is fair?</a:t>
            </a:r>
          </a:p>
          <a:p>
            <a:pPr lvl="1"/>
            <a:r>
              <a:rPr lang="en-US" dirty="0"/>
              <a:t>FIFO?</a:t>
            </a:r>
          </a:p>
          <a:p>
            <a:pPr lvl="1"/>
            <a:r>
              <a:rPr lang="en-US" dirty="0"/>
              <a:t>Equal share of the CPU?</a:t>
            </a:r>
          </a:p>
          <a:p>
            <a:pPr lvl="1"/>
            <a:r>
              <a:rPr lang="en-US" dirty="0"/>
              <a:t>What if some tasks don’t need their full share?</a:t>
            </a:r>
          </a:p>
          <a:p>
            <a:pPr lvl="1"/>
            <a:r>
              <a:rPr lang="en-US" dirty="0"/>
              <a:t>Minimize worst case divergence?</a:t>
            </a:r>
          </a:p>
          <a:p>
            <a:pPr lvl="2"/>
            <a:r>
              <a:rPr lang="en-US" dirty="0"/>
              <a:t>Time task would take if no one else was running</a:t>
            </a:r>
          </a:p>
          <a:p>
            <a:pPr lvl="2"/>
            <a:r>
              <a:rPr lang="en-US" dirty="0"/>
              <a:t>Time task takes under scheduling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Scheduling policy: what to do next, when there are multiple threads ready to run</a:t>
            </a:r>
          </a:p>
          <a:p>
            <a:pPr lvl="1"/>
            <a:r>
              <a:rPr lang="en-US" dirty="0"/>
              <a:t>Or multiple packets to send, or web requests to serve, or …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Response time, throughput, predictability</a:t>
            </a:r>
          </a:p>
          <a:p>
            <a:r>
              <a:rPr lang="en-US" dirty="0" err="1"/>
              <a:t>Uniprocessor</a:t>
            </a:r>
            <a:r>
              <a:rPr lang="en-US" dirty="0"/>
              <a:t> policies</a:t>
            </a:r>
          </a:p>
          <a:p>
            <a:pPr lvl="1"/>
            <a:r>
              <a:rPr lang="en-US" dirty="0"/>
              <a:t>FIFO, Round Robin (RR), optimal</a:t>
            </a:r>
          </a:p>
          <a:p>
            <a:pPr lvl="1"/>
            <a:r>
              <a:rPr lang="en-US" dirty="0"/>
              <a:t>Multilevel feedback (MFQ) as approx. of optimal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vs.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= decision-making rule</a:t>
            </a:r>
          </a:p>
          <a:p>
            <a:pPr lvl="1"/>
            <a:r>
              <a:rPr lang="en-US" dirty="0"/>
              <a:t>“what to do”</a:t>
            </a:r>
          </a:p>
          <a:p>
            <a:r>
              <a:rPr lang="en-US" dirty="0"/>
              <a:t>Mechanism = hardware or software that is used to implement a policy</a:t>
            </a:r>
          </a:p>
          <a:p>
            <a:pPr lvl="1"/>
            <a:r>
              <a:rPr lang="en-US" dirty="0"/>
              <a:t>“how to do it”</a:t>
            </a:r>
          </a:p>
          <a:p>
            <a:endParaRPr lang="en-US" dirty="0"/>
          </a:p>
          <a:p>
            <a:r>
              <a:rPr lang="en-US" dirty="0"/>
              <a:t>What are mechanisms for Round Robin?</a:t>
            </a:r>
          </a:p>
        </p:txBody>
      </p:sp>
    </p:spTree>
    <p:extLst>
      <p:ext uri="{BB962C8B-B14F-4D97-AF65-F5344CB8AC3E}">
        <p14:creationId xmlns:p14="http://schemas.microsoft.com/office/powerpoint/2010/main" val="39214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Workload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9646"/>
            <a:ext cx="8229600" cy="3727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balance a mixture of repeating tasks:</a:t>
            </a:r>
          </a:p>
          <a:p>
            <a:pPr lvl="1"/>
            <a:r>
              <a:rPr lang="en-US" dirty="0"/>
              <a:t>Some I/O bound, need only a little CPU</a:t>
            </a:r>
          </a:p>
          <a:p>
            <a:pPr lvl="1"/>
            <a:r>
              <a:rPr lang="en-US" dirty="0"/>
              <a:t>Some compute bound, can use as much CPU as they are assigned</a:t>
            </a:r>
          </a:p>
          <a:p>
            <a:r>
              <a:rPr lang="en-US" dirty="0"/>
              <a:t>One approach: maximize the minimum allocation given to a task</a:t>
            </a:r>
          </a:p>
          <a:p>
            <a:pPr lvl="1"/>
            <a:r>
              <a:rPr lang="en-US" dirty="0"/>
              <a:t>If any task needs less than an equal share, schedule the smallest of these first</a:t>
            </a:r>
          </a:p>
          <a:p>
            <a:pPr lvl="1"/>
            <a:r>
              <a:rPr lang="en-US" dirty="0"/>
              <a:t>Split the remaining time using max-min</a:t>
            </a:r>
          </a:p>
          <a:p>
            <a:pPr lvl="1"/>
            <a:r>
              <a:rPr lang="en-US" dirty="0"/>
              <a:t>If all remaining tasks need at least equal share, split evenly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(MFQ)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Round Robin queues</a:t>
            </a:r>
          </a:p>
          <a:p>
            <a:pPr lvl="1"/>
            <a:r>
              <a:rPr lang="en-US" dirty="0"/>
              <a:t>Each queue has a separate priority</a:t>
            </a:r>
          </a:p>
          <a:p>
            <a:r>
              <a:rPr lang="en-US" dirty="0"/>
              <a:t>High priority queues have short time slices</a:t>
            </a:r>
          </a:p>
          <a:p>
            <a:pPr lvl="1"/>
            <a:r>
              <a:rPr lang="en-US" dirty="0"/>
              <a:t>Low priority queues have long time slices</a:t>
            </a:r>
          </a:p>
          <a:p>
            <a:r>
              <a:rPr lang="en-US" dirty="0"/>
              <a:t>Scheduler picks first thread in highest priority queue</a:t>
            </a:r>
          </a:p>
          <a:p>
            <a:r>
              <a:rPr lang="en-US" dirty="0"/>
              <a:t>Tasks start in highest priority queue</a:t>
            </a:r>
          </a:p>
          <a:p>
            <a:pPr lvl="1"/>
            <a:r>
              <a:rPr lang="en-US" dirty="0"/>
              <a:t>If time slice expires, task drops one level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MFQ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82747"/>
            <a:ext cx="8229600" cy="436086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Uniprocessor</a:t>
            </a:r>
            <a:r>
              <a:rPr lang="en-US" dirty="0"/>
              <a:t> Summary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FIFO is simple and minimizes overhead</a:t>
            </a:r>
          </a:p>
          <a:p>
            <a:r>
              <a:rPr lang="en-US" dirty="0"/>
              <a:t>If tasks are variable in size, then FIFO can have very poor average response time</a:t>
            </a:r>
          </a:p>
          <a:p>
            <a:r>
              <a:rPr lang="en-US" dirty="0"/>
              <a:t>If tasks are equal in size, FIFO is optimal in terms of average response time</a:t>
            </a:r>
          </a:p>
          <a:p>
            <a:r>
              <a:rPr lang="en-US" dirty="0"/>
              <a:t>Considering only the processor, SJF(preemptive) is optimal in terms of average response time</a:t>
            </a:r>
          </a:p>
          <a:p>
            <a:r>
              <a:rPr lang="en-US" dirty="0"/>
              <a:t>SJF(preemptive) is </a:t>
            </a:r>
            <a:r>
              <a:rPr lang="en-US" dirty="0" err="1"/>
              <a:t>pessimal</a:t>
            </a:r>
            <a:r>
              <a:rPr lang="en-US" dirty="0"/>
              <a:t> in terms of variance in response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Uniprocessor</a:t>
            </a:r>
            <a:r>
              <a:rPr lang="en-US" dirty="0"/>
              <a:t>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243"/>
          </a:xfrm>
        </p:spPr>
        <p:txBody>
          <a:bodyPr>
            <a:normAutofit/>
          </a:bodyPr>
          <a:lstStyle/>
          <a:p>
            <a:r>
              <a:rPr lang="en-US" dirty="0"/>
              <a:t>If tasks are variable in size, Round Robin approximates SJF</a:t>
            </a:r>
          </a:p>
          <a:p>
            <a:r>
              <a:rPr lang="en-US" dirty="0"/>
              <a:t>If tasks are equal in size, Round Robin will have very poor average response time</a:t>
            </a:r>
          </a:p>
          <a:p>
            <a:r>
              <a:rPr lang="en-US" dirty="0"/>
              <a:t>Tasks that intermix processor and I/O benefit from SJF(preemptive) and can do poorly under Round Robin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Uniprocessor</a:t>
            </a:r>
            <a:r>
              <a:rPr lang="en-US" dirty="0"/>
              <a:t> Summary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Max-Min fairness can improve response time for I/O-bound tasks</a:t>
            </a:r>
          </a:p>
          <a:p>
            <a:r>
              <a:rPr lang="en-US" dirty="0"/>
              <a:t>Round Robin and Max-Min fairness both avoid starvation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Comparisons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fcfs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1-th 10-percentile avg. wait is     19.800  |******************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2-th 10-percentile avg. wait is     21.796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3-th 10-percentile avg. wait is     19.908  |******************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4-th 10-percentile avg. wait is     18.432  |*****************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5-th 10-percentile avg. wait is     19.444  |******************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6-th 10-percentile avg. wait is     19.618  |******************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7-th 10-percentile avg. wait is     19.984  |******************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8-th 10-percentile avg. wait is     21.264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9-th 10-percentile avg. wait is     21.188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10-th 10-percentile avg. wait is     18.490  |*****************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+--------------------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scaled to max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overall avg.     19.992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1-th 10-percentile avg. wait is      4.932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2-th 10-percentile avg. wait is      5.164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3-th 10-percentile avg. wait is      5.142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4-th 10-percentile avg. wait is      9.858  |***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5-th 10-percentile avg. wait is      9.696  |***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6-th 10-percentile avg. wait is     15.340  |*****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7-th 10-percentile avg. wait is     19.858  |*******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8-th 10-percentile avg. wait is     26.128  |*********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9-th 10-percentile avg. wait is     35.976  |************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10-th 10-percentile avg. wait is     61.794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+--------------------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scaled to max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overall avg.     19.389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mlfq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1-th 10-percentile avg. wait is      2.690  |*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2-th 10-percentile avg. wait is      2.808  |*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3-th 10-percentile avg. wait is      3.262  |*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4-th 10-percentile avg. wait is      7.084  |***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5-th 10-percentile avg. wait is      6.562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6-th 10-percentile avg. wait is      6.566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7-th 10-percentile avg. wait is     24.858  |*******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8-th 10-percentile avg. wait is     33.758  |**********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9-th 10-percentile avg. wait is     34.030  |**********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10-th 10-percentile avg. wait is     68.922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+--------------------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scaled to max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overall avg.     19.054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1-th 10-percentile avg. wait is      0.058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2-th 10-percentile avg. wait is      0.170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3-th 10-percentile avg. wait is      0.470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4-th 10-percentile avg. wait is      0.874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5-th 10-percentile avg. wait is      1.234  |*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6-th 10-percentile avg. wait is      2.286  |*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7-th 10-percentile avg. wait is      4.222  |**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8-th 10-percentile avg. wait is      7.232  |***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9-th 10-percentile avg. wait is     14.148  |******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10-th 10-percentile avg. wait is     47.980  |********************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+--------------------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scaled to max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overall avg.      7.867</a:t>
            </a:r>
          </a:p>
        </p:txBody>
      </p:sp>
    </p:spTree>
    <p:extLst>
      <p:ext uri="{BB962C8B-B14F-4D97-AF65-F5344CB8AC3E}">
        <p14:creationId xmlns:p14="http://schemas.microsoft.com/office/powerpoint/2010/main" val="17991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Task/Job</a:t>
            </a:r>
          </a:p>
          <a:p>
            <a:pPr lvl="1"/>
            <a:r>
              <a:rPr lang="en-US" dirty="0"/>
              <a:t>User request: e.g., mouse click, web request, shell command, …</a:t>
            </a:r>
          </a:p>
          <a:p>
            <a:r>
              <a:rPr lang="en-US" dirty="0"/>
              <a:t>Latency/response time</a:t>
            </a:r>
          </a:p>
          <a:p>
            <a:pPr lvl="1"/>
            <a:r>
              <a:rPr lang="en-US" dirty="0"/>
              <a:t>How long does a task take to complete?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How many tasks can be done per unit of time?</a:t>
            </a:r>
          </a:p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How much extra work is done by the scheduler?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How equal is the performance received by different users?</a:t>
            </a:r>
          </a:p>
          <a:p>
            <a:r>
              <a:rPr lang="en-US" dirty="0"/>
              <a:t>Predictability</a:t>
            </a:r>
          </a:p>
          <a:p>
            <a:pPr lvl="1"/>
            <a:r>
              <a:rPr lang="en-US" dirty="0"/>
              <a:t>How consistent is the performance over time?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Set of tasks for system to perform</a:t>
            </a:r>
          </a:p>
          <a:p>
            <a:r>
              <a:rPr lang="en-US" dirty="0"/>
              <a:t>Preemptive scheduler</a:t>
            </a:r>
          </a:p>
          <a:p>
            <a:pPr lvl="1"/>
            <a:r>
              <a:rPr lang="en-US" dirty="0"/>
              <a:t>If we can take resources away from a running task</a:t>
            </a:r>
          </a:p>
          <a:p>
            <a:r>
              <a:rPr lang="en-US" dirty="0"/>
              <a:t>Work-conserving</a:t>
            </a:r>
          </a:p>
          <a:p>
            <a:pPr lvl="1"/>
            <a:r>
              <a:rPr lang="en-US" dirty="0"/>
              <a:t>Resource is used whenever there is a task to run</a:t>
            </a:r>
          </a:p>
          <a:p>
            <a:pPr lvl="1"/>
            <a:r>
              <a:rPr lang="en-US" dirty="0"/>
              <a:t>For non-preemptive schedulers, work-conserving is not always better</a:t>
            </a:r>
          </a:p>
          <a:p>
            <a:r>
              <a:rPr lang="en-US" dirty="0"/>
              <a:t>Scheduling algorithm </a:t>
            </a:r>
          </a:p>
          <a:p>
            <a:pPr lvl="1"/>
            <a:r>
              <a:rPr lang="en-US" dirty="0"/>
              <a:t>Takes a workload as input</a:t>
            </a:r>
          </a:p>
          <a:p>
            <a:pPr lvl="1"/>
            <a:r>
              <a:rPr lang="en-US" dirty="0"/>
              <a:t>Decides which tasks to do first</a:t>
            </a:r>
          </a:p>
          <a:p>
            <a:pPr lvl="1"/>
            <a:r>
              <a:rPr lang="en-US" dirty="0"/>
              <a:t>Performance metric (throughput, latency) as output</a:t>
            </a:r>
          </a:p>
          <a:p>
            <a:pPr lvl="1"/>
            <a:r>
              <a:rPr lang="en-US" dirty="0"/>
              <a:t>Only preemptive, work-conserving schedulers to be considered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 First Out (FIFO)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tasks in the order they arrive</a:t>
            </a:r>
          </a:p>
          <a:p>
            <a:pPr lvl="1"/>
            <a:r>
              <a:rPr lang="en-US" dirty="0"/>
              <a:t>Continue running them until they complete or give up the processor</a:t>
            </a:r>
          </a:p>
          <a:p>
            <a:r>
              <a:rPr lang="en-US" dirty="0"/>
              <a:t>Example: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Facebook</a:t>
            </a:r>
            <a:r>
              <a:rPr lang="en-US" dirty="0"/>
              <a:t> cache of friend lists, …</a:t>
            </a:r>
          </a:p>
          <a:p>
            <a:r>
              <a:rPr lang="en-US" dirty="0"/>
              <a:t>Minimizes overhead ( no need to switch)</a:t>
            </a:r>
          </a:p>
          <a:p>
            <a:r>
              <a:rPr lang="en-US" dirty="0"/>
              <a:t>On what workloads is FIFO particularly bad?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Job First (SJF) </a:t>
            </a:r>
            <a:r>
              <a:rPr lang="en-US" dirty="0" err="1"/>
              <a:t>Premeptive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do the task that has the shortest remaining amount of work to do</a:t>
            </a:r>
          </a:p>
          <a:p>
            <a:pPr lvl="1"/>
            <a:r>
              <a:rPr lang="en-US" dirty="0"/>
              <a:t>Often called Shortest Remaining Time First (SRTF) or Shortest Remaining Time Next (SRTN)</a:t>
            </a:r>
          </a:p>
          <a:p>
            <a:endParaRPr lang="en-US" dirty="0"/>
          </a:p>
          <a:p>
            <a:r>
              <a:rPr lang="en-US" dirty="0"/>
              <a:t>Very good in average response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622"/>
            <a:ext cx="8229600" cy="1143000"/>
          </a:xfrm>
        </p:spPr>
        <p:txBody>
          <a:bodyPr/>
          <a:lstStyle/>
          <a:p>
            <a:r>
              <a:rPr lang="en-US" dirty="0"/>
              <a:t>FIFO vs. SJF(preemptive)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9" y="1131867"/>
            <a:ext cx="7356101" cy="5489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</a:t>
            </a:r>
            <a:r>
              <a:rPr lang="en-US"/>
              <a:t>Among 5 “Time</a:t>
            </a:r>
            <a:r>
              <a:rPr lang="en-US" dirty="0"/>
              <a:t>”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397" y="3533313"/>
            <a:ext cx="25656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7161" y="2133144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2344" y="2716938"/>
            <a:ext cx="15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7044" y="3533313"/>
            <a:ext cx="256564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0220" y="2133144"/>
            <a:ext cx="175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Completion 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1397" y="2502476"/>
            <a:ext cx="0" cy="10308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02691" y="2502476"/>
            <a:ext cx="0" cy="103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486362" y="2901604"/>
            <a:ext cx="1716329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2071397" y="2901604"/>
            <a:ext cx="1850947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3873500" y="3717979"/>
            <a:ext cx="763544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 flipH="1">
            <a:off x="2071397" y="3717979"/>
            <a:ext cx="767053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3"/>
          </p:cNvCxnSpPr>
          <p:nvPr/>
        </p:nvCxnSpPr>
        <p:spPr>
          <a:xfrm>
            <a:off x="6534150" y="3717979"/>
            <a:ext cx="668541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flipH="1">
            <a:off x="4637044" y="3717979"/>
            <a:ext cx="639806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1860" y="4687410"/>
            <a:ext cx="6640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Wait time (if any) precedes service time in FIFO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Wait time and service time can be intermixed in other policies</a:t>
            </a:r>
          </a:p>
        </p:txBody>
      </p:sp>
    </p:spTree>
    <p:extLst>
      <p:ext uri="{BB962C8B-B14F-4D97-AF65-F5344CB8AC3E}">
        <p14:creationId xmlns:p14="http://schemas.microsoft.com/office/powerpoint/2010/main" val="17121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CE94-4182-44AA-92E0-5B4C528E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8445"/>
            <a:ext cx="8229600" cy="1143000"/>
          </a:xfrm>
        </p:spPr>
        <p:txBody>
          <a:bodyPr/>
          <a:lstStyle/>
          <a:p>
            <a:r>
              <a:rPr lang="en-US" dirty="0"/>
              <a:t>Exercise: FIFO </a:t>
            </a:r>
            <a:r>
              <a:rPr lang="en-US" dirty="0" err="1"/>
              <a:t>avrg</a:t>
            </a:r>
            <a:r>
              <a:rPr lang="en-US" dirty="0"/>
              <a:t>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7E3E-72F4-48AC-A2B4-65CF15B8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572"/>
            <a:ext cx="8229600" cy="5922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job A – 15 sec</a:t>
            </a:r>
          </a:p>
          <a:p>
            <a:pPr marL="0" indent="0">
              <a:buNone/>
            </a:pPr>
            <a:r>
              <a:rPr lang="en-US" sz="2600" dirty="0"/>
              <a:t>B – 2</a:t>
            </a:r>
          </a:p>
          <a:p>
            <a:pPr marL="0" indent="0">
              <a:buNone/>
            </a:pPr>
            <a:r>
              <a:rPr lang="en-US" sz="2600" dirty="0"/>
              <a:t>C - 5</a:t>
            </a:r>
          </a:p>
          <a:p>
            <a:pPr marL="0" indent="0">
              <a:buNone/>
            </a:pPr>
            <a:r>
              <a:rPr lang="en-US" sz="2600" dirty="0"/>
              <a:t>D - 1</a:t>
            </a:r>
          </a:p>
          <a:p>
            <a:pPr marL="0" indent="0">
              <a:buNone/>
            </a:pPr>
            <a:r>
              <a:rPr lang="en-US" sz="2600" dirty="0"/>
              <a:t>E - 17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What is the average response time? </a:t>
            </a:r>
          </a:p>
          <a:p>
            <a:pPr marL="0" indent="0">
              <a:buNone/>
            </a:pPr>
            <a:r>
              <a:rPr lang="en-US" sz="2600" dirty="0"/>
              <a:t>A – 15 sec</a:t>
            </a:r>
          </a:p>
          <a:p>
            <a:pPr marL="0" indent="0">
              <a:buNone/>
            </a:pPr>
            <a:r>
              <a:rPr lang="en-US" sz="2600" dirty="0"/>
              <a:t>B – 15+2 = 17 sec</a:t>
            </a:r>
          </a:p>
          <a:p>
            <a:pPr marL="0" indent="0">
              <a:buNone/>
            </a:pPr>
            <a:r>
              <a:rPr lang="en-US" sz="2600" dirty="0"/>
              <a:t>C – 17+5 = 22 sec</a:t>
            </a:r>
          </a:p>
          <a:p>
            <a:pPr marL="0" indent="0">
              <a:buNone/>
            </a:pPr>
            <a:r>
              <a:rPr lang="en-US" sz="2600" dirty="0"/>
              <a:t>D – 22 + 1 = 23 sec</a:t>
            </a:r>
          </a:p>
          <a:p>
            <a:pPr marL="0" indent="0">
              <a:buNone/>
            </a:pPr>
            <a:r>
              <a:rPr lang="en-US" sz="2600" dirty="0"/>
              <a:t>E – 23 + 17 = 40 sec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(15+17+22+23+40) / 5 = 23.4 sec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12E8D7-4852-4D4E-B64E-F602798DF905}"/>
              </a:ext>
            </a:extLst>
          </p:cNvPr>
          <p:cNvCxnSpPr/>
          <p:nvPr/>
        </p:nvCxnSpPr>
        <p:spPr>
          <a:xfrm>
            <a:off x="3519577" y="806572"/>
            <a:ext cx="0" cy="2040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BD22C5-496F-41F4-B84C-45C7FC6BBDD9}"/>
              </a:ext>
            </a:extLst>
          </p:cNvPr>
          <p:cNvCxnSpPr/>
          <p:nvPr/>
        </p:nvCxnSpPr>
        <p:spPr>
          <a:xfrm>
            <a:off x="3519577" y="2846717"/>
            <a:ext cx="4382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DB1C77-EA65-4351-ADA6-CCF2F66975CC}"/>
              </a:ext>
            </a:extLst>
          </p:cNvPr>
          <p:cNvSpPr/>
          <p:nvPr/>
        </p:nvSpPr>
        <p:spPr>
          <a:xfrm>
            <a:off x="3519577" y="1204781"/>
            <a:ext cx="1397465" cy="172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C52A2-24EA-46EE-8C41-865DACAA259C}"/>
              </a:ext>
            </a:extLst>
          </p:cNvPr>
          <p:cNvSpPr/>
          <p:nvPr/>
        </p:nvSpPr>
        <p:spPr>
          <a:xfrm>
            <a:off x="4917042" y="1377323"/>
            <a:ext cx="379555" cy="172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672AD-DE1E-474E-8113-DA52CB0132F2}"/>
              </a:ext>
            </a:extLst>
          </p:cNvPr>
          <p:cNvSpPr/>
          <p:nvPr/>
        </p:nvSpPr>
        <p:spPr>
          <a:xfrm>
            <a:off x="5296608" y="1549847"/>
            <a:ext cx="603833" cy="172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797BA1-9A48-4C77-8424-323FCF1B2EA1}"/>
              </a:ext>
            </a:extLst>
          </p:cNvPr>
          <p:cNvSpPr/>
          <p:nvPr/>
        </p:nvSpPr>
        <p:spPr>
          <a:xfrm>
            <a:off x="5900441" y="1736433"/>
            <a:ext cx="172525" cy="1724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DFC878-457E-4917-A274-F1671D1327EB}"/>
              </a:ext>
            </a:extLst>
          </p:cNvPr>
          <p:cNvSpPr/>
          <p:nvPr/>
        </p:nvSpPr>
        <p:spPr>
          <a:xfrm>
            <a:off x="6107477" y="1921436"/>
            <a:ext cx="1794319" cy="172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11DB50-EC51-4E2B-BF5B-921B20D46D19}"/>
              </a:ext>
            </a:extLst>
          </p:cNvPr>
          <p:cNvCxnSpPr>
            <a:stCxn id="9" idx="1"/>
          </p:cNvCxnSpPr>
          <p:nvPr/>
        </p:nvCxnSpPr>
        <p:spPr>
          <a:xfrm>
            <a:off x="4917042" y="1463585"/>
            <a:ext cx="0" cy="13831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F3DA-86F5-4C4A-8FBC-16C28BDE24E7}"/>
              </a:ext>
            </a:extLst>
          </p:cNvPr>
          <p:cNvCxnSpPr>
            <a:cxnSpLocks/>
          </p:cNvCxnSpPr>
          <p:nvPr/>
        </p:nvCxnSpPr>
        <p:spPr>
          <a:xfrm>
            <a:off x="5296597" y="1615985"/>
            <a:ext cx="11" cy="12307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AF1B4C-DBC7-42F5-9711-4153BAA0EA9F}"/>
              </a:ext>
            </a:extLst>
          </p:cNvPr>
          <p:cNvCxnSpPr>
            <a:cxnSpLocks/>
          </p:cNvCxnSpPr>
          <p:nvPr/>
        </p:nvCxnSpPr>
        <p:spPr>
          <a:xfrm>
            <a:off x="5900441" y="1615985"/>
            <a:ext cx="0" cy="12307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4BAE89-1BFB-4AFF-9B9C-F7CA933CC430}"/>
              </a:ext>
            </a:extLst>
          </p:cNvPr>
          <p:cNvCxnSpPr>
            <a:cxnSpLocks/>
          </p:cNvCxnSpPr>
          <p:nvPr/>
        </p:nvCxnSpPr>
        <p:spPr>
          <a:xfrm>
            <a:off x="6107477" y="1908932"/>
            <a:ext cx="0" cy="93778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E556A-BF0F-458F-9514-68F1021AC025}"/>
              </a:ext>
            </a:extLst>
          </p:cNvPr>
          <p:cNvCxnSpPr>
            <a:cxnSpLocks/>
          </p:cNvCxnSpPr>
          <p:nvPr/>
        </p:nvCxnSpPr>
        <p:spPr>
          <a:xfrm>
            <a:off x="7901796" y="1921436"/>
            <a:ext cx="0" cy="92528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EC9BFC-B5FE-4574-8B28-D8A70AC45895}"/>
              </a:ext>
            </a:extLst>
          </p:cNvPr>
          <p:cNvSpPr txBox="1"/>
          <p:nvPr/>
        </p:nvSpPr>
        <p:spPr>
          <a:xfrm>
            <a:off x="3953022" y="2799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6F1C7-E01D-41F2-B1B1-4633D7383504}"/>
              </a:ext>
            </a:extLst>
          </p:cNvPr>
          <p:cNvSpPr txBox="1"/>
          <p:nvPr/>
        </p:nvSpPr>
        <p:spPr>
          <a:xfrm>
            <a:off x="4917042" y="279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A0D80-0B3B-443A-B0CB-A095FCA2260D}"/>
              </a:ext>
            </a:extLst>
          </p:cNvPr>
          <p:cNvSpPr txBox="1"/>
          <p:nvPr/>
        </p:nvSpPr>
        <p:spPr>
          <a:xfrm>
            <a:off x="5500464" y="2788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3BDD3-C92C-4D3E-BEDA-CB5B080AF7E7}"/>
              </a:ext>
            </a:extLst>
          </p:cNvPr>
          <p:cNvSpPr txBox="1"/>
          <p:nvPr/>
        </p:nvSpPr>
        <p:spPr>
          <a:xfrm>
            <a:off x="5861946" y="279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2472C-C914-4A9E-AB02-B42ED4A70B77}"/>
              </a:ext>
            </a:extLst>
          </p:cNvPr>
          <p:cNvSpPr txBox="1"/>
          <p:nvPr/>
        </p:nvSpPr>
        <p:spPr>
          <a:xfrm>
            <a:off x="6836898" y="27784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D7941-62A6-4C83-A130-77B5EDC4A03F}"/>
              </a:ext>
            </a:extLst>
          </p:cNvPr>
          <p:cNvSpPr txBox="1"/>
          <p:nvPr/>
        </p:nvSpPr>
        <p:spPr>
          <a:xfrm>
            <a:off x="7718912" y="27784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8A937-C5BC-4CB3-B841-4894735BC9E1}"/>
              </a:ext>
            </a:extLst>
          </p:cNvPr>
          <p:cNvSpPr txBox="1"/>
          <p:nvPr/>
        </p:nvSpPr>
        <p:spPr>
          <a:xfrm>
            <a:off x="3392965" y="279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CCD48-9E2F-4C0F-9F07-A49994A50852}"/>
              </a:ext>
            </a:extLst>
          </p:cNvPr>
          <p:cNvSpPr txBox="1"/>
          <p:nvPr/>
        </p:nvSpPr>
        <p:spPr>
          <a:xfrm>
            <a:off x="3953022" y="86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278DB5-7D32-4787-B395-BF3EFC0EEE63}"/>
              </a:ext>
            </a:extLst>
          </p:cNvPr>
          <p:cNvSpPr txBox="1"/>
          <p:nvPr/>
        </p:nvSpPr>
        <p:spPr>
          <a:xfrm>
            <a:off x="4977611" y="10195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BEE6F-67C6-4E7C-9D4C-2407273F5B6E}"/>
              </a:ext>
            </a:extLst>
          </p:cNvPr>
          <p:cNvSpPr txBox="1"/>
          <p:nvPr/>
        </p:nvSpPr>
        <p:spPr>
          <a:xfrm>
            <a:off x="5441849" y="12165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1BF91C-1BE4-4B78-AD34-CD52FE3E88B0}"/>
              </a:ext>
            </a:extLst>
          </p:cNvPr>
          <p:cNvSpPr txBox="1"/>
          <p:nvPr/>
        </p:nvSpPr>
        <p:spPr>
          <a:xfrm>
            <a:off x="5849812" y="14134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55CD9-1901-4152-9F9F-D94AF621AE16}"/>
              </a:ext>
            </a:extLst>
          </p:cNvPr>
          <p:cNvSpPr txBox="1"/>
          <p:nvPr/>
        </p:nvSpPr>
        <p:spPr>
          <a:xfrm>
            <a:off x="6862690" y="1582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092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37203</TotalTime>
  <Words>2435</Words>
  <Application>Microsoft Office PowerPoint</Application>
  <PresentationFormat>On-screen Show (4:3)</PresentationFormat>
  <Paragraphs>341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Introduction to Operating Systems</vt:lpstr>
      <vt:lpstr>Main Points</vt:lpstr>
      <vt:lpstr>Definitions</vt:lpstr>
      <vt:lpstr>More Definitions</vt:lpstr>
      <vt:lpstr>First In First Out (FIFO)</vt:lpstr>
      <vt:lpstr>Shortest Job First (SJF) Premeptive</vt:lpstr>
      <vt:lpstr>FIFO vs. SJF(preemptive)</vt:lpstr>
      <vt:lpstr>Relationships Among 5 “Time” Values</vt:lpstr>
      <vt:lpstr>Exercise: FIFO avrg response time</vt:lpstr>
      <vt:lpstr>Exercise: SJF avrg response time</vt:lpstr>
      <vt:lpstr>Range of Classic Policies</vt:lpstr>
      <vt:lpstr>Round Robin</vt:lpstr>
      <vt:lpstr>PowerPoint Presentation</vt:lpstr>
      <vt:lpstr>Round Robin</vt:lpstr>
      <vt:lpstr>Round Robin vs. FIFO</vt:lpstr>
      <vt:lpstr>Round Robin = Fairness?</vt:lpstr>
      <vt:lpstr>Round Robin vs. FIFO</vt:lpstr>
      <vt:lpstr>Round Robin overhead</vt:lpstr>
      <vt:lpstr>Round Robin = Fairness?</vt:lpstr>
      <vt:lpstr>Policy vs. Mechanism</vt:lpstr>
      <vt:lpstr>Mixed Workload</vt:lpstr>
      <vt:lpstr>Max-Min Fairness</vt:lpstr>
      <vt:lpstr>Multi-level Feedback Queue (MFQ)</vt:lpstr>
      <vt:lpstr>MFQ</vt:lpstr>
      <vt:lpstr>Uniprocessor Summary (1)</vt:lpstr>
      <vt:lpstr>Uniprocessor Summary (2)</vt:lpstr>
      <vt:lpstr>Uniprocessor Summary (3)</vt:lpstr>
      <vt:lpstr>Simulation Comparisons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Scheduling</dc:title>
  <dc:subject/>
  <dc:creator>Thomas Anderson</dc:creator>
  <cp:keywords/>
  <dc:description>Copyright Thomas Anderson 2012</dc:description>
  <cp:lastModifiedBy>Svetlana V Drachova</cp:lastModifiedBy>
  <cp:revision>109</cp:revision>
  <cp:lastPrinted>2017-06-06T01:53:22Z</cp:lastPrinted>
  <dcterms:created xsi:type="dcterms:W3CDTF">2014-10-29T17:38:54Z</dcterms:created>
  <dcterms:modified xsi:type="dcterms:W3CDTF">2020-06-23T04:56:39Z</dcterms:modified>
  <cp:category/>
</cp:coreProperties>
</file>