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8" r:id="rId2"/>
    <p:sldId id="286" r:id="rId3"/>
    <p:sldId id="312" r:id="rId4"/>
    <p:sldId id="377" r:id="rId5"/>
    <p:sldId id="410" r:id="rId6"/>
    <p:sldId id="378" r:id="rId7"/>
    <p:sldId id="314" r:id="rId8"/>
    <p:sldId id="315" r:id="rId9"/>
    <p:sldId id="411" r:id="rId10"/>
    <p:sldId id="316" r:id="rId11"/>
    <p:sldId id="320" r:id="rId12"/>
    <p:sldId id="322" r:id="rId13"/>
    <p:sldId id="318" r:id="rId14"/>
    <p:sldId id="323" r:id="rId15"/>
    <p:sldId id="337" r:id="rId16"/>
    <p:sldId id="412" r:id="rId17"/>
    <p:sldId id="338" r:id="rId18"/>
    <p:sldId id="381" r:id="rId19"/>
    <p:sldId id="324" r:id="rId20"/>
    <p:sldId id="325" r:id="rId21"/>
    <p:sldId id="341" r:id="rId22"/>
    <p:sldId id="413" r:id="rId23"/>
    <p:sldId id="342" r:id="rId24"/>
    <p:sldId id="343" r:id="rId25"/>
    <p:sldId id="345" r:id="rId26"/>
    <p:sldId id="346" r:id="rId27"/>
    <p:sldId id="383" r:id="rId28"/>
    <p:sldId id="348" r:id="rId29"/>
    <p:sldId id="349" r:id="rId30"/>
    <p:sldId id="350" r:id="rId31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249" autoAdjust="0"/>
  </p:normalViewPr>
  <p:slideViewPr>
    <p:cSldViewPr snapToGrid="0" snapToObjects="1">
      <p:cViewPr varScale="1">
        <p:scale>
          <a:sx n="68" d="100"/>
          <a:sy n="68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windows, the compiler reorganizes where</a:t>
            </a:r>
            <a:r>
              <a:rPr lang="en-US" baseline="0" dirty="0"/>
              <a:t> procedures are in the executable, to put the initialization code in a few pages right at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pc = 240.</a:t>
            </a:r>
          </a:p>
          <a:p>
            <a:r>
              <a:rPr lang="en-US" dirty="0"/>
              <a:t> </a:t>
            </a:r>
          </a:p>
          <a:p>
            <a:r>
              <a:rPr lang="en-US" i="1" dirty="0"/>
              <a:t>What happens first?  Simulate machine, building up physical memory contents as we go.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1. fetch 240?  virtual segment #?  0;  offset  ?  240.   Physical address: 4240 from base = 4000 + offset = 240.  Fetch value at 4240.  Store address of </a:t>
            </a:r>
            <a:r>
              <a:rPr lang="en-US" i="1" dirty="0" err="1"/>
              <a:t>x</a:t>
            </a:r>
            <a:r>
              <a:rPr lang="en-US" i="1" dirty="0"/>
              <a:t> into r2 (first argument to procedure).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2. fetch 244?  virtual segment #? 0; offset ? 244.  Physical address: 4244.  Fetch value at 4244.  Instruction to Store PC + 8 into r31 (return value).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5. What is PC?  (Note PC is </a:t>
            </a:r>
            <a:r>
              <a:rPr lang="en-US" i="1" dirty="0" err="1"/>
              <a:t>untranslated</a:t>
            </a:r>
            <a:r>
              <a:rPr lang="en-US" i="1" dirty="0"/>
              <a:t>!)  244 +8 = 24c  Instruction to execute after return.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6. Fetch 248?  Physical address 4248.  Fetch instruction: jump 360.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7. Fetch 360?  </a:t>
            </a:r>
            <a:r>
              <a:rPr lang="en-US" i="1" dirty="0" err="1"/>
              <a:t>Physaddr</a:t>
            </a:r>
            <a:r>
              <a:rPr lang="en-US" i="1" dirty="0"/>
              <a:t> 4360.  Fetch instruction: load (r2) into r3.  Contents of r2?  1108. 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8. r2 is used as a pointer.  Contents of r2 is a virtual address.  Therefore, need to translate it! </a:t>
            </a:r>
            <a:r>
              <a:rPr lang="en-US" i="1" dirty="0" err="1"/>
              <a:t>Seg</a:t>
            </a:r>
            <a:r>
              <a:rPr lang="en-US" i="1" dirty="0"/>
              <a:t> # ? 1  offset ? 108.  </a:t>
            </a:r>
            <a:r>
              <a:rPr lang="en-US" i="1" dirty="0" err="1"/>
              <a:t>Physaddr</a:t>
            </a:r>
            <a:r>
              <a:rPr lang="en-US" i="1" dirty="0"/>
              <a:t>: 108.  Fetch value a.  Do remainder of </a:t>
            </a:r>
            <a:r>
              <a:rPr lang="en-US" i="1" dirty="0" err="1"/>
              <a:t>strlen</a:t>
            </a:r>
            <a:r>
              <a:rPr lang="en-US" i="1" dirty="0"/>
              <a:t>.  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9.  On return, jump to (r31) -- this holds return PC in *virtual space*  -- 24c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page size is 4 bytes</a:t>
            </a:r>
          </a:p>
          <a:p>
            <a:endParaRPr lang="en-US" dirty="0"/>
          </a:p>
          <a:p>
            <a:r>
              <a:rPr lang="en-US" dirty="0"/>
              <a:t>Where is virtual address 6?  9?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</a:t>
            </a:r>
            <a:r>
              <a:rPr lang="en-US"/>
              <a:t>8 – Part A</a:t>
            </a:r>
            <a:endParaRPr lang="en-US" dirty="0"/>
          </a:p>
          <a:p>
            <a:endParaRPr lang="en-US" dirty="0"/>
          </a:p>
          <a:p>
            <a:r>
              <a:rPr lang="en-US" sz="2200" dirty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23900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45" y="1600200"/>
            <a:ext cx="785490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7506276"/>
              </p:ext>
            </p:extLst>
          </p:nvPr>
        </p:nvGraphicFramePr>
        <p:xfrm>
          <a:off x="457200" y="2507260"/>
          <a:ext cx="4038600" cy="4358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main: 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  <a:r>
                        <a:rPr lang="en-US" sz="2000" baseline="0" dirty="0"/>
                        <a:t> #0x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</a:rPr>
                        <a:t>108</a:t>
                      </a:r>
                      <a:r>
                        <a:rPr lang="en-US" sz="2000" baseline="0" dirty="0"/>
                        <a:t>, r2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 pc+0x8, r31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jump 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24c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strlen</a:t>
                      </a:r>
                      <a:r>
                        <a:rPr lang="en-US" sz="2000" dirty="0"/>
                        <a:t>: 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loadbyte</a:t>
                      </a:r>
                      <a:r>
                        <a:rPr lang="en-US" sz="2000" baseline="0" dirty="0"/>
                        <a:t> (r2), r3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jump (r31)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x: 0x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</a:t>
                      </a:r>
                      <a:r>
                        <a:rPr lang="en-US" sz="2000" dirty="0"/>
                        <a:t> 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83153"/>
              </p:ext>
            </p:extLst>
          </p:nvPr>
        </p:nvGraphicFramePr>
        <p:xfrm>
          <a:off x="4648200" y="2507260"/>
          <a:ext cx="4038600" cy="4358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x: 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</a:t>
                      </a:r>
                      <a:r>
                        <a:rPr lang="en-US" sz="2000" dirty="0"/>
                        <a:t> 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main: 0x4240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  <a:r>
                        <a:rPr lang="en-US" sz="2000" baseline="0" dirty="0"/>
                        <a:t> #0x1108, r2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 pc+0x8, r31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0x4248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jump</a:t>
                      </a:r>
                      <a:r>
                        <a:rPr lang="en-US" sz="2000" baseline="0" dirty="0"/>
                        <a:t> 0x</a:t>
                      </a:r>
                      <a:r>
                        <a:rPr lang="en-US" sz="2000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0x424c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strlen</a:t>
                      </a:r>
                      <a:r>
                        <a:rPr lang="en-US" sz="2000" dirty="0"/>
                        <a:t>: 0x4360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loadbyte</a:t>
                      </a:r>
                      <a:r>
                        <a:rPr lang="en-US" sz="2000" dirty="0"/>
                        <a:t> (r2),r3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0x4420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jump</a:t>
                      </a:r>
                      <a:r>
                        <a:rPr lang="en-US" sz="2000" baseline="0"/>
                        <a:t> (r31)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245350"/>
              </p:ext>
            </p:extLst>
          </p:nvPr>
        </p:nvGraphicFramePr>
        <p:xfrm>
          <a:off x="2410094" y="330316"/>
          <a:ext cx="4300477" cy="19812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39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Segment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Segment</a:t>
                      </a:r>
                      <a:r>
                        <a:rPr lang="en-US" sz="2000" baseline="0" dirty="0"/>
                        <a:t> start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dirty="0"/>
                        <a:t>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/>
                        <a:t> 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dirty="0"/>
                        <a:t> (heap)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000" dirty="0"/>
                        <a:t> (stack)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052556"/>
            <a:ext cx="18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2706" y="2052556"/>
            <a:ext cx="195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Physical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808279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 bit segment #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12 bit offset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fork and Copy on Write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UNIX fork</a:t>
            </a:r>
          </a:p>
          <a:p>
            <a:pPr lvl="1"/>
            <a:r>
              <a:rPr lang="en-US" dirty="0"/>
              <a:t>Makes a complete copy of a process</a:t>
            </a:r>
          </a:p>
          <a:p>
            <a:r>
              <a:rPr lang="en-US" dirty="0"/>
              <a:t>Segments allow a more efficient implementation</a:t>
            </a:r>
          </a:p>
          <a:p>
            <a:pPr lvl="1"/>
            <a:r>
              <a:rPr lang="en-US" dirty="0"/>
              <a:t>Copy segment table into child</a:t>
            </a:r>
          </a:p>
          <a:p>
            <a:pPr lvl="1"/>
            <a:r>
              <a:rPr lang="en-US" dirty="0"/>
              <a:t>Mark parent and child segments read-only</a:t>
            </a:r>
          </a:p>
          <a:p>
            <a:pPr lvl="1"/>
            <a:r>
              <a:rPr lang="en-US" dirty="0"/>
              <a:t>Start child process; return to parent</a:t>
            </a:r>
          </a:p>
          <a:p>
            <a:pPr lvl="1"/>
            <a:r>
              <a:rPr lang="en-US" dirty="0"/>
              <a:t>If child or parent writes to a segment (ex: stack, heap)</a:t>
            </a:r>
          </a:p>
          <a:p>
            <a:pPr lvl="2"/>
            <a:r>
              <a:rPr lang="en-US" dirty="0"/>
              <a:t>Trap into kernel</a:t>
            </a:r>
          </a:p>
          <a:p>
            <a:pPr lvl="2"/>
            <a:r>
              <a:rPr lang="en-US" dirty="0"/>
              <a:t>Make a copy of the segment and resume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40" y="256478"/>
            <a:ext cx="7500177" cy="66015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on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55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much physical memory is needed for the stack or heap?</a:t>
            </a:r>
          </a:p>
          <a:p>
            <a:pPr lvl="1"/>
            <a:r>
              <a:rPr lang="en-US" dirty="0"/>
              <a:t>Only what is currently in use</a:t>
            </a:r>
          </a:p>
          <a:p>
            <a:r>
              <a:rPr lang="en-US" dirty="0"/>
              <a:t>When program uses memory beyond end of stack</a:t>
            </a:r>
          </a:p>
          <a:p>
            <a:pPr lvl="1"/>
            <a:r>
              <a:rPr lang="en-US" dirty="0"/>
              <a:t>Segmentation fault into OS kernel</a:t>
            </a:r>
          </a:p>
          <a:p>
            <a:pPr lvl="1"/>
            <a:r>
              <a:rPr lang="en-US" dirty="0"/>
              <a:t>Kernel allocates some memory</a:t>
            </a:r>
          </a:p>
          <a:p>
            <a:pPr lvl="2"/>
            <a:r>
              <a:rPr lang="en-US" dirty="0"/>
              <a:t>How much?</a:t>
            </a:r>
          </a:p>
          <a:p>
            <a:pPr lvl="1"/>
            <a:r>
              <a:rPr lang="en-US" dirty="0"/>
              <a:t>Zeros the memory</a:t>
            </a:r>
          </a:p>
          <a:p>
            <a:pPr lvl="2"/>
            <a:r>
              <a:rPr lang="en-US" dirty="0"/>
              <a:t>Avoid accidentally leaking information!</a:t>
            </a:r>
          </a:p>
          <a:p>
            <a:pPr lvl="1"/>
            <a:r>
              <a:rPr lang="en-US" dirty="0"/>
              <a:t>Modify segment table</a:t>
            </a:r>
          </a:p>
          <a:p>
            <a:pPr lvl="1"/>
            <a:r>
              <a:rPr lang="en-US" dirty="0"/>
              <a:t>Resume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201" cy="48010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share code/data segments between processes</a:t>
            </a:r>
          </a:p>
          <a:p>
            <a:pPr lvl="1"/>
            <a:r>
              <a:rPr lang="en-US" dirty="0"/>
              <a:t>Can protect code segment from being overwritten</a:t>
            </a:r>
          </a:p>
          <a:p>
            <a:pPr lvl="1"/>
            <a:r>
              <a:rPr lang="en-US" dirty="0"/>
              <a:t>Can transparently grow stack/heap as needed</a:t>
            </a:r>
          </a:p>
          <a:p>
            <a:pPr lvl="1"/>
            <a:r>
              <a:rPr lang="en-US" dirty="0"/>
              <a:t>Can detect if need to copy-on-write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 memory management</a:t>
            </a:r>
          </a:p>
          <a:p>
            <a:pPr lvl="2"/>
            <a:r>
              <a:rPr lang="en-US" dirty="0"/>
              <a:t>Need to find chunk of a particular size</a:t>
            </a:r>
          </a:p>
          <a:p>
            <a:pPr lvl="1"/>
            <a:r>
              <a:rPr lang="en-US" dirty="0"/>
              <a:t>May need to rearrange memory from time to time to make room for new segment or growing segment</a:t>
            </a:r>
          </a:p>
          <a:p>
            <a:pPr lvl="2"/>
            <a:r>
              <a:rPr lang="en-US" dirty="0"/>
              <a:t>External fragmentation: wasted space between chunks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1283-89BC-44C5-AF15-1CE87F8E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3332"/>
            <a:ext cx="8229600" cy="1143000"/>
          </a:xfrm>
        </p:spPr>
        <p:txBody>
          <a:bodyPr/>
          <a:lstStyle/>
          <a:p>
            <a:r>
              <a:rPr lang="en-US" dirty="0"/>
              <a:t>External fragmentation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9CBCE6-C64C-4EA7-A589-75104A0B6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5156" y="3259845"/>
            <a:ext cx="5000625" cy="3248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A3567-9073-4F21-808D-393D9BB81997}"/>
              </a:ext>
            </a:extLst>
          </p:cNvPr>
          <p:cNvSpPr txBox="1"/>
          <p:nvPr/>
        </p:nvSpPr>
        <p:spPr>
          <a:xfrm>
            <a:off x="440256" y="6451598"/>
            <a:ext cx="2353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</a:t>
            </a:r>
            <a:r>
              <a:rPr lang="en-US" sz="1200" dirty="0" err="1"/>
              <a:t>src</a:t>
            </a:r>
            <a:r>
              <a:rPr lang="en-US" sz="1200" dirty="0"/>
              <a:t>: stackoverflow.com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EF6A7-AA19-4AAB-831E-60BC13DB99DB}"/>
              </a:ext>
            </a:extLst>
          </p:cNvPr>
          <p:cNvSpPr txBox="1"/>
          <p:nvPr/>
        </p:nvSpPr>
        <p:spPr>
          <a:xfrm>
            <a:off x="383328" y="1009668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Memory is divided into variable size partitions (segments) allocated to different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External Fragmentation </a:t>
            </a:r>
            <a:r>
              <a:rPr lang="en-US" sz="2400" dirty="0"/>
              <a:t>– wasted memory </a:t>
            </a:r>
            <a:r>
              <a:rPr lang="en-US" sz="2400" i="1" dirty="0"/>
              <a:t>between</a:t>
            </a:r>
            <a:r>
              <a:rPr lang="en-US" sz="2400" dirty="0"/>
              <a:t>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May be unable to run a process, even though the amount of total free memory is greater than the process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memory compaction algorithm (overhead)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278B1-686A-4AA4-AC0B-902ED464840F}"/>
              </a:ext>
            </a:extLst>
          </p:cNvPr>
          <p:cNvSpPr txBox="1"/>
          <p:nvPr/>
        </p:nvSpPr>
        <p:spPr>
          <a:xfrm>
            <a:off x="2978009" y="4162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C7C3F-9F99-4C83-B820-07667318F1BE}"/>
              </a:ext>
            </a:extLst>
          </p:cNvPr>
          <p:cNvSpPr txBox="1"/>
          <p:nvPr/>
        </p:nvSpPr>
        <p:spPr>
          <a:xfrm>
            <a:off x="2989729" y="46241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BE979-C325-433B-890E-1351B768B64B}"/>
              </a:ext>
            </a:extLst>
          </p:cNvPr>
          <p:cNvSpPr txBox="1"/>
          <p:nvPr/>
        </p:nvSpPr>
        <p:spPr>
          <a:xfrm>
            <a:off x="3003797" y="5257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CAD80-CB33-4D81-85C8-49F4D8F2AC5F}"/>
              </a:ext>
            </a:extLst>
          </p:cNvPr>
          <p:cNvSpPr txBox="1"/>
          <p:nvPr/>
        </p:nvSpPr>
        <p:spPr>
          <a:xfrm>
            <a:off x="3116341" y="563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DD3B1-9B4D-4D44-9874-7991423BA73E}"/>
              </a:ext>
            </a:extLst>
          </p:cNvPr>
          <p:cNvSpPr txBox="1"/>
          <p:nvPr/>
        </p:nvSpPr>
        <p:spPr>
          <a:xfrm>
            <a:off x="3029585" y="59722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5AF81-2BA8-407D-B1AC-6818E0EE409C}"/>
              </a:ext>
            </a:extLst>
          </p:cNvPr>
          <p:cNvSpPr txBox="1"/>
          <p:nvPr/>
        </p:nvSpPr>
        <p:spPr>
          <a:xfrm>
            <a:off x="7807569" y="37420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743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925"/>
            <a:ext cx="8229600" cy="1143000"/>
          </a:xfrm>
        </p:spPr>
        <p:txBody>
          <a:bodyPr/>
          <a:lstStyle/>
          <a:p>
            <a:r>
              <a:rPr lang="en-US" dirty="0"/>
              <a:t>Paged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675"/>
            <a:ext cx="8229600" cy="56165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Manage memory in </a:t>
            </a:r>
            <a:r>
              <a:rPr lang="en-US" i="1" dirty="0"/>
              <a:t>fixed size </a:t>
            </a:r>
            <a:r>
              <a:rPr lang="en-US" dirty="0"/>
              <a:t>units, or pages (page frames)</a:t>
            </a:r>
          </a:p>
          <a:p>
            <a:r>
              <a:rPr lang="en-US" dirty="0"/>
              <a:t>No need for a bounds register</a:t>
            </a:r>
          </a:p>
          <a:p>
            <a:r>
              <a:rPr lang="en-US" dirty="0"/>
              <a:t>Virtual page = physical page = disk sector</a:t>
            </a:r>
          </a:p>
          <a:p>
            <a:r>
              <a:rPr lang="en-US" dirty="0"/>
              <a:t>Finding a free page is easy</a:t>
            </a:r>
          </a:p>
          <a:p>
            <a:pPr lvl="1"/>
            <a:r>
              <a:rPr lang="en-US" dirty="0"/>
              <a:t>Bitmap allocation: 0011111100000001100</a:t>
            </a:r>
          </a:p>
          <a:p>
            <a:pPr lvl="1"/>
            <a:r>
              <a:rPr lang="en-US" dirty="0"/>
              <a:t>Each bit represents one physical page frame</a:t>
            </a:r>
          </a:p>
          <a:p>
            <a:r>
              <a:rPr lang="en-US" dirty="0"/>
              <a:t>Each process has its own page table</a:t>
            </a:r>
          </a:p>
          <a:p>
            <a:pPr lvl="1"/>
            <a:r>
              <a:rPr lang="en-US" dirty="0"/>
              <a:t>Stored in physical memory</a:t>
            </a:r>
          </a:p>
          <a:p>
            <a:pPr lvl="1"/>
            <a:r>
              <a:rPr lang="en-US" dirty="0"/>
              <a:t>Hardware registers</a:t>
            </a:r>
          </a:p>
          <a:p>
            <a:pPr lvl="2"/>
            <a:r>
              <a:rPr lang="en-US" dirty="0"/>
              <a:t>Pointer to page table start</a:t>
            </a:r>
          </a:p>
          <a:p>
            <a:pPr lvl="2"/>
            <a:r>
              <a:rPr lang="en-US" dirty="0"/>
              <a:t>Page table length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Translation (Abstract)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85" y="1515340"/>
            <a:ext cx="4428430" cy="51038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0476" y="143320"/>
            <a:ext cx="7629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Paged Translation (Implementation)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655" y="1026229"/>
            <a:ext cx="6388754" cy="5545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Translation Concept</a:t>
            </a:r>
          </a:p>
          <a:p>
            <a:pPr lvl="1"/>
            <a:r>
              <a:rPr lang="en-US" dirty="0"/>
              <a:t>How do we convert a virtual address to a physical address?</a:t>
            </a:r>
          </a:p>
          <a:p>
            <a:r>
              <a:rPr lang="en-US" dirty="0"/>
              <a:t>Flexible Address Translation</a:t>
            </a:r>
          </a:p>
          <a:p>
            <a:pPr lvl="1"/>
            <a:r>
              <a:rPr lang="en-US" dirty="0"/>
              <a:t>Base and bound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Paging</a:t>
            </a:r>
          </a:p>
          <a:p>
            <a:pPr lvl="1"/>
            <a:r>
              <a:rPr lang="en-US" dirty="0"/>
              <a:t>Multilevel translation</a:t>
            </a:r>
          </a:p>
          <a:p>
            <a:r>
              <a:rPr lang="en-US" dirty="0"/>
              <a:t>Efficient Address Translation</a:t>
            </a:r>
          </a:p>
          <a:p>
            <a:pPr lvl="1"/>
            <a:r>
              <a:rPr lang="en-US" dirty="0"/>
              <a:t>Translation </a:t>
            </a:r>
            <a:r>
              <a:rPr lang="en-US" dirty="0" err="1"/>
              <a:t>Lookaside</a:t>
            </a:r>
            <a:r>
              <a:rPr lang="en-US" dirty="0"/>
              <a:t> Buffers</a:t>
            </a:r>
          </a:p>
          <a:p>
            <a:pPr lvl="1"/>
            <a:r>
              <a:rPr lang="en-US" dirty="0"/>
              <a:t>Virtually and physically addressed caches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754092" y="857925"/>
          <a:ext cx="796363" cy="46634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  <a:p>
                      <a:r>
                        <a:rPr lang="en-US" sz="2400" dirty="0"/>
                        <a:t>B</a:t>
                      </a:r>
                    </a:p>
                    <a:p>
                      <a:r>
                        <a:rPr lang="en-US" sz="2400" dirty="0"/>
                        <a:t>C</a:t>
                      </a:r>
                    </a:p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  <a:p>
                      <a:r>
                        <a:rPr lang="en-US" sz="2400" dirty="0"/>
                        <a:t>F</a:t>
                      </a:r>
                    </a:p>
                    <a:p>
                      <a:r>
                        <a:rPr lang="en-US" sz="2400" dirty="0"/>
                        <a:t>G</a:t>
                      </a:r>
                    </a:p>
                    <a:p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  <a:p>
                      <a:r>
                        <a:rPr lang="en-US" sz="2400" dirty="0"/>
                        <a:t>J</a:t>
                      </a:r>
                    </a:p>
                    <a:p>
                      <a:r>
                        <a:rPr lang="en-US" sz="2400" dirty="0"/>
                        <a:t>K</a:t>
                      </a:r>
                    </a:p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8877708"/>
              </p:ext>
            </p:extLst>
          </p:nvPr>
        </p:nvGraphicFramePr>
        <p:xfrm>
          <a:off x="6792452" y="82509"/>
          <a:ext cx="860880" cy="6766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300" dirty="0"/>
                    </a:p>
                    <a:p>
                      <a:endParaRPr lang="en-US" sz="2300" dirty="0"/>
                    </a:p>
                    <a:p>
                      <a:endParaRPr lang="en-US" sz="2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I</a:t>
                      </a:r>
                    </a:p>
                    <a:p>
                      <a:r>
                        <a:rPr lang="en-US" sz="2300" dirty="0"/>
                        <a:t>J</a:t>
                      </a:r>
                    </a:p>
                    <a:p>
                      <a:r>
                        <a:rPr lang="en-US" sz="2300" dirty="0"/>
                        <a:t>K</a:t>
                      </a:r>
                    </a:p>
                    <a:p>
                      <a:r>
                        <a:rPr lang="en-US" sz="2300" dirty="0" err="1"/>
                        <a:t>L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300" dirty="0"/>
                    </a:p>
                    <a:p>
                      <a:endParaRPr lang="en-US" sz="2300" dirty="0"/>
                    </a:p>
                    <a:p>
                      <a:endParaRPr lang="en-US" sz="2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E</a:t>
                      </a:r>
                    </a:p>
                    <a:p>
                      <a:r>
                        <a:rPr lang="en-US" sz="2300" dirty="0"/>
                        <a:t>F</a:t>
                      </a:r>
                    </a:p>
                    <a:p>
                      <a:r>
                        <a:rPr lang="en-US" sz="2300" dirty="0"/>
                        <a:t>G</a:t>
                      </a:r>
                    </a:p>
                    <a:p>
                      <a:r>
                        <a:rPr lang="en-US" sz="2300" dirty="0" err="1"/>
                        <a:t>H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A</a:t>
                      </a:r>
                    </a:p>
                    <a:p>
                      <a:r>
                        <a:rPr lang="en-US" sz="2300" dirty="0"/>
                        <a:t>B</a:t>
                      </a:r>
                    </a:p>
                    <a:p>
                      <a:r>
                        <a:rPr lang="en-US" sz="2300" dirty="0"/>
                        <a:t>C</a:t>
                      </a:r>
                    </a:p>
                    <a:p>
                      <a:r>
                        <a:rPr lang="en-US" sz="23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36291" y="2657975"/>
          <a:ext cx="900655" cy="13716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0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15344" y="2094927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13439"/>
            <a:ext cx="181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810" y="396260"/>
            <a:ext cx="231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Physical Memory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50455" y="1550504"/>
            <a:ext cx="1924265" cy="1335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36946" y="2886323"/>
            <a:ext cx="2355506" cy="315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1550455" y="3156668"/>
            <a:ext cx="1985836" cy="187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36946" y="3343775"/>
            <a:ext cx="2355506" cy="124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50455" y="3832529"/>
            <a:ext cx="1985836" cy="938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36946" y="2011680"/>
            <a:ext cx="2355506" cy="182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paging, what is saved/restored on a process context switch?</a:t>
            </a:r>
          </a:p>
          <a:p>
            <a:pPr lvl="1"/>
            <a:r>
              <a:rPr lang="en-US" dirty="0"/>
              <a:t>Pointer to page table and size of page table are loaded into privileged registers</a:t>
            </a:r>
          </a:p>
          <a:p>
            <a:pPr lvl="1"/>
            <a:r>
              <a:rPr lang="en-US" dirty="0"/>
              <a:t>Page table itself is in main memory</a:t>
            </a:r>
          </a:p>
          <a:p>
            <a:pPr lvl="0"/>
            <a:r>
              <a:rPr lang="en-US" dirty="0"/>
              <a:t>What if page size is very small?</a:t>
            </a:r>
          </a:p>
          <a:p>
            <a:r>
              <a:rPr lang="en-US" dirty="0"/>
              <a:t>What if page size is very large?</a:t>
            </a:r>
          </a:p>
          <a:p>
            <a:pPr lvl="1"/>
            <a:r>
              <a:rPr lang="en-US" dirty="0"/>
              <a:t>Internal fragmentation: if we don’t need all of the space inside a fixed size chunk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3F41-3DA7-432B-B6DC-2D9F8826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1803"/>
            <a:ext cx="8229600" cy="114300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EEFD-E41B-440C-AE22-7995B7F4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5" y="911197"/>
            <a:ext cx="4107765" cy="52082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size of a process may not be a multiple of page frame sizes.</a:t>
            </a:r>
            <a:br>
              <a:rPr lang="en-US" dirty="0"/>
            </a:br>
            <a:endParaRPr lang="en-US" dirty="0"/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Fragmentation </a:t>
            </a:r>
            <a:r>
              <a:rPr lang="en-US" dirty="0"/>
              <a:t>is a wasted memory in the last page frame (only).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managed by smart page frame size selection.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4F750-D59D-46C1-8376-5A9874470D39}"/>
              </a:ext>
            </a:extLst>
          </p:cNvPr>
          <p:cNvSpPr/>
          <p:nvPr/>
        </p:nvSpPr>
        <p:spPr>
          <a:xfrm>
            <a:off x="5444197" y="1899138"/>
            <a:ext cx="1814732" cy="6893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C93C19-1E65-4155-B103-B027AC1F907D}"/>
              </a:ext>
            </a:extLst>
          </p:cNvPr>
          <p:cNvSpPr/>
          <p:nvPr/>
        </p:nvSpPr>
        <p:spPr>
          <a:xfrm>
            <a:off x="5444197" y="2588455"/>
            <a:ext cx="1814732" cy="6893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3D900-4884-4C45-AC9D-E798E6617567}"/>
              </a:ext>
            </a:extLst>
          </p:cNvPr>
          <p:cNvSpPr/>
          <p:nvPr/>
        </p:nvSpPr>
        <p:spPr>
          <a:xfrm>
            <a:off x="5444197" y="3277772"/>
            <a:ext cx="1814732" cy="68931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6112B-004A-4FBB-965C-0A85955F7535}"/>
              </a:ext>
            </a:extLst>
          </p:cNvPr>
          <p:cNvSpPr/>
          <p:nvPr/>
        </p:nvSpPr>
        <p:spPr>
          <a:xfrm>
            <a:off x="5444197" y="3967089"/>
            <a:ext cx="1814732" cy="68931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85159-0BDA-4E29-BD52-A26C86A21954}"/>
              </a:ext>
            </a:extLst>
          </p:cNvPr>
          <p:cNvSpPr/>
          <p:nvPr/>
        </p:nvSpPr>
        <p:spPr>
          <a:xfrm>
            <a:off x="5444197" y="4656406"/>
            <a:ext cx="1814732" cy="6893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7CF0F-714D-4208-82B8-3FD43B3661EA}"/>
              </a:ext>
            </a:extLst>
          </p:cNvPr>
          <p:cNvSpPr txBox="1"/>
          <p:nvPr/>
        </p:nvSpPr>
        <p:spPr>
          <a:xfrm>
            <a:off x="4529796" y="28276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F83D9-0416-4292-A60D-9F666F4A8DA4}"/>
              </a:ext>
            </a:extLst>
          </p:cNvPr>
          <p:cNvSpPr txBox="1"/>
          <p:nvPr/>
        </p:nvSpPr>
        <p:spPr>
          <a:xfrm>
            <a:off x="4527448" y="209374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EF053-66F7-4FB2-B9B6-769DEB52116C}"/>
              </a:ext>
            </a:extLst>
          </p:cNvPr>
          <p:cNvSpPr txBox="1"/>
          <p:nvPr/>
        </p:nvSpPr>
        <p:spPr>
          <a:xfrm>
            <a:off x="4522758" y="349582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A6070-C5E6-486D-B85C-4D93354F61C2}"/>
              </a:ext>
            </a:extLst>
          </p:cNvPr>
          <p:cNvSpPr txBox="1"/>
          <p:nvPr/>
        </p:nvSpPr>
        <p:spPr>
          <a:xfrm>
            <a:off x="4506349" y="415465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52069-0228-45DB-B68F-195EB3D02231}"/>
              </a:ext>
            </a:extLst>
          </p:cNvPr>
          <p:cNvSpPr txBox="1"/>
          <p:nvPr/>
        </p:nvSpPr>
        <p:spPr>
          <a:xfrm>
            <a:off x="4527448" y="4940105"/>
            <a:ext cx="9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KB.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C1FE-7453-480D-A833-7C351CF3F5A1}"/>
              </a:ext>
            </a:extLst>
          </p:cNvPr>
          <p:cNvSpPr/>
          <p:nvPr/>
        </p:nvSpPr>
        <p:spPr>
          <a:xfrm>
            <a:off x="5444197" y="1899138"/>
            <a:ext cx="1814732" cy="5639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16472-FAAB-4E64-A872-ED2748B0E74D}"/>
              </a:ext>
            </a:extLst>
          </p:cNvPr>
          <p:cNvSpPr txBox="1"/>
          <p:nvPr/>
        </p:nvSpPr>
        <p:spPr>
          <a:xfrm>
            <a:off x="5992838" y="20374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 kB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591370-E46A-488F-8CD4-7D29E774E24A}"/>
              </a:ext>
            </a:extLst>
          </p:cNvPr>
          <p:cNvSpPr/>
          <p:nvPr/>
        </p:nvSpPr>
        <p:spPr>
          <a:xfrm>
            <a:off x="5444197" y="2588455"/>
            <a:ext cx="1814732" cy="41611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8143C-7AB5-4DB3-94C3-5CDCF9A633CA}"/>
              </a:ext>
            </a:extLst>
          </p:cNvPr>
          <p:cNvSpPr/>
          <p:nvPr/>
        </p:nvSpPr>
        <p:spPr>
          <a:xfrm>
            <a:off x="5444197" y="4656406"/>
            <a:ext cx="1814732" cy="55689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911D1-5798-4F92-BCEE-AFA5D2F0031B}"/>
              </a:ext>
            </a:extLst>
          </p:cNvPr>
          <p:cNvSpPr txBox="1"/>
          <p:nvPr/>
        </p:nvSpPr>
        <p:spPr>
          <a:xfrm>
            <a:off x="5990490" y="258377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kB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C5BD76-36B1-41D6-91D2-641F6FCD281A}"/>
              </a:ext>
            </a:extLst>
          </p:cNvPr>
          <p:cNvSpPr txBox="1"/>
          <p:nvPr/>
        </p:nvSpPr>
        <p:spPr>
          <a:xfrm>
            <a:off x="5962354" y="410308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280 kB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6488109-7CBD-4EEA-BF4E-C4CA97260B13}"/>
              </a:ext>
            </a:extLst>
          </p:cNvPr>
          <p:cNvSpPr/>
          <p:nvPr/>
        </p:nvSpPr>
        <p:spPr>
          <a:xfrm>
            <a:off x="5601652" y="3288272"/>
            <a:ext cx="273146" cy="1925032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51927-A4DD-4A11-A6F2-2CA9844A8EDB}"/>
              </a:ext>
            </a:extLst>
          </p:cNvPr>
          <p:cNvSpPr txBox="1"/>
          <p:nvPr/>
        </p:nvSpPr>
        <p:spPr>
          <a:xfrm>
            <a:off x="7484010" y="206794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KB free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2CFDE5-D4DA-4E22-8091-7E2B2A26BA8E}"/>
              </a:ext>
            </a:extLst>
          </p:cNvPr>
          <p:cNvSpPr txBox="1"/>
          <p:nvPr/>
        </p:nvSpPr>
        <p:spPr>
          <a:xfrm>
            <a:off x="7484009" y="3022207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KB free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597E9B-B405-41C6-8413-FA10AEBEDBEC}"/>
              </a:ext>
            </a:extLst>
          </p:cNvPr>
          <p:cNvCxnSpPr>
            <a:stCxn id="31" idx="1"/>
          </p:cNvCxnSpPr>
          <p:nvPr/>
        </p:nvCxnSpPr>
        <p:spPr>
          <a:xfrm flipH="1">
            <a:off x="7258930" y="2252612"/>
            <a:ext cx="225080" cy="33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3E7DA1-40D5-4230-8E7F-42DBB52D1417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7258929" y="3196943"/>
            <a:ext cx="225080" cy="9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E4EDB9-C551-400D-B476-934460ABD00B}"/>
              </a:ext>
            </a:extLst>
          </p:cNvPr>
          <p:cNvSpPr txBox="1"/>
          <p:nvPr/>
        </p:nvSpPr>
        <p:spPr>
          <a:xfrm>
            <a:off x="7624689" y="2416745"/>
            <a:ext cx="152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fragmentation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ADA9DC-197D-4771-B683-53AACDA9C027}"/>
              </a:ext>
            </a:extLst>
          </p:cNvPr>
          <p:cNvSpPr txBox="1"/>
          <p:nvPr/>
        </p:nvSpPr>
        <p:spPr>
          <a:xfrm>
            <a:off x="5486402" y="5584870"/>
            <a:ext cx="1941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 --90 KB</a:t>
            </a:r>
          </a:p>
          <a:p>
            <a:r>
              <a:rPr lang="en-US" dirty="0"/>
              <a:t>Process B – 60 KB</a:t>
            </a:r>
          </a:p>
          <a:p>
            <a:r>
              <a:rPr lang="en-US" dirty="0"/>
              <a:t>Process C – 280 KB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169FF7-1D54-4901-9016-E9DD8880D491}"/>
              </a:ext>
            </a:extLst>
          </p:cNvPr>
          <p:cNvSpPr txBox="1"/>
          <p:nvPr/>
        </p:nvSpPr>
        <p:spPr>
          <a:xfrm>
            <a:off x="5784536" y="140676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3936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and Copy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320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Can we share memory between processes?</a:t>
            </a:r>
          </a:p>
          <a:p>
            <a:pPr lvl="1"/>
            <a:r>
              <a:rPr lang="en-US" dirty="0"/>
              <a:t>Set entries in both page tables to point to same page frames</a:t>
            </a:r>
          </a:p>
          <a:p>
            <a:pPr lvl="1"/>
            <a:r>
              <a:rPr lang="en-US" dirty="0"/>
              <a:t>Need </a:t>
            </a:r>
            <a:r>
              <a:rPr lang="en-US" i="1" dirty="0"/>
              <a:t>core map </a:t>
            </a:r>
            <a:r>
              <a:rPr lang="en-US" dirty="0"/>
              <a:t>of page frames to track which processes are pointing to which page frames (e.g., reference count)</a:t>
            </a:r>
          </a:p>
          <a:p>
            <a:r>
              <a:rPr lang="en-US" dirty="0"/>
              <a:t>UNIX fork with copy on write</a:t>
            </a:r>
          </a:p>
          <a:p>
            <a:pPr lvl="1"/>
            <a:r>
              <a:rPr lang="en-US" dirty="0"/>
              <a:t>Copy page table of parent into child process</a:t>
            </a:r>
          </a:p>
          <a:p>
            <a:pPr lvl="1"/>
            <a:r>
              <a:rPr lang="en-US" dirty="0"/>
              <a:t>Mark all pages (in new and old page tables) as read-only</a:t>
            </a:r>
          </a:p>
          <a:p>
            <a:pPr lvl="1"/>
            <a:r>
              <a:rPr lang="en-US" dirty="0"/>
              <a:t>Trap into kernel on write (in child or parent)</a:t>
            </a:r>
          </a:p>
          <a:p>
            <a:pPr lvl="1"/>
            <a:r>
              <a:rPr lang="en-US" dirty="0"/>
              <a:t>Copy page</a:t>
            </a:r>
          </a:p>
          <a:p>
            <a:pPr lvl="1"/>
            <a:r>
              <a:rPr lang="en-US" dirty="0"/>
              <a:t>Mark both as writeable</a:t>
            </a:r>
          </a:p>
          <a:p>
            <a:pPr lvl="1"/>
            <a:r>
              <a:rPr lang="en-US" dirty="0"/>
              <a:t>Resume execution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On Demand (Demand paging)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8754" cy="4525963"/>
          </a:xfrm>
        </p:spPr>
        <p:txBody>
          <a:bodyPr>
            <a:normAutofit/>
          </a:bodyPr>
          <a:lstStyle/>
          <a:p>
            <a:r>
              <a:rPr lang="en-US" dirty="0"/>
              <a:t>Can I start running a program before its code is in physical memory?</a:t>
            </a:r>
          </a:p>
          <a:p>
            <a:pPr lvl="1"/>
            <a:r>
              <a:rPr lang="en-US" dirty="0"/>
              <a:t>Set all page table entries to invalid (i.e., not present)</a:t>
            </a:r>
          </a:p>
          <a:p>
            <a:pPr lvl="1"/>
            <a:r>
              <a:rPr lang="en-US" dirty="0"/>
              <a:t>When a page is referenced for first time, page fault</a:t>
            </a:r>
          </a:p>
          <a:p>
            <a:pPr lvl="1"/>
            <a:r>
              <a:rPr lang="en-US" dirty="0"/>
              <a:t>Kernel brings page in from disk</a:t>
            </a:r>
          </a:p>
          <a:p>
            <a:pPr lvl="1"/>
            <a:r>
              <a:rPr lang="en-US" dirty="0"/>
              <a:t>Resume execution</a:t>
            </a:r>
          </a:p>
          <a:p>
            <a:pPr lvl="1"/>
            <a:r>
              <a:rPr lang="en-US" dirty="0"/>
              <a:t>Remaining pages can be transferred in the background while program is running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48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Tree of translation tables</a:t>
            </a:r>
          </a:p>
          <a:p>
            <a:pPr lvl="1"/>
            <a:r>
              <a:rPr lang="en-US" dirty="0"/>
              <a:t>Paged segmentation </a:t>
            </a:r>
          </a:p>
          <a:p>
            <a:pPr lvl="1"/>
            <a:r>
              <a:rPr lang="en-US" dirty="0"/>
              <a:t>Multi-level page tables</a:t>
            </a:r>
          </a:p>
          <a:p>
            <a:pPr lvl="1"/>
            <a:r>
              <a:rPr lang="en-US" dirty="0"/>
              <a:t>Multi-level paged segmentation</a:t>
            </a:r>
          </a:p>
          <a:p>
            <a:r>
              <a:rPr lang="en-US" dirty="0"/>
              <a:t>Fixed-size page as lowest level unit of allocation</a:t>
            </a:r>
          </a:p>
          <a:p>
            <a:pPr lvl="1"/>
            <a:r>
              <a:rPr lang="en-US" dirty="0"/>
              <a:t>Efficient memory allocation (compared to segments)</a:t>
            </a:r>
          </a:p>
          <a:p>
            <a:pPr lvl="1"/>
            <a:r>
              <a:rPr lang="en-US" dirty="0"/>
              <a:t>Efficient for sparse addresses (compared to paging)</a:t>
            </a:r>
          </a:p>
          <a:p>
            <a:pPr lvl="1"/>
            <a:r>
              <a:rPr lang="en-US" dirty="0"/>
              <a:t>Efficient disk transfers (fixed size units)</a:t>
            </a:r>
          </a:p>
          <a:p>
            <a:pPr lvl="1"/>
            <a:r>
              <a:rPr lang="en-US" dirty="0"/>
              <a:t>Easier to build translation </a:t>
            </a:r>
            <a:r>
              <a:rPr lang="en-US" dirty="0" err="1"/>
              <a:t>lookaside</a:t>
            </a:r>
            <a:r>
              <a:rPr lang="en-US" dirty="0"/>
              <a:t> buffers</a:t>
            </a:r>
          </a:p>
          <a:p>
            <a:pPr lvl="1"/>
            <a:r>
              <a:rPr lang="en-US" dirty="0"/>
              <a:t>Efficient reverse lookup (from physical -&gt; virtual)</a:t>
            </a:r>
          </a:p>
          <a:p>
            <a:pPr lvl="1"/>
            <a:r>
              <a:rPr lang="en-US" dirty="0"/>
              <a:t>Variable granularity for protection/sharing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5198"/>
            <a:ext cx="8229600" cy="1143000"/>
          </a:xfrm>
        </p:spPr>
        <p:txBody>
          <a:bodyPr/>
          <a:lstStyle/>
          <a:p>
            <a:r>
              <a:rPr lang="en-US" dirty="0"/>
              <a:t>Paged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092"/>
            <a:ext cx="8229600" cy="51100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memory is segmented</a:t>
            </a:r>
          </a:p>
          <a:p>
            <a:r>
              <a:rPr lang="en-US" dirty="0"/>
              <a:t>Segment is multiple of pages</a:t>
            </a:r>
          </a:p>
          <a:p>
            <a:r>
              <a:rPr lang="en-US" dirty="0"/>
              <a:t>Segment table entry (in hardware):</a:t>
            </a:r>
          </a:p>
          <a:p>
            <a:pPr lvl="1"/>
            <a:r>
              <a:rPr lang="en-US" dirty="0"/>
              <a:t>Pointer to page table</a:t>
            </a:r>
          </a:p>
          <a:p>
            <a:pPr lvl="1"/>
            <a:r>
              <a:rPr lang="en-US" dirty="0"/>
              <a:t>Page table length (# of pages in segment)</a:t>
            </a:r>
          </a:p>
          <a:p>
            <a:pPr lvl="1"/>
            <a:r>
              <a:rPr lang="en-US" dirty="0"/>
              <a:t>Access permissions</a:t>
            </a:r>
          </a:p>
          <a:p>
            <a:r>
              <a:rPr lang="en-US" dirty="0"/>
              <a:t>Page table entry (in memory):</a:t>
            </a:r>
          </a:p>
          <a:p>
            <a:pPr lvl="1"/>
            <a:r>
              <a:rPr lang="en-US" dirty="0"/>
              <a:t>Page frame</a:t>
            </a:r>
          </a:p>
          <a:p>
            <a:pPr lvl="1"/>
            <a:r>
              <a:rPr lang="en-US" dirty="0"/>
              <a:t>Access permissions</a:t>
            </a:r>
          </a:p>
          <a:p>
            <a:r>
              <a:rPr lang="en-US" dirty="0"/>
              <a:t>Share/protection at either page or segment-level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Paged Segmentation (Implementation)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601" y="1022235"/>
            <a:ext cx="6006797" cy="55969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04" y="1206727"/>
            <a:ext cx="5915191" cy="550292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Multilevel Paged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Global Descriptor Table (segment table)</a:t>
            </a:r>
          </a:p>
          <a:p>
            <a:pPr lvl="1"/>
            <a:r>
              <a:rPr lang="en-US" dirty="0"/>
              <a:t>Pointer to page table for each segment</a:t>
            </a:r>
          </a:p>
          <a:p>
            <a:pPr lvl="1"/>
            <a:r>
              <a:rPr lang="en-US" dirty="0"/>
              <a:t>Segment length</a:t>
            </a:r>
          </a:p>
          <a:p>
            <a:pPr lvl="1"/>
            <a:r>
              <a:rPr lang="en-US" dirty="0"/>
              <a:t>Segment access permissions</a:t>
            </a:r>
          </a:p>
          <a:p>
            <a:pPr lvl="1"/>
            <a:r>
              <a:rPr lang="en-US" dirty="0"/>
              <a:t>Context switch: change global descriptor table register (GDTR, pointer to global descriptor table)</a:t>
            </a:r>
          </a:p>
          <a:p>
            <a:r>
              <a:rPr lang="en-US" dirty="0"/>
              <a:t>Multilevel page table</a:t>
            </a:r>
          </a:p>
          <a:p>
            <a:pPr lvl="1"/>
            <a:r>
              <a:rPr lang="en-US" dirty="0"/>
              <a:t>4KB pages; each level of page table fits in one page</a:t>
            </a:r>
          </a:p>
          <a:p>
            <a:pPr lvl="1"/>
            <a:r>
              <a:rPr lang="en-US" dirty="0"/>
              <a:t>32-bit: two level page table (per segment)</a:t>
            </a:r>
          </a:p>
          <a:p>
            <a:pPr lvl="1"/>
            <a:r>
              <a:rPr lang="en-US" dirty="0"/>
              <a:t>64-bit: four level page table (per segment)</a:t>
            </a:r>
          </a:p>
          <a:p>
            <a:pPr lvl="1"/>
            <a:r>
              <a:rPr lang="en-US" dirty="0"/>
              <a:t>Omit sub-tree if no valid addresses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protection</a:t>
            </a:r>
          </a:p>
          <a:p>
            <a:r>
              <a:rPr lang="en-US" dirty="0"/>
              <a:t>Memory sharing</a:t>
            </a:r>
          </a:p>
          <a:p>
            <a:pPr lvl="1"/>
            <a:r>
              <a:rPr lang="en-US" dirty="0"/>
              <a:t>Shared libraries,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r>
              <a:rPr lang="en-US" dirty="0"/>
              <a:t>Sparse addresses</a:t>
            </a:r>
          </a:p>
          <a:p>
            <a:pPr lvl="1"/>
            <a:r>
              <a:rPr lang="en-US" dirty="0"/>
              <a:t>Multiple regions of dynamic allocation (heaps/stacks)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Memory placement</a:t>
            </a:r>
          </a:p>
          <a:p>
            <a:pPr lvl="1"/>
            <a:r>
              <a:rPr lang="en-US" dirty="0"/>
              <a:t>Runtime lookup</a:t>
            </a:r>
          </a:p>
          <a:p>
            <a:pPr lvl="1"/>
            <a:r>
              <a:rPr lang="en-US" dirty="0"/>
              <a:t>Compact translation tables</a:t>
            </a:r>
          </a:p>
          <a:p>
            <a:r>
              <a:rPr lang="en-US" dirty="0"/>
              <a:t>Portability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Allocate/fill only page table entries that are in use</a:t>
            </a:r>
          </a:p>
          <a:p>
            <a:pPr lvl="1"/>
            <a:r>
              <a:rPr lang="en-US" dirty="0"/>
              <a:t>Simple memory allocation</a:t>
            </a:r>
          </a:p>
          <a:p>
            <a:pPr lvl="1"/>
            <a:r>
              <a:rPr lang="en-US" dirty="0"/>
              <a:t>Share at segment or page level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Space overhead: one pointer per virtual page</a:t>
            </a:r>
          </a:p>
          <a:p>
            <a:pPr lvl="1"/>
            <a:r>
              <a:rPr lang="en-US" dirty="0"/>
              <a:t>Two (or more) lookups per memory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Concept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84" y="1869854"/>
            <a:ext cx="5397831" cy="4109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929" y="5229639"/>
            <a:ext cx="8127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BC6B-3D6D-4299-AD4C-21FA2B6C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Bounds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0338-81D9-47B7-BB9A-06EE76B1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6"/>
            <a:ext cx="8991600" cy="4936061"/>
          </a:xfrm>
        </p:spPr>
        <p:txBody>
          <a:bodyPr>
            <a:normAutofit/>
          </a:bodyPr>
          <a:lstStyle/>
          <a:p>
            <a:r>
              <a:rPr lang="en-US" dirty="0"/>
              <a:t>Compiled program contains addresses starting at 0</a:t>
            </a:r>
          </a:p>
          <a:p>
            <a:r>
              <a:rPr lang="en-US" dirty="0"/>
              <a:t>Program is loaded into physical memory to run</a:t>
            </a:r>
          </a:p>
          <a:p>
            <a:r>
              <a:rPr lang="en-US" dirty="0"/>
              <a:t>One continuous chunk of memory is allocated for that process to run</a:t>
            </a:r>
          </a:p>
          <a:p>
            <a:r>
              <a:rPr lang="en-US" i="1" dirty="0"/>
              <a:t>Base</a:t>
            </a:r>
            <a:r>
              <a:rPr lang="en-US" dirty="0"/>
              <a:t> – start of process’ region of physical memory</a:t>
            </a:r>
          </a:p>
          <a:p>
            <a:r>
              <a:rPr lang="en-US" i="1" dirty="0"/>
              <a:t>Bounds</a:t>
            </a:r>
            <a:r>
              <a:rPr lang="en-US" dirty="0"/>
              <a:t> – the extent of that region </a:t>
            </a:r>
          </a:p>
          <a:p>
            <a:r>
              <a:rPr lang="en-US" i="1" dirty="0"/>
              <a:t>Virtual address range </a:t>
            </a:r>
            <a:r>
              <a:rPr lang="en-US" dirty="0"/>
              <a:t>– from 0 to bound</a:t>
            </a:r>
          </a:p>
          <a:p>
            <a:r>
              <a:rPr lang="en-US" i="1" dirty="0"/>
              <a:t>Physical address range </a:t>
            </a:r>
            <a:r>
              <a:rPr lang="en-US" dirty="0"/>
              <a:t>– from base to </a:t>
            </a:r>
            <a:r>
              <a:rPr lang="en-US" dirty="0" err="1"/>
              <a:t>base+bound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Virtually Addressed Base and Bounds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72457"/>
            <a:ext cx="8229600" cy="3781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Virtually Addressed Base and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Fast (2 registers, adder, comparator)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US" dirty="0"/>
              <a:t>Can relocate in physical memory without changing process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Course-grained protection at the level of the entire process</a:t>
            </a:r>
          </a:p>
          <a:p>
            <a:pPr lvl="1"/>
            <a:r>
              <a:rPr lang="en-US" dirty="0"/>
              <a:t>Can’t keep program from accidentally overwriting its own code</a:t>
            </a:r>
          </a:p>
          <a:p>
            <a:pPr lvl="1"/>
            <a:r>
              <a:rPr lang="en-US" dirty="0"/>
              <a:t>Can’t share code/data with other processes</a:t>
            </a:r>
          </a:p>
          <a:p>
            <a:pPr lvl="1"/>
            <a:r>
              <a:rPr lang="en-US" dirty="0"/>
              <a:t>Can’t grow stack/heap as needed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1754"/>
            <a:ext cx="8229600" cy="1143000"/>
          </a:xfrm>
        </p:spPr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007536"/>
            <a:ext cx="8551333" cy="56472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Segment is a contiguous region of </a:t>
            </a:r>
            <a:r>
              <a:rPr lang="en-US" i="1" dirty="0"/>
              <a:t>virtual</a:t>
            </a:r>
            <a:r>
              <a:rPr lang="en-US" dirty="0"/>
              <a:t> memory</a:t>
            </a:r>
          </a:p>
          <a:p>
            <a:r>
              <a:rPr lang="en-US" dirty="0"/>
              <a:t>Segments vary in size</a:t>
            </a:r>
          </a:p>
          <a:p>
            <a:r>
              <a:rPr lang="en-US" dirty="0"/>
              <a:t>Each process needs a segment table (in hardware)</a:t>
            </a:r>
          </a:p>
          <a:p>
            <a:pPr lvl="1"/>
            <a:r>
              <a:rPr lang="en-US" dirty="0"/>
              <a:t>Entry in table = segment</a:t>
            </a:r>
          </a:p>
          <a:p>
            <a:r>
              <a:rPr lang="en-US" dirty="0"/>
              <a:t>Segment can be located anywhere in physical memory</a:t>
            </a:r>
          </a:p>
          <a:p>
            <a:pPr lvl="1"/>
            <a:r>
              <a:rPr lang="en-US" dirty="0"/>
              <a:t>Each segment has: start, length, access permission</a:t>
            </a:r>
          </a:p>
          <a:p>
            <a:r>
              <a:rPr lang="en-US" dirty="0"/>
              <a:t>Processes can share segments</a:t>
            </a:r>
          </a:p>
          <a:p>
            <a:pPr lvl="1"/>
            <a:r>
              <a:rPr lang="en-US" dirty="0"/>
              <a:t>Same start, length, same/different access permissions</a:t>
            </a:r>
          </a:p>
          <a:p>
            <a:r>
              <a:rPr lang="en-US" dirty="0"/>
              <a:t>Additional overhead is in managing segment table ( higher order bits = segment number, the rest is offset)</a:t>
            </a:r>
          </a:p>
          <a:p>
            <a:r>
              <a:rPr lang="en-US" dirty="0"/>
              <a:t>Segmentation faults is access outside memory regions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1C3E-9307-4CF1-9C66-3E362C61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59AF-7B86-4197-A783-3AAB97A3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Processes can share some memory regions, but not others (shared libraries)</a:t>
            </a:r>
          </a:p>
          <a:p>
            <a:pPr lvl="1"/>
            <a:r>
              <a:rPr lang="en-US" dirty="0"/>
              <a:t>Share code segment – their segment table points to the same area, same base and bounds</a:t>
            </a:r>
          </a:p>
          <a:p>
            <a:r>
              <a:rPr lang="en-US" dirty="0"/>
              <a:t>Segments can be used for inter-process communication (need R/W permissions )</a:t>
            </a:r>
          </a:p>
          <a:p>
            <a:r>
              <a:rPr lang="en-US" dirty="0"/>
              <a:t>Efficient in managing dynamically allocated memory (zero-on-reference for heap and stack, if need more – exception, zero, and move bounds)</a:t>
            </a:r>
          </a:p>
        </p:txBody>
      </p:sp>
    </p:spTree>
    <p:extLst>
      <p:ext uri="{BB962C8B-B14F-4D97-AF65-F5344CB8AC3E}">
        <p14:creationId xmlns:p14="http://schemas.microsoft.com/office/powerpoint/2010/main" val="335093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25169</TotalTime>
  <Words>1744</Words>
  <Application>Microsoft Office PowerPoint</Application>
  <PresentationFormat>On-screen Show (4:3)</PresentationFormat>
  <Paragraphs>332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Introduction to Operating Systems</vt:lpstr>
      <vt:lpstr>Main Points</vt:lpstr>
      <vt:lpstr>Address Translation Goals</vt:lpstr>
      <vt:lpstr>Address Translation Concept</vt:lpstr>
      <vt:lpstr>Base and Bounds Registers</vt:lpstr>
      <vt:lpstr>Virtually Addressed Base and Bounds</vt:lpstr>
      <vt:lpstr>Virtually Addressed Base and Bounds</vt:lpstr>
      <vt:lpstr>Segmentation</vt:lpstr>
      <vt:lpstr>Segmentation</vt:lpstr>
      <vt:lpstr>Segmentation</vt:lpstr>
      <vt:lpstr>PowerPoint Presentation</vt:lpstr>
      <vt:lpstr>UNIX fork and Copy on Write</vt:lpstr>
      <vt:lpstr>PowerPoint Presentation</vt:lpstr>
      <vt:lpstr>Zero on Reference</vt:lpstr>
      <vt:lpstr>Segmentation</vt:lpstr>
      <vt:lpstr>External fragmentation</vt:lpstr>
      <vt:lpstr>Paged Translation</vt:lpstr>
      <vt:lpstr>Paged Translation (Abstract)</vt:lpstr>
      <vt:lpstr>PowerPoint Presentation</vt:lpstr>
      <vt:lpstr>PowerPoint Presentation</vt:lpstr>
      <vt:lpstr>Paging Questions</vt:lpstr>
      <vt:lpstr>Internal Fragmentation</vt:lpstr>
      <vt:lpstr>Paging and Copy on Write</vt:lpstr>
      <vt:lpstr>Fill On Demand (Demand paging)</vt:lpstr>
      <vt:lpstr>Multi-Level Translation</vt:lpstr>
      <vt:lpstr>Paged Segmentation</vt:lpstr>
      <vt:lpstr>Paged Segmentation (Implementation)</vt:lpstr>
      <vt:lpstr>Multi-Level Paging</vt:lpstr>
      <vt:lpstr>x86 Multilevel Paged Segmentation</vt:lpstr>
      <vt:lpstr>Multi-Level Translation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Address Translation</dc:title>
  <dc:subject/>
  <dc:creator>Thomas Anderson</dc:creator>
  <cp:keywords/>
  <dc:description>Copyright Thomas Anderson 2012</dc:description>
  <cp:lastModifiedBy>Svetlana V Drachova</cp:lastModifiedBy>
  <cp:revision>116</cp:revision>
  <cp:lastPrinted>2017-06-06T01:54:03Z</cp:lastPrinted>
  <dcterms:created xsi:type="dcterms:W3CDTF">2014-10-31T01:33:47Z</dcterms:created>
  <dcterms:modified xsi:type="dcterms:W3CDTF">2020-06-30T05:15:14Z</dcterms:modified>
  <cp:category/>
</cp:coreProperties>
</file>