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08" r:id="rId2"/>
    <p:sldId id="353" r:id="rId3"/>
    <p:sldId id="409" r:id="rId4"/>
    <p:sldId id="384" r:id="rId5"/>
    <p:sldId id="385" r:id="rId6"/>
    <p:sldId id="400" r:id="rId7"/>
    <p:sldId id="401" r:id="rId8"/>
    <p:sldId id="399" r:id="rId9"/>
    <p:sldId id="374" r:id="rId10"/>
    <p:sldId id="358" r:id="rId11"/>
    <p:sldId id="386" r:id="rId12"/>
    <p:sldId id="361" r:id="rId13"/>
    <p:sldId id="359" r:id="rId14"/>
    <p:sldId id="410" r:id="rId15"/>
    <p:sldId id="362" r:id="rId16"/>
    <p:sldId id="360" r:id="rId17"/>
    <p:sldId id="376" r:id="rId18"/>
    <p:sldId id="388" r:id="rId19"/>
    <p:sldId id="389" r:id="rId20"/>
    <p:sldId id="390" r:id="rId21"/>
    <p:sldId id="407" r:id="rId22"/>
    <p:sldId id="402" r:id="rId23"/>
    <p:sldId id="364" r:id="rId24"/>
    <p:sldId id="373" r:id="rId25"/>
    <p:sldId id="403" r:id="rId26"/>
    <p:sldId id="371" r:id="rId27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4290" autoAdjust="0"/>
  </p:normalViewPr>
  <p:slideViewPr>
    <p:cSldViewPr snapToGrid="0" snapToObjects="1">
      <p:cViewPr varScale="1">
        <p:scale>
          <a:sx n="57" d="100"/>
          <a:sy n="57" d="100"/>
        </p:scale>
        <p:origin x="10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TLB</a:t>
            </a:r>
            <a:r>
              <a:rPr lang="en-US" baseline="0" dirty="0"/>
              <a:t> miss walks the page table in the physical cache, so you may not even need to go to physical memory on a TLB miss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invalidate the cache, or tag the cache with process</a:t>
            </a:r>
            <a:r>
              <a:rPr lang="en-US" baseline="0" dirty="0"/>
              <a:t> </a:t>
            </a:r>
            <a:r>
              <a:rPr lang="en-US" baseline="0" dirty="0" err="1"/>
              <a:t>ID’s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If tagged, and the virtual cache is &gt; page size, means that it is possible to have multiple cache blocks that have different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CPSC/ECE 3220 Spring 2020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8 – Part B</a:t>
            </a:r>
          </a:p>
          <a:p>
            <a:endParaRPr lang="en-US" dirty="0"/>
          </a:p>
          <a:p>
            <a:r>
              <a:rPr lang="en-US" sz="2200" dirty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223900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21"/>
            <a:ext cx="8229600" cy="1143000"/>
          </a:xfrm>
        </p:spPr>
        <p:txBody>
          <a:bodyPr/>
          <a:lstStyle/>
          <a:p>
            <a:r>
              <a:rPr lang="en-US" dirty="0" err="1"/>
              <a:t>Superpages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4478"/>
            <a:ext cx="8432189" cy="56133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Improve TLB hit rate</a:t>
            </a:r>
          </a:p>
          <a:p>
            <a:r>
              <a:rPr lang="en-US" dirty="0"/>
              <a:t>On many systems, TLB entry can be</a:t>
            </a:r>
          </a:p>
          <a:p>
            <a:pPr lvl="1"/>
            <a:r>
              <a:rPr lang="en-US" dirty="0"/>
              <a:t>A page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superpage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 set of contiguous pages in VM that map to contiguous pages in PM, aligned to share same high order address</a:t>
            </a:r>
          </a:p>
          <a:p>
            <a:pPr lvl="1"/>
            <a:r>
              <a:rPr lang="en-US" dirty="0"/>
              <a:t>TLB will have a flag to indicate a </a:t>
            </a:r>
            <a:r>
              <a:rPr lang="en-US" dirty="0" err="1"/>
              <a:t>superpage</a:t>
            </a:r>
            <a:endParaRPr lang="en-US" dirty="0"/>
          </a:p>
          <a:p>
            <a:r>
              <a:rPr lang="en-US" dirty="0" err="1"/>
              <a:t>Superpages</a:t>
            </a:r>
            <a:r>
              <a:rPr lang="en-US" dirty="0"/>
              <a:t> are at the discretion of the OS.</a:t>
            </a:r>
          </a:p>
          <a:p>
            <a:r>
              <a:rPr lang="en-US" dirty="0"/>
              <a:t>x86: </a:t>
            </a:r>
            <a:r>
              <a:rPr lang="en-US" dirty="0" err="1"/>
              <a:t>superpage</a:t>
            </a:r>
            <a:r>
              <a:rPr lang="en-US" dirty="0"/>
              <a:t> is set of pages in one page table</a:t>
            </a:r>
          </a:p>
          <a:p>
            <a:pPr lvl="1"/>
            <a:r>
              <a:rPr lang="en-US" dirty="0"/>
              <a:t>x86 TLB entries</a:t>
            </a:r>
          </a:p>
          <a:p>
            <a:pPr lvl="2"/>
            <a:r>
              <a:rPr lang="en-US" dirty="0"/>
              <a:t>4KB</a:t>
            </a:r>
          </a:p>
          <a:p>
            <a:pPr lvl="2"/>
            <a:r>
              <a:rPr lang="en-US" dirty="0"/>
              <a:t>2MB</a:t>
            </a:r>
          </a:p>
          <a:p>
            <a:pPr lvl="2"/>
            <a:r>
              <a:rPr lang="en-US" dirty="0"/>
              <a:t>1GB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Superpages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07" y="1226625"/>
            <a:ext cx="5933586" cy="54084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TLBs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196"/>
            <a:ext cx="8229600" cy="5715004"/>
          </a:xfrm>
        </p:spPr>
        <p:txBody>
          <a:bodyPr>
            <a:normAutofit/>
          </a:bodyPr>
          <a:lstStyle/>
          <a:p>
            <a:r>
              <a:rPr lang="en-US" dirty="0"/>
              <a:t>TLB needs to be in the consistent state</a:t>
            </a:r>
          </a:p>
          <a:p>
            <a:r>
              <a:rPr lang="en-US" dirty="0"/>
              <a:t>TLB may contain old translation at context switch </a:t>
            </a:r>
          </a:p>
          <a:p>
            <a:r>
              <a:rPr lang="en-US" dirty="0"/>
              <a:t>On every context switch – change </a:t>
            </a:r>
            <a:r>
              <a:rPr lang="en-US" dirty="0" err="1"/>
              <a:t>hw</a:t>
            </a:r>
            <a:r>
              <a:rPr lang="en-US" dirty="0"/>
              <a:t> page table register to point to new process’ page table</a:t>
            </a:r>
          </a:p>
          <a:p>
            <a:r>
              <a:rPr lang="en-US" dirty="0"/>
              <a:t>And </a:t>
            </a:r>
            <a:r>
              <a:rPr lang="en-US" i="1" dirty="0"/>
              <a:t>flush</a:t>
            </a:r>
            <a:r>
              <a:rPr lang="en-US" dirty="0"/>
              <a:t> TLB entry</a:t>
            </a:r>
          </a:p>
          <a:p>
            <a:pPr lvl="1"/>
            <a:r>
              <a:rPr lang="en-US" dirty="0"/>
              <a:t>Carries penalty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Tagged TLBs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on a context switch?</a:t>
            </a:r>
          </a:p>
          <a:p>
            <a:pPr lvl="1"/>
            <a:r>
              <a:rPr lang="en-US" dirty="0"/>
              <a:t>Reuse TLB?</a:t>
            </a:r>
          </a:p>
          <a:p>
            <a:pPr lvl="1"/>
            <a:r>
              <a:rPr lang="en-US" dirty="0"/>
              <a:t>Discard TLB?</a:t>
            </a:r>
          </a:p>
          <a:p>
            <a:endParaRPr lang="en-US" dirty="0"/>
          </a:p>
          <a:p>
            <a:r>
              <a:rPr lang="en-US" dirty="0"/>
              <a:t>Solution: Tagged TLB</a:t>
            </a:r>
          </a:p>
          <a:p>
            <a:pPr lvl="1"/>
            <a:r>
              <a:rPr lang="en-US" dirty="0"/>
              <a:t>Each TLB entry has process ID</a:t>
            </a:r>
          </a:p>
          <a:p>
            <a:pPr lvl="1"/>
            <a:r>
              <a:rPr lang="en-US" dirty="0"/>
              <a:t>TLB hit only if process ID matches current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D5DF-2C1D-45F8-9175-DB923CB9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1251-50BA-4F18-B016-6D328717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or all processors may have a cached copy of TLB</a:t>
            </a:r>
          </a:p>
          <a:p>
            <a:r>
              <a:rPr lang="en-US" dirty="0"/>
              <a:t>Every time entry is modified, need to remove TLB from every processor</a:t>
            </a:r>
          </a:p>
          <a:p>
            <a:r>
              <a:rPr lang="en-US" dirty="0"/>
              <a:t>OS interrupts every processor to remove old TLB entry – TLB shootdown</a:t>
            </a:r>
          </a:p>
          <a:p>
            <a:r>
              <a:rPr lang="en-US" dirty="0"/>
              <a:t>Original processor continue executing </a:t>
            </a:r>
            <a:r>
              <a:rPr lang="en-US" i="1" dirty="0"/>
              <a:t>after</a:t>
            </a:r>
            <a:r>
              <a:rPr lang="en-US" dirty="0"/>
              <a:t> other processors remove entry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4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</a:t>
            </a:r>
            <a:r>
              <a:rPr lang="en-US" dirty="0" err="1"/>
              <a:t>Shootdown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073"/>
            <a:ext cx="8229600" cy="34602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91505"/>
            <a:ext cx="8452884" cy="60451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Multicore</a:t>
            </a:r>
            <a:r>
              <a:rPr lang="en-US" dirty="0"/>
              <a:t> and </a:t>
            </a:r>
            <a:r>
              <a:rPr lang="en-US" dirty="0" err="1"/>
              <a:t>Hyperthreading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14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Modern CPU has several functional units</a:t>
            </a:r>
          </a:p>
          <a:p>
            <a:pPr lvl="1"/>
            <a:r>
              <a:rPr lang="en-US" dirty="0"/>
              <a:t>Instruction decode</a:t>
            </a:r>
          </a:p>
          <a:p>
            <a:pPr lvl="1"/>
            <a:r>
              <a:rPr lang="en-US" dirty="0"/>
              <a:t>Arithmetic/branch</a:t>
            </a:r>
          </a:p>
          <a:p>
            <a:pPr lvl="1"/>
            <a:r>
              <a:rPr lang="en-US" dirty="0"/>
              <a:t>Floating point</a:t>
            </a:r>
          </a:p>
          <a:p>
            <a:pPr lvl="1"/>
            <a:r>
              <a:rPr lang="en-US" dirty="0"/>
              <a:t>Instruction/data cache</a:t>
            </a:r>
          </a:p>
          <a:p>
            <a:pPr lvl="1"/>
            <a:r>
              <a:rPr lang="en-US" dirty="0"/>
              <a:t>TLB</a:t>
            </a:r>
          </a:p>
          <a:p>
            <a:r>
              <a:rPr lang="en-US" dirty="0" err="1"/>
              <a:t>Multicore</a:t>
            </a:r>
            <a:r>
              <a:rPr lang="en-US" dirty="0"/>
              <a:t>: replicate functional units (i7: 4)</a:t>
            </a:r>
          </a:p>
          <a:p>
            <a:pPr lvl="1"/>
            <a:r>
              <a:rPr lang="en-US" dirty="0"/>
              <a:t>Share second/third level cache, second level TLB</a:t>
            </a:r>
          </a:p>
          <a:p>
            <a:r>
              <a:rPr lang="en-US" dirty="0" err="1"/>
              <a:t>Hyperthreading</a:t>
            </a:r>
            <a:r>
              <a:rPr lang="en-US" dirty="0"/>
              <a:t>: logical processors that share functional units (i7: 2)</a:t>
            </a:r>
          </a:p>
          <a:p>
            <a:pPr lvl="1"/>
            <a:r>
              <a:rPr lang="en-US" dirty="0"/>
              <a:t>Better functional unit utilization during memory stalls</a:t>
            </a:r>
          </a:p>
          <a:p>
            <a:r>
              <a:rPr lang="en-US" dirty="0"/>
              <a:t>No difference from the OS/programmer perspective</a:t>
            </a:r>
          </a:p>
          <a:p>
            <a:pPr lvl="1"/>
            <a:r>
              <a:rPr lang="en-US" dirty="0"/>
              <a:t>Except for performance, affinity, 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 isolation</a:t>
            </a:r>
          </a:p>
          <a:p>
            <a:pPr lvl="1"/>
            <a:r>
              <a:rPr lang="en-US" dirty="0"/>
              <a:t>Keep a process from touching anyone else’s memory, or the kernel’s </a:t>
            </a:r>
          </a:p>
          <a:p>
            <a:r>
              <a:rPr lang="en-US" dirty="0"/>
              <a:t>Efficient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Shared regions of memory between processes</a:t>
            </a:r>
          </a:p>
          <a:p>
            <a:r>
              <a:rPr lang="en-US" dirty="0"/>
              <a:t>Shared code segments </a:t>
            </a:r>
          </a:p>
          <a:p>
            <a:pPr lvl="1"/>
            <a:r>
              <a:rPr lang="en-US" dirty="0"/>
              <a:t>E.g., common libraries used by many different programs</a:t>
            </a:r>
          </a:p>
          <a:p>
            <a:r>
              <a:rPr lang="en-US" dirty="0"/>
              <a:t>Program initialization</a:t>
            </a:r>
          </a:p>
          <a:p>
            <a:pPr lvl="1"/>
            <a:r>
              <a:rPr lang="en-US" dirty="0"/>
              <a:t>Start running a program before it is entirely in memory</a:t>
            </a:r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Allocate and initialize stack/heap pages on demand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Uses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859486" cy="4947130"/>
          </a:xfrm>
        </p:spPr>
        <p:txBody>
          <a:bodyPr>
            <a:noAutofit/>
          </a:bodyPr>
          <a:lstStyle/>
          <a:p>
            <a:r>
              <a:rPr lang="en-US" sz="2700" dirty="0"/>
              <a:t>Program debugging</a:t>
            </a:r>
          </a:p>
          <a:p>
            <a:pPr lvl="1"/>
            <a:r>
              <a:rPr lang="en-US" sz="2400" dirty="0"/>
              <a:t>Data breakpoints when address is accessed</a:t>
            </a:r>
          </a:p>
          <a:p>
            <a:r>
              <a:rPr lang="en-US" sz="2700" dirty="0"/>
              <a:t>Memory mapped files</a:t>
            </a:r>
          </a:p>
          <a:p>
            <a:pPr lvl="1"/>
            <a:r>
              <a:rPr lang="en-US" sz="2400" dirty="0"/>
              <a:t>Access file data using load/store instructions</a:t>
            </a:r>
          </a:p>
          <a:p>
            <a:r>
              <a:rPr lang="en-US" sz="2700" dirty="0"/>
              <a:t>Demand-paged virtual memory</a:t>
            </a:r>
          </a:p>
          <a:p>
            <a:pPr lvl="1"/>
            <a:r>
              <a:rPr lang="en-US" sz="2400" dirty="0"/>
              <a:t>Illusion of near-infinite memory, backed by disk or memory on other machines</a:t>
            </a:r>
          </a:p>
          <a:p>
            <a:r>
              <a:rPr lang="en-US" sz="2700" dirty="0"/>
              <a:t>Zero-copy I/O</a:t>
            </a:r>
          </a:p>
          <a:p>
            <a:pPr lvl="1"/>
            <a:r>
              <a:rPr lang="en-US" sz="2400" dirty="0"/>
              <a:t>Directly from I/O device into/out of user memory</a:t>
            </a:r>
          </a:p>
          <a:p>
            <a:r>
              <a:rPr lang="en-US" sz="2700" dirty="0"/>
              <a:t>Efficient support of virtual machines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7888"/>
            <a:ext cx="8229600" cy="1143000"/>
          </a:xfrm>
        </p:spPr>
        <p:txBody>
          <a:bodyPr/>
          <a:lstStyle/>
          <a:p>
            <a:r>
              <a:rPr lang="en-US" dirty="0"/>
              <a:t>Efficient 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9"/>
            <a:ext cx="8229600" cy="5714991"/>
          </a:xfrm>
        </p:spPr>
        <p:txBody>
          <a:bodyPr>
            <a:normAutofit/>
          </a:bodyPr>
          <a:lstStyle/>
          <a:p>
            <a:r>
              <a:rPr lang="en-US" dirty="0"/>
              <a:t>Translation Lookaside Buffer (TLB)</a:t>
            </a:r>
          </a:p>
          <a:p>
            <a:pPr lvl="1"/>
            <a:r>
              <a:rPr lang="en-US" dirty="0"/>
              <a:t>Cache of recent virtual page -&gt; physical page translations with permissions, in hardware</a:t>
            </a:r>
          </a:p>
          <a:p>
            <a:pPr lvl="1"/>
            <a:r>
              <a:rPr lang="en-US" dirty="0"/>
              <a:t>If cache hit, use that translation</a:t>
            </a:r>
          </a:p>
          <a:p>
            <a:pPr lvl="1"/>
            <a:r>
              <a:rPr lang="en-US" dirty="0"/>
              <a:t>If cache miss, walk multi-level page table</a:t>
            </a:r>
          </a:p>
          <a:p>
            <a:r>
              <a:rPr lang="en-US" dirty="0"/>
              <a:t>Caches are expensive</a:t>
            </a:r>
          </a:p>
          <a:p>
            <a:r>
              <a:rPr lang="en-US" dirty="0"/>
              <a:t>Static on-chip memory</a:t>
            </a:r>
          </a:p>
          <a:p>
            <a:pPr lvl="1"/>
            <a:r>
              <a:rPr lang="en-US" dirty="0"/>
              <a:t>Performance gain should be worth it</a:t>
            </a:r>
          </a:p>
          <a:p>
            <a:pPr lvl="1"/>
            <a:r>
              <a:rPr lang="en-US" dirty="0"/>
              <a:t>TLB lookup needs to be faster than full address translation</a:t>
            </a:r>
          </a:p>
          <a:p>
            <a:pPr lvl="1"/>
            <a:r>
              <a:rPr lang="en-US" dirty="0"/>
              <a:t>Some use </a:t>
            </a:r>
            <a:r>
              <a:rPr lang="en-US" dirty="0" err="1"/>
              <a:t>multiulevel</a:t>
            </a:r>
            <a:r>
              <a:rPr lang="en-US" dirty="0"/>
              <a:t> TLBs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Uses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1105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700" dirty="0" err="1"/>
              <a:t>Checkpointing</a:t>
            </a:r>
            <a:r>
              <a:rPr lang="en-US" sz="2700" dirty="0"/>
              <a:t>/restart</a:t>
            </a:r>
          </a:p>
          <a:p>
            <a:pPr lvl="1"/>
            <a:r>
              <a:rPr lang="en-US" sz="2400" dirty="0"/>
              <a:t>Transparently save a copy of a process, without stopping the program while the save happens</a:t>
            </a:r>
          </a:p>
          <a:p>
            <a:r>
              <a:rPr lang="en-US" sz="2700" dirty="0"/>
              <a:t>Persistent data structures</a:t>
            </a:r>
          </a:p>
          <a:p>
            <a:pPr lvl="1"/>
            <a:r>
              <a:rPr lang="en-US" sz="2400" dirty="0"/>
              <a:t>Implement data structures that can survive system reboots</a:t>
            </a:r>
          </a:p>
          <a:p>
            <a:r>
              <a:rPr lang="en-US" sz="2700" dirty="0"/>
              <a:t>Process migration</a:t>
            </a:r>
          </a:p>
          <a:p>
            <a:pPr lvl="1"/>
            <a:r>
              <a:rPr lang="en-US" sz="2400" dirty="0"/>
              <a:t>Transparently move processes between machines</a:t>
            </a:r>
          </a:p>
          <a:p>
            <a:r>
              <a:rPr lang="en-US" sz="2700" dirty="0"/>
              <a:t>Information flow control</a:t>
            </a:r>
          </a:p>
          <a:p>
            <a:pPr lvl="1"/>
            <a:r>
              <a:rPr lang="en-US" sz="2400" dirty="0"/>
              <a:t>Track what data is being shared externally</a:t>
            </a:r>
          </a:p>
          <a:p>
            <a:r>
              <a:rPr lang="en-US" sz="2700" dirty="0"/>
              <a:t>Distributed shared memory</a:t>
            </a:r>
          </a:p>
          <a:p>
            <a:pPr lvl="1"/>
            <a:r>
              <a:rPr lang="en-US" sz="2400" dirty="0"/>
              <a:t>Illusion of memory that is shared between machines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309510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Virtually Addressed vs. Physically Addressed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8766"/>
            <a:ext cx="8229600" cy="4027397"/>
          </a:xfrm>
        </p:spPr>
        <p:txBody>
          <a:bodyPr/>
          <a:lstStyle/>
          <a:p>
            <a:r>
              <a:rPr lang="en-US" dirty="0"/>
              <a:t>Too slow to first access TLB to find physical address, then look up address in the cache</a:t>
            </a:r>
          </a:p>
          <a:p>
            <a:r>
              <a:rPr lang="en-US" dirty="0"/>
              <a:t>Instead, first level cache is virtually addressed</a:t>
            </a:r>
          </a:p>
          <a:p>
            <a:r>
              <a:rPr lang="en-US" dirty="0"/>
              <a:t>In parallel, access TLB to generate physical address in case of a cache miss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Virtually Addressed Caches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2223"/>
            <a:ext cx="8229600" cy="444191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Addressed Cache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99386"/>
            <a:ext cx="8229600" cy="39275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virtual cache, what do we need to do on a context switch?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Alias: two (or more) virtual cache entries that refer to the same physical memory</a:t>
            </a:r>
          </a:p>
          <a:p>
            <a:pPr lvl="1"/>
            <a:r>
              <a:rPr lang="en-US" dirty="0"/>
              <a:t>A consequence of a tagged virtually addressed cache!</a:t>
            </a:r>
          </a:p>
          <a:p>
            <a:pPr lvl="1"/>
            <a:r>
              <a:rPr lang="en-US" dirty="0"/>
              <a:t>A write to one copy needs to update all copies</a:t>
            </a:r>
          </a:p>
          <a:p>
            <a:r>
              <a:rPr lang="en-US" dirty="0"/>
              <a:t>Typical solution</a:t>
            </a:r>
          </a:p>
          <a:p>
            <a:pPr lvl="1"/>
            <a:r>
              <a:rPr lang="en-US" dirty="0"/>
              <a:t>Keep both virtual and physical address for each entry in virtually addressed cache</a:t>
            </a:r>
          </a:p>
          <a:p>
            <a:pPr lvl="1"/>
            <a:r>
              <a:rPr lang="en-US" dirty="0"/>
              <a:t>Lookup virtually addressed cache and TLB in parallel</a:t>
            </a:r>
          </a:p>
          <a:p>
            <a:pPr lvl="1"/>
            <a:r>
              <a:rPr lang="en-US" dirty="0"/>
              <a:t>Check if physical address from TLB matches multiple entries, and update/invalidate other copies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D98-F237-4127-86F5-852D2E33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address 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FDB9-C138-4B06-9FB7-65389A5F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Cost of translation =</a:t>
            </a:r>
          </a:p>
          <a:p>
            <a:pPr lvl="1">
              <a:buNone/>
            </a:pPr>
            <a:r>
              <a:rPr lang="en-US" dirty="0"/>
              <a:t>Cost of TLB lookup (whether in TLB or not  +</a:t>
            </a:r>
          </a:p>
          <a:p>
            <a:pPr lvl="1">
              <a:buNone/>
            </a:pPr>
            <a:r>
              <a:rPr lang="en-US" dirty="0"/>
              <a:t>Cost of full translation (if not in TLB) * </a:t>
            </a:r>
          </a:p>
          <a:p>
            <a:pPr lvl="1">
              <a:buNone/>
            </a:pPr>
            <a:r>
              <a:rPr lang="en-US" dirty="0"/>
              <a:t>Prob(TLB miss)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Prob(TLB miss) = 1  -  Prob(TLB hit)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Design consideration: full address translation should be a rare event -&gt; TLB should be sufficiently large</a:t>
            </a:r>
          </a:p>
        </p:txBody>
      </p:sp>
    </p:spTree>
    <p:extLst>
      <p:ext uri="{BB962C8B-B14F-4D97-AF65-F5344CB8AC3E}">
        <p14:creationId xmlns:p14="http://schemas.microsoft.com/office/powerpoint/2010/main" val="298158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Lookup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323" y="1228982"/>
            <a:ext cx="5955353" cy="54855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and Page Table Translation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426" y="1600200"/>
            <a:ext cx="6413147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bigger the memory, the slower the memory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i7</a:t>
            </a:r>
          </a:p>
        </p:txBody>
      </p:sp>
      <p:pic>
        <p:nvPicPr>
          <p:cNvPr id="4" name="Content Placeholder 3" descr="Nehalem multicore chip photo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2742" r="-12742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pic>
        <p:nvPicPr>
          <p:cNvPr id="4" name="Content Placeholder 3" descr="Screen Shot 2012-10-30 at 10.40.02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468" r="-346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174241"/>
            <a:ext cx="801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i7 has 8MB as shared 3</a:t>
            </a:r>
            <a:r>
              <a:rPr lang="en-US" sz="2400" baseline="30000" dirty="0"/>
              <a:t>rd</a:t>
            </a:r>
            <a:r>
              <a:rPr lang="en-US" sz="2400" dirty="0"/>
              <a:t> level cache; 2</a:t>
            </a:r>
            <a:r>
              <a:rPr lang="en-US" sz="2400" baseline="30000" dirty="0"/>
              <a:t>nd</a:t>
            </a:r>
            <a:r>
              <a:rPr lang="en-US" sz="2400" dirty="0"/>
              <a:t> level cache is per-core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cost of a first level TLB miss?</a:t>
            </a:r>
          </a:p>
          <a:p>
            <a:pPr lvl="1"/>
            <a:r>
              <a:rPr lang="en-US" dirty="0"/>
              <a:t>Second-level TLB lookup</a:t>
            </a:r>
          </a:p>
          <a:p>
            <a:r>
              <a:rPr lang="en-US" dirty="0"/>
              <a:t>What is the cost of a second level TLB miss?</a:t>
            </a:r>
          </a:p>
          <a:p>
            <a:pPr lvl="1"/>
            <a:r>
              <a:rPr lang="en-US" dirty="0"/>
              <a:t>x86: 2-4 level page table walk</a:t>
            </a:r>
          </a:p>
          <a:p>
            <a:r>
              <a:rPr lang="en-US" dirty="0"/>
              <a:t>How expensive is a 4-level page table walk on a modern processor?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25105</TotalTime>
  <Words>935</Words>
  <Application>Microsoft Office PowerPoint</Application>
  <PresentationFormat>On-screen Show (4:3)</PresentationFormat>
  <Paragraphs>145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Introduction to Operating Systems</vt:lpstr>
      <vt:lpstr>Efficient Address Translation</vt:lpstr>
      <vt:lpstr>Cost of address Translation </vt:lpstr>
      <vt:lpstr>TLB Lookup</vt:lpstr>
      <vt:lpstr>TLB and Page Table Translation</vt:lpstr>
      <vt:lpstr>Hardware Design Principle</vt:lpstr>
      <vt:lpstr>Intel i7</vt:lpstr>
      <vt:lpstr>Memory Hierarchy</vt:lpstr>
      <vt:lpstr>Question</vt:lpstr>
      <vt:lpstr>Superpages</vt:lpstr>
      <vt:lpstr>Superpages</vt:lpstr>
      <vt:lpstr>TLBs Consistency</vt:lpstr>
      <vt:lpstr>Tagged TLBs</vt:lpstr>
      <vt:lpstr>Multiprocessor TLB</vt:lpstr>
      <vt:lpstr>TLB Shootdown</vt:lpstr>
      <vt:lpstr>PowerPoint Presentation</vt:lpstr>
      <vt:lpstr>Multicore and Hyperthreading</vt:lpstr>
      <vt:lpstr>Address Translation Uses</vt:lpstr>
      <vt:lpstr>Address Translation Uses (2)</vt:lpstr>
      <vt:lpstr>Address Translation Uses (3)</vt:lpstr>
      <vt:lpstr>PowerPoint Presentation</vt:lpstr>
      <vt:lpstr>Virtually Addressed vs. Physically Addressed Caches</vt:lpstr>
      <vt:lpstr>Virtually Addressed Caches</vt:lpstr>
      <vt:lpstr>Physically Addressed Cache</vt:lpstr>
      <vt:lpstr>Question</vt:lpstr>
      <vt:lpstr>Aliasing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Address Translation</dc:title>
  <dc:subject/>
  <dc:creator>Thomas Anderson</dc:creator>
  <cp:keywords/>
  <dc:description>Copyright Thomas Anderson 2012</dc:description>
  <cp:lastModifiedBy>Svetlana V Drachova</cp:lastModifiedBy>
  <cp:revision>108</cp:revision>
  <cp:lastPrinted>2017-06-06T01:54:03Z</cp:lastPrinted>
  <dcterms:created xsi:type="dcterms:W3CDTF">2014-10-31T01:33:47Z</dcterms:created>
  <dcterms:modified xsi:type="dcterms:W3CDTF">2020-06-30T06:03:03Z</dcterms:modified>
  <cp:category/>
</cp:coreProperties>
</file>