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521" r:id="rId2"/>
    <p:sldId id="461" r:id="rId3"/>
    <p:sldId id="462" r:id="rId4"/>
    <p:sldId id="430" r:id="rId5"/>
    <p:sldId id="511" r:id="rId6"/>
    <p:sldId id="512" r:id="rId7"/>
    <p:sldId id="514" r:id="rId8"/>
    <p:sldId id="513" r:id="rId9"/>
    <p:sldId id="464" r:id="rId10"/>
    <p:sldId id="516" r:id="rId11"/>
    <p:sldId id="510" r:id="rId12"/>
    <p:sldId id="515" r:id="rId13"/>
    <p:sldId id="518" r:id="rId14"/>
    <p:sldId id="519" r:id="rId15"/>
    <p:sldId id="520" r:id="rId16"/>
    <p:sldId id="465" r:id="rId17"/>
    <p:sldId id="488" r:id="rId18"/>
    <p:sldId id="490" r:id="rId19"/>
    <p:sldId id="491" r:id="rId20"/>
    <p:sldId id="492" r:id="rId21"/>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249" autoAdjust="0"/>
  </p:normalViewPr>
  <p:slideViewPr>
    <p:cSldViewPr snapToGrid="0" snapToObjects="1">
      <p:cViewPr varScale="1">
        <p:scale>
          <a:sx n="68" d="100"/>
          <a:sy n="68" d="100"/>
        </p:scale>
        <p:origin x="1434" y="72"/>
      </p:cViewPr>
      <p:guideLst>
        <p:guide orient="horz" pos="2160"/>
        <p:guide pos="2880"/>
      </p:guideLst>
    </p:cSldViewPr>
  </p:slideViewPr>
  <p:outlineViewPr>
    <p:cViewPr>
      <p:scale>
        <a:sx n="33" d="100"/>
        <a:sy n="33" d="100"/>
      </p:scale>
      <p:origin x="0" y="4560"/>
    </p:cViewPr>
  </p:outlineViewPr>
  <p:notesTextViewPr>
    <p:cViewPr>
      <p:scale>
        <a:sx n="100" d="100"/>
        <a:sy n="100" d="100"/>
      </p:scale>
      <p:origin x="0" y="0"/>
    </p:cViewPr>
  </p:notesTextViewPr>
  <p:sorterViewPr>
    <p:cViewPr>
      <p:scale>
        <a:sx n="126" d="100"/>
        <a:sy n="126"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164801D-7B6B-5F4A-8968-09970CCB169C}" type="datetimeFigureOut">
              <a:rPr lang="en-US" smtClean="0"/>
              <a:pPr/>
              <a:t>7/14/2020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10BC2D66-7F57-E94D-93F5-2C545036412A}" type="datetimeFigureOut">
              <a:rPr lang="en-US" smtClean="0"/>
              <a:pPr/>
              <a:t>7/14/2020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defTabSz="465887">
              <a:defRPr/>
            </a:pPr>
            <a:fld id="{83D9D75A-08D5-2F4E-8CF6-F3F8A539724C}" type="slidenum">
              <a:rPr lang="en-US">
                <a:solidFill>
                  <a:prstClr val="black"/>
                </a:solidFill>
                <a:latin typeface="Calibri"/>
              </a:rPr>
              <a:pPr defTabSz="465887">
                <a:defRPr/>
              </a:pPr>
              <a:t>1</a:t>
            </a:fld>
            <a:endParaRPr lang="en-US">
              <a:solidFill>
                <a:prstClr val="black"/>
              </a:solidFill>
              <a:latin typeface="Calibri"/>
            </a:endParaRPr>
          </a:p>
        </p:txBody>
      </p:sp>
    </p:spTree>
    <p:extLst>
      <p:ext uri="{BB962C8B-B14F-4D97-AF65-F5344CB8AC3E}">
        <p14:creationId xmlns:p14="http://schemas.microsoft.com/office/powerpoint/2010/main" val="3278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09FA4-D782-704D-BA4F-C6B6CE6C5758}"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09FA4-D782-704D-BA4F-C6B6CE6C5758}"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09FA4-D782-704D-BA4F-C6B6CE6C5758}"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09FA4-D782-704D-BA4F-C6B6CE6C5758}"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Introduction to Operating Systems</a:t>
            </a:r>
          </a:p>
        </p:txBody>
      </p:sp>
      <p:sp>
        <p:nvSpPr>
          <p:cNvPr id="3" name="Subtitle 2"/>
          <p:cNvSpPr>
            <a:spLocks noGrp="1"/>
          </p:cNvSpPr>
          <p:nvPr>
            <p:ph type="subTitle" idx="1"/>
          </p:nvPr>
        </p:nvSpPr>
        <p:spPr>
          <a:xfrm>
            <a:off x="1027688" y="3600450"/>
            <a:ext cx="7088623" cy="2347196"/>
          </a:xfrm>
        </p:spPr>
        <p:txBody>
          <a:bodyPr>
            <a:normAutofit fontScale="77500" lnSpcReduction="20000"/>
          </a:bodyPr>
          <a:lstStyle/>
          <a:p>
            <a:r>
              <a:rPr lang="en-US" dirty="0"/>
              <a:t>CPSC/ECE 3220 Spring 2020</a:t>
            </a:r>
          </a:p>
          <a:p>
            <a:endParaRPr lang="en-US" dirty="0"/>
          </a:p>
          <a:p>
            <a:r>
              <a:rPr lang="en-US" dirty="0"/>
              <a:t>Lecture Notes</a:t>
            </a:r>
          </a:p>
          <a:p>
            <a:r>
              <a:rPr lang="en-US" dirty="0"/>
              <a:t>OSPP Chapter 11</a:t>
            </a:r>
          </a:p>
          <a:p>
            <a:endParaRPr lang="en-US" dirty="0"/>
          </a:p>
          <a:p>
            <a:r>
              <a:rPr lang="en-US" sz="2200" dirty="0"/>
              <a:t>(adapted by Mark Smotherman from Tom Anderson’s slides on OSPP web site)</a:t>
            </a:r>
          </a:p>
        </p:txBody>
      </p:sp>
    </p:spTree>
    <p:extLst>
      <p:ext uri="{BB962C8B-B14F-4D97-AF65-F5344CB8AC3E}">
        <p14:creationId xmlns:p14="http://schemas.microsoft.com/office/powerpoint/2010/main" val="339248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4806998"/>
              </p:ext>
            </p:extLst>
          </p:nvPr>
        </p:nvGraphicFramePr>
        <p:xfrm>
          <a:off x="457200" y="1600200"/>
          <a:ext cx="8229600" cy="3291840"/>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2095031632"/>
                    </a:ext>
                  </a:extLst>
                </a:gridCol>
                <a:gridCol w="3323771">
                  <a:extLst>
                    <a:ext uri="{9D8B030D-6E8A-4147-A177-3AD203B41FA5}">
                      <a16:colId xmlns:a16="http://schemas.microsoft.com/office/drawing/2014/main" val="1174932900"/>
                    </a:ext>
                  </a:extLst>
                </a:gridCol>
                <a:gridCol w="2743200">
                  <a:extLst>
                    <a:ext uri="{9D8B030D-6E8A-4147-A177-3AD203B41FA5}">
                      <a16:colId xmlns:a16="http://schemas.microsoft.com/office/drawing/2014/main" val="4021219217"/>
                    </a:ext>
                  </a:extLst>
                </a:gridCol>
              </a:tblGrid>
              <a:tr h="370840">
                <a:tc>
                  <a:txBody>
                    <a:bodyPr/>
                    <a:lstStyle/>
                    <a:p>
                      <a:pPr algn="ctr"/>
                      <a:endParaRPr lang="en-US" sz="3200" dirty="0"/>
                    </a:p>
                  </a:txBody>
                  <a:tcPr/>
                </a:tc>
                <a:tc>
                  <a:txBody>
                    <a:bodyPr/>
                    <a:lstStyle/>
                    <a:p>
                      <a:pPr algn="ctr"/>
                      <a:r>
                        <a:rPr lang="en-US" sz="3200" dirty="0"/>
                        <a:t>System-wide</a:t>
                      </a:r>
                    </a:p>
                  </a:txBody>
                  <a:tcPr/>
                </a:tc>
                <a:tc>
                  <a:txBody>
                    <a:bodyPr/>
                    <a:lstStyle/>
                    <a:p>
                      <a:pPr algn="ctr"/>
                      <a:r>
                        <a:rPr lang="en-US" sz="3200" dirty="0"/>
                        <a:t>Per-device</a:t>
                      </a:r>
                    </a:p>
                  </a:txBody>
                  <a:tcPr/>
                </a:tc>
                <a:extLst>
                  <a:ext uri="{0D108BD9-81ED-4DB2-BD59-A6C34878D82A}">
                    <a16:rowId xmlns:a16="http://schemas.microsoft.com/office/drawing/2014/main" val="2776762987"/>
                  </a:ext>
                </a:extLst>
              </a:tr>
              <a:tr h="370840">
                <a:tc>
                  <a:txBody>
                    <a:bodyPr/>
                    <a:lstStyle/>
                    <a:p>
                      <a:r>
                        <a:rPr lang="en-US" sz="3200" dirty="0"/>
                        <a:t>Flat</a:t>
                      </a:r>
                    </a:p>
                  </a:txBody>
                  <a:tcPr/>
                </a:tc>
                <a:tc>
                  <a:txBody>
                    <a:bodyPr/>
                    <a:lstStyle/>
                    <a:p>
                      <a:pPr algn="ctr"/>
                      <a:endParaRPr lang="en-US" sz="3200" dirty="0"/>
                    </a:p>
                  </a:txBody>
                  <a:tcPr/>
                </a:tc>
                <a:tc>
                  <a:txBody>
                    <a:bodyPr/>
                    <a:lstStyle/>
                    <a:p>
                      <a:pPr algn="ctr"/>
                      <a:r>
                        <a:rPr lang="en-US" sz="3200" dirty="0"/>
                        <a:t>CP/M</a:t>
                      </a:r>
                    </a:p>
                  </a:txBody>
                  <a:tcPr/>
                </a:tc>
                <a:extLst>
                  <a:ext uri="{0D108BD9-81ED-4DB2-BD59-A6C34878D82A}">
                    <a16:rowId xmlns:a16="http://schemas.microsoft.com/office/drawing/2014/main" val="1545717187"/>
                  </a:ext>
                </a:extLst>
              </a:tr>
              <a:tr h="370840">
                <a:tc>
                  <a:txBody>
                    <a:bodyPr/>
                    <a:lstStyle/>
                    <a:p>
                      <a:r>
                        <a:rPr lang="en-US" sz="3200" dirty="0"/>
                        <a:t>Two-level</a:t>
                      </a:r>
                    </a:p>
                  </a:txBody>
                  <a:tcPr anchor="ctr"/>
                </a:tc>
                <a:tc>
                  <a:txBody>
                    <a:bodyPr/>
                    <a:lstStyle/>
                    <a:p>
                      <a:pPr algn="ctr"/>
                      <a:r>
                        <a:rPr lang="en-US" sz="3200" dirty="0"/>
                        <a:t>OS/360 – top-level is user name</a:t>
                      </a:r>
                    </a:p>
                  </a:txBody>
                  <a:tcPr/>
                </a:tc>
                <a:tc>
                  <a:txBody>
                    <a:bodyPr/>
                    <a:lstStyle/>
                    <a:p>
                      <a:pPr algn="ctr"/>
                      <a:endParaRPr lang="en-US" sz="3200" dirty="0"/>
                    </a:p>
                  </a:txBody>
                  <a:tcPr/>
                </a:tc>
                <a:extLst>
                  <a:ext uri="{0D108BD9-81ED-4DB2-BD59-A6C34878D82A}">
                    <a16:rowId xmlns:a16="http://schemas.microsoft.com/office/drawing/2014/main" val="2831364833"/>
                  </a:ext>
                </a:extLst>
              </a:tr>
              <a:tr h="370840">
                <a:tc>
                  <a:txBody>
                    <a:bodyPr/>
                    <a:lstStyle/>
                    <a:p>
                      <a:r>
                        <a:rPr lang="en-US" sz="3200" dirty="0"/>
                        <a:t>Tree-structured</a:t>
                      </a:r>
                    </a:p>
                  </a:txBody>
                  <a:tcPr/>
                </a:tc>
                <a:tc>
                  <a:txBody>
                    <a:bodyPr/>
                    <a:lstStyle/>
                    <a:p>
                      <a:pPr algn="ctr"/>
                      <a:r>
                        <a:rPr lang="en-US" sz="3200" dirty="0"/>
                        <a:t>UNIX</a:t>
                      </a:r>
                    </a:p>
                  </a:txBody>
                  <a:tcPr anchor="ctr"/>
                </a:tc>
                <a:tc>
                  <a:txBody>
                    <a:bodyPr/>
                    <a:lstStyle/>
                    <a:p>
                      <a:pPr algn="ctr"/>
                      <a:r>
                        <a:rPr lang="en-US" sz="3200" dirty="0"/>
                        <a:t>Windows</a:t>
                      </a:r>
                    </a:p>
                  </a:txBody>
                  <a:tcPr anchor="ctr"/>
                </a:tc>
                <a:extLst>
                  <a:ext uri="{0D108BD9-81ED-4DB2-BD59-A6C34878D82A}">
                    <a16:rowId xmlns:a16="http://schemas.microsoft.com/office/drawing/2014/main" val="2044431548"/>
                  </a:ext>
                </a:extLst>
              </a:tr>
            </a:tbl>
          </a:graphicData>
        </a:graphic>
      </p:graphicFrame>
    </p:spTree>
    <p:extLst>
      <p:ext uri="{BB962C8B-B14F-4D97-AF65-F5344CB8AC3E}">
        <p14:creationId xmlns:p14="http://schemas.microsoft.com/office/powerpoint/2010/main" val="43615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Names</a:t>
            </a:r>
          </a:p>
        </p:txBody>
      </p:sp>
      <p:sp>
        <p:nvSpPr>
          <p:cNvPr id="3" name="Content Placeholder 2"/>
          <p:cNvSpPr>
            <a:spLocks noGrp="1"/>
          </p:cNvSpPr>
          <p:nvPr>
            <p:ph idx="1"/>
          </p:nvPr>
        </p:nvSpPr>
        <p:spPr/>
        <p:txBody>
          <a:bodyPr/>
          <a:lstStyle/>
          <a:p>
            <a:r>
              <a:rPr lang="en-US" dirty="0"/>
              <a:t>Absolute path</a:t>
            </a:r>
          </a:p>
          <a:p>
            <a:pPr lvl="1"/>
            <a:r>
              <a:rPr lang="en-US" dirty="0"/>
              <a:t>Fully qualified</a:t>
            </a:r>
          </a:p>
          <a:p>
            <a:pPr lvl="1"/>
            <a:r>
              <a:rPr lang="en-US" dirty="0"/>
              <a:t>Starts at root (“/” in Unix systems)</a:t>
            </a:r>
          </a:p>
          <a:p>
            <a:r>
              <a:rPr lang="en-US" dirty="0"/>
              <a:t>Relative path</a:t>
            </a:r>
          </a:p>
          <a:p>
            <a:pPr lvl="1"/>
            <a:r>
              <a:rPr lang="en-US" dirty="0"/>
              <a:t>Partially qualified, ex: </a:t>
            </a:r>
            <a:r>
              <a:rPr lang="en-US" dirty="0" err="1"/>
              <a:t>public_html</a:t>
            </a:r>
            <a:r>
              <a:rPr lang="en-US" dirty="0"/>
              <a:t>/3220.html</a:t>
            </a:r>
          </a:p>
          <a:p>
            <a:pPr lvl="1"/>
            <a:r>
              <a:rPr lang="en-US" dirty="0"/>
              <a:t>Unqualified, ex: 3220.html</a:t>
            </a:r>
          </a:p>
          <a:p>
            <a:pPr lvl="1"/>
            <a:r>
              <a:rPr lang="en-US" dirty="0"/>
              <a:t>Starts at current working directory</a:t>
            </a:r>
          </a:p>
          <a:p>
            <a:pPr lvl="1"/>
            <a:r>
              <a:rPr lang="en-US" dirty="0"/>
              <a:t>. =&gt; this directory, .. =&gt; parent directory</a:t>
            </a:r>
          </a:p>
        </p:txBody>
      </p:sp>
    </p:spTree>
    <p:extLst>
      <p:ext uri="{BB962C8B-B14F-4D97-AF65-F5344CB8AC3E}">
        <p14:creationId xmlns:p14="http://schemas.microsoft.com/office/powerpoint/2010/main" val="180473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Connection-Oriented Interface</a:t>
            </a:r>
          </a:p>
        </p:txBody>
      </p:sp>
      <p:sp>
        <p:nvSpPr>
          <p:cNvPr id="3" name="Content Placeholder 2"/>
          <p:cNvSpPr>
            <a:spLocks noGrp="1"/>
          </p:cNvSpPr>
          <p:nvPr>
            <p:ph idx="1"/>
          </p:nvPr>
        </p:nvSpPr>
        <p:spPr/>
        <p:txBody>
          <a:bodyPr>
            <a:normAutofit fontScale="92500"/>
          </a:bodyPr>
          <a:lstStyle/>
          <a:p>
            <a:r>
              <a:rPr lang="en-US" dirty="0"/>
              <a:t>Explicit open and close operations for files</a:t>
            </a:r>
          </a:p>
          <a:p>
            <a:pPr lvl="1"/>
            <a:r>
              <a:rPr lang="en-US" dirty="0"/>
              <a:t>OS creates an internal data structure on open</a:t>
            </a:r>
          </a:p>
          <a:p>
            <a:r>
              <a:rPr lang="en-US" dirty="0"/>
              <a:t>Read and write ops use descriptor (a.k.a. handle or stream) to identify the internal data structure</a:t>
            </a:r>
          </a:p>
          <a:p>
            <a:pPr lvl="1"/>
            <a:r>
              <a:rPr lang="en-US" dirty="0"/>
              <a:t>No need to reparse file name</a:t>
            </a:r>
          </a:p>
          <a:p>
            <a:r>
              <a:rPr lang="en-US" dirty="0"/>
              <a:t>Per-open data structure contains:</a:t>
            </a:r>
          </a:p>
          <a:p>
            <a:pPr lvl="1"/>
            <a:r>
              <a:rPr lang="en-US" dirty="0"/>
              <a:t>Access permission under which file was opened</a:t>
            </a:r>
          </a:p>
          <a:p>
            <a:pPr lvl="1"/>
            <a:r>
              <a:rPr lang="en-US" dirty="0"/>
              <a:t>Location of file (e.g., </a:t>
            </a:r>
            <a:r>
              <a:rPr lang="en-US" dirty="0" err="1"/>
              <a:t>inode</a:t>
            </a:r>
            <a:r>
              <a:rPr lang="en-US" dirty="0"/>
              <a:t> number)</a:t>
            </a:r>
          </a:p>
          <a:p>
            <a:pPr lvl="1"/>
            <a:r>
              <a:rPr lang="en-US" dirty="0"/>
              <a:t>Pointer to current byte or record for sequential access</a:t>
            </a:r>
          </a:p>
        </p:txBody>
      </p:sp>
    </p:spTree>
    <p:extLst>
      <p:ext uri="{BB962C8B-B14F-4D97-AF65-F5344CB8AC3E}">
        <p14:creationId xmlns:p14="http://schemas.microsoft.com/office/powerpoint/2010/main" val="161057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7" y="274638"/>
            <a:ext cx="8390466" cy="1143000"/>
          </a:xfrm>
        </p:spPr>
        <p:txBody>
          <a:bodyPr>
            <a:noAutofit/>
          </a:bodyPr>
          <a:lstStyle/>
          <a:p>
            <a:r>
              <a:rPr lang="en-US" sz="4000" dirty="0"/>
              <a:t>UNIX Data Structures for Open Files</a:t>
            </a:r>
          </a:p>
        </p:txBody>
      </p:sp>
      <p:pic>
        <p:nvPicPr>
          <p:cNvPr id="4" name="Content Placeholder 3"/>
          <p:cNvPicPr>
            <a:picLocks noGrp="1" noChangeAspect="1"/>
          </p:cNvPicPr>
          <p:nvPr>
            <p:ph idx="1"/>
          </p:nvPr>
        </p:nvPicPr>
        <p:blipFill>
          <a:blip r:embed="rId2"/>
          <a:stretch>
            <a:fillRect/>
          </a:stretch>
        </p:blipFill>
        <p:spPr>
          <a:xfrm>
            <a:off x="2289281" y="1244600"/>
            <a:ext cx="6075027" cy="5514933"/>
          </a:xfrm>
          <a:prstGeom prst="rect">
            <a:avLst/>
          </a:prstGeom>
        </p:spPr>
      </p:pic>
      <p:sp>
        <p:nvSpPr>
          <p:cNvPr id="5" name="TextBox 4"/>
          <p:cNvSpPr txBox="1"/>
          <p:nvPr/>
        </p:nvSpPr>
        <p:spPr>
          <a:xfrm>
            <a:off x="779691" y="2054806"/>
            <a:ext cx="1285416" cy="369332"/>
          </a:xfrm>
          <a:prstGeom prst="rect">
            <a:avLst/>
          </a:prstGeom>
          <a:noFill/>
        </p:spPr>
        <p:txBody>
          <a:bodyPr wrap="none" rtlCol="0">
            <a:spAutoFit/>
          </a:bodyPr>
          <a:lstStyle/>
          <a:p>
            <a:r>
              <a:rPr lang="en-US" dirty="0"/>
              <a:t>per-process</a:t>
            </a:r>
          </a:p>
        </p:txBody>
      </p:sp>
      <p:sp>
        <p:nvSpPr>
          <p:cNvPr id="6" name="TextBox 5"/>
          <p:cNvSpPr txBox="1"/>
          <p:nvPr/>
        </p:nvSpPr>
        <p:spPr>
          <a:xfrm>
            <a:off x="742630" y="3648353"/>
            <a:ext cx="1359539" cy="369332"/>
          </a:xfrm>
          <a:prstGeom prst="rect">
            <a:avLst/>
          </a:prstGeom>
          <a:noFill/>
        </p:spPr>
        <p:txBody>
          <a:bodyPr wrap="none" rtlCol="0">
            <a:spAutoFit/>
          </a:bodyPr>
          <a:lstStyle/>
          <a:p>
            <a:r>
              <a:rPr lang="en-US" dirty="0"/>
              <a:t>system-wide</a:t>
            </a:r>
          </a:p>
        </p:txBody>
      </p:sp>
      <p:sp>
        <p:nvSpPr>
          <p:cNvPr id="7" name="TextBox 6"/>
          <p:cNvSpPr txBox="1"/>
          <p:nvPr/>
        </p:nvSpPr>
        <p:spPr>
          <a:xfrm>
            <a:off x="997442" y="5241900"/>
            <a:ext cx="849913" cy="369332"/>
          </a:xfrm>
          <a:prstGeom prst="rect">
            <a:avLst/>
          </a:prstGeom>
          <a:noFill/>
        </p:spPr>
        <p:txBody>
          <a:bodyPr wrap="none" rtlCol="0">
            <a:spAutoFit/>
          </a:bodyPr>
          <a:lstStyle/>
          <a:p>
            <a:r>
              <a:rPr lang="en-US" dirty="0"/>
              <a:t>on disk</a:t>
            </a:r>
          </a:p>
        </p:txBody>
      </p:sp>
      <p:sp>
        <p:nvSpPr>
          <p:cNvPr id="8" name="TextBox 7"/>
          <p:cNvSpPr txBox="1"/>
          <p:nvPr/>
        </p:nvSpPr>
        <p:spPr>
          <a:xfrm>
            <a:off x="2065107" y="6557011"/>
            <a:ext cx="5267532" cy="276999"/>
          </a:xfrm>
          <a:prstGeom prst="rect">
            <a:avLst/>
          </a:prstGeom>
          <a:noFill/>
        </p:spPr>
        <p:txBody>
          <a:bodyPr wrap="none" rtlCol="0">
            <a:spAutoFit/>
          </a:bodyPr>
          <a:lstStyle/>
          <a:p>
            <a:r>
              <a:rPr lang="en-US" sz="1200" dirty="0"/>
              <a:t>Diagram from K. Thompson, “UNIX Implementation,” Bell System Tech. </a:t>
            </a:r>
            <a:r>
              <a:rPr lang="en-US" sz="1200" dirty="0" err="1"/>
              <a:t>Jrnl</a:t>
            </a:r>
            <a:r>
              <a:rPr lang="en-US" sz="1200" dirty="0"/>
              <a:t>., 1978</a:t>
            </a:r>
          </a:p>
        </p:txBody>
      </p:sp>
    </p:spTree>
    <p:extLst>
      <p:ext uri="{BB962C8B-B14F-4D97-AF65-F5344CB8AC3E}">
        <p14:creationId xmlns:p14="http://schemas.microsoft.com/office/powerpoint/2010/main" val="140650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50" y="274638"/>
            <a:ext cx="8229600" cy="1143000"/>
          </a:xfrm>
        </p:spPr>
        <p:txBody>
          <a:bodyPr>
            <a:normAutofit fontScale="90000"/>
          </a:bodyPr>
          <a:lstStyle/>
          <a:p>
            <a:r>
              <a:rPr lang="en-US" dirty="0"/>
              <a:t>UNIX Data Structures for Open Files (2)</a:t>
            </a:r>
          </a:p>
        </p:txBody>
      </p:sp>
      <p:pic>
        <p:nvPicPr>
          <p:cNvPr id="4" name="Content Placeholder 3"/>
          <p:cNvPicPr>
            <a:picLocks noGrp="1" noChangeAspect="1"/>
          </p:cNvPicPr>
          <p:nvPr>
            <p:ph idx="1"/>
          </p:nvPr>
        </p:nvPicPr>
        <p:blipFill>
          <a:blip r:embed="rId2"/>
          <a:stretch>
            <a:fillRect/>
          </a:stretch>
        </p:blipFill>
        <p:spPr>
          <a:xfrm>
            <a:off x="1490891" y="2286000"/>
            <a:ext cx="6393916" cy="3120231"/>
          </a:xfrm>
          <a:prstGeom prst="rect">
            <a:avLst/>
          </a:prstGeom>
        </p:spPr>
      </p:pic>
      <p:sp>
        <p:nvSpPr>
          <p:cNvPr id="5" name="TextBox 4"/>
          <p:cNvSpPr txBox="1"/>
          <p:nvPr/>
        </p:nvSpPr>
        <p:spPr>
          <a:xfrm>
            <a:off x="845523" y="6096000"/>
            <a:ext cx="7532255" cy="276999"/>
          </a:xfrm>
          <a:prstGeom prst="rect">
            <a:avLst/>
          </a:prstGeom>
          <a:noFill/>
        </p:spPr>
        <p:txBody>
          <a:bodyPr wrap="none" rtlCol="0">
            <a:spAutoFit/>
          </a:bodyPr>
          <a:lstStyle/>
          <a:p>
            <a:pPr algn="ctr"/>
            <a:r>
              <a:rPr lang="en-US" sz="1200" dirty="0"/>
              <a:t>Diagram from W. Richard Stevens, Chapter 3, “UNIX File I/O,” Advanced Programming in the UNIX® Environment, 2003 </a:t>
            </a:r>
          </a:p>
        </p:txBody>
      </p:sp>
      <p:sp>
        <p:nvSpPr>
          <p:cNvPr id="6" name="TextBox 5"/>
          <p:cNvSpPr txBox="1"/>
          <p:nvPr/>
        </p:nvSpPr>
        <p:spPr>
          <a:xfrm>
            <a:off x="1530541" y="1482487"/>
            <a:ext cx="1285416" cy="369332"/>
          </a:xfrm>
          <a:prstGeom prst="rect">
            <a:avLst/>
          </a:prstGeom>
          <a:noFill/>
        </p:spPr>
        <p:txBody>
          <a:bodyPr wrap="none" rtlCol="0">
            <a:spAutoFit/>
          </a:bodyPr>
          <a:lstStyle/>
          <a:p>
            <a:pPr algn="ctr"/>
            <a:r>
              <a:rPr lang="en-US" dirty="0"/>
              <a:t>per-process</a:t>
            </a:r>
          </a:p>
        </p:txBody>
      </p:sp>
      <p:sp>
        <p:nvSpPr>
          <p:cNvPr id="7" name="TextBox 6"/>
          <p:cNvSpPr txBox="1"/>
          <p:nvPr/>
        </p:nvSpPr>
        <p:spPr>
          <a:xfrm>
            <a:off x="4008080" y="1482487"/>
            <a:ext cx="1359539" cy="369332"/>
          </a:xfrm>
          <a:prstGeom prst="rect">
            <a:avLst/>
          </a:prstGeom>
          <a:noFill/>
        </p:spPr>
        <p:txBody>
          <a:bodyPr wrap="none" rtlCol="0">
            <a:spAutoFit/>
          </a:bodyPr>
          <a:lstStyle/>
          <a:p>
            <a:pPr algn="ctr"/>
            <a:r>
              <a:rPr lang="en-US" dirty="0"/>
              <a:t>system-wide</a:t>
            </a:r>
          </a:p>
        </p:txBody>
      </p:sp>
      <p:sp>
        <p:nvSpPr>
          <p:cNvPr id="8" name="TextBox 7"/>
          <p:cNvSpPr txBox="1"/>
          <p:nvPr/>
        </p:nvSpPr>
        <p:spPr>
          <a:xfrm>
            <a:off x="6272254" y="1343987"/>
            <a:ext cx="2033505" cy="646331"/>
          </a:xfrm>
          <a:prstGeom prst="rect">
            <a:avLst/>
          </a:prstGeom>
          <a:noFill/>
        </p:spPr>
        <p:txBody>
          <a:bodyPr wrap="none" rtlCol="0">
            <a:spAutoFit/>
          </a:bodyPr>
          <a:lstStyle/>
          <a:p>
            <a:pPr algn="ctr"/>
            <a:r>
              <a:rPr lang="en-US" dirty="0"/>
              <a:t>copy </a:t>
            </a:r>
            <a:r>
              <a:rPr lang="en-US" dirty="0" err="1"/>
              <a:t>inode</a:t>
            </a:r>
            <a:r>
              <a:rPr lang="en-US" dirty="0"/>
              <a:t> info</a:t>
            </a:r>
          </a:p>
          <a:p>
            <a:pPr algn="ctr"/>
            <a:r>
              <a:rPr lang="en-US" dirty="0"/>
              <a:t>into kernel memory</a:t>
            </a:r>
          </a:p>
        </p:txBody>
      </p:sp>
    </p:spTree>
    <p:extLst>
      <p:ext uri="{BB962C8B-B14F-4D97-AF65-F5344CB8AC3E}">
        <p14:creationId xmlns:p14="http://schemas.microsoft.com/office/powerpoint/2010/main" val="93031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UNIX Data Structures for Open Files (3)</a:t>
            </a:r>
          </a:p>
        </p:txBody>
      </p:sp>
      <p:pic>
        <p:nvPicPr>
          <p:cNvPr id="4" name="Content Placeholder 3"/>
          <p:cNvPicPr>
            <a:picLocks noGrp="1" noChangeAspect="1"/>
          </p:cNvPicPr>
          <p:nvPr>
            <p:ph idx="1"/>
          </p:nvPr>
        </p:nvPicPr>
        <p:blipFill>
          <a:blip r:embed="rId2"/>
          <a:stretch>
            <a:fillRect/>
          </a:stretch>
        </p:blipFill>
        <p:spPr>
          <a:xfrm>
            <a:off x="1473200" y="2060052"/>
            <a:ext cx="5276850" cy="3630473"/>
          </a:xfrm>
          <a:prstGeom prst="rect">
            <a:avLst/>
          </a:prstGeom>
        </p:spPr>
      </p:pic>
      <p:sp>
        <p:nvSpPr>
          <p:cNvPr id="5" name="TextBox 4"/>
          <p:cNvSpPr txBox="1"/>
          <p:nvPr/>
        </p:nvSpPr>
        <p:spPr>
          <a:xfrm>
            <a:off x="847319" y="6096000"/>
            <a:ext cx="7528664" cy="276999"/>
          </a:xfrm>
          <a:prstGeom prst="rect">
            <a:avLst/>
          </a:prstGeom>
          <a:noFill/>
        </p:spPr>
        <p:txBody>
          <a:bodyPr wrap="none" rtlCol="0">
            <a:spAutoFit/>
          </a:bodyPr>
          <a:lstStyle/>
          <a:p>
            <a:pPr algn="ctr"/>
            <a:r>
              <a:rPr lang="en-US" sz="1200" dirty="0"/>
              <a:t>Diagram from W. Richard Stevens, Chapter 3, “UNIX File I/O,” Advanced Programming in the UNIX® Environment, 2003 </a:t>
            </a:r>
          </a:p>
        </p:txBody>
      </p:sp>
      <p:sp>
        <p:nvSpPr>
          <p:cNvPr id="6" name="TextBox 5"/>
          <p:cNvSpPr txBox="1"/>
          <p:nvPr/>
        </p:nvSpPr>
        <p:spPr>
          <a:xfrm>
            <a:off x="3776133" y="1833262"/>
            <a:ext cx="4008341" cy="646331"/>
          </a:xfrm>
          <a:prstGeom prst="rect">
            <a:avLst/>
          </a:prstGeom>
          <a:noFill/>
        </p:spPr>
        <p:txBody>
          <a:bodyPr wrap="none" rtlCol="0">
            <a:spAutoFit/>
          </a:bodyPr>
          <a:lstStyle/>
          <a:p>
            <a:r>
              <a:rPr lang="en-US" dirty="0"/>
              <a:t>Two processes open the same file – each</a:t>
            </a:r>
          </a:p>
          <a:p>
            <a:r>
              <a:rPr lang="en-US" dirty="0"/>
              <a:t>has its own current file pointer (“offset”)</a:t>
            </a:r>
          </a:p>
        </p:txBody>
      </p:sp>
    </p:spTree>
    <p:extLst>
      <p:ext uri="{BB962C8B-B14F-4D97-AF65-F5344CB8AC3E}">
        <p14:creationId xmlns:p14="http://schemas.microsoft.com/office/powerpoint/2010/main" val="4799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System API</a:t>
            </a:r>
          </a:p>
        </p:txBody>
      </p:sp>
      <p:sp>
        <p:nvSpPr>
          <p:cNvPr id="3" name="Content Placeholder 2"/>
          <p:cNvSpPr>
            <a:spLocks noGrp="1"/>
          </p:cNvSpPr>
          <p:nvPr>
            <p:ph idx="1"/>
          </p:nvPr>
        </p:nvSpPr>
        <p:spPr/>
        <p:txBody>
          <a:bodyPr>
            <a:normAutofit fontScale="92500" lnSpcReduction="10000"/>
          </a:bodyPr>
          <a:lstStyle/>
          <a:p>
            <a:r>
              <a:rPr lang="en-US" dirty="0"/>
              <a:t>create, link, unlink, </a:t>
            </a:r>
            <a:r>
              <a:rPr lang="en-US" dirty="0" err="1"/>
              <a:t>createdir</a:t>
            </a:r>
            <a:r>
              <a:rPr lang="en-US" dirty="0"/>
              <a:t>, </a:t>
            </a:r>
            <a:r>
              <a:rPr lang="en-US" dirty="0" err="1"/>
              <a:t>rmdir</a:t>
            </a:r>
            <a:endParaRPr lang="en-US" dirty="0"/>
          </a:p>
          <a:p>
            <a:pPr lvl="1"/>
            <a:r>
              <a:rPr lang="en-US" dirty="0"/>
              <a:t>Create file, link to file, remove link</a:t>
            </a:r>
          </a:p>
          <a:p>
            <a:pPr lvl="1"/>
            <a:r>
              <a:rPr lang="en-US" dirty="0"/>
              <a:t>Create directory, remove directory</a:t>
            </a:r>
          </a:p>
          <a:p>
            <a:r>
              <a:rPr lang="en-US" dirty="0"/>
              <a:t>open, close, read, write, seek</a:t>
            </a:r>
          </a:p>
          <a:p>
            <a:pPr lvl="1"/>
            <a:r>
              <a:rPr lang="en-US" dirty="0"/>
              <a:t>Open/close a file for reading/writing</a:t>
            </a:r>
          </a:p>
          <a:p>
            <a:pPr lvl="1"/>
            <a:r>
              <a:rPr lang="en-US" dirty="0"/>
              <a:t>Seek resets current position</a:t>
            </a:r>
          </a:p>
          <a:p>
            <a:r>
              <a:rPr lang="en-US" dirty="0" err="1"/>
              <a:t>fsync</a:t>
            </a:r>
            <a:endParaRPr lang="en-US" dirty="0"/>
          </a:p>
          <a:p>
            <a:pPr lvl="1"/>
            <a:r>
              <a:rPr lang="en-US" dirty="0"/>
              <a:t>File modifications can be cached</a:t>
            </a:r>
          </a:p>
          <a:p>
            <a:pPr lvl="1"/>
            <a:r>
              <a:rPr lang="en-US" dirty="0" err="1"/>
              <a:t>fsync</a:t>
            </a:r>
            <a:r>
              <a:rPr lang="en-US" dirty="0"/>
              <a:t> forces modifications to disk (like a memory barrier)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Workload</a:t>
            </a:r>
          </a:p>
        </p:txBody>
      </p:sp>
      <p:sp>
        <p:nvSpPr>
          <p:cNvPr id="3" name="Content Placeholder 2"/>
          <p:cNvSpPr>
            <a:spLocks noGrp="1"/>
          </p:cNvSpPr>
          <p:nvPr>
            <p:ph idx="1"/>
          </p:nvPr>
        </p:nvSpPr>
        <p:spPr/>
        <p:txBody>
          <a:bodyPr/>
          <a:lstStyle/>
          <a:p>
            <a:r>
              <a:rPr lang="en-US" dirty="0"/>
              <a:t>File sizes</a:t>
            </a:r>
          </a:p>
          <a:p>
            <a:pPr lvl="1"/>
            <a:r>
              <a:rPr lang="en-US" dirty="0"/>
              <a:t>Are most files small or large?</a:t>
            </a:r>
          </a:p>
          <a:p>
            <a:pPr lvl="2"/>
            <a:r>
              <a:rPr lang="en-US" dirty="0">
                <a:solidFill>
                  <a:srgbClr val="0070C0"/>
                </a:solidFill>
              </a:rPr>
              <a:t>SMALL</a:t>
            </a:r>
          </a:p>
          <a:p>
            <a:pPr lvl="1"/>
            <a:r>
              <a:rPr lang="en-US" dirty="0"/>
              <a:t>Which accounts for more total storage: small or large files?</a:t>
            </a:r>
          </a:p>
          <a:p>
            <a:pPr lvl="2"/>
            <a:r>
              <a:rPr lang="en-US" dirty="0">
                <a:solidFill>
                  <a:srgbClr val="0070C0"/>
                </a:solidFill>
              </a:rPr>
              <a:t>LARGE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Workload</a:t>
            </a:r>
          </a:p>
        </p:txBody>
      </p:sp>
      <p:sp>
        <p:nvSpPr>
          <p:cNvPr id="3" name="Content Placeholder 2"/>
          <p:cNvSpPr>
            <a:spLocks noGrp="1"/>
          </p:cNvSpPr>
          <p:nvPr>
            <p:ph idx="1"/>
          </p:nvPr>
        </p:nvSpPr>
        <p:spPr/>
        <p:txBody>
          <a:bodyPr/>
          <a:lstStyle/>
          <a:p>
            <a:pPr lvl="0"/>
            <a:r>
              <a:rPr lang="en-US" dirty="0"/>
              <a:t>File access</a:t>
            </a:r>
          </a:p>
          <a:p>
            <a:pPr lvl="1"/>
            <a:r>
              <a:rPr lang="en-US" dirty="0"/>
              <a:t>Are most accesses to small or large files?</a:t>
            </a:r>
          </a:p>
          <a:p>
            <a:pPr lvl="2"/>
            <a:r>
              <a:rPr lang="en-US" dirty="0">
                <a:solidFill>
                  <a:srgbClr val="0070C0"/>
                </a:solidFill>
              </a:rPr>
              <a:t>SMALL</a:t>
            </a:r>
          </a:p>
          <a:p>
            <a:pPr lvl="1"/>
            <a:r>
              <a:rPr lang="en-US" dirty="0"/>
              <a:t>Which accounts for more total I/O bytes: small or large files?</a:t>
            </a:r>
          </a:p>
          <a:p>
            <a:pPr lvl="2"/>
            <a:r>
              <a:rPr lang="en-US" dirty="0">
                <a:solidFill>
                  <a:srgbClr val="0070C0"/>
                </a:solidFill>
              </a:rPr>
              <a:t>LARGE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Workload</a:t>
            </a:r>
          </a:p>
        </p:txBody>
      </p:sp>
      <p:sp>
        <p:nvSpPr>
          <p:cNvPr id="3" name="Content Placeholder 2"/>
          <p:cNvSpPr>
            <a:spLocks noGrp="1"/>
          </p:cNvSpPr>
          <p:nvPr>
            <p:ph idx="1"/>
          </p:nvPr>
        </p:nvSpPr>
        <p:spPr/>
        <p:txBody>
          <a:bodyPr/>
          <a:lstStyle/>
          <a:p>
            <a:r>
              <a:rPr lang="en-US" dirty="0"/>
              <a:t>How are files used?</a:t>
            </a:r>
          </a:p>
          <a:p>
            <a:pPr lvl="1"/>
            <a:r>
              <a:rPr lang="en-US" dirty="0"/>
              <a:t>Most files are read/written sequentially</a:t>
            </a:r>
          </a:p>
          <a:p>
            <a:pPr lvl="1"/>
            <a:r>
              <a:rPr lang="en-US" dirty="0"/>
              <a:t>Some files are read/written randomly</a:t>
            </a:r>
          </a:p>
          <a:p>
            <a:pPr lvl="2"/>
            <a:r>
              <a:rPr lang="en-US" dirty="0"/>
              <a:t>Ex: database files, swap files</a:t>
            </a:r>
          </a:p>
          <a:p>
            <a:pPr lvl="1"/>
            <a:r>
              <a:rPr lang="en-US" dirty="0"/>
              <a:t>Some files have a pre-defined size at creation</a:t>
            </a:r>
          </a:p>
          <a:p>
            <a:pPr lvl="1"/>
            <a:r>
              <a:rPr lang="en-US" dirty="0"/>
              <a:t>Some files start small and grow over time</a:t>
            </a:r>
          </a:p>
          <a:p>
            <a:pPr lvl="2"/>
            <a:r>
              <a:rPr lang="en-US" dirty="0"/>
              <a:t>Ex: program </a:t>
            </a:r>
            <a:r>
              <a:rPr lang="en-US" dirty="0" err="1"/>
              <a:t>stdout</a:t>
            </a:r>
            <a:r>
              <a:rPr lang="en-US" dirty="0"/>
              <a:t>, system logs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a:t>
            </a:r>
          </a:p>
        </p:txBody>
      </p:sp>
      <p:sp>
        <p:nvSpPr>
          <p:cNvPr id="3" name="Content Placeholder 2"/>
          <p:cNvSpPr>
            <a:spLocks noGrp="1"/>
          </p:cNvSpPr>
          <p:nvPr>
            <p:ph idx="1"/>
          </p:nvPr>
        </p:nvSpPr>
        <p:spPr/>
        <p:txBody>
          <a:bodyPr>
            <a:normAutofit fontScale="92500"/>
          </a:bodyPr>
          <a:lstStyle/>
          <a:p>
            <a:r>
              <a:rPr lang="en-US" dirty="0"/>
              <a:t>Abstraction on top of persistent storage</a:t>
            </a:r>
          </a:p>
          <a:p>
            <a:pPr lvl="1"/>
            <a:r>
              <a:rPr lang="en-US" dirty="0"/>
              <a:t>Magnetic disk</a:t>
            </a:r>
          </a:p>
          <a:p>
            <a:pPr lvl="1"/>
            <a:r>
              <a:rPr lang="en-US" dirty="0"/>
              <a:t>Flash memory (e.g., USB flash drive)</a:t>
            </a:r>
          </a:p>
          <a:p>
            <a:r>
              <a:rPr lang="en-US" dirty="0"/>
              <a:t>Devices provide</a:t>
            </a:r>
          </a:p>
          <a:p>
            <a:pPr lvl="1"/>
            <a:r>
              <a:rPr lang="en-US" dirty="0"/>
              <a:t>Storage that (usually) survives across machine crashes</a:t>
            </a:r>
          </a:p>
          <a:p>
            <a:pPr lvl="1"/>
            <a:r>
              <a:rPr lang="en-US" dirty="0"/>
              <a:t>Block level (random) access</a:t>
            </a:r>
          </a:p>
          <a:p>
            <a:pPr lvl="1"/>
            <a:r>
              <a:rPr lang="en-US" dirty="0"/>
              <a:t>Large capacity at low cost</a:t>
            </a:r>
          </a:p>
          <a:p>
            <a:pPr lvl="1"/>
            <a:r>
              <a:rPr lang="en-US" dirty="0"/>
              <a:t>Relatively slow performance</a:t>
            </a:r>
          </a:p>
          <a:p>
            <a:pPr lvl="2"/>
            <a:r>
              <a:rPr lang="en-US" dirty="0"/>
              <a:t>Magnetic disk read takes 10-20M processor instructions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Design</a:t>
            </a:r>
          </a:p>
        </p:txBody>
      </p:sp>
      <p:sp>
        <p:nvSpPr>
          <p:cNvPr id="3" name="Content Placeholder 2"/>
          <p:cNvSpPr>
            <a:spLocks noGrp="1"/>
          </p:cNvSpPr>
          <p:nvPr>
            <p:ph idx="1"/>
          </p:nvPr>
        </p:nvSpPr>
        <p:spPr>
          <a:xfrm>
            <a:off x="457200" y="1512606"/>
            <a:ext cx="8491548" cy="5257800"/>
          </a:xfrm>
        </p:spPr>
        <p:txBody>
          <a:bodyPr>
            <a:normAutofit fontScale="92500" lnSpcReduction="20000"/>
          </a:bodyPr>
          <a:lstStyle/>
          <a:p>
            <a:r>
              <a:rPr lang="en-US" dirty="0"/>
              <a:t>For small files:</a:t>
            </a:r>
          </a:p>
          <a:p>
            <a:pPr lvl="1"/>
            <a:r>
              <a:rPr lang="en-US" dirty="0"/>
              <a:t>Small blocks for storage efficiency</a:t>
            </a:r>
          </a:p>
          <a:p>
            <a:pPr lvl="1"/>
            <a:r>
              <a:rPr lang="en-US" dirty="0"/>
              <a:t>Concurrent ops more efficient than sequential</a:t>
            </a:r>
          </a:p>
          <a:p>
            <a:pPr lvl="1"/>
            <a:r>
              <a:rPr lang="en-US" dirty="0"/>
              <a:t>Files used together should be stored together</a:t>
            </a:r>
          </a:p>
          <a:p>
            <a:r>
              <a:rPr lang="en-US" dirty="0"/>
              <a:t>For large files:</a:t>
            </a:r>
          </a:p>
          <a:p>
            <a:pPr lvl="1"/>
            <a:r>
              <a:rPr lang="en-US" dirty="0"/>
              <a:t>Storage efficient (large blocks)</a:t>
            </a:r>
          </a:p>
          <a:p>
            <a:pPr lvl="1"/>
            <a:r>
              <a:rPr lang="en-US" dirty="0"/>
              <a:t>Contiguous allocation for sequential access</a:t>
            </a:r>
          </a:p>
          <a:p>
            <a:pPr lvl="1"/>
            <a:r>
              <a:rPr lang="en-US" dirty="0"/>
              <a:t>Efficient lookup for random access</a:t>
            </a:r>
          </a:p>
          <a:p>
            <a:r>
              <a:rPr lang="en-US" dirty="0"/>
              <a:t>May not know at file creation</a:t>
            </a:r>
          </a:p>
          <a:p>
            <a:pPr lvl="1"/>
            <a:r>
              <a:rPr lang="en-US" dirty="0"/>
              <a:t>Whether file will become small or large</a:t>
            </a:r>
          </a:p>
          <a:p>
            <a:pPr lvl="1"/>
            <a:r>
              <a:rPr lang="en-US" dirty="0"/>
              <a:t>Whether file is persistent or temporary</a:t>
            </a:r>
          </a:p>
          <a:p>
            <a:pPr lvl="1"/>
            <a:r>
              <a:rPr lang="en-US" dirty="0"/>
              <a:t>Whether file will be used sequentially or randomly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System as Illusionist:</a:t>
            </a:r>
            <a:br>
              <a:rPr lang="en-US" dirty="0"/>
            </a:br>
            <a:r>
              <a:rPr lang="en-US" dirty="0"/>
              <a:t>Hide Limitations of Physical Storage</a:t>
            </a:r>
          </a:p>
        </p:txBody>
      </p:sp>
      <p:sp>
        <p:nvSpPr>
          <p:cNvPr id="3" name="Content Placeholder 2"/>
          <p:cNvSpPr>
            <a:spLocks noGrp="1"/>
          </p:cNvSpPr>
          <p:nvPr>
            <p:ph idx="1"/>
          </p:nvPr>
        </p:nvSpPr>
        <p:spPr>
          <a:xfrm>
            <a:off x="457200" y="1600200"/>
            <a:ext cx="8229600" cy="4976438"/>
          </a:xfrm>
        </p:spPr>
        <p:txBody>
          <a:bodyPr>
            <a:normAutofit fontScale="85000" lnSpcReduction="20000"/>
          </a:bodyPr>
          <a:lstStyle/>
          <a:p>
            <a:pPr lvl="0"/>
            <a:r>
              <a:rPr lang="en-US" dirty="0"/>
              <a:t>Persistence of data stored in file system:</a:t>
            </a:r>
          </a:p>
          <a:p>
            <a:pPr lvl="1"/>
            <a:r>
              <a:rPr lang="en-US" dirty="0"/>
              <a:t>Even if crash happens during an update</a:t>
            </a:r>
          </a:p>
          <a:p>
            <a:pPr lvl="1"/>
            <a:r>
              <a:rPr lang="en-US" dirty="0"/>
              <a:t>Even if disk block becomes corrupted</a:t>
            </a:r>
          </a:p>
          <a:p>
            <a:pPr lvl="1"/>
            <a:r>
              <a:rPr lang="en-US" dirty="0"/>
              <a:t>Even if flash memory wears out</a:t>
            </a:r>
          </a:p>
          <a:p>
            <a:r>
              <a:rPr lang="en-US" dirty="0"/>
              <a:t>Controlled access to shared data</a:t>
            </a:r>
          </a:p>
          <a:p>
            <a:r>
              <a:rPr lang="en-US" dirty="0"/>
              <a:t>Naming:</a:t>
            </a:r>
          </a:p>
          <a:p>
            <a:pPr lvl="1"/>
            <a:r>
              <a:rPr lang="en-US" dirty="0"/>
              <a:t>Named data instead of disk block numbers</a:t>
            </a:r>
          </a:p>
          <a:p>
            <a:pPr lvl="1"/>
            <a:r>
              <a:rPr lang="en-US" dirty="0"/>
              <a:t>Byte addressable data even though devices are block-oriented</a:t>
            </a:r>
          </a:p>
          <a:p>
            <a:pPr lvl="1"/>
            <a:r>
              <a:rPr lang="en-US" dirty="0"/>
              <a:t>Directories instead of flat storage</a:t>
            </a:r>
          </a:p>
          <a:p>
            <a:r>
              <a:rPr lang="en-US" dirty="0"/>
              <a:t>Performance:</a:t>
            </a:r>
          </a:p>
          <a:p>
            <a:pPr lvl="1"/>
            <a:r>
              <a:rPr lang="en-US" dirty="0"/>
              <a:t>Data placement and data structure organization</a:t>
            </a:r>
          </a:p>
          <a:p>
            <a:pPr lvl="1"/>
            <a:r>
              <a:rPr lang="en-US" dirty="0"/>
              <a:t>Cached data</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Abstraction</a:t>
            </a:r>
          </a:p>
        </p:txBody>
      </p:sp>
      <p:sp>
        <p:nvSpPr>
          <p:cNvPr id="3" name="Content Placeholder 2"/>
          <p:cNvSpPr>
            <a:spLocks noGrp="1"/>
          </p:cNvSpPr>
          <p:nvPr>
            <p:ph idx="1"/>
          </p:nvPr>
        </p:nvSpPr>
        <p:spPr/>
        <p:txBody>
          <a:bodyPr>
            <a:normAutofit fontScale="85000" lnSpcReduction="20000"/>
          </a:bodyPr>
          <a:lstStyle/>
          <a:p>
            <a:r>
              <a:rPr lang="en-US" dirty="0"/>
              <a:t>File system</a:t>
            </a:r>
          </a:p>
          <a:p>
            <a:pPr lvl="1"/>
            <a:r>
              <a:rPr lang="en-US" dirty="0"/>
              <a:t>Persistent, named data</a:t>
            </a:r>
          </a:p>
          <a:p>
            <a:pPr lvl="1"/>
            <a:r>
              <a:rPr lang="en-US" dirty="0"/>
              <a:t>Operating system crashes (and disk errors) leave file system in a valid state</a:t>
            </a:r>
          </a:p>
          <a:p>
            <a:r>
              <a:rPr lang="en-US" dirty="0"/>
              <a:t>Access control on data</a:t>
            </a:r>
          </a:p>
          <a:p>
            <a:r>
              <a:rPr lang="en-US" dirty="0"/>
              <a:t>File: named collection of data</a:t>
            </a:r>
          </a:p>
          <a:p>
            <a:pPr lvl="1"/>
            <a:r>
              <a:rPr lang="en-US" dirty="0"/>
              <a:t>Linear sequence of bytes (or a set of sequences or records)</a:t>
            </a:r>
          </a:p>
          <a:p>
            <a:pPr lvl="1"/>
            <a:r>
              <a:rPr lang="en-US" dirty="0"/>
              <a:t>Read/write</a:t>
            </a:r>
          </a:p>
          <a:p>
            <a:pPr lvl="1"/>
            <a:r>
              <a:rPr lang="en-US" dirty="0"/>
              <a:t>Hierarchical organization (directories, subdirectories)</a:t>
            </a:r>
          </a:p>
          <a:p>
            <a:r>
              <a:rPr lang="en-US" dirty="0"/>
              <a:t>Performance</a:t>
            </a:r>
          </a:p>
          <a:p>
            <a:pPr lvl="1"/>
            <a:r>
              <a:rPr lang="en-US" dirty="0"/>
              <a:t>Achieve close to the hardware limit in the average case</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idx="1"/>
          </p:nvPr>
        </p:nvSpPr>
        <p:spPr/>
        <p:txBody>
          <a:bodyPr/>
          <a:lstStyle/>
          <a:p>
            <a:r>
              <a:rPr lang="en-US" dirty="0"/>
              <a:t>Metadata</a:t>
            </a:r>
          </a:p>
          <a:p>
            <a:pPr lvl="1"/>
            <a:r>
              <a:rPr lang="en-US" dirty="0"/>
              <a:t>owner, access permissions, timestamps (creation, last written), size, reference count, lock, etc.</a:t>
            </a:r>
          </a:p>
          <a:p>
            <a:r>
              <a:rPr lang="en-US" dirty="0"/>
              <a:t>Data</a:t>
            </a:r>
          </a:p>
          <a:p>
            <a:pPr lvl="1"/>
            <a:r>
              <a:rPr lang="en-US" dirty="0"/>
              <a:t>May be unstructured or structured:</a:t>
            </a:r>
          </a:p>
          <a:p>
            <a:pPr lvl="2"/>
            <a:r>
              <a:rPr lang="en-US" dirty="0"/>
              <a:t>Stream of bytes (even if stored as blocks)</a:t>
            </a:r>
          </a:p>
          <a:p>
            <a:pPr lvl="2"/>
            <a:r>
              <a:rPr lang="en-US" dirty="0"/>
              <a:t>Records are collections of related fields, often with a key field used for searching and sorting</a:t>
            </a:r>
          </a:p>
          <a:p>
            <a:pPr lvl="1"/>
            <a:r>
              <a:rPr lang="en-US" dirty="0"/>
              <a:t>Alternate data streams (resource forks in Mac OS)</a:t>
            </a:r>
          </a:p>
        </p:txBody>
      </p:sp>
    </p:spTree>
    <p:extLst>
      <p:ext uri="{BB962C8B-B14F-4D97-AF65-F5344CB8AC3E}">
        <p14:creationId xmlns:p14="http://schemas.microsoft.com/office/powerpoint/2010/main" val="280782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File Type</a:t>
            </a:r>
          </a:p>
        </p:txBody>
      </p:sp>
      <p:sp>
        <p:nvSpPr>
          <p:cNvPr id="3" name="Content Placeholder 2"/>
          <p:cNvSpPr>
            <a:spLocks noGrp="1"/>
          </p:cNvSpPr>
          <p:nvPr>
            <p:ph idx="1"/>
          </p:nvPr>
        </p:nvSpPr>
        <p:spPr/>
        <p:txBody>
          <a:bodyPr/>
          <a:lstStyle/>
          <a:p>
            <a:r>
              <a:rPr lang="en-US" dirty="0"/>
              <a:t>Metadata</a:t>
            </a:r>
          </a:p>
          <a:p>
            <a:r>
              <a:rPr lang="en-US" dirty="0"/>
              <a:t>Extension identifier (.c, .o)</a:t>
            </a:r>
          </a:p>
          <a:p>
            <a:pPr lvl="1"/>
            <a:r>
              <a:rPr lang="en-US" dirty="0"/>
              <a:t>Can be used to specify usage or structure</a:t>
            </a:r>
          </a:p>
          <a:p>
            <a:pPr lvl="1"/>
            <a:r>
              <a:rPr lang="en-US" dirty="0"/>
              <a:t>OS can associate a specific application with  an extension</a:t>
            </a:r>
          </a:p>
          <a:p>
            <a:r>
              <a:rPr lang="en-US" dirty="0"/>
              <a:t>Magic number within file</a:t>
            </a:r>
          </a:p>
          <a:p>
            <a:pPr lvl="1"/>
            <a:r>
              <a:rPr lang="en-US" dirty="0"/>
              <a:t>Identify usage or structure</a:t>
            </a:r>
          </a:p>
          <a:p>
            <a:pPr lvl="1"/>
            <a:r>
              <a:rPr lang="en-US" dirty="0"/>
              <a:t>First four bytes for ELF file are: 177 E L F</a:t>
            </a:r>
          </a:p>
        </p:txBody>
      </p:sp>
    </p:spTree>
    <p:extLst>
      <p:ext uri="{BB962C8B-B14F-4D97-AF65-F5344CB8AC3E}">
        <p14:creationId xmlns:p14="http://schemas.microsoft.com/office/powerpoint/2010/main" val="41243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File Types in UNIX</a:t>
            </a:r>
          </a:p>
        </p:txBody>
      </p:sp>
      <p:sp>
        <p:nvSpPr>
          <p:cNvPr id="3" name="Content Placeholder 2"/>
          <p:cNvSpPr>
            <a:spLocks noGrp="1"/>
          </p:cNvSpPr>
          <p:nvPr>
            <p:ph idx="1"/>
          </p:nvPr>
        </p:nvSpPr>
        <p:spPr/>
        <p:txBody>
          <a:bodyPr/>
          <a:lstStyle/>
          <a:p>
            <a:r>
              <a:rPr lang="en-US" dirty="0"/>
              <a:t>Regular file</a:t>
            </a:r>
          </a:p>
          <a:p>
            <a:pPr lvl="1"/>
            <a:r>
              <a:rPr lang="en-US" dirty="0"/>
              <a:t>Text (e.g., ASCII)</a:t>
            </a:r>
          </a:p>
          <a:p>
            <a:pPr lvl="1"/>
            <a:r>
              <a:rPr lang="en-US" dirty="0"/>
              <a:t>Binary (e.g., executable)</a:t>
            </a:r>
          </a:p>
          <a:p>
            <a:r>
              <a:rPr lang="en-US" dirty="0"/>
              <a:t>Directory</a:t>
            </a:r>
          </a:p>
          <a:p>
            <a:pPr lvl="1"/>
            <a:r>
              <a:rPr lang="en-US" dirty="0"/>
              <a:t>Writes must be restricted to preserve structure</a:t>
            </a:r>
          </a:p>
          <a:p>
            <a:r>
              <a:rPr lang="en-US" dirty="0"/>
              <a:t>Special file</a:t>
            </a:r>
          </a:p>
          <a:p>
            <a:pPr lvl="1"/>
            <a:r>
              <a:rPr lang="en-US" dirty="0"/>
              <a:t>Maps physical I/O device to the file system</a:t>
            </a:r>
          </a:p>
        </p:txBody>
      </p:sp>
    </p:spTree>
    <p:extLst>
      <p:ext uri="{BB962C8B-B14F-4D97-AF65-F5344CB8AC3E}">
        <p14:creationId xmlns:p14="http://schemas.microsoft.com/office/powerpoint/2010/main" val="137807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 Philosophies</a:t>
            </a:r>
          </a:p>
        </p:txBody>
      </p:sp>
      <p:sp>
        <p:nvSpPr>
          <p:cNvPr id="3" name="Content Placeholder 2"/>
          <p:cNvSpPr>
            <a:spLocks noGrp="1"/>
          </p:cNvSpPr>
          <p:nvPr>
            <p:ph idx="1"/>
          </p:nvPr>
        </p:nvSpPr>
        <p:spPr/>
        <p:txBody>
          <a:bodyPr>
            <a:normAutofit fontScale="92500" lnSpcReduction="20000"/>
          </a:bodyPr>
          <a:lstStyle/>
          <a:p>
            <a:r>
              <a:rPr lang="en-US" dirty="0"/>
              <a:t>UNIX philosophy as stated by Ritchie and Thompson (inventors):</a:t>
            </a:r>
          </a:p>
          <a:p>
            <a:pPr lvl="1"/>
            <a:r>
              <a:rPr lang="en-US" dirty="0"/>
              <a:t>“the structure of files is controlled by the programs that use them, not by the system”</a:t>
            </a:r>
          </a:p>
          <a:p>
            <a:r>
              <a:rPr lang="en-US" dirty="0"/>
              <a:t>Alternate approach, e.g., IBM z/OS</a:t>
            </a:r>
          </a:p>
          <a:p>
            <a:pPr lvl="1"/>
            <a:r>
              <a:rPr lang="en-US" dirty="0"/>
              <a:t>“An access method defines the technique that is used to store and retrieve data. Access methods have their own data set structures to organize data, macros to define and process data sets, and utility programs to process data sets.”</a:t>
            </a:r>
          </a:p>
          <a:p>
            <a:pPr lvl="2"/>
            <a:r>
              <a:rPr lang="en-US" dirty="0"/>
              <a:t>Ex: Virtual Sequential Access Method (VSAM)</a:t>
            </a:r>
          </a:p>
          <a:p>
            <a:pPr lvl="2"/>
            <a:r>
              <a:rPr lang="en-US" dirty="0"/>
              <a:t>Ex: Queued Sequential Access Method (QSAM)</a:t>
            </a:r>
          </a:p>
        </p:txBody>
      </p:sp>
    </p:spTree>
    <p:extLst>
      <p:ext uri="{BB962C8B-B14F-4D97-AF65-F5344CB8AC3E}">
        <p14:creationId xmlns:p14="http://schemas.microsoft.com/office/powerpoint/2010/main" val="71523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a:xfrm>
            <a:off x="457200" y="1338936"/>
            <a:ext cx="8229600" cy="4888414"/>
          </a:xfrm>
        </p:spPr>
        <p:txBody>
          <a:bodyPr>
            <a:normAutofit fontScale="85000" lnSpcReduction="10000"/>
          </a:bodyPr>
          <a:lstStyle/>
          <a:p>
            <a:r>
              <a:rPr lang="en-US" dirty="0"/>
              <a:t>Directory</a:t>
            </a:r>
          </a:p>
          <a:p>
            <a:pPr lvl="1"/>
            <a:r>
              <a:rPr lang="en-US" dirty="0"/>
              <a:t>Group of named files or subdirectories</a:t>
            </a:r>
          </a:p>
          <a:p>
            <a:pPr lvl="1"/>
            <a:r>
              <a:rPr lang="en-US" dirty="0"/>
              <a:t>Mapping from file name to file metadata location</a:t>
            </a:r>
          </a:p>
          <a:p>
            <a:r>
              <a:rPr lang="en-US" dirty="0"/>
              <a:t>Path</a:t>
            </a:r>
          </a:p>
          <a:p>
            <a:pPr lvl="1"/>
            <a:r>
              <a:rPr lang="en-US" sz="2800" kern="1200" dirty="0">
                <a:solidFill>
                  <a:schemeClr val="tx1"/>
                </a:solidFill>
                <a:latin typeface="+mn-lt"/>
                <a:ea typeface="+mn-ea"/>
                <a:cs typeface="+mn-cs"/>
              </a:rPr>
              <a:t>String that uniquely identifies file or directory</a:t>
            </a:r>
            <a:endParaRPr lang="en-US" dirty="0"/>
          </a:p>
          <a:p>
            <a:pPr lvl="1"/>
            <a:r>
              <a:rPr lang="en-US" sz="2800" kern="1200" dirty="0">
                <a:solidFill>
                  <a:schemeClr val="tx1"/>
                </a:solidFill>
                <a:latin typeface="+mn-lt"/>
                <a:ea typeface="+mn-ea"/>
                <a:cs typeface="+mn-cs"/>
              </a:rPr>
              <a:t>Ex: </a:t>
            </a:r>
            <a:r>
              <a:rPr lang="en-US" dirty="0"/>
              <a:t>/web/home/mark/</a:t>
            </a:r>
            <a:r>
              <a:rPr lang="en-US" dirty="0" err="1"/>
              <a:t>public_html</a:t>
            </a:r>
            <a:r>
              <a:rPr lang="en-US" dirty="0"/>
              <a:t>/3220.html</a:t>
            </a:r>
          </a:p>
          <a:p>
            <a:r>
              <a:rPr lang="en-US" dirty="0"/>
              <a:t>Links</a:t>
            </a:r>
          </a:p>
          <a:p>
            <a:pPr lvl="1"/>
            <a:r>
              <a:rPr lang="en-US" dirty="0"/>
              <a:t>Hard link: link from name to metadata location</a:t>
            </a:r>
          </a:p>
          <a:p>
            <a:pPr lvl="1"/>
            <a:r>
              <a:rPr lang="en-US" dirty="0"/>
              <a:t>Soft link: link from name to alternate name</a:t>
            </a:r>
          </a:p>
          <a:p>
            <a:r>
              <a:rPr lang="en-US" dirty="0"/>
              <a:t>Mount</a:t>
            </a:r>
          </a:p>
          <a:p>
            <a:pPr lvl="1"/>
            <a:r>
              <a:rPr lang="en-US" dirty="0"/>
              <a:t>Mapping from name in one file system to root of another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45658</TotalTime>
  <Words>1079</Words>
  <Application>Microsoft Office PowerPoint</Application>
  <PresentationFormat>On-screen Show (4:3)</PresentationFormat>
  <Paragraphs>171</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Introduction to Operating Systems</vt:lpstr>
      <vt:lpstr>File Systems</vt:lpstr>
      <vt:lpstr>File System as Illusionist: Hide Limitations of Physical Storage</vt:lpstr>
      <vt:lpstr>File System Abstraction</vt:lpstr>
      <vt:lpstr>Files</vt:lpstr>
      <vt:lpstr>Identifying the File Type</vt:lpstr>
      <vt:lpstr>Three File Types in UNIX</vt:lpstr>
      <vt:lpstr>File Type Philosophies</vt:lpstr>
      <vt:lpstr>Directories</vt:lpstr>
      <vt:lpstr>Directory Levels</vt:lpstr>
      <vt:lpstr>Path Names</vt:lpstr>
      <vt:lpstr>Connection-Oriented Interface</vt:lpstr>
      <vt:lpstr>UNIX Data Structures for Open Files</vt:lpstr>
      <vt:lpstr>UNIX Data Structures for Open Files (2)</vt:lpstr>
      <vt:lpstr>UNIX Data Structures for Open Files (3)</vt:lpstr>
      <vt:lpstr>UNIX File System API</vt:lpstr>
      <vt:lpstr>File System Workload</vt:lpstr>
      <vt:lpstr>File System Workload</vt:lpstr>
      <vt:lpstr>File System Workload</vt:lpstr>
      <vt:lpstr>File System Design</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Storage Systems</dc:title>
  <dc:subject/>
  <dc:creator>Thomas Anderson</dc:creator>
  <cp:keywords/>
  <dc:description>Copyright Thomas Anderson 2012</dc:description>
  <cp:lastModifiedBy>Svetlana V Drachova</cp:lastModifiedBy>
  <cp:revision>127</cp:revision>
  <cp:lastPrinted>2018-06-14T02:29:14Z</cp:lastPrinted>
  <dcterms:created xsi:type="dcterms:W3CDTF">2014-11-16T21:57:47Z</dcterms:created>
  <dcterms:modified xsi:type="dcterms:W3CDTF">2020-07-14T04:53:21Z</dcterms:modified>
  <cp:category/>
</cp:coreProperties>
</file>