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21" r:id="rId2"/>
    <p:sldId id="426" r:id="rId3"/>
    <p:sldId id="433" r:id="rId4"/>
    <p:sldId id="509" r:id="rId5"/>
    <p:sldId id="505" r:id="rId6"/>
    <p:sldId id="437" r:id="rId7"/>
    <p:sldId id="438" r:id="rId8"/>
    <p:sldId id="439" r:id="rId9"/>
    <p:sldId id="436" r:id="rId10"/>
    <p:sldId id="440" r:id="rId11"/>
    <p:sldId id="442" r:id="rId12"/>
    <p:sldId id="443" r:id="rId13"/>
    <p:sldId id="444" r:id="rId14"/>
    <p:sldId id="479" r:id="rId15"/>
    <p:sldId id="480" r:id="rId16"/>
    <p:sldId id="457" r:id="rId17"/>
    <p:sldId id="482" r:id="rId18"/>
    <p:sldId id="483" r:id="rId19"/>
    <p:sldId id="485" r:id="rId20"/>
    <p:sldId id="486" r:id="rId21"/>
    <p:sldId id="450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86449" autoAdjust="0"/>
  </p:normalViewPr>
  <p:slideViewPr>
    <p:cSldViewPr snapToGrid="0" snapToObjects="1">
      <p:cViewPr varScale="1">
        <p:scale>
          <a:sx n="59" d="100"/>
          <a:sy n="59" d="100"/>
        </p:scale>
        <p:origin x="17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83D9D75A-08D5-2F4E-8CF6-F3F8A539724C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8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and track are</a:t>
            </a:r>
            <a:r>
              <a:rPr lang="en-US" baseline="0" dirty="0"/>
              <a:t> not to scale – head is actually much much bigger than a track.</a:t>
            </a:r>
          </a:p>
          <a:p>
            <a:endParaRPr lang="en-US" baseline="0" dirty="0"/>
          </a:p>
          <a:p>
            <a:r>
              <a:rPr lang="en-US" dirty="0"/>
              <a:t>Track ~ 1 micron wide</a:t>
            </a:r>
          </a:p>
          <a:p>
            <a:pPr lvl="1"/>
            <a:r>
              <a:rPr lang="en-US" dirty="0"/>
              <a:t>Wavelength of light is ~ 0.5 micron</a:t>
            </a:r>
          </a:p>
          <a:p>
            <a:pPr lvl="1"/>
            <a:r>
              <a:rPr lang="en-US" dirty="0"/>
              <a:t>Resolution of human eye: 50 microns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Outer</a:t>
            </a:r>
            <a:r>
              <a:rPr lang="en-US" baseline="0" dirty="0"/>
              <a:t> edge of disk is travelling at 30 mph, with the head riding on top of the disk surface with a cushion of a few atoms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correcting code: ex: parity.</a:t>
            </a:r>
            <a:r>
              <a:rPr lang="en-US" baseline="0" dirty="0"/>
              <a:t>  But you can get more sophisticated.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12</a:t>
            </a:r>
          </a:p>
          <a:p>
            <a:endParaRPr lang="en-US" dirty="0"/>
          </a:p>
          <a:p>
            <a:r>
              <a:rPr lang="en-US" sz="2200" dirty="0"/>
              <a:t>(adapted by Mark </a:t>
            </a:r>
            <a:r>
              <a:rPr lang="en-US" sz="2200" dirty="0" err="1"/>
              <a:t>Smotherman</a:t>
            </a:r>
            <a:r>
              <a:rPr lang="en-US" sz="2200" dirty="0"/>
              <a:t> and Lana Drachova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3924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complete 500 random disk reads, in FIFO order?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complete 500 random disk reads, in FIFO order?</a:t>
            </a:r>
          </a:p>
          <a:p>
            <a:pPr lvl="1"/>
            <a:r>
              <a:rPr lang="en-US" dirty="0"/>
              <a:t>Seek: average 10.5 </a:t>
            </a:r>
            <a:r>
              <a:rPr lang="en-US" dirty="0" err="1"/>
              <a:t>msec</a:t>
            </a:r>
            <a:endParaRPr lang="en-US" dirty="0"/>
          </a:p>
          <a:p>
            <a:pPr lvl="1"/>
            <a:r>
              <a:rPr lang="en-US" dirty="0"/>
              <a:t>Rotation: average 4.15 </a:t>
            </a:r>
            <a:r>
              <a:rPr lang="en-US" dirty="0" err="1"/>
              <a:t>msec</a:t>
            </a:r>
            <a:endParaRPr lang="en-US" dirty="0"/>
          </a:p>
          <a:p>
            <a:pPr lvl="1"/>
            <a:r>
              <a:rPr lang="en-US" dirty="0"/>
              <a:t>Transfer: 5-10 </a:t>
            </a:r>
            <a:r>
              <a:rPr lang="en-US" dirty="0" err="1"/>
              <a:t>usec</a:t>
            </a:r>
            <a:endParaRPr lang="en-US" dirty="0"/>
          </a:p>
          <a:p>
            <a:r>
              <a:rPr lang="en-US" dirty="0"/>
              <a:t>500 * (10.5 + 4.15 + 0.01)/1000 = 7.3 seconds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long to complete 500 sequential disk reads?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How long to complete 500 sequential disk reads?</a:t>
            </a:r>
          </a:p>
          <a:p>
            <a:pPr lvl="1"/>
            <a:r>
              <a:rPr lang="en-US" dirty="0"/>
              <a:t>Seek Time: 10.5 ms (to reach first sector)</a:t>
            </a:r>
          </a:p>
          <a:p>
            <a:pPr lvl="1"/>
            <a:r>
              <a:rPr lang="en-US" dirty="0"/>
              <a:t>Rotation Time: 4.15 ms (to reach first sector)</a:t>
            </a:r>
          </a:p>
          <a:p>
            <a:pPr lvl="1"/>
            <a:r>
              <a:rPr lang="en-US" dirty="0"/>
              <a:t>Transfer Time: (outer track)</a:t>
            </a:r>
          </a:p>
          <a:p>
            <a:pPr lvl="2">
              <a:buNone/>
            </a:pPr>
            <a:r>
              <a:rPr lang="en-US" dirty="0"/>
              <a:t>500 sectors * 512 bytes / 128MB/sec = 2ms</a:t>
            </a:r>
          </a:p>
          <a:p>
            <a:pPr>
              <a:buNone/>
            </a:pPr>
            <a:r>
              <a:rPr lang="en-US" dirty="0"/>
              <a:t>Total: 10.5 + 4.15 + 2 = 16.7 ms</a:t>
            </a:r>
          </a:p>
          <a:p>
            <a:pPr lvl="1">
              <a:buNone/>
            </a:pPr>
            <a:r>
              <a:rPr lang="en-US" dirty="0"/>
              <a:t>Might need an extra head or track switch (+1ms)</a:t>
            </a:r>
          </a:p>
          <a:p>
            <a:pPr lvl="1">
              <a:buNone/>
            </a:pPr>
            <a:r>
              <a:rPr lang="en-US" dirty="0"/>
              <a:t>Track buffer may allow some sectors to be read off disk out of order (-2ms)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read all of the bytes off of a disk?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read all of the bytes off of a disk?</a:t>
            </a:r>
          </a:p>
          <a:p>
            <a:pPr lvl="1"/>
            <a:r>
              <a:rPr lang="en-US" dirty="0"/>
              <a:t>Disk capacity: 320GB</a:t>
            </a:r>
          </a:p>
          <a:p>
            <a:pPr lvl="1"/>
            <a:r>
              <a:rPr lang="en-US" dirty="0"/>
              <a:t>Disk bandwidth: 54-128MB/s</a:t>
            </a:r>
          </a:p>
          <a:p>
            <a:r>
              <a:rPr lang="en-US" dirty="0"/>
              <a:t>Transfer time =</a:t>
            </a:r>
          </a:p>
          <a:p>
            <a:pPr lvl="1">
              <a:buNone/>
            </a:pPr>
            <a:r>
              <a:rPr lang="en-US" dirty="0"/>
              <a:t>Disk capacity / average disk bandwidth</a:t>
            </a:r>
          </a:p>
          <a:p>
            <a:pPr lvl="1">
              <a:buNone/>
            </a:pPr>
            <a:r>
              <a:rPr lang="en-US" dirty="0"/>
              <a:t>~ 3500 seconds (1 hour)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</a:t>
            </a:r>
          </a:p>
        </p:txBody>
      </p:sp>
      <p:pic>
        <p:nvPicPr>
          <p:cNvPr id="8" name="Content Placeholder 7" descr="floatingGat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3648" r="-23648"/>
              <a:stretch>
                <a:fillRect/>
              </a:stretch>
            </p:blipFill>
          </mc:Choice>
          <mc:Fallback>
            <p:blipFill>
              <a:blip r:embed="rId3"/>
              <a:srcRect l="-23648" r="-2364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must be to “clean” cells; no update in place</a:t>
            </a:r>
          </a:p>
          <a:p>
            <a:pPr lvl="1"/>
            <a:r>
              <a:rPr lang="en-US" dirty="0"/>
              <a:t>Large block erasure required before write</a:t>
            </a:r>
          </a:p>
          <a:p>
            <a:pPr lvl="1"/>
            <a:r>
              <a:rPr lang="en-US" dirty="0"/>
              <a:t>Erasure block: 128 – 512 KB</a:t>
            </a:r>
          </a:p>
          <a:p>
            <a:pPr lvl="1"/>
            <a:r>
              <a:rPr lang="en-US" dirty="0"/>
              <a:t>Erasure time: Several milliseconds</a:t>
            </a:r>
          </a:p>
          <a:p>
            <a:r>
              <a:rPr lang="en-US" dirty="0"/>
              <a:t>Write/read page (2-4KB)</a:t>
            </a:r>
          </a:p>
          <a:p>
            <a:pPr lvl="1"/>
            <a:r>
              <a:rPr lang="en-US" dirty="0"/>
              <a:t>50-100 </a:t>
            </a:r>
            <a:r>
              <a:rPr lang="en-US" dirty="0" err="1"/>
              <a:t>usec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Drive (2011)</a:t>
            </a:r>
          </a:p>
        </p:txBody>
      </p:sp>
      <p:pic>
        <p:nvPicPr>
          <p:cNvPr id="4" name="Content Placeholder 3" descr="Screen Shot 2012-11-13 at 11.51.43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93" b="-3093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Translation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Flash device firmware maps logical page # to a physical location</a:t>
            </a:r>
          </a:p>
          <a:p>
            <a:pPr lvl="1"/>
            <a:r>
              <a:rPr lang="en-US" dirty="0"/>
              <a:t>Garbage collect erasure block by copying live pages to new location, then erase</a:t>
            </a:r>
          </a:p>
          <a:p>
            <a:pPr lvl="2"/>
            <a:r>
              <a:rPr lang="en-US" dirty="0"/>
              <a:t>More efficient if blocks stored at same time are deleted at same time (e.g., keep blocks of a file together)</a:t>
            </a:r>
          </a:p>
          <a:p>
            <a:pPr lvl="1"/>
            <a:r>
              <a:rPr lang="en-US" dirty="0"/>
              <a:t>Wear-leveling: only write each physical page a limited number of times</a:t>
            </a:r>
          </a:p>
          <a:p>
            <a:pPr lvl="1"/>
            <a:r>
              <a:rPr lang="en-US" dirty="0"/>
              <a:t>Remap pages that no longer work (sector sparing)</a:t>
            </a:r>
          </a:p>
          <a:p>
            <a:r>
              <a:rPr lang="en-US" dirty="0"/>
              <a:t>Transparent to the device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Magnetic disks</a:t>
            </a:r>
          </a:p>
          <a:p>
            <a:pPr lvl="1"/>
            <a:r>
              <a:rPr lang="en-US" dirty="0"/>
              <a:t>Storage that rarely becomes corrupted</a:t>
            </a:r>
          </a:p>
          <a:p>
            <a:pPr lvl="1"/>
            <a:r>
              <a:rPr lang="en-US" dirty="0"/>
              <a:t>Large capacity at low cost</a:t>
            </a:r>
          </a:p>
          <a:p>
            <a:pPr lvl="1"/>
            <a:r>
              <a:rPr lang="en-US" dirty="0"/>
              <a:t>Block level random access</a:t>
            </a:r>
          </a:p>
          <a:p>
            <a:pPr lvl="1"/>
            <a:r>
              <a:rPr lang="en-US" dirty="0"/>
              <a:t>Slow performance for random access</a:t>
            </a:r>
          </a:p>
          <a:p>
            <a:pPr lvl="1"/>
            <a:r>
              <a:rPr lang="en-US" dirty="0"/>
              <a:t>Better performance for streaming access</a:t>
            </a:r>
          </a:p>
          <a:p>
            <a:r>
              <a:rPr lang="en-US" dirty="0"/>
              <a:t>Flash memory</a:t>
            </a:r>
          </a:p>
          <a:p>
            <a:pPr lvl="1"/>
            <a:r>
              <a:rPr lang="en-US" dirty="0"/>
              <a:t>Storage that rarely becomes corrupted</a:t>
            </a:r>
          </a:p>
          <a:p>
            <a:pPr lvl="1"/>
            <a:r>
              <a:rPr lang="en-US" dirty="0"/>
              <a:t>Capacity at intermediate cost (50x disk)</a:t>
            </a:r>
          </a:p>
          <a:p>
            <a:pPr lvl="1"/>
            <a:r>
              <a:rPr lang="en-US" dirty="0"/>
              <a:t>Block level random access</a:t>
            </a:r>
          </a:p>
          <a:p>
            <a:pPr lvl="1"/>
            <a:r>
              <a:rPr lang="en-US" dirty="0"/>
              <a:t>Good performance for reads; worse for random writes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–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does Flash device know which blocks are live?</a:t>
            </a:r>
          </a:p>
          <a:p>
            <a:pPr lvl="1"/>
            <a:r>
              <a:rPr lang="en-US" dirty="0"/>
              <a:t>Live blocks must be remapped to a new location during erasure</a:t>
            </a:r>
          </a:p>
          <a:p>
            <a:pPr lvl="0"/>
            <a:r>
              <a:rPr lang="en-US" dirty="0"/>
              <a:t>TRIM command</a:t>
            </a:r>
          </a:p>
          <a:p>
            <a:pPr lvl="1"/>
            <a:r>
              <a:rPr lang="en-US" dirty="0"/>
              <a:t>File system tells device when blocks are no longer in use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Disk and flash devices now have simple CPUs</a:t>
            </a:r>
          </a:p>
          <a:p>
            <a:pPr lvl="1"/>
            <a:r>
              <a:rPr lang="en-US" dirty="0"/>
              <a:t>Disk head scheduling, remapping, SSD write leveling</a:t>
            </a:r>
          </a:p>
          <a:p>
            <a:pPr lvl="1"/>
            <a:endParaRPr lang="en-US" dirty="0"/>
          </a:p>
          <a:p>
            <a:r>
              <a:rPr lang="en-US" dirty="0"/>
              <a:t>Historical trends based on technological ratios</a:t>
            </a:r>
          </a:p>
          <a:p>
            <a:pPr lvl="1"/>
            <a:r>
              <a:rPr lang="en-US" dirty="0"/>
              <a:t>I/O channels and disk controllers in 1960s had a fair amount of processing power since the main CPU was expensive</a:t>
            </a:r>
          </a:p>
          <a:p>
            <a:pPr lvl="2"/>
            <a:r>
              <a:rPr lang="en-US" dirty="0"/>
              <a:t>E.g., to reduce load on CPU, channel could independently search for a record within a file when given a search key</a:t>
            </a:r>
          </a:p>
          <a:p>
            <a:pPr lvl="1"/>
            <a:r>
              <a:rPr lang="en-US" dirty="0"/>
              <a:t>When CPU costs decreased, I/O devices became dumb so that you could build a cheaper overall system =&gt; OS file system did more work</a:t>
            </a:r>
          </a:p>
          <a:p>
            <a:pPr lvl="1"/>
            <a:r>
              <a:rPr lang="en-US" dirty="0"/>
              <a:t>Now, CPUs are very cheap so device manufacturers include more intelligence on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</a:t>
            </a:r>
          </a:p>
        </p:txBody>
      </p:sp>
      <p:pic>
        <p:nvPicPr>
          <p:cNvPr id="6" name="Content Placeholder 5" descr="diskPicture99.jpg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906" r="-17906"/>
          <a:stretch>
            <a:fillRect/>
          </a:stretch>
        </p:blipFill>
        <p:spPr>
          <a:xfrm>
            <a:off x="-522516" y="1600200"/>
            <a:ext cx="9560306" cy="5257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0716" r="407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430" y="4550228"/>
            <a:ext cx="8316684" cy="1959429"/>
          </a:xfrm>
        </p:spPr>
        <p:txBody>
          <a:bodyPr>
            <a:normAutofit/>
          </a:bodyPr>
          <a:lstStyle/>
          <a:p>
            <a:r>
              <a:rPr lang="en-US" dirty="0"/>
              <a:t>Left-to-right: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14-inch disk platter, 16 MB removable cartridge disk for 1980s rack-mount </a:t>
            </a:r>
            <a:r>
              <a:rPr lang="en-US" dirty="0" err="1"/>
              <a:t>Ampex</a:t>
            </a:r>
            <a:r>
              <a:rPr lang="en-US" dirty="0"/>
              <a:t> DFR-900 series HDD, 3600 rpm, 30 </a:t>
            </a:r>
            <a:r>
              <a:rPr lang="en-US" dirty="0" err="1"/>
              <a:t>ms</a:t>
            </a:r>
            <a:r>
              <a:rPr lang="en-US" dirty="0"/>
              <a:t> avg. seek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5.12-inch (5.25-inch FF) platters, 19.2 GB internal drive, Quantum Bigfoot TS19A011, 4000 rpm, 10.5 </a:t>
            </a:r>
            <a:r>
              <a:rPr lang="en-US" dirty="0" err="1"/>
              <a:t>ms</a:t>
            </a:r>
            <a:r>
              <a:rPr lang="en-US" dirty="0"/>
              <a:t> 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3.74-inch (3.5-inch FF) platters, likely 80 GB internal drive, Seagate Barracuda, 7200 rpm, 8 </a:t>
            </a:r>
            <a:r>
              <a:rPr lang="en-US" dirty="0" err="1"/>
              <a:t>ms</a:t>
            </a:r>
            <a:r>
              <a:rPr lang="en-US" dirty="0"/>
              <a:t> 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2.56-inch (2.5-inch FF) platter, 10.06 GB internal drive, IBM </a:t>
            </a:r>
            <a:r>
              <a:rPr lang="en-US" dirty="0" err="1"/>
              <a:t>Travelstar</a:t>
            </a:r>
            <a:r>
              <a:rPr lang="en-US" dirty="0"/>
              <a:t> 07N5138, 4200 rpm, 12 </a:t>
            </a:r>
            <a:r>
              <a:rPr lang="en-US" dirty="0" err="1"/>
              <a:t>ms</a:t>
            </a:r>
            <a:r>
              <a:rPr lang="en-US" dirty="0"/>
              <a:t> seek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052" y="250326"/>
            <a:ext cx="6326871" cy="42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829" y="491010"/>
            <a:ext cx="5578860" cy="5983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Tracks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~ 1 micron wide</a:t>
            </a:r>
          </a:p>
          <a:p>
            <a:pPr lvl="1"/>
            <a:r>
              <a:rPr lang="en-US" dirty="0"/>
              <a:t>Wavelength of light is ~ 0.5 micron</a:t>
            </a:r>
          </a:p>
          <a:p>
            <a:pPr lvl="1"/>
            <a:r>
              <a:rPr lang="en-US" dirty="0"/>
              <a:t>Resolution of human eye: 50 microns</a:t>
            </a:r>
          </a:p>
          <a:p>
            <a:pPr lvl="1"/>
            <a:r>
              <a:rPr lang="en-US" dirty="0"/>
              <a:t>100K tracks on a typical 2.5” disk</a:t>
            </a:r>
          </a:p>
          <a:p>
            <a:r>
              <a:rPr lang="en-US" dirty="0"/>
              <a:t>Separated by unused guard regions</a:t>
            </a:r>
          </a:p>
          <a:p>
            <a:pPr lvl="1"/>
            <a:r>
              <a:rPr lang="en-US" dirty="0"/>
              <a:t>Reduces likelihood neighboring tracks are corrupted during writes (still a small non-zero chance)</a:t>
            </a:r>
          </a:p>
          <a:p>
            <a:r>
              <a:rPr lang="en-US" dirty="0"/>
              <a:t>Track length varies across disk</a:t>
            </a:r>
          </a:p>
          <a:p>
            <a:pPr lvl="1"/>
            <a:r>
              <a:rPr lang="en-US" dirty="0"/>
              <a:t>Outside: More sectors per track, higher bandwidth</a:t>
            </a:r>
          </a:p>
          <a:p>
            <a:pPr lvl="1"/>
            <a:r>
              <a:rPr lang="en-US" dirty="0"/>
              <a:t>Disk is organized into regions of tracks with same # of sectors/track</a:t>
            </a:r>
          </a:p>
          <a:p>
            <a:pPr lvl="1"/>
            <a:r>
              <a:rPr lang="en-US" dirty="0"/>
              <a:t>Only outer half of radius is used</a:t>
            </a:r>
          </a:p>
          <a:p>
            <a:pPr lvl="2"/>
            <a:r>
              <a:rPr lang="en-US" dirty="0"/>
              <a:t>Most of the disk area in the outer regions of the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2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/>
              <a:t>Sectors contain sophisticated error correcting codes</a:t>
            </a:r>
          </a:p>
          <a:p>
            <a:pPr lvl="1"/>
            <a:r>
              <a:rPr lang="en-US" dirty="0"/>
              <a:t>Disk head magnet has a field wider than track</a:t>
            </a:r>
          </a:p>
          <a:p>
            <a:pPr lvl="1"/>
            <a:r>
              <a:rPr lang="en-US" dirty="0"/>
              <a:t>Hide corruptions due to neighboring track writes</a:t>
            </a:r>
          </a:p>
          <a:p>
            <a:r>
              <a:rPr lang="en-US" dirty="0"/>
              <a:t>Sector sparing</a:t>
            </a:r>
          </a:p>
          <a:p>
            <a:pPr lvl="1"/>
            <a:r>
              <a:rPr lang="en-US" dirty="0"/>
              <a:t>Remap bad sectors transparently to spare sectors on the same surface</a:t>
            </a:r>
          </a:p>
          <a:p>
            <a:r>
              <a:rPr lang="en-US" dirty="0"/>
              <a:t>Slip sparing</a:t>
            </a:r>
          </a:p>
          <a:p>
            <a:pPr lvl="1"/>
            <a:r>
              <a:rPr lang="en-US" dirty="0"/>
              <a:t>Remap all sectors (when there is a bad sector) to preserve sequential behavior</a:t>
            </a:r>
          </a:p>
          <a:p>
            <a:pPr rtl="0" eaLnBrk="1" latinLnBrk="0" hangingPunct="1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skewing</a:t>
            </a:r>
            <a:endParaRPr lang="en-US" sz="3200" dirty="0"/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numbers offset from one track to the next, to allow for disk head movement for sequential ops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Disk Latency = </a:t>
            </a:r>
          </a:p>
          <a:p>
            <a:pPr lvl="1">
              <a:buNone/>
            </a:pPr>
            <a:r>
              <a:rPr lang="en-US" dirty="0"/>
              <a:t>Seek Time + Rotation Time + Transfer Time</a:t>
            </a:r>
          </a:p>
          <a:p>
            <a:pPr lvl="1">
              <a:buNone/>
            </a:pPr>
            <a:r>
              <a:rPr lang="en-US" dirty="0"/>
              <a:t>Seek Time: time to move disk arm over track (1-20ms)</a:t>
            </a:r>
          </a:p>
          <a:p>
            <a:pPr lvl="2">
              <a:buNone/>
            </a:pPr>
            <a:r>
              <a:rPr lang="en-US" dirty="0"/>
              <a:t>Fine-grained position adjustment necessary for head to “settle”</a:t>
            </a:r>
          </a:p>
          <a:p>
            <a:pPr lvl="2">
              <a:buNone/>
            </a:pPr>
            <a:r>
              <a:rPr lang="en-US" dirty="0"/>
              <a:t>Head switch time ~ track switch time (on modern disks)</a:t>
            </a:r>
          </a:p>
          <a:p>
            <a:pPr lvl="1">
              <a:buNone/>
            </a:pPr>
            <a:r>
              <a:rPr lang="en-US" dirty="0"/>
              <a:t>Rotation Time: time to wait for disk to rotate under disk head</a:t>
            </a:r>
          </a:p>
          <a:p>
            <a:pPr lvl="2">
              <a:buNone/>
            </a:pPr>
            <a:r>
              <a:rPr lang="en-US" dirty="0"/>
              <a:t>Disk rotation: 4 – 15ms (depending on price of disk)</a:t>
            </a:r>
          </a:p>
          <a:p>
            <a:pPr lvl="2">
              <a:buNone/>
            </a:pPr>
            <a:r>
              <a:rPr lang="en-US" dirty="0"/>
              <a:t>On average, only need to wait half a rotation</a:t>
            </a:r>
          </a:p>
          <a:p>
            <a:pPr lvl="1">
              <a:buNone/>
            </a:pPr>
            <a:r>
              <a:rPr lang="en-US" dirty="0"/>
              <a:t>Transfer Time: time to transfer data onto/off of disk</a:t>
            </a:r>
          </a:p>
          <a:p>
            <a:pPr lvl="2">
              <a:buNone/>
            </a:pPr>
            <a:r>
              <a:rPr lang="en-US" dirty="0"/>
              <a:t>Disk head transfer rate: 50-100MB/s  (5-10 </a:t>
            </a:r>
            <a:r>
              <a:rPr lang="en-US" dirty="0" err="1"/>
              <a:t>usec</a:t>
            </a:r>
            <a:r>
              <a:rPr lang="en-US" dirty="0"/>
              <a:t>/sector)</a:t>
            </a:r>
          </a:p>
          <a:p>
            <a:pPr lvl="2">
              <a:buNone/>
            </a:pPr>
            <a:r>
              <a:rPr lang="en-US" dirty="0"/>
              <a:t>Host transfer rate dependent on I/O connector (USB, SATA, …)</a:t>
            </a:r>
          </a:p>
          <a:p>
            <a:pPr lvl="2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Toshiba Disk (2008)</a:t>
            </a:r>
          </a:p>
        </p:txBody>
      </p:sp>
      <p:pic>
        <p:nvPicPr>
          <p:cNvPr id="4" name="Content Placeholder 3" descr="Screen Shot 2012-11-07 at 10.00.16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-371162" y="1144634"/>
            <a:ext cx="10388666" cy="571336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47332</TotalTime>
  <Words>1058</Words>
  <Application>Microsoft Office PowerPoint</Application>
  <PresentationFormat>On-screen Show (4:3)</PresentationFormat>
  <Paragraphs>131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Storage Devices</vt:lpstr>
      <vt:lpstr>Magnetic Disk</vt:lpstr>
      <vt:lpstr>PowerPoint Presentation</vt:lpstr>
      <vt:lpstr>PowerPoint Presentation</vt:lpstr>
      <vt:lpstr>Disk Tracks</vt:lpstr>
      <vt:lpstr>Sectors</vt:lpstr>
      <vt:lpstr>Disk Performance</vt:lpstr>
      <vt:lpstr>Toshiba Disk (2008)</vt:lpstr>
      <vt:lpstr>Question</vt:lpstr>
      <vt:lpstr>Question</vt:lpstr>
      <vt:lpstr>Question</vt:lpstr>
      <vt:lpstr>Question</vt:lpstr>
      <vt:lpstr>Question</vt:lpstr>
      <vt:lpstr>Question</vt:lpstr>
      <vt:lpstr>Flash Memory</vt:lpstr>
      <vt:lpstr>Flash Memory</vt:lpstr>
      <vt:lpstr>Flash Drive (2011)</vt:lpstr>
      <vt:lpstr>Flash Translation Layer</vt:lpstr>
      <vt:lpstr>File System – Flash</vt:lpstr>
      <vt:lpstr>Device Intelligence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Storage Systems</dc:title>
  <dc:subject/>
  <dc:creator>Thomas Anderson</dc:creator>
  <cp:keywords/>
  <dc:description>Copyright Thomas Anderson 2012</dc:description>
  <cp:lastModifiedBy>Svetlana V Drachova</cp:lastModifiedBy>
  <cp:revision>126</cp:revision>
  <cp:lastPrinted>2018-06-14T02:29:14Z</cp:lastPrinted>
  <dcterms:created xsi:type="dcterms:W3CDTF">2014-11-16T21:57:47Z</dcterms:created>
  <dcterms:modified xsi:type="dcterms:W3CDTF">2020-07-14T05:36:24Z</dcterms:modified>
  <cp:category/>
</cp:coreProperties>
</file>