
<file path=[Content_Types].xml><?xml version="1.0" encoding="utf-8"?>
<Types xmlns="http://schemas.openxmlformats.org/package/2006/content-types">
  <Default Extension="png" ContentType="image/png"/>
  <Default Extension="pdf" ContentType="application/pd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530" r:id="rId2"/>
    <p:sldId id="494" r:id="rId3"/>
    <p:sldId id="415" r:id="rId4"/>
    <p:sldId id="521" r:id="rId5"/>
    <p:sldId id="522" r:id="rId6"/>
    <p:sldId id="507" r:id="rId7"/>
    <p:sldId id="523" r:id="rId8"/>
    <p:sldId id="524" r:id="rId9"/>
    <p:sldId id="527" r:id="rId10"/>
    <p:sldId id="529" r:id="rId11"/>
    <p:sldId id="528" r:id="rId12"/>
    <p:sldId id="542" r:id="rId13"/>
    <p:sldId id="541" r:id="rId14"/>
    <p:sldId id="471" r:id="rId15"/>
    <p:sldId id="516" r:id="rId16"/>
    <p:sldId id="517" r:id="rId17"/>
    <p:sldId id="526" r:id="rId18"/>
    <p:sldId id="531" r:id="rId19"/>
    <p:sldId id="518" r:id="rId20"/>
    <p:sldId id="480" r:id="rId21"/>
    <p:sldId id="496" r:id="rId22"/>
    <p:sldId id="481" r:id="rId23"/>
    <p:sldId id="483" r:id="rId24"/>
    <p:sldId id="492" r:id="rId25"/>
    <p:sldId id="534" r:id="rId26"/>
    <p:sldId id="491" r:id="rId27"/>
    <p:sldId id="532" r:id="rId28"/>
    <p:sldId id="533" r:id="rId29"/>
    <p:sldId id="499" r:id="rId30"/>
    <p:sldId id="540" r:id="rId31"/>
    <p:sldId id="486" r:id="rId32"/>
    <p:sldId id="493" r:id="rId33"/>
    <p:sldId id="495" r:id="rId34"/>
    <p:sldId id="497" r:id="rId35"/>
    <p:sldId id="498" r:id="rId36"/>
  </p:sldIdLst>
  <p:sldSz cx="9144000" cy="6858000" type="screen4x3"/>
  <p:notesSz cx="9296400" cy="701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7" autoAdjust="0"/>
    <p:restoredTop sz="86449" autoAdjust="0"/>
  </p:normalViewPr>
  <p:slideViewPr>
    <p:cSldViewPr snapToGrid="0" snapToObjects="1">
      <p:cViewPr varScale="1">
        <p:scale>
          <a:sx n="86" d="100"/>
          <a:sy n="86" d="100"/>
        </p:scale>
        <p:origin x="564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52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46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B164801D-7B6B-5F4A-8968-09970CCB169C}" type="datetimeFigureOut">
              <a:rPr lang="en-US" smtClean="0"/>
              <a:pPr/>
              <a:t>3/22/2020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D8EEC0CD-F1DA-FC46-B0C6-E241E5C04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0BC2D66-7F57-E94D-93F5-2C545036412A}" type="datetimeFigureOut">
              <a:rPr lang="en-US" smtClean="0"/>
              <a:pPr/>
              <a:t>3/22/2020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0"/>
            <a:ext cx="7437120" cy="31546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7D3955F-9E14-2048-A3C7-B473A3FD983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465887">
              <a:defRPr/>
            </a:pPr>
            <a:fld id="{83D9D75A-08D5-2F4E-8CF6-F3F8A539724C}" type="slidenum">
              <a:rPr lang="en-US">
                <a:solidFill>
                  <a:prstClr val="black"/>
                </a:solidFill>
                <a:latin typeface="Calibri"/>
              </a:rPr>
              <a:pPr defTabSz="465887">
                <a:defRPr/>
              </a:pPr>
              <a:t>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9506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3/22/2020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3/22/2020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3/22/2020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3/22/2020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3/22/2020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3/22/2020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3/22/2020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3/22/2020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3/22/2020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3/22/2020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3/22/2020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09FA4-D782-704D-BA4F-C6B6CE6C5758}" type="datetimeFigureOut">
              <a:rPr lang="en-US" smtClean="0"/>
              <a:pPr/>
              <a:t>3/22/2020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d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d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d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d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d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Introduction to Operating Systems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7688" y="3600450"/>
            <a:ext cx="7088623" cy="2347196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CPSC/ECE 3220 Spring 2020</a:t>
            </a:r>
          </a:p>
          <a:p>
            <a:endParaRPr lang="en-US" sz="2200" dirty="0" smtClean="0"/>
          </a:p>
          <a:p>
            <a:r>
              <a:rPr lang="en-US" dirty="0" smtClean="0"/>
              <a:t>Lecture Notes</a:t>
            </a:r>
          </a:p>
          <a:p>
            <a:r>
              <a:rPr lang="en-US" dirty="0" smtClean="0"/>
              <a:t>OSPP </a:t>
            </a:r>
            <a:r>
              <a:rPr lang="en-US" smtClean="0"/>
              <a:t>Chapter 13 – Part A</a:t>
            </a:r>
            <a:endParaRPr lang="en-US" dirty="0" smtClean="0"/>
          </a:p>
          <a:p>
            <a:endParaRPr lang="en-US" dirty="0" smtClean="0"/>
          </a:p>
          <a:p>
            <a:r>
              <a:rPr lang="en-US" sz="2200" dirty="0" smtClean="0"/>
              <a:t>(adapted by Mark Smotherman from Tom Anderson’s slides on OSPP web site)</a:t>
            </a:r>
          </a:p>
        </p:txBody>
      </p:sp>
    </p:spTree>
    <p:extLst>
      <p:ext uri="{BB962C8B-B14F-4D97-AF65-F5344CB8AC3E}">
        <p14:creationId xmlns:p14="http://schemas.microsoft.com/office/powerpoint/2010/main" val="2433538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Capability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Row-oriented approach</a:t>
            </a:r>
          </a:p>
          <a:p>
            <a:pPr lvl="1"/>
            <a:r>
              <a:rPr lang="en-US" dirty="0" smtClean="0"/>
              <a:t>List of resources that can be accessed and the type of access</a:t>
            </a:r>
          </a:p>
          <a:p>
            <a:pPr lvl="1"/>
            <a:r>
              <a:rPr lang="en-US" dirty="0" smtClean="0"/>
              <a:t>List </a:t>
            </a:r>
            <a:r>
              <a:rPr lang="en-US" dirty="0"/>
              <a:t>i</a:t>
            </a:r>
            <a:r>
              <a:rPr lang="en-US" dirty="0" smtClean="0"/>
              <a:t>s kept with user</a:t>
            </a:r>
          </a:p>
          <a:p>
            <a:r>
              <a:rPr lang="en-US" dirty="0" smtClean="0"/>
              <a:t>Example</a:t>
            </a:r>
            <a:r>
              <a:rPr lang="en-US" dirty="0" smtClean="0"/>
              <a:t>s</a:t>
            </a:r>
            <a:endParaRPr lang="en-US" dirty="0"/>
          </a:p>
          <a:p>
            <a:pPr lvl="1"/>
            <a:r>
              <a:rPr lang="en-US" dirty="0"/>
              <a:t>P</a:t>
            </a:r>
            <a:r>
              <a:rPr lang="en-US" dirty="0" smtClean="0"/>
              <a:t>rocess </a:t>
            </a:r>
            <a:r>
              <a:rPr lang="en-US" dirty="0" smtClean="0"/>
              <a:t>keeps a table of open files with allowed type of access</a:t>
            </a:r>
          </a:p>
          <a:p>
            <a:pPr lvl="1"/>
            <a:r>
              <a:rPr lang="en-US" dirty="0" smtClean="0"/>
              <a:t>S</a:t>
            </a:r>
            <a:r>
              <a:rPr lang="en-US" dirty="0" smtClean="0"/>
              <a:t>martphone </a:t>
            </a:r>
            <a:r>
              <a:rPr lang="en-US" dirty="0" smtClean="0"/>
              <a:t>app keeps a list of resources with allowed type of access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04363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</a:t>
            </a:r>
            <a:r>
              <a:rPr lang="en-US" dirty="0" smtClean="0"/>
              <a:t>Control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Column-oriented approach</a:t>
            </a:r>
          </a:p>
          <a:p>
            <a:pPr lvl="1"/>
            <a:r>
              <a:rPr lang="en-US" dirty="0" smtClean="0"/>
              <a:t>L</a:t>
            </a:r>
            <a:r>
              <a:rPr lang="en-US" dirty="0" smtClean="0"/>
              <a:t>ist </a:t>
            </a:r>
            <a:r>
              <a:rPr lang="en-US" dirty="0" smtClean="0"/>
              <a:t>of </a:t>
            </a:r>
            <a:r>
              <a:rPr lang="en-US" dirty="0" smtClean="0"/>
              <a:t>users who can access and the type of access</a:t>
            </a:r>
          </a:p>
          <a:p>
            <a:pPr lvl="1"/>
            <a:r>
              <a:rPr lang="en-US" dirty="0" smtClean="0"/>
              <a:t>List is kept with resource</a:t>
            </a:r>
            <a:endParaRPr lang="en-US" dirty="0" smtClean="0"/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Windows </a:t>
            </a:r>
            <a:r>
              <a:rPr lang="en-US" dirty="0" smtClean="0"/>
              <a:t>ACL</a:t>
            </a:r>
          </a:p>
          <a:p>
            <a:pPr lvl="2"/>
            <a:r>
              <a:rPr lang="en-US" dirty="0" smtClean="0"/>
              <a:t>List of access control entries (ACEs)</a:t>
            </a:r>
          </a:p>
          <a:p>
            <a:pPr lvl="2"/>
            <a:r>
              <a:rPr lang="en-US" dirty="0" smtClean="0"/>
              <a:t>Each ACE contains a 32-bit access rights mask and a security identifier (SID)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ompressed </a:t>
            </a:r>
            <a:r>
              <a:rPr lang="en-US" dirty="0" smtClean="0"/>
              <a:t>ACL for UNIX files</a:t>
            </a:r>
          </a:p>
          <a:p>
            <a:pPr lvl="2"/>
            <a:r>
              <a:rPr lang="en-US" dirty="0" smtClean="0"/>
              <a:t>Each of u</a:t>
            </a:r>
            <a:r>
              <a:rPr lang="en-US" dirty="0" smtClean="0"/>
              <a:t>ser, </a:t>
            </a:r>
            <a:r>
              <a:rPr lang="en-US" dirty="0" smtClean="0"/>
              <a:t>group</a:t>
            </a:r>
            <a:r>
              <a:rPr lang="en-US" dirty="0" smtClean="0"/>
              <a:t>, other: </a:t>
            </a:r>
            <a:r>
              <a:rPr lang="en-US" dirty="0" smtClean="0"/>
              <a:t>read, write, execute</a:t>
            </a:r>
          </a:p>
          <a:p>
            <a:pPr lvl="2"/>
            <a:r>
              <a:rPr lang="en-US" dirty="0"/>
              <a:t>File type to indicate if file is a </a:t>
            </a:r>
            <a:r>
              <a:rPr lang="en-US" dirty="0" smtClean="0"/>
              <a:t>directory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97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Discretionary ACL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2771" y="1471960"/>
            <a:ext cx="4998455" cy="337510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26255" y="6029094"/>
            <a:ext cx="16914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Diagram from tenouk.com</a:t>
            </a:r>
          </a:p>
        </p:txBody>
      </p:sp>
      <p:sp>
        <p:nvSpPr>
          <p:cNvPr id="6" name="Rectangle 5"/>
          <p:cNvSpPr/>
          <p:nvPr/>
        </p:nvSpPr>
        <p:spPr>
          <a:xfrm>
            <a:off x="1904998" y="5114913"/>
            <a:ext cx="533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Windows will step </a:t>
            </a:r>
            <a:r>
              <a:rPr lang="en-US" dirty="0"/>
              <a:t>through the ACEs in the </a:t>
            </a:r>
            <a:r>
              <a:rPr lang="en-US" dirty="0" smtClean="0"/>
              <a:t>until </a:t>
            </a:r>
            <a:r>
              <a:rPr lang="en-US" dirty="0"/>
              <a:t>it finds </a:t>
            </a:r>
            <a:r>
              <a:rPr lang="en-US" dirty="0" smtClean="0"/>
              <a:t>an ACE that allows </a:t>
            </a:r>
            <a:r>
              <a:rPr lang="en-US" dirty="0"/>
              <a:t>or </a:t>
            </a:r>
            <a:r>
              <a:rPr lang="en-US" dirty="0" smtClean="0"/>
              <a:t>denies </a:t>
            </a:r>
            <a:r>
              <a:rPr lang="en-US" dirty="0"/>
              <a:t>the requested access.</a:t>
            </a:r>
          </a:p>
        </p:txBody>
      </p:sp>
    </p:spTree>
    <p:extLst>
      <p:ext uri="{BB962C8B-B14F-4D97-AF65-F5344CB8AC3E}">
        <p14:creationId xmlns:p14="http://schemas.microsoft.com/office/powerpoint/2010/main" val="1937014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File Permissions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Nine </a:t>
            </a:r>
            <a:r>
              <a:rPr lang="en-US" dirty="0"/>
              <a:t>bits used for </a:t>
            </a:r>
            <a:r>
              <a:rPr lang="en-US" dirty="0" smtClean="0"/>
              <a:t>file access </a:t>
            </a:r>
            <a:r>
              <a:rPr lang="en-US" dirty="0"/>
              <a:t>control in </a:t>
            </a:r>
            <a:r>
              <a:rPr lang="en-US" dirty="0" smtClean="0"/>
              <a:t>Unix</a:t>
            </a:r>
          </a:p>
          <a:p>
            <a:pPr lvl="1"/>
            <a:r>
              <a:rPr lang="en-US" dirty="0" smtClean="0"/>
              <a:t>E.g</a:t>
            </a:r>
            <a:r>
              <a:rPr lang="en-US" dirty="0"/>
              <a:t>., </a:t>
            </a:r>
            <a:r>
              <a:rPr lang="en-US" dirty="0" err="1" smtClean="0"/>
              <a:t>rwxr</a:t>
            </a:r>
            <a:r>
              <a:rPr lang="en-US" dirty="0" smtClean="0"/>
              <a:t>-</a:t>
            </a:r>
            <a:r>
              <a:rPr lang="en-US" dirty="0" err="1" smtClean="0"/>
              <a:t>xr</a:t>
            </a:r>
            <a:r>
              <a:rPr lang="en-US" dirty="0" smtClean="0"/>
              <a:t>-x</a:t>
            </a:r>
          </a:p>
          <a:p>
            <a:r>
              <a:rPr lang="en-US" dirty="0" smtClean="0"/>
              <a:t>Tenth bit for file or directory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587" y="3323838"/>
            <a:ext cx="5076825" cy="26574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57522" y="6366378"/>
            <a:ext cx="18758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Diagram </a:t>
            </a:r>
            <a:r>
              <a:rPr lang="en-US" sz="1100" dirty="0"/>
              <a:t>from Mitchell </a:t>
            </a:r>
            <a:r>
              <a:rPr lang="en-US" sz="1100" dirty="0" err="1"/>
              <a:t>Anicas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1204130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File Organization Design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12606"/>
            <a:ext cx="8491548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For small files:</a:t>
            </a:r>
          </a:p>
          <a:p>
            <a:pPr lvl="1"/>
            <a:r>
              <a:rPr lang="en-US" dirty="0" smtClean="0"/>
              <a:t>Small blocks for storage efficiency</a:t>
            </a:r>
          </a:p>
          <a:p>
            <a:pPr lvl="1"/>
            <a:r>
              <a:rPr lang="en-US" dirty="0" smtClean="0"/>
              <a:t>Files used together should be stored together</a:t>
            </a:r>
          </a:p>
          <a:p>
            <a:r>
              <a:rPr lang="en-US" dirty="0" smtClean="0"/>
              <a:t>For large files:</a:t>
            </a:r>
          </a:p>
          <a:p>
            <a:pPr lvl="1"/>
            <a:r>
              <a:rPr lang="en-US" dirty="0" smtClean="0"/>
              <a:t>Contiguous allocation for sequential access</a:t>
            </a:r>
          </a:p>
          <a:p>
            <a:pPr lvl="1"/>
            <a:r>
              <a:rPr lang="en-US" dirty="0" smtClean="0"/>
              <a:t>Efficient lookup for random access</a:t>
            </a:r>
          </a:p>
          <a:p>
            <a:r>
              <a:rPr lang="en-US" dirty="0" smtClean="0"/>
              <a:t>May not know at file creation</a:t>
            </a:r>
          </a:p>
          <a:p>
            <a:pPr lvl="1"/>
            <a:r>
              <a:rPr lang="en-US" dirty="0" smtClean="0"/>
              <a:t>Whether file will become small or large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structures</a:t>
            </a:r>
          </a:p>
          <a:p>
            <a:pPr lvl="1"/>
            <a:r>
              <a:rPr lang="en-US" dirty="0" smtClean="0"/>
              <a:t>Directories: file name -&gt; file metadata</a:t>
            </a:r>
          </a:p>
          <a:p>
            <a:pPr lvl="2"/>
            <a:r>
              <a:rPr lang="en-US" dirty="0" smtClean="0"/>
              <a:t>Store directories as files</a:t>
            </a:r>
          </a:p>
          <a:p>
            <a:pPr lvl="1"/>
            <a:r>
              <a:rPr lang="en-US" dirty="0" smtClean="0"/>
              <a:t>File metadata: how to find file data blocks</a:t>
            </a:r>
          </a:p>
          <a:p>
            <a:pPr lvl="1"/>
            <a:r>
              <a:rPr lang="en-US" dirty="0" smtClean="0"/>
              <a:t>Free map: list of free disk blocks</a:t>
            </a:r>
          </a:p>
          <a:p>
            <a:r>
              <a:rPr lang="en-US" dirty="0" smtClean="0"/>
              <a:t>How do we organize these data structures?</a:t>
            </a:r>
          </a:p>
          <a:p>
            <a:pPr lvl="1"/>
            <a:r>
              <a:rPr lang="en-US" dirty="0" smtClean="0"/>
              <a:t>Device has non-uniform performance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33155" cy="483807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Index structure</a:t>
            </a:r>
          </a:p>
          <a:p>
            <a:pPr lvl="1"/>
            <a:r>
              <a:rPr lang="en-US" dirty="0" smtClean="0"/>
              <a:t>How do we locate the blocks of a file?</a:t>
            </a:r>
          </a:p>
          <a:p>
            <a:r>
              <a:rPr lang="en-US" dirty="0" smtClean="0"/>
              <a:t>Index granularity</a:t>
            </a:r>
          </a:p>
          <a:p>
            <a:pPr lvl="1"/>
            <a:r>
              <a:rPr lang="en-US" dirty="0" smtClean="0"/>
              <a:t>What block size do we use?</a:t>
            </a:r>
          </a:p>
          <a:p>
            <a:r>
              <a:rPr lang="en-US" dirty="0" smtClean="0"/>
              <a:t>Free space</a:t>
            </a:r>
          </a:p>
          <a:p>
            <a:pPr lvl="1"/>
            <a:r>
              <a:rPr lang="en-US" dirty="0" smtClean="0"/>
              <a:t>How do we find unused blocks on disk?</a:t>
            </a:r>
          </a:p>
          <a:p>
            <a:r>
              <a:rPr lang="en-US" dirty="0" smtClean="0"/>
              <a:t>Locality</a:t>
            </a:r>
          </a:p>
          <a:p>
            <a:pPr lvl="1"/>
            <a:r>
              <a:rPr lang="en-US" dirty="0" smtClean="0"/>
              <a:t>How do we preserve spatial locality?</a:t>
            </a:r>
          </a:p>
          <a:p>
            <a:r>
              <a:rPr lang="en-US" dirty="0" smtClean="0"/>
              <a:t>Reliability</a:t>
            </a:r>
          </a:p>
          <a:p>
            <a:pPr lvl="1"/>
            <a:r>
              <a:rPr lang="en-US" dirty="0" smtClean="0"/>
              <a:t>What if machine crashes in middle of a file system op?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Want sequential data placement that provides efficient sequential access</a:t>
            </a:r>
          </a:p>
          <a:p>
            <a:r>
              <a:rPr lang="en-US" dirty="0" smtClean="0"/>
              <a:t>Also want placement that provides efficient random access</a:t>
            </a:r>
          </a:p>
          <a:p>
            <a:r>
              <a:rPr lang="en-US" dirty="0" smtClean="0"/>
              <a:t>But…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eject contiguous storage of disk blocks – why?</a:t>
            </a:r>
            <a:endParaRPr lang="en-US" dirty="0"/>
          </a:p>
          <a:p>
            <a:pPr lvl="1"/>
            <a:r>
              <a:rPr lang="en-US" dirty="0" smtClean="0"/>
              <a:t>Reject linked-list storage with links located in the disk blocks – why?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0286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Organization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Typically tree-structured indexing of data</a:t>
            </a:r>
          </a:p>
          <a:p>
            <a:pPr lvl="1"/>
            <a:r>
              <a:rPr lang="en-US" dirty="0" smtClean="0"/>
              <a:t>Want to limit overheads to be efficient for small files</a:t>
            </a:r>
          </a:p>
          <a:p>
            <a:pPr lvl="1"/>
            <a:r>
              <a:rPr lang="en-US" dirty="0" smtClean="0"/>
              <a:t>Provide scalability for large files</a:t>
            </a:r>
          </a:p>
          <a:p>
            <a:pPr lvl="1"/>
            <a:r>
              <a:rPr lang="en-US" dirty="0" smtClean="0"/>
              <a:t>Provide a place for per-file metadata</a:t>
            </a:r>
          </a:p>
        </p:txBody>
      </p:sp>
    </p:spTree>
    <p:extLst>
      <p:ext uri="{BB962C8B-B14F-4D97-AF65-F5344CB8AC3E}">
        <p14:creationId xmlns:p14="http://schemas.microsoft.com/office/powerpoint/2010/main" val="318779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Organization Design Options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2065722"/>
              </p:ext>
            </p:extLst>
          </p:nvPr>
        </p:nvGraphicFramePr>
        <p:xfrm>
          <a:off x="547007" y="1600200"/>
          <a:ext cx="8049986" cy="43179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69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5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6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50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16579">
                  <a:extLst>
                    <a:ext uri="{9D8B030D-6E8A-4147-A177-3AD203B41FA5}">
                      <a16:colId xmlns:a16="http://schemas.microsoft.com/office/drawing/2014/main" val="1837316657"/>
                    </a:ext>
                  </a:extLst>
                </a:gridCol>
              </a:tblGrid>
              <a:tr h="536597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FAT</a:t>
                      </a:r>
                      <a:endParaRPr lang="en-US" sz="20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FFS</a:t>
                      </a:r>
                      <a:endParaRPr lang="en-US" sz="20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NTFS</a:t>
                      </a:r>
                      <a:endParaRPr lang="en-US" sz="20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ZFS</a:t>
                      </a:r>
                      <a:endParaRPr lang="en-US" sz="20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5874">
                <a:tc>
                  <a:txBody>
                    <a:bodyPr/>
                    <a:lstStyle/>
                    <a:p>
                      <a:pPr algn="ctr"/>
                      <a:endParaRPr lang="en-US" sz="1000" b="1" dirty="0" smtClean="0"/>
                    </a:p>
                    <a:p>
                      <a:pPr algn="ctr"/>
                      <a:r>
                        <a:rPr lang="en-US" sz="2000" b="1" dirty="0" smtClean="0"/>
                        <a:t>Index structure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 smtClean="0"/>
                    </a:p>
                    <a:p>
                      <a:pPr algn="ctr"/>
                      <a:r>
                        <a:rPr lang="en-US" sz="2000" dirty="0" smtClean="0"/>
                        <a:t>linked list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tree</a:t>
                      </a:r>
                    </a:p>
                    <a:p>
                      <a:pPr algn="ctr"/>
                      <a:r>
                        <a:rPr lang="en-US" sz="2000" dirty="0" smtClean="0"/>
                        <a:t>(fixed, asymmetric)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 smtClean="0"/>
                    </a:p>
                    <a:p>
                      <a:pPr algn="ctr"/>
                      <a:r>
                        <a:rPr lang="en-US" sz="2000" dirty="0" smtClean="0"/>
                        <a:t>tree</a:t>
                      </a:r>
                    </a:p>
                    <a:p>
                      <a:pPr algn="ctr"/>
                      <a:r>
                        <a:rPr lang="en-US" sz="2000" dirty="0" smtClean="0"/>
                        <a:t>(dynamic)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 smtClean="0"/>
                    </a:p>
                    <a:p>
                      <a:pPr algn="ctr"/>
                      <a:r>
                        <a:rPr lang="en-US" sz="2000" dirty="0" smtClean="0"/>
                        <a:t>tree</a:t>
                      </a:r>
                    </a:p>
                    <a:p>
                      <a:pPr algn="ctr"/>
                      <a:r>
                        <a:rPr lang="en-US" sz="2000" dirty="0" smtClean="0"/>
                        <a:t>(COW, dynamic)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659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Granularity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block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block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extent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block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378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Free space</a:t>
                      </a:r>
                    </a:p>
                    <a:p>
                      <a:pPr algn="ctr"/>
                      <a:r>
                        <a:rPr lang="en-US" sz="2000" b="1" dirty="0" smtClean="0"/>
                        <a:t>allocation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 smtClean="0"/>
                    </a:p>
                    <a:p>
                      <a:pPr algn="ctr"/>
                      <a:r>
                        <a:rPr lang="en-US" sz="2000" dirty="0" smtClean="0"/>
                        <a:t>FAT array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bitmap</a:t>
                      </a:r>
                    </a:p>
                    <a:p>
                      <a:pPr algn="ctr"/>
                      <a:r>
                        <a:rPr lang="en-US" sz="2000" dirty="0" smtClean="0"/>
                        <a:t>(fixed location)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bitmap </a:t>
                      </a:r>
                    </a:p>
                    <a:p>
                      <a:pPr algn="ctr"/>
                      <a:r>
                        <a:rPr lang="en-US" sz="2000" dirty="0" smtClean="0"/>
                        <a:t>(file)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space map</a:t>
                      </a:r>
                    </a:p>
                    <a:p>
                      <a:pPr algn="ctr"/>
                      <a:r>
                        <a:rPr lang="en-US" sz="2000" dirty="0" smtClean="0"/>
                        <a:t>(log-structured)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95152">
                <a:tc>
                  <a:txBody>
                    <a:bodyPr/>
                    <a:lstStyle/>
                    <a:p>
                      <a:pPr algn="ctr"/>
                      <a:endParaRPr lang="en-US" sz="2000" b="1" dirty="0" smtClean="0"/>
                    </a:p>
                    <a:p>
                      <a:pPr algn="ctr"/>
                      <a:r>
                        <a:rPr lang="en-US" sz="2000" b="1" dirty="0" smtClean="0"/>
                        <a:t>Locality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 smtClean="0"/>
                    </a:p>
                    <a:p>
                      <a:pPr algn="ctr"/>
                      <a:r>
                        <a:rPr lang="en-US" sz="2000" dirty="0" smtClean="0"/>
                        <a:t>defrag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 smtClean="0"/>
                    </a:p>
                    <a:p>
                      <a:pPr algn="ctr"/>
                      <a:r>
                        <a:rPr lang="en-US" sz="2000" dirty="0" smtClean="0"/>
                        <a:t>block groups</a:t>
                      </a:r>
                      <a:r>
                        <a:rPr lang="en-US" sz="2000" baseline="0" dirty="0" smtClean="0"/>
                        <a:t>, first fit,</a:t>
                      </a:r>
                    </a:p>
                    <a:p>
                      <a:pPr algn="ctr"/>
                      <a:r>
                        <a:rPr lang="en-US" sz="2000" baseline="0" dirty="0" smtClean="0"/>
                        <a:t>reserve space</a:t>
                      </a:r>
                      <a:endParaRPr 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 smtClean="0"/>
                    </a:p>
                    <a:p>
                      <a:pPr algn="ctr"/>
                      <a:r>
                        <a:rPr lang="en-US" sz="2000" dirty="0" smtClean="0"/>
                        <a:t>extents,</a:t>
                      </a:r>
                    </a:p>
                    <a:p>
                      <a:pPr algn="ctr"/>
                      <a:r>
                        <a:rPr lang="en-US" sz="2000" dirty="0" smtClean="0"/>
                        <a:t>best fit,</a:t>
                      </a:r>
                    </a:p>
                    <a:p>
                      <a:pPr algn="ctr"/>
                      <a:r>
                        <a:rPr lang="en-US" sz="2000" dirty="0" smtClean="0"/>
                        <a:t>defrag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 smtClean="0"/>
                    </a:p>
                    <a:p>
                      <a:pPr algn="ctr"/>
                      <a:r>
                        <a:rPr lang="en-US" sz="2000" dirty="0" smtClean="0"/>
                        <a:t>write-anywhere</a:t>
                      </a:r>
                    </a:p>
                    <a:p>
                      <a:pPr algn="ctr"/>
                      <a:r>
                        <a:rPr lang="en-US" sz="2000" dirty="0" smtClean="0"/>
                        <a:t>block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dirty="0" smtClean="0"/>
                        <a:t>groups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Named Data in a File System</a:t>
            </a:r>
            <a:endParaRPr lang="en-US" dirty="0"/>
          </a:p>
        </p:txBody>
      </p:sp>
      <p:pic>
        <p:nvPicPr>
          <p:cNvPr id="4" name="Content Placeholder 3" descr="twoStep.pdf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1982" b="-276290"/>
          <a:stretch/>
        </p:blipFill>
        <p:spPr>
          <a:xfrm>
            <a:off x="457200" y="1510394"/>
            <a:ext cx="8229600" cy="4615770"/>
          </a:xfrm>
        </p:spPr>
      </p:pic>
      <p:sp>
        <p:nvSpPr>
          <p:cNvPr id="3" name="TextBox 2"/>
          <p:cNvSpPr txBox="1"/>
          <p:nvPr/>
        </p:nvSpPr>
        <p:spPr>
          <a:xfrm>
            <a:off x="1594076" y="3327929"/>
            <a:ext cx="595584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Directory – typically tree-structured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Index structure – typically tree-structured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Free space map – often a bitmap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Locality heuristics</a:t>
            </a:r>
          </a:p>
          <a:p>
            <a:pPr marL="742950" lvl="1" indent="-285750">
              <a:buFont typeface="Calibri" panose="020F0502020204030204" pitchFamily="34" charset="0"/>
              <a:buChar char="‒"/>
            </a:pPr>
            <a:r>
              <a:rPr lang="en-US" sz="2000" dirty="0" smtClean="0"/>
              <a:t>Policy in finding free space (first-fit, etc.)</a:t>
            </a:r>
          </a:p>
          <a:p>
            <a:pPr marL="742950" lvl="1" indent="-285750">
              <a:buFont typeface="Calibri" panose="020F0502020204030204" pitchFamily="34" charset="0"/>
              <a:buChar char="‒"/>
            </a:pPr>
            <a:r>
              <a:rPr lang="en-US" sz="2000" dirty="0" smtClean="0"/>
              <a:t>Grouping of directories and files</a:t>
            </a:r>
          </a:p>
          <a:p>
            <a:pPr marL="742950" lvl="1" indent="-285750">
              <a:buFont typeface="Calibri" panose="020F0502020204030204" pitchFamily="34" charset="0"/>
              <a:buChar char="‒"/>
            </a:pPr>
            <a:r>
              <a:rPr lang="en-US" sz="2000" dirty="0" smtClean="0"/>
              <a:t>Defragmentation</a:t>
            </a:r>
          </a:p>
          <a:p>
            <a:pPr marL="742950" lvl="1" indent="-285750">
              <a:buFont typeface="Calibri" panose="020F0502020204030204" pitchFamily="34" charset="0"/>
              <a:buChar char="‒"/>
            </a:pPr>
            <a:r>
              <a:rPr lang="en-US" sz="2000" dirty="0" smtClean="0"/>
              <a:t>Optimization of writes over reads</a:t>
            </a:r>
            <a:endParaRPr lang="en-US" sz="20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Microsoft File Allocation Table (FAT)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Linked list index structure</a:t>
            </a:r>
          </a:p>
          <a:p>
            <a:pPr lvl="1"/>
            <a:r>
              <a:rPr lang="en-US" dirty="0" smtClean="0"/>
              <a:t>Links are collected together in a table, not placed out in data blocks</a:t>
            </a:r>
          </a:p>
          <a:p>
            <a:pPr lvl="1"/>
            <a:r>
              <a:rPr lang="en-US" dirty="0" smtClean="0"/>
              <a:t>Simple, easy to implement</a:t>
            </a:r>
          </a:p>
          <a:p>
            <a:pPr lvl="1"/>
            <a:r>
              <a:rPr lang="en-US" dirty="0" smtClean="0"/>
              <a:t>Still widely used (e.g., thumb drives)</a:t>
            </a:r>
          </a:p>
          <a:p>
            <a:r>
              <a:rPr lang="en-US" dirty="0" smtClean="0"/>
              <a:t>File table</a:t>
            </a:r>
          </a:p>
          <a:p>
            <a:pPr lvl="1"/>
            <a:r>
              <a:rPr lang="en-US" dirty="0" smtClean="0"/>
              <a:t>Linear map of all blocks on disk</a:t>
            </a:r>
          </a:p>
          <a:p>
            <a:pPr lvl="1"/>
            <a:r>
              <a:rPr lang="en-US" dirty="0" smtClean="0"/>
              <a:t>Each file a linked list of blocks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FAT Organization</a:t>
            </a:r>
            <a:endParaRPr lang="en-US" dirty="0"/>
          </a:p>
        </p:txBody>
      </p:sp>
      <p:pic>
        <p:nvPicPr>
          <p:cNvPr id="4" name="Content Placeholder 3" descr="FATex.pdf"/>
          <p:cNvPicPr>
            <a:picLocks noGrp="1" noChangeAspect="1"/>
          </p:cNvPicPr>
          <p:nvPr>
            <p:ph idx="1"/>
          </p:nvPr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rcRect l="-33178" r="-33178"/>
              <a:stretch>
                <a:fillRect/>
              </a:stretch>
            </p:blipFill>
          </mc:Choice>
          <mc:Fallback>
            <p:blipFill>
              <a:blip r:embed="rId3"/>
              <a:srcRect l="-33178" r="-33178"/>
              <a:stretch>
                <a:fillRect/>
              </a:stretch>
            </p:blipFill>
          </mc:Fallback>
        </mc:AlternateContent>
        <p:spPr>
          <a:xfrm>
            <a:off x="-248098" y="1438118"/>
            <a:ext cx="9640196" cy="5301737"/>
          </a:xfrm>
        </p:spPr>
      </p:pic>
      <p:sp useBgFill="1">
        <p:nvSpPr>
          <p:cNvPr id="3" name="TextBox 2"/>
          <p:cNvSpPr txBox="1"/>
          <p:nvPr/>
        </p:nvSpPr>
        <p:spPr>
          <a:xfrm>
            <a:off x="1932316" y="1200218"/>
            <a:ext cx="684675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2800" dirty="0" smtClean="0"/>
              <a:t>FAT</a:t>
            </a:r>
            <a:endParaRPr lang="en-US" sz="28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FAT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Pros:</a:t>
            </a:r>
          </a:p>
          <a:p>
            <a:pPr lvl="1"/>
            <a:r>
              <a:rPr lang="en-US" dirty="0" smtClean="0"/>
              <a:t>Easy to find free block</a:t>
            </a:r>
          </a:p>
          <a:p>
            <a:pPr lvl="1"/>
            <a:r>
              <a:rPr lang="en-US" dirty="0" smtClean="0"/>
              <a:t>Easy to append to a file</a:t>
            </a:r>
          </a:p>
          <a:p>
            <a:pPr lvl="1"/>
            <a:r>
              <a:rPr lang="en-US" dirty="0" smtClean="0"/>
              <a:t>Easy to delete a file</a:t>
            </a:r>
          </a:p>
          <a:p>
            <a:r>
              <a:rPr lang="en-US" dirty="0" smtClean="0"/>
              <a:t>Cons:</a:t>
            </a:r>
          </a:p>
          <a:p>
            <a:pPr lvl="1"/>
            <a:r>
              <a:rPr lang="en-US" dirty="0" smtClean="0"/>
              <a:t>Small file access is slow</a:t>
            </a:r>
          </a:p>
          <a:p>
            <a:pPr lvl="1"/>
            <a:r>
              <a:rPr lang="en-US" dirty="0" smtClean="0"/>
              <a:t>Random access is very slow</a:t>
            </a:r>
          </a:p>
          <a:p>
            <a:pPr lvl="1"/>
            <a:r>
              <a:rPr lang="en-US" dirty="0" smtClean="0"/>
              <a:t>Fragmentation</a:t>
            </a:r>
          </a:p>
          <a:p>
            <a:pPr lvl="2"/>
            <a:r>
              <a:rPr lang="en-US" dirty="0" smtClean="0"/>
              <a:t>File blocks for a given file may be scattered</a:t>
            </a:r>
          </a:p>
          <a:p>
            <a:pPr lvl="2"/>
            <a:r>
              <a:rPr lang="en-US" dirty="0" smtClean="0"/>
              <a:t>Files in the same directory may be scattered</a:t>
            </a:r>
          </a:p>
          <a:p>
            <a:pPr lvl="2"/>
            <a:r>
              <a:rPr lang="en-US" dirty="0" smtClean="0"/>
              <a:t>Problem becomes worse as disk fills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Berkeley UNIX FFS (Fast File System)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inode</a:t>
            </a:r>
            <a:r>
              <a:rPr lang="en-US" dirty="0" smtClean="0"/>
              <a:t> table</a:t>
            </a:r>
          </a:p>
          <a:p>
            <a:pPr lvl="1"/>
            <a:r>
              <a:rPr lang="en-US" dirty="0" smtClean="0"/>
              <a:t>Analogous to FAT table</a:t>
            </a:r>
          </a:p>
          <a:p>
            <a:pPr lvl="0"/>
            <a:r>
              <a:rPr lang="en-US" dirty="0" err="1" smtClean="0"/>
              <a:t>inode</a:t>
            </a:r>
            <a:endParaRPr lang="en-US" dirty="0" smtClean="0"/>
          </a:p>
          <a:p>
            <a:pPr lvl="1"/>
            <a:r>
              <a:rPr lang="en-US" dirty="0" smtClean="0"/>
              <a:t>Metadata</a:t>
            </a:r>
          </a:p>
          <a:p>
            <a:pPr lvl="2"/>
            <a:r>
              <a:rPr lang="en-US" dirty="0" smtClean="0"/>
              <a:t>File owner, access permissions, access times, …</a:t>
            </a:r>
          </a:p>
          <a:p>
            <a:pPr lvl="1"/>
            <a:r>
              <a:rPr lang="en-US" dirty="0" smtClean="0"/>
              <a:t>Set of 12 data pointers</a:t>
            </a:r>
          </a:p>
          <a:p>
            <a:pPr lvl="1"/>
            <a:r>
              <a:rPr lang="en-US" dirty="0" smtClean="0"/>
              <a:t>With 4 KiB blocks =&gt; max file size of 48 KiB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FFS </a:t>
            </a:r>
            <a:r>
              <a:rPr lang="en-US" dirty="0" err="1" smtClean="0"/>
              <a:t>inode</a:t>
            </a:r>
            <a:r>
              <a:rPr lang="en-US" dirty="0" smtClean="0"/>
              <a:t> Block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8121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Indirect block pointer (13</a:t>
            </a:r>
            <a:r>
              <a:rPr lang="en-US" baseline="30000" dirty="0" smtClean="0"/>
              <a:t>th</a:t>
            </a:r>
            <a:r>
              <a:rPr lang="en-US" dirty="0" smtClean="0"/>
              <a:t> pointer in </a:t>
            </a:r>
            <a:r>
              <a:rPr lang="en-US" dirty="0" err="1" smtClean="0"/>
              <a:t>inode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pointer to disk block of 1024 data pointers</a:t>
            </a:r>
          </a:p>
          <a:p>
            <a:pPr lvl="1"/>
            <a:r>
              <a:rPr lang="en-US" dirty="0" smtClean="0"/>
              <a:t>4 KiB block size </a:t>
            </a:r>
            <a:r>
              <a:rPr lang="en-US" dirty="0"/>
              <a:t>x</a:t>
            </a:r>
            <a:r>
              <a:rPr lang="en-US" dirty="0" smtClean="0"/>
              <a:t> 1 Ki data blocks =&gt; 4 </a:t>
            </a:r>
            <a:r>
              <a:rPr lang="en-US" dirty="0" err="1" smtClean="0"/>
              <a:t>MiB</a:t>
            </a:r>
            <a:endParaRPr lang="en-US" dirty="0" smtClean="0"/>
          </a:p>
          <a:p>
            <a:r>
              <a:rPr lang="en-US" dirty="0" smtClean="0"/>
              <a:t>Doubly indirect block pointer (14</a:t>
            </a:r>
            <a:r>
              <a:rPr lang="en-US" baseline="30000" dirty="0" smtClean="0"/>
              <a:t>th</a:t>
            </a:r>
            <a:r>
              <a:rPr lang="en-US" dirty="0" smtClean="0"/>
              <a:t> in </a:t>
            </a:r>
            <a:r>
              <a:rPr lang="en-US" dirty="0" err="1" smtClean="0"/>
              <a:t>inode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Doubly indirect block =&gt; 1 Ki indirect blocks</a:t>
            </a:r>
          </a:p>
          <a:p>
            <a:pPr lvl="1"/>
            <a:r>
              <a:rPr lang="en-US" dirty="0" smtClean="0"/>
              <a:t>4 </a:t>
            </a:r>
            <a:r>
              <a:rPr lang="en-US" dirty="0" err="1" smtClean="0"/>
              <a:t>GiB</a:t>
            </a:r>
            <a:r>
              <a:rPr lang="en-US" dirty="0" smtClean="0"/>
              <a:t> (+ 4 </a:t>
            </a:r>
            <a:r>
              <a:rPr lang="en-US" dirty="0" err="1" smtClean="0"/>
              <a:t>MiB</a:t>
            </a:r>
            <a:r>
              <a:rPr lang="en-US" dirty="0" smtClean="0"/>
              <a:t> + 48 KiB)</a:t>
            </a:r>
          </a:p>
          <a:p>
            <a:r>
              <a:rPr lang="en-US" dirty="0" smtClean="0"/>
              <a:t>Triply indirect block pointer (15</a:t>
            </a:r>
            <a:r>
              <a:rPr lang="en-US" baseline="30000" dirty="0" smtClean="0"/>
              <a:t>th</a:t>
            </a:r>
            <a:r>
              <a:rPr lang="en-US" dirty="0" smtClean="0"/>
              <a:t> in </a:t>
            </a:r>
            <a:r>
              <a:rPr lang="en-US" dirty="0" err="1" smtClean="0"/>
              <a:t>inode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Triply indirect block =&gt; 1 Ki doubly indirect blocks</a:t>
            </a:r>
          </a:p>
          <a:p>
            <a:pPr lvl="1"/>
            <a:r>
              <a:rPr lang="en-US" dirty="0" smtClean="0"/>
              <a:t>4 </a:t>
            </a:r>
            <a:r>
              <a:rPr lang="en-US" dirty="0" err="1" smtClean="0"/>
              <a:t>TiB</a:t>
            </a:r>
            <a:r>
              <a:rPr lang="en-US" dirty="0" smtClean="0"/>
              <a:t> (+ 4 </a:t>
            </a:r>
            <a:r>
              <a:rPr lang="en-US" dirty="0" err="1" smtClean="0"/>
              <a:t>GiB</a:t>
            </a:r>
            <a:r>
              <a:rPr lang="en-US" dirty="0" smtClean="0"/>
              <a:t> + 4 </a:t>
            </a:r>
            <a:r>
              <a:rPr lang="en-US" dirty="0" err="1" smtClean="0"/>
              <a:t>MiB</a:t>
            </a:r>
            <a:r>
              <a:rPr lang="en-US" dirty="0" smtClean="0"/>
              <a:t> + 48 KiB)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FFS </a:t>
            </a:r>
            <a:r>
              <a:rPr lang="en-US" dirty="0" err="1" smtClean="0"/>
              <a:t>inode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96006" y="1600200"/>
            <a:ext cx="1351988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8459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FFS Asymmetric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Small files: shallow tree</a:t>
            </a:r>
          </a:p>
          <a:p>
            <a:pPr lvl="1"/>
            <a:r>
              <a:rPr lang="en-US" dirty="0" smtClean="0"/>
              <a:t>Efficient storage for small files</a:t>
            </a:r>
          </a:p>
          <a:p>
            <a:r>
              <a:rPr lang="en-US" dirty="0" smtClean="0"/>
              <a:t>Large files: deep tree</a:t>
            </a:r>
          </a:p>
          <a:p>
            <a:pPr lvl="1"/>
            <a:r>
              <a:rPr lang="en-US" dirty="0" smtClean="0"/>
              <a:t>Efficient lookup for random access in large files</a:t>
            </a:r>
          </a:p>
          <a:p>
            <a:r>
              <a:rPr lang="en-US" dirty="0" smtClean="0"/>
              <a:t>Sparse files: only fill pointers if needed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FFS Small File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3830" y="1600200"/>
            <a:ext cx="5036339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8392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FFS Large File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2758" y="1600200"/>
            <a:ext cx="6498483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010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FFS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4150"/>
            <a:ext cx="8686800" cy="5257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Pros:</a:t>
            </a:r>
          </a:p>
          <a:p>
            <a:pPr lvl="1"/>
            <a:r>
              <a:rPr lang="en-US" dirty="0" smtClean="0"/>
              <a:t>Efficient storage for both small and large files</a:t>
            </a:r>
          </a:p>
          <a:p>
            <a:pPr lvl="1"/>
            <a:r>
              <a:rPr lang="en-US" dirty="0" smtClean="0"/>
              <a:t>Locality for both small and large files</a:t>
            </a:r>
          </a:p>
          <a:p>
            <a:pPr lvl="1"/>
            <a:r>
              <a:rPr lang="en-US" dirty="0" smtClean="0"/>
              <a:t>Locality for metadata and data</a:t>
            </a:r>
          </a:p>
          <a:p>
            <a:r>
              <a:rPr lang="en-US" dirty="0" smtClean="0"/>
              <a:t>Cons:</a:t>
            </a:r>
          </a:p>
          <a:p>
            <a:pPr lvl="1"/>
            <a:r>
              <a:rPr lang="en-US" dirty="0" smtClean="0"/>
              <a:t>Inefficient for tiny files (a 1 byte file requires both an </a:t>
            </a:r>
            <a:r>
              <a:rPr lang="en-US" dirty="0" err="1" smtClean="0"/>
              <a:t>inode</a:t>
            </a:r>
            <a:r>
              <a:rPr lang="en-US" dirty="0" smtClean="0"/>
              <a:t> and a data block)</a:t>
            </a:r>
          </a:p>
          <a:p>
            <a:pPr lvl="1"/>
            <a:r>
              <a:rPr lang="en-US" dirty="0" smtClean="0"/>
              <a:t>Inefficient encoding when file is mostly contiguous on disk (no equivalent to </a:t>
            </a:r>
            <a:r>
              <a:rPr lang="en-US" dirty="0" err="1" smtClean="0"/>
              <a:t>superpages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Need to reserve 10-20% of free space to prevent fragmentation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Directory layout</a:t>
            </a:r>
          </a:p>
          <a:p>
            <a:r>
              <a:rPr lang="en-US" dirty="0" smtClean="0"/>
              <a:t>Access control</a:t>
            </a:r>
          </a:p>
          <a:p>
            <a:r>
              <a:rPr lang="en-US" dirty="0" smtClean="0"/>
              <a:t>File </a:t>
            </a:r>
            <a:r>
              <a:rPr lang="en-US" dirty="0"/>
              <a:t>layout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(if time permits)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2597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FFS Locality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Block group allocation</a:t>
            </a:r>
          </a:p>
          <a:p>
            <a:pPr lvl="1"/>
            <a:r>
              <a:rPr lang="en-US" dirty="0" smtClean="0"/>
              <a:t>Block group is a set of nearby cylinders</a:t>
            </a:r>
          </a:p>
          <a:p>
            <a:pPr lvl="1"/>
            <a:r>
              <a:rPr lang="en-US" dirty="0" smtClean="0"/>
              <a:t>Files in same directory located in same group</a:t>
            </a:r>
          </a:p>
          <a:p>
            <a:pPr lvl="1"/>
            <a:r>
              <a:rPr lang="en-US" dirty="0" smtClean="0"/>
              <a:t>Subdirectories located in different block groups</a:t>
            </a:r>
          </a:p>
          <a:p>
            <a:pPr lvl="0"/>
            <a:r>
              <a:rPr lang="en-US" dirty="0" err="1" smtClean="0"/>
              <a:t>inode</a:t>
            </a:r>
            <a:r>
              <a:rPr lang="en-US" dirty="0" smtClean="0"/>
              <a:t> table spread throughout disk</a:t>
            </a:r>
          </a:p>
          <a:p>
            <a:pPr lvl="1"/>
            <a:r>
              <a:rPr lang="en-US" dirty="0" err="1" smtClean="0"/>
              <a:t>inodes</a:t>
            </a:r>
            <a:r>
              <a:rPr lang="en-US" dirty="0" smtClean="0"/>
              <a:t>, bitmap near file blocks</a:t>
            </a:r>
          </a:p>
          <a:p>
            <a:r>
              <a:rPr lang="en-US" dirty="0" smtClean="0"/>
              <a:t>First fit allocation</a:t>
            </a:r>
          </a:p>
          <a:p>
            <a:pPr lvl="1"/>
            <a:r>
              <a:rPr lang="en-US" dirty="0" smtClean="0"/>
              <a:t>Small files fragmented, large files contiguous 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FFS-cylGroups.pdf"/>
          <p:cNvPicPr>
            <a:picLocks noGrp="1" noChangeAspect="1"/>
          </p:cNvPicPr>
          <p:nvPr>
            <p:ph idx="1"/>
          </p:nvPr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rcRect l="-40915" r="-40915"/>
              <a:stretch>
                <a:fillRect/>
              </a:stretch>
            </p:blipFill>
          </mc:Choice>
          <mc:Fallback>
            <p:blipFill>
              <a:blip r:embed="rId3"/>
              <a:srcRect l="-40915" r="-40915"/>
              <a:stretch>
                <a:fillRect/>
              </a:stretch>
            </p:blipFill>
          </mc:Fallback>
        </mc:AlternateContent>
        <p:spPr>
          <a:xfrm>
            <a:off x="-1352593" y="118144"/>
            <a:ext cx="11976537" cy="6586634"/>
          </a:xfr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FFS First Fit Block Allocation</a:t>
            </a:r>
            <a:endParaRPr lang="en-US" dirty="0"/>
          </a:p>
        </p:txBody>
      </p:sp>
      <p:pic>
        <p:nvPicPr>
          <p:cNvPr id="4" name="Content Placeholder 3" descr="FFS-placeData.pdf"/>
          <p:cNvPicPr>
            <a:picLocks noGrp="1" noChangeAspect="1"/>
          </p:cNvPicPr>
          <p:nvPr>
            <p:ph idx="1"/>
          </p:nvPr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rcRect t="-76446" b="-76446"/>
              <a:stretch>
                <a:fillRect/>
              </a:stretch>
            </p:blipFill>
          </mc:Choice>
          <mc:Fallback>
            <p:blipFill>
              <a:blip r:embed="rId3"/>
              <a:srcRect t="-76446" b="-76446"/>
              <a:stretch>
                <a:fillRect/>
              </a:stretch>
            </p:blipFill>
          </mc:Fallback>
        </mc:AlternateContent>
        <p:spPr/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FFS First Fit Block Allocation</a:t>
            </a:r>
            <a:endParaRPr lang="en-US" dirty="0"/>
          </a:p>
        </p:txBody>
      </p:sp>
      <p:pic>
        <p:nvPicPr>
          <p:cNvPr id="4" name="Content Placeholder 3" descr="FFS-placeSmall.pdf"/>
          <p:cNvPicPr>
            <a:picLocks noGrp="1" noChangeAspect="1"/>
          </p:cNvPicPr>
          <p:nvPr>
            <p:ph idx="1"/>
          </p:nvPr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rcRect t="-114111" b="-114111"/>
              <a:stretch>
                <a:fillRect/>
              </a:stretch>
            </p:blipFill>
          </mc:Choice>
          <mc:Fallback>
            <p:blipFill>
              <a:blip r:embed="rId3"/>
              <a:srcRect t="-114111" b="-114111"/>
              <a:stretch>
                <a:fillRect/>
              </a:stretch>
            </p:blipFill>
          </mc:Fallback>
        </mc:AlternateContent>
        <p:spPr/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FFS First Fit Block Allocation</a:t>
            </a:r>
            <a:endParaRPr lang="en-US" dirty="0"/>
          </a:p>
        </p:txBody>
      </p:sp>
      <p:pic>
        <p:nvPicPr>
          <p:cNvPr id="4" name="Content Placeholder 3" descr="FFS-placeLarge.pdf"/>
          <p:cNvPicPr>
            <a:picLocks noGrp="1" noChangeAspect="1"/>
          </p:cNvPicPr>
          <p:nvPr>
            <p:ph idx="1"/>
          </p:nvPr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rcRect t="-114111" b="-114111"/>
              <a:stretch>
                <a:fillRect/>
              </a:stretch>
            </p:blipFill>
          </mc:Choice>
          <mc:Fallback>
            <p:blipFill>
              <a:blip r:embed="rId3"/>
              <a:srcRect t="-114111" b="-114111"/>
              <a:stretch>
                <a:fillRect/>
              </a:stretch>
            </p:blipFill>
          </mc:Fallback>
        </mc:AlternateContent>
        <p:spPr/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Directories Are Files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0409" y="2485231"/>
            <a:ext cx="3403182" cy="27559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Filename Lookup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5503" y="1609531"/>
            <a:ext cx="7352994" cy="496190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Directory Layout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1600200"/>
            <a:ext cx="821190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Directory stored as a file</a:t>
            </a:r>
          </a:p>
          <a:p>
            <a:r>
              <a:rPr lang="en-US" sz="3200" dirty="0" smtClean="0"/>
              <a:t>Linear search to find filename (small directories)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3158183"/>
            <a:ext cx="8229600" cy="220512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Directories: B Trees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2737" y="1337759"/>
            <a:ext cx="8078526" cy="531853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Directories: Layout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235" y="2351742"/>
            <a:ext cx="8567530" cy="157350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Access control matrix</a:t>
            </a:r>
          </a:p>
          <a:p>
            <a:pPr lvl="1"/>
            <a:r>
              <a:rPr lang="en-US" dirty="0" smtClean="0"/>
              <a:t>Row for each user (or application)</a:t>
            </a:r>
          </a:p>
          <a:p>
            <a:pPr lvl="1"/>
            <a:r>
              <a:rPr lang="en-US" dirty="0" smtClean="0"/>
              <a:t>Column for every protected resource</a:t>
            </a:r>
          </a:p>
          <a:p>
            <a:pPr lvl="1"/>
            <a:r>
              <a:rPr lang="en-US" dirty="0" smtClean="0"/>
              <a:t>Sparse</a:t>
            </a:r>
            <a:endParaRPr lang="en-US" dirty="0" smtClean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8027823"/>
              </p:ext>
            </p:extLst>
          </p:nvPr>
        </p:nvGraphicFramePr>
        <p:xfrm>
          <a:off x="1943254" y="3863180"/>
          <a:ext cx="4680569" cy="21361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1080">
                  <a:extLst>
                    <a:ext uri="{9D8B030D-6E8A-4147-A177-3AD203B41FA5}">
                      <a16:colId xmlns:a16="http://schemas.microsoft.com/office/drawing/2014/main" val="2547055439"/>
                    </a:ext>
                  </a:extLst>
                </a:gridCol>
                <a:gridCol w="858445">
                  <a:extLst>
                    <a:ext uri="{9D8B030D-6E8A-4147-A177-3AD203B41FA5}">
                      <a16:colId xmlns:a16="http://schemas.microsoft.com/office/drawing/2014/main" val="1094928768"/>
                    </a:ext>
                  </a:extLst>
                </a:gridCol>
                <a:gridCol w="1124154">
                  <a:extLst>
                    <a:ext uri="{9D8B030D-6E8A-4147-A177-3AD203B41FA5}">
                      <a16:colId xmlns:a16="http://schemas.microsoft.com/office/drawing/2014/main" val="1352847011"/>
                    </a:ext>
                  </a:extLst>
                </a:gridCol>
                <a:gridCol w="858445">
                  <a:extLst>
                    <a:ext uri="{9D8B030D-6E8A-4147-A177-3AD203B41FA5}">
                      <a16:colId xmlns:a16="http://schemas.microsoft.com/office/drawing/2014/main" val="1855197665"/>
                    </a:ext>
                  </a:extLst>
                </a:gridCol>
                <a:gridCol w="858445">
                  <a:extLst>
                    <a:ext uri="{9D8B030D-6E8A-4147-A177-3AD203B41FA5}">
                      <a16:colId xmlns:a16="http://schemas.microsoft.com/office/drawing/2014/main" val="3634120181"/>
                    </a:ext>
                  </a:extLst>
                </a:gridCol>
              </a:tblGrid>
              <a:tr h="427235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file 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file 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…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file 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3910667"/>
                  </a:ext>
                </a:extLst>
              </a:tr>
              <a:tr h="4272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user 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read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849204053"/>
                  </a:ext>
                </a:extLst>
              </a:tr>
              <a:tr h="4272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user 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read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read/write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278494551"/>
                  </a:ext>
                </a:extLst>
              </a:tr>
              <a:tr h="4272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…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850226082"/>
                  </a:ext>
                </a:extLst>
              </a:tr>
              <a:tr h="4272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user 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read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738205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4737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48863</TotalTime>
  <Words>1054</Words>
  <Application>Microsoft Office PowerPoint</Application>
  <PresentationFormat>On-screen Show (4:3)</PresentationFormat>
  <Paragraphs>239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8" baseType="lpstr">
      <vt:lpstr>Arial</vt:lpstr>
      <vt:lpstr>Calibri</vt:lpstr>
      <vt:lpstr>Office Theme</vt:lpstr>
      <vt:lpstr>Introduction to Operating Systems</vt:lpstr>
      <vt:lpstr>Named Data in a File System</vt:lpstr>
      <vt:lpstr>Main Points</vt:lpstr>
      <vt:lpstr>Directories Are Files</vt:lpstr>
      <vt:lpstr>Recursive Filename Lookup</vt:lpstr>
      <vt:lpstr>Directory Layout</vt:lpstr>
      <vt:lpstr>Large Directories: B Trees</vt:lpstr>
      <vt:lpstr>Large Directories: Layout</vt:lpstr>
      <vt:lpstr>Access Control</vt:lpstr>
      <vt:lpstr>Capability List</vt:lpstr>
      <vt:lpstr>Access Control List</vt:lpstr>
      <vt:lpstr>Windows Discretionary ACL</vt:lpstr>
      <vt:lpstr>Unix File Permissions</vt:lpstr>
      <vt:lpstr>File Organization Design Constraints</vt:lpstr>
      <vt:lpstr>File System Design</vt:lpstr>
      <vt:lpstr>Design Challenges</vt:lpstr>
      <vt:lpstr>File Organization</vt:lpstr>
      <vt:lpstr>File Organization (2)</vt:lpstr>
      <vt:lpstr>File Organization Design Options</vt:lpstr>
      <vt:lpstr>Microsoft File Allocation Table (FAT)</vt:lpstr>
      <vt:lpstr>FAT Organization</vt:lpstr>
      <vt:lpstr>FAT Evaluation</vt:lpstr>
      <vt:lpstr>Berkeley UNIX FFS (Fast File System)</vt:lpstr>
      <vt:lpstr>Additional FFS inode Block Pointers</vt:lpstr>
      <vt:lpstr>FFS inode</vt:lpstr>
      <vt:lpstr>FFS Asymmetric Tree</vt:lpstr>
      <vt:lpstr>FFS Small File</vt:lpstr>
      <vt:lpstr>FFS Large File</vt:lpstr>
      <vt:lpstr>FFS Evaluation</vt:lpstr>
      <vt:lpstr>PowerPoint Presentation</vt:lpstr>
      <vt:lpstr>FFS Locality</vt:lpstr>
      <vt:lpstr>PowerPoint Presentation</vt:lpstr>
      <vt:lpstr>FFS First Fit Block Allocation</vt:lpstr>
      <vt:lpstr>FFS First Fit Block Allocation</vt:lpstr>
      <vt:lpstr>FFS First Fit Block Allocation</vt:lpstr>
    </vt:vector>
  </TitlesOfParts>
  <Manager/>
  <Company>University of Washington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OSPP: File Systems</dc:title>
  <dc:subject/>
  <dc:creator>Thomas Anderson</dc:creator>
  <cp:keywords/>
  <dc:description>Copyright Thomas Anderson 2012</dc:description>
  <cp:lastModifiedBy>Mark Smotherman</cp:lastModifiedBy>
  <cp:revision>186</cp:revision>
  <cp:lastPrinted>2018-06-14T02:29:44Z</cp:lastPrinted>
  <dcterms:created xsi:type="dcterms:W3CDTF">2014-11-16T22:24:32Z</dcterms:created>
  <dcterms:modified xsi:type="dcterms:W3CDTF">2020-03-23T01:22:39Z</dcterms:modified>
  <cp:category/>
</cp:coreProperties>
</file>