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530" r:id="rId2"/>
    <p:sldId id="526" r:id="rId3"/>
    <p:sldId id="518" r:id="rId4"/>
    <p:sldId id="500" r:id="rId5"/>
    <p:sldId id="539" r:id="rId6"/>
    <p:sldId id="538" r:id="rId7"/>
    <p:sldId id="501" r:id="rId8"/>
    <p:sldId id="520" r:id="rId9"/>
    <p:sldId id="503" r:id="rId10"/>
    <p:sldId id="505" r:id="rId11"/>
    <p:sldId id="536" r:id="rId12"/>
    <p:sldId id="537" r:id="rId13"/>
    <p:sldId id="554" r:id="rId14"/>
    <p:sldId id="543" r:id="rId15"/>
    <p:sldId id="549" r:id="rId16"/>
    <p:sldId id="542" r:id="rId17"/>
    <p:sldId id="547" r:id="rId18"/>
    <p:sldId id="548" r:id="rId19"/>
    <p:sldId id="551" r:id="rId20"/>
    <p:sldId id="546" r:id="rId21"/>
    <p:sldId id="553" r:id="rId22"/>
    <p:sldId id="550" r:id="rId23"/>
    <p:sldId id="540" r:id="rId24"/>
    <p:sldId id="552" r:id="rId25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86449" autoAdjust="0"/>
  </p:normalViewPr>
  <p:slideViewPr>
    <p:cSldViewPr snapToGrid="0" snapToObjects="1">
      <p:cViewPr varScale="1">
        <p:scale>
          <a:sx n="66" d="100"/>
          <a:sy n="66" d="100"/>
        </p:scale>
        <p:origin x="72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5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65887">
              <a:defRPr/>
            </a:pPr>
            <a:fld id="{83D9D75A-08D5-2F4E-8CF6-F3F8A539724C}" type="slidenum">
              <a:rPr lang="en-US">
                <a:solidFill>
                  <a:prstClr val="black"/>
                </a:solidFill>
                <a:latin typeface="Calibri"/>
              </a:rPr>
              <a:pPr defTabSz="465887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50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d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d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CPSC/ECE 3220 Spring 2020</a:t>
            </a:r>
          </a:p>
          <a:p>
            <a:endParaRPr lang="en-US" sz="2200" dirty="0" smtClean="0"/>
          </a:p>
          <a:p>
            <a:r>
              <a:rPr lang="en-US" dirty="0" smtClean="0"/>
              <a:t>Lecture Notes</a:t>
            </a:r>
          </a:p>
          <a:p>
            <a:r>
              <a:rPr lang="en-US" dirty="0" smtClean="0"/>
              <a:t>OSPP Chapter 13 – Part B</a:t>
            </a:r>
          </a:p>
          <a:p>
            <a:endParaRPr lang="en-US" dirty="0" smtClean="0"/>
          </a:p>
          <a:p>
            <a:r>
              <a:rPr lang="en-US" sz="2200" dirty="0" smtClean="0"/>
              <a:t>(adapted by Mark Smotherman from 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243353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44" y="276135"/>
            <a:ext cx="7246975" cy="6369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415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Efficient storage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mall files =&gt; resident data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arge </a:t>
            </a:r>
            <a:r>
              <a:rPr lang="en-US" dirty="0"/>
              <a:t>files </a:t>
            </a:r>
            <a:r>
              <a:rPr lang="en-US" dirty="0" smtClean="0"/>
              <a:t>=&gt; optimum is single nonresident extent</a:t>
            </a:r>
            <a:endParaRPr lang="en-US" dirty="0"/>
          </a:p>
          <a:p>
            <a:pPr lvl="1"/>
            <a:r>
              <a:rPr lang="en-US" dirty="0" smtClean="0"/>
              <a:t>Variable-depth tree is more </a:t>
            </a:r>
            <a:r>
              <a:rPr lang="en-US" dirty="0"/>
              <a:t>flexible than </a:t>
            </a:r>
            <a:r>
              <a:rPr lang="en-US" dirty="0" smtClean="0"/>
              <a:t>FFS</a:t>
            </a:r>
          </a:p>
          <a:p>
            <a:pPr lvl="1"/>
            <a:r>
              <a:rPr lang="en-US" dirty="0" smtClean="0"/>
              <a:t>Locality for metadata and data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Fragmentation causes inefficiency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684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</a:t>
            </a:r>
            <a:r>
              <a:rPr lang="en-US" dirty="0"/>
              <a:t>on </a:t>
            </a:r>
            <a:r>
              <a:rPr lang="en-US" dirty="0" smtClean="0"/>
              <a:t>Write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 idea</a:t>
            </a:r>
          </a:p>
          <a:p>
            <a:pPr lvl="1"/>
            <a:r>
              <a:rPr lang="en-US" dirty="0" smtClean="0"/>
              <a:t>Write new versions of data and metadata to new locations rather than overwrite</a:t>
            </a:r>
          </a:p>
          <a:p>
            <a:r>
              <a:rPr lang="en-US" dirty="0" smtClean="0"/>
              <a:t>FS cache filters out many of the </a:t>
            </a:r>
            <a:r>
              <a:rPr lang="en-US" dirty="0"/>
              <a:t>reads</a:t>
            </a:r>
          </a:p>
          <a:p>
            <a:pPr lvl="1"/>
            <a:r>
              <a:rPr lang="en-US" dirty="0"/>
              <a:t>Cost of writes dominates performance</a:t>
            </a:r>
          </a:p>
          <a:p>
            <a:r>
              <a:rPr lang="en-US" dirty="0" smtClean="0"/>
              <a:t>Transforms random I/O to sequential I/O</a:t>
            </a:r>
          </a:p>
          <a:p>
            <a:pPr lvl="1"/>
            <a:r>
              <a:rPr lang="en-US" dirty="0" smtClean="0"/>
              <a:t>Reduces seeks</a:t>
            </a:r>
          </a:p>
          <a:p>
            <a:r>
              <a:rPr lang="en-US" dirty="0" smtClean="0"/>
              <a:t>Transforms small updates to block writes</a:t>
            </a:r>
          </a:p>
          <a:p>
            <a:pPr lvl="1"/>
            <a:r>
              <a:rPr lang="en-US" dirty="0" smtClean="0"/>
              <a:t>Good for RAID arrays of hard disks and for SSD</a:t>
            </a:r>
          </a:p>
        </p:txBody>
      </p:sp>
    </p:spTree>
    <p:extLst>
      <p:ext uri="{BB962C8B-B14F-4D97-AF65-F5344CB8AC3E}">
        <p14:creationId xmlns:p14="http://schemas.microsoft.com/office/powerpoint/2010/main" val="11957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CoW</a:t>
            </a:r>
            <a:r>
              <a:rPr lang="en-US" dirty="0" smtClean="0"/>
              <a:t>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NetApp Write Anywhere File Layout (WAFL)</a:t>
            </a:r>
          </a:p>
          <a:p>
            <a:pPr lvl="1"/>
            <a:r>
              <a:rPr lang="en-US" dirty="0" smtClean="0"/>
              <a:t>Dates from 1993</a:t>
            </a:r>
          </a:p>
          <a:p>
            <a:r>
              <a:rPr lang="en-US" dirty="0" smtClean="0"/>
              <a:t>SUN ZFS</a:t>
            </a:r>
          </a:p>
          <a:p>
            <a:pPr lvl="1"/>
            <a:r>
              <a:rPr lang="en-US" dirty="0" smtClean="0"/>
              <a:t>Dates from 2005 (Oracle acquired in 2010)</a:t>
            </a:r>
          </a:p>
          <a:p>
            <a:pPr lvl="1"/>
            <a:r>
              <a:rPr lang="en-US" dirty="0" err="1" smtClean="0"/>
              <a:t>OpenZFS</a:t>
            </a:r>
            <a:r>
              <a:rPr lang="en-US" dirty="0" smtClean="0"/>
              <a:t> in 2013</a:t>
            </a:r>
            <a:endParaRPr lang="en-US" dirty="0"/>
          </a:p>
          <a:p>
            <a:r>
              <a:rPr lang="en-US" dirty="0" smtClean="0"/>
              <a:t>Oracle B-tree file system (</a:t>
            </a:r>
            <a:r>
              <a:rPr lang="en-US" dirty="0" err="1" smtClean="0"/>
              <a:t>btrfs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Dates from 2007</a:t>
            </a:r>
          </a:p>
          <a:p>
            <a:r>
              <a:rPr lang="en-US" dirty="0" smtClean="0"/>
              <a:t>Microsoft Resilient File System (</a:t>
            </a:r>
            <a:r>
              <a:rPr lang="en-US" dirty="0" err="1" smtClean="0"/>
              <a:t>ReFS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Introduced in 2012</a:t>
            </a:r>
          </a:p>
          <a:p>
            <a:pPr lvl="1"/>
            <a:r>
              <a:rPr lang="en-US" dirty="0" err="1" smtClean="0"/>
              <a:t>CoW</a:t>
            </a:r>
            <a:r>
              <a:rPr lang="en-US" dirty="0" smtClean="0"/>
              <a:t> for metadata by design</a:t>
            </a:r>
          </a:p>
          <a:p>
            <a:pPr lvl="1"/>
            <a:r>
              <a:rPr lang="en-US" dirty="0" err="1" smtClean="0"/>
              <a:t>CoW</a:t>
            </a:r>
            <a:r>
              <a:rPr lang="en-US" dirty="0" smtClean="0"/>
              <a:t> for data as selectable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 in Place Versus </a:t>
            </a:r>
            <a:r>
              <a:rPr lang="en-US" dirty="0" err="1" smtClean="0"/>
              <a:t>CoW</a:t>
            </a:r>
            <a:r>
              <a:rPr lang="en-US" dirty="0" smtClean="0"/>
              <a:t> Update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96150"/>
            <a:ext cx="8229600" cy="393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3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on Write </a:t>
            </a:r>
            <a:r>
              <a:rPr lang="en-US" dirty="0" err="1" smtClean="0"/>
              <a:t>inodes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inodes</a:t>
            </a:r>
            <a:r>
              <a:rPr lang="en-US" dirty="0" smtClean="0"/>
              <a:t> must be updated with new pointers</a:t>
            </a:r>
          </a:p>
          <a:p>
            <a:pPr lvl="1"/>
            <a:r>
              <a:rPr lang="en-US" dirty="0" smtClean="0"/>
              <a:t>Want to write new version of </a:t>
            </a:r>
            <a:r>
              <a:rPr lang="en-US" dirty="0" err="1" smtClean="0"/>
              <a:t>inode</a:t>
            </a:r>
            <a:r>
              <a:rPr lang="en-US" dirty="0" smtClean="0"/>
              <a:t> in free block</a:t>
            </a:r>
          </a:p>
          <a:p>
            <a:pPr lvl="1"/>
            <a:r>
              <a:rPr lang="en-US" dirty="0" smtClean="0"/>
              <a:t>Store </a:t>
            </a:r>
            <a:r>
              <a:rPr lang="en-US" dirty="0" err="1" smtClean="0"/>
              <a:t>inodes</a:t>
            </a:r>
            <a:r>
              <a:rPr lang="en-US" dirty="0" smtClean="0"/>
              <a:t> in a file and track with pointers</a:t>
            </a:r>
          </a:p>
          <a:p>
            <a:r>
              <a:rPr lang="en-US" dirty="0" smtClean="0"/>
              <a:t>Root </a:t>
            </a:r>
            <a:r>
              <a:rPr lang="en-US" dirty="0" err="1" smtClean="0"/>
              <a:t>inode</a:t>
            </a:r>
            <a:r>
              <a:rPr lang="en-US" dirty="0" smtClean="0"/>
              <a:t> kept in circular buffer</a:t>
            </a:r>
          </a:p>
          <a:p>
            <a:pPr lvl="1"/>
            <a:r>
              <a:rPr lang="en-US" dirty="0" smtClean="0"/>
              <a:t>New versions get new version number and validity checksum to indicate all updates were completed</a:t>
            </a:r>
          </a:p>
          <a:p>
            <a:pPr lvl="1"/>
            <a:r>
              <a:rPr lang="en-US" dirty="0" smtClean="0"/>
              <a:t>After a crash, </a:t>
            </a:r>
            <a:r>
              <a:rPr lang="en-US" dirty="0"/>
              <a:t>c</a:t>
            </a:r>
            <a:r>
              <a:rPr lang="en-US" dirty="0" smtClean="0"/>
              <a:t>an scan for newest valid version</a:t>
            </a:r>
          </a:p>
          <a:p>
            <a:pPr lvl="1"/>
            <a:r>
              <a:rPr lang="en-US" dirty="0" smtClean="0"/>
              <a:t>Also provides snapshot recovery capability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on Write/Write Anywhere</a:t>
            </a:r>
            <a:endParaRPr lang="en-US" dirty="0"/>
          </a:p>
        </p:txBody>
      </p:sp>
      <p:pic>
        <p:nvPicPr>
          <p:cNvPr id="4" name="Content Placeholder 3" descr="COW-update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13978" b="-13978"/>
              <a:stretch>
                <a:fillRect/>
              </a:stretch>
            </p:blipFill>
          </mc:Choice>
          <mc:Fallback>
            <p:blipFill>
              <a:blip r:embed="rId3"/>
              <a:srcRect t="-13978" b="-13978"/>
              <a:stretch>
                <a:fillRect/>
              </a:stretch>
            </p:blipFill>
          </mc:Fallback>
        </mc:AlternateContent>
        <p:spPr>
          <a:xfrm>
            <a:off x="360556" y="1481254"/>
            <a:ext cx="8229600" cy="4525963"/>
          </a:xfrm>
        </p:spPr>
      </p:pic>
      <p:sp>
        <p:nvSpPr>
          <p:cNvPr id="3" name="TextBox 2"/>
          <p:cNvSpPr txBox="1"/>
          <p:nvPr/>
        </p:nvSpPr>
        <p:spPr>
          <a:xfrm>
            <a:off x="4690945" y="5077521"/>
            <a:ext cx="4065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Shaded areas represent new versions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373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SUN/Oracle ZFS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Uberblock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Circular buffer of 256 instances</a:t>
            </a:r>
          </a:p>
          <a:p>
            <a:pPr lvl="1"/>
            <a:r>
              <a:rPr lang="en-US" dirty="0" smtClean="0"/>
              <a:t>Scan to find the most recent valid instance</a:t>
            </a:r>
          </a:p>
          <a:p>
            <a:r>
              <a:rPr lang="en-US" dirty="0" smtClean="0"/>
              <a:t>File has </a:t>
            </a:r>
            <a:r>
              <a:rPr lang="en-US" dirty="0" err="1" smtClean="0"/>
              <a:t>dnodes</a:t>
            </a:r>
            <a:endParaRPr lang="en-US" dirty="0" smtClean="0"/>
          </a:p>
          <a:p>
            <a:pPr lvl="1"/>
            <a:r>
              <a:rPr lang="en-US" dirty="0" smtClean="0"/>
              <a:t>Three block pointers in </a:t>
            </a:r>
            <a:r>
              <a:rPr lang="en-US" dirty="0" err="1" smtClean="0"/>
              <a:t>dnode</a:t>
            </a:r>
            <a:endParaRPr lang="en-US" dirty="0" smtClean="0"/>
          </a:p>
          <a:p>
            <a:pPr lvl="1"/>
            <a:r>
              <a:rPr lang="en-US" dirty="0" smtClean="0"/>
              <a:t>Blocks can be 512 B to 128 KiB</a:t>
            </a:r>
          </a:p>
          <a:p>
            <a:pPr lvl="1"/>
            <a:r>
              <a:rPr lang="en-US" dirty="0" smtClean="0"/>
              <a:t>Indirection depth is 0 to 7</a:t>
            </a:r>
          </a:p>
          <a:p>
            <a:pPr lvl="2"/>
            <a:r>
              <a:rPr lang="en-US" dirty="0" smtClean="0"/>
              <a:t>0 = resident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ZFS File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011" y="1504499"/>
            <a:ext cx="7645977" cy="502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1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ZFS Free Space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scale up to huge storage systems</a:t>
            </a:r>
          </a:p>
          <a:p>
            <a:r>
              <a:rPr lang="en-US" dirty="0" smtClean="0"/>
              <a:t>Per block group space map</a:t>
            </a:r>
          </a:p>
          <a:p>
            <a:r>
              <a:rPr lang="en-US" dirty="0" smtClean="0"/>
              <a:t>Group space map is AVL tree of extents for fast </a:t>
            </a:r>
            <a:r>
              <a:rPr lang="en-US" dirty="0" smtClean="0"/>
              <a:t>selection </a:t>
            </a:r>
            <a:r>
              <a:rPr lang="en-US" dirty="0" smtClean="0"/>
              <a:t>of an extent with needed size</a:t>
            </a:r>
          </a:p>
          <a:p>
            <a:r>
              <a:rPr lang="en-US" dirty="0" smtClean="0"/>
              <a:t>Log-structured updates for freed blocks</a:t>
            </a:r>
          </a:p>
          <a:p>
            <a:pPr lvl="1"/>
            <a:r>
              <a:rPr lang="en-US" dirty="0" smtClean="0"/>
              <a:t>New space map is created from the log only when block group is selected for 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Organization -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Want sequential data placement that provides efficient sequential access</a:t>
            </a:r>
          </a:p>
          <a:p>
            <a:r>
              <a:rPr lang="en-US" dirty="0" smtClean="0"/>
              <a:t>Also want placement that provides efficient random access</a:t>
            </a:r>
          </a:p>
          <a:p>
            <a:r>
              <a:rPr lang="en-US" dirty="0"/>
              <a:t>Typically tree-structured indexing of data</a:t>
            </a:r>
          </a:p>
          <a:p>
            <a:pPr lvl="1"/>
            <a:r>
              <a:rPr lang="en-US" dirty="0"/>
              <a:t>Want to limit overheads to be efficient for small files</a:t>
            </a:r>
          </a:p>
          <a:p>
            <a:pPr lvl="1"/>
            <a:r>
              <a:rPr lang="en-US" dirty="0"/>
              <a:t>Provide scalability for large files</a:t>
            </a:r>
          </a:p>
          <a:p>
            <a:pPr lvl="1"/>
            <a:r>
              <a:rPr lang="en-US" dirty="0"/>
              <a:t>Provide a place for per-file metadata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602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on Write FS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Avoids seeks and small writes</a:t>
            </a:r>
          </a:p>
          <a:p>
            <a:pPr lvl="1"/>
            <a:r>
              <a:rPr lang="en-US" dirty="0" smtClean="0"/>
              <a:t>Good for RAID and SSD</a:t>
            </a:r>
          </a:p>
          <a:p>
            <a:pPr lvl="1"/>
            <a:r>
              <a:rPr lang="en-US" dirty="0" smtClean="0"/>
              <a:t>High throughput (best if updates are batched)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Writes more bytes compared to update in place</a:t>
            </a:r>
          </a:p>
          <a:p>
            <a:pPr lvl="1"/>
            <a:r>
              <a:rPr lang="en-US" dirty="0" smtClean="0"/>
              <a:t>Have to scan multiple possible root </a:t>
            </a:r>
            <a:r>
              <a:rPr lang="en-US" dirty="0" err="1" smtClean="0"/>
              <a:t>inodes</a:t>
            </a:r>
            <a:r>
              <a:rPr lang="en-US" dirty="0" smtClean="0"/>
              <a:t> to find correct one on recovery</a:t>
            </a:r>
          </a:p>
        </p:txBody>
      </p:sp>
    </p:spTree>
    <p:extLst>
      <p:ext uri="{BB962C8B-B14F-4D97-AF65-F5344CB8AC3E}">
        <p14:creationId xmlns:p14="http://schemas.microsoft.com/office/powerpoint/2010/main" val="18539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OrangeFS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Walt </a:t>
            </a:r>
            <a:r>
              <a:rPr lang="en-US" dirty="0" err="1" smtClean="0"/>
              <a:t>Ligon</a:t>
            </a:r>
            <a:r>
              <a:rPr lang="en-US" dirty="0" smtClean="0"/>
              <a:t>, Clemson ECE</a:t>
            </a:r>
          </a:p>
          <a:p>
            <a:r>
              <a:rPr lang="en-US" dirty="0" smtClean="0"/>
              <a:t>Open-source high-performance cluster FS</a:t>
            </a:r>
          </a:p>
          <a:p>
            <a:pPr lvl="1"/>
            <a:r>
              <a:rPr lang="en-US" dirty="0" smtClean="0"/>
              <a:t>Started as PVFS in 1993</a:t>
            </a:r>
          </a:p>
          <a:p>
            <a:pPr lvl="1"/>
            <a:r>
              <a:rPr lang="en-US" dirty="0" smtClean="0"/>
              <a:t>Available in Linux kernel 4.6 and on AWS</a:t>
            </a:r>
          </a:p>
          <a:p>
            <a:r>
              <a:rPr lang="en-US" dirty="0" smtClean="0"/>
              <a:t>Layer of services</a:t>
            </a:r>
          </a:p>
          <a:p>
            <a:pPr lvl="1"/>
            <a:r>
              <a:rPr lang="en-US" dirty="0" smtClean="0"/>
              <a:t>Runs on top of local file systems on servers</a:t>
            </a:r>
          </a:p>
          <a:p>
            <a:pPr lvl="1"/>
            <a:r>
              <a:rPr lang="en-US" dirty="0" smtClean="0"/>
              <a:t>Abstracts away blocks using an object model</a:t>
            </a:r>
          </a:p>
          <a:p>
            <a:pPr lvl="1"/>
            <a:r>
              <a:rPr lang="en-US" dirty="0" smtClean="0"/>
              <a:t>Configurable stripe sizes, replication,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and File Accesses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917" y="1417638"/>
            <a:ext cx="4913972" cy="51615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248" y="1554924"/>
            <a:ext cx="192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/foo/bar/</a:t>
            </a:r>
            <a:r>
              <a:rPr lang="en-US" dirty="0" err="1" smtClean="0"/>
              <a:t>baz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(if time permits)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5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ZFS Locality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Sequential writes of grouped updates</a:t>
            </a:r>
          </a:p>
          <a:p>
            <a:pPr lvl="1"/>
            <a:r>
              <a:rPr lang="en-US" dirty="0" smtClean="0"/>
              <a:t>Good performance even if more total bytes are written as compared to update in place</a:t>
            </a:r>
          </a:p>
          <a:p>
            <a:r>
              <a:rPr lang="en-US" dirty="0" smtClean="0"/>
              <a:t>Batched updates</a:t>
            </a:r>
          </a:p>
          <a:p>
            <a:pPr lvl="1"/>
            <a:r>
              <a:rPr lang="en-US" dirty="0" smtClean="0"/>
              <a:t>Several seconds of updates written as batch</a:t>
            </a:r>
          </a:p>
          <a:p>
            <a:r>
              <a:rPr lang="en-US" dirty="0" smtClean="0"/>
              <a:t>Choice to location to write new versions</a:t>
            </a:r>
          </a:p>
          <a:p>
            <a:pPr lvl="1"/>
            <a:r>
              <a:rPr lang="en-US" dirty="0" smtClean="0"/>
              <a:t>Variant of RR to choose among devices</a:t>
            </a:r>
          </a:p>
          <a:p>
            <a:pPr lvl="1"/>
            <a:r>
              <a:rPr lang="en-US" dirty="0" smtClean="0"/>
              <a:t>Continue to use same block group if possible</a:t>
            </a:r>
          </a:p>
          <a:p>
            <a:pPr lvl="1"/>
            <a:r>
              <a:rPr lang="en-US" dirty="0" smtClean="0"/>
              <a:t>Or, prefer a new block group with more free space, near outer edge, and near most recent writes</a:t>
            </a:r>
          </a:p>
          <a:p>
            <a:pPr lvl="1"/>
            <a:r>
              <a:rPr lang="en-US" dirty="0" smtClean="0"/>
              <a:t>First fit, then switch to best fit when group almost full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2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Organization Design Options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065722"/>
              </p:ext>
            </p:extLst>
          </p:nvPr>
        </p:nvGraphicFramePr>
        <p:xfrm>
          <a:off x="547007" y="1600200"/>
          <a:ext cx="8049986" cy="43179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5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6579">
                  <a:extLst>
                    <a:ext uri="{9D8B030D-6E8A-4147-A177-3AD203B41FA5}">
                      <a16:colId xmlns:a16="http://schemas.microsoft.com/office/drawing/2014/main" val="1837316657"/>
                    </a:ext>
                  </a:extLst>
                </a:gridCol>
              </a:tblGrid>
              <a:tr h="53659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FAT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FFS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NTFS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ZFS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874">
                <a:tc>
                  <a:txBody>
                    <a:bodyPr/>
                    <a:lstStyle/>
                    <a:p>
                      <a:pPr algn="ctr"/>
                      <a:endParaRPr lang="en-US" sz="1000" b="1" dirty="0" smtClean="0"/>
                    </a:p>
                    <a:p>
                      <a:pPr algn="ctr"/>
                      <a:r>
                        <a:rPr lang="en-US" sz="2000" b="1" dirty="0" smtClean="0"/>
                        <a:t>Index structure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linked list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tree</a:t>
                      </a:r>
                    </a:p>
                    <a:p>
                      <a:pPr algn="ctr"/>
                      <a:r>
                        <a:rPr lang="en-US" sz="2000" dirty="0" smtClean="0"/>
                        <a:t>(fixed, asymmetric)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sz="2000" dirty="0" smtClean="0"/>
                        <a:t>tree</a:t>
                      </a:r>
                    </a:p>
                    <a:p>
                      <a:pPr algn="ctr"/>
                      <a:r>
                        <a:rPr lang="en-US" sz="2000" dirty="0" smtClean="0"/>
                        <a:t>(dynamic)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sz="2000" dirty="0" smtClean="0"/>
                        <a:t>tree</a:t>
                      </a:r>
                    </a:p>
                    <a:p>
                      <a:pPr algn="ctr"/>
                      <a:r>
                        <a:rPr lang="en-US" sz="2000" dirty="0" smtClean="0"/>
                        <a:t>(COW, dynamic)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Granularity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block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block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extent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block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378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Free space</a:t>
                      </a:r>
                    </a:p>
                    <a:p>
                      <a:pPr algn="ctr"/>
                      <a:r>
                        <a:rPr lang="en-US" sz="2000" b="1" dirty="0" smtClean="0"/>
                        <a:t>allocation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sz="2000" dirty="0" smtClean="0"/>
                        <a:t>FAT array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bitmap</a:t>
                      </a:r>
                    </a:p>
                    <a:p>
                      <a:pPr algn="ctr"/>
                      <a:r>
                        <a:rPr lang="en-US" sz="2000" dirty="0" smtClean="0"/>
                        <a:t>(fixed location)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bitmap </a:t>
                      </a:r>
                    </a:p>
                    <a:p>
                      <a:pPr algn="ctr"/>
                      <a:r>
                        <a:rPr lang="en-US" sz="2000" dirty="0" smtClean="0"/>
                        <a:t>(file)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space map</a:t>
                      </a:r>
                    </a:p>
                    <a:p>
                      <a:pPr algn="ctr"/>
                      <a:r>
                        <a:rPr lang="en-US" sz="2000" dirty="0" smtClean="0"/>
                        <a:t>(log-structured)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5152"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Locality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defrag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sz="2000" dirty="0" smtClean="0"/>
                        <a:t>block groups</a:t>
                      </a:r>
                      <a:r>
                        <a:rPr lang="en-US" sz="2000" baseline="0" dirty="0" smtClean="0"/>
                        <a:t>, first fit,</a:t>
                      </a:r>
                    </a:p>
                    <a:p>
                      <a:pPr algn="ctr"/>
                      <a:r>
                        <a:rPr lang="en-US" sz="2000" baseline="0" dirty="0" smtClean="0"/>
                        <a:t>reserve space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sz="2000" dirty="0" smtClean="0"/>
                        <a:t>extents,</a:t>
                      </a:r>
                    </a:p>
                    <a:p>
                      <a:pPr algn="ctr"/>
                      <a:r>
                        <a:rPr lang="en-US" sz="2000" dirty="0" smtClean="0"/>
                        <a:t>best fit,</a:t>
                      </a:r>
                    </a:p>
                    <a:p>
                      <a:pPr algn="ctr"/>
                      <a:r>
                        <a:rPr lang="en-US" sz="2000" dirty="0" smtClean="0"/>
                        <a:t>defrag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write-anywhere</a:t>
                      </a:r>
                    </a:p>
                    <a:p>
                      <a:pPr algn="ctr"/>
                      <a:r>
                        <a:rPr lang="en-US" sz="2000" dirty="0" smtClean="0"/>
                        <a:t>block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groups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56" y="274638"/>
            <a:ext cx="8735122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Microsoft New Technology File System (NTFS)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Master File Table</a:t>
            </a:r>
          </a:p>
          <a:p>
            <a:pPr lvl="1"/>
            <a:r>
              <a:rPr lang="en-US" dirty="0" smtClean="0"/>
              <a:t>Flexible 1 KiB records for metadata and data</a:t>
            </a:r>
          </a:p>
          <a:p>
            <a:pPr lvl="1"/>
            <a:r>
              <a:rPr lang="en-US" dirty="0" smtClean="0"/>
              <a:t>Each record contains one or more attributes, which are (type, value) pairs</a:t>
            </a:r>
          </a:p>
          <a:p>
            <a:r>
              <a:rPr lang="en-US" dirty="0" smtClean="0"/>
              <a:t>MFT itself is stored as file 0</a:t>
            </a:r>
          </a:p>
          <a:p>
            <a:r>
              <a:rPr lang="en-US" dirty="0" smtClean="0"/>
              <a:t>Free space, security attributes, etc. are also stored as files</a:t>
            </a:r>
          </a:p>
          <a:p>
            <a:r>
              <a:rPr lang="en-US" dirty="0"/>
              <a:t>File create can provide hint as to size of </a:t>
            </a:r>
            <a:r>
              <a:rPr lang="en-US" dirty="0" smtClean="0"/>
              <a:t>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store metadata and data</a:t>
            </a:r>
          </a:p>
          <a:p>
            <a:r>
              <a:rPr lang="en-US" dirty="0" smtClean="0"/>
              <a:t>Fixed-size header has type code</a:t>
            </a:r>
          </a:p>
          <a:p>
            <a:r>
              <a:rPr lang="en-US" dirty="0" smtClean="0"/>
              <a:t>$STANDARD_INFORMATION</a:t>
            </a:r>
          </a:p>
          <a:p>
            <a:pPr lvl="1"/>
            <a:r>
              <a:rPr lang="en-US" dirty="0" smtClean="0"/>
              <a:t>Creation </a:t>
            </a:r>
            <a:r>
              <a:rPr lang="en-US" dirty="0"/>
              <a:t>time, modification time, owner ID, etc.</a:t>
            </a:r>
          </a:p>
          <a:p>
            <a:r>
              <a:rPr lang="en-US" dirty="0" smtClean="0"/>
              <a:t>$FILE_NAME</a:t>
            </a:r>
          </a:p>
          <a:p>
            <a:pPr lvl="1"/>
            <a:r>
              <a:rPr lang="en-US" dirty="0" smtClean="0"/>
              <a:t>Contains name and file </a:t>
            </a:r>
            <a:r>
              <a:rPr lang="en-US" dirty="0"/>
              <a:t>number of parent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/>
              <a:t>Can have more than </a:t>
            </a:r>
            <a:r>
              <a:rPr lang="en-US" dirty="0" smtClean="0"/>
              <a:t>one file name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Attributes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$DATA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esident data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ointers to non-resident data using extents</a:t>
            </a:r>
            <a:endParaRPr lang="en-US" dirty="0"/>
          </a:p>
          <a:p>
            <a:pPr lvl="2"/>
            <a:r>
              <a:rPr lang="en-US" dirty="0" smtClean="0"/>
              <a:t>Sequential runs </a:t>
            </a:r>
            <a:r>
              <a:rPr lang="en-US" dirty="0"/>
              <a:t>of </a:t>
            </a:r>
            <a:r>
              <a:rPr lang="en-US" dirty="0" smtClean="0"/>
              <a:t>file blocks</a:t>
            </a:r>
            <a:endParaRPr lang="en-US" dirty="0"/>
          </a:p>
          <a:p>
            <a:pPr lvl="2"/>
            <a:r>
              <a:rPr lang="en-US" dirty="0"/>
              <a:t>Similar approach in Linux (ext4)</a:t>
            </a:r>
          </a:p>
          <a:p>
            <a:r>
              <a:rPr lang="en-US" dirty="0" smtClean="0"/>
              <a:t>$ATTRIBUTE_LIST</a:t>
            </a:r>
          </a:p>
          <a:p>
            <a:pPr lvl="1"/>
            <a:r>
              <a:rPr lang="en-US" dirty="0" smtClean="0"/>
              <a:t>When attributes don’t fit in one MFT record</a:t>
            </a:r>
          </a:p>
          <a:p>
            <a:pPr lvl="1"/>
            <a:r>
              <a:rPr lang="en-US" dirty="0" smtClean="0"/>
              <a:t>Can build </a:t>
            </a:r>
            <a:r>
              <a:rPr lang="en-US" dirty="0"/>
              <a:t>v</a:t>
            </a:r>
            <a:r>
              <a:rPr lang="en-US" dirty="0" smtClean="0"/>
              <a:t>ariable-depth trees when necessary because of fragmentation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Small File</a:t>
            </a:r>
            <a:endParaRPr lang="en-US" dirty="0"/>
          </a:p>
        </p:txBody>
      </p:sp>
      <p:pic>
        <p:nvPicPr>
          <p:cNvPr id="6" name="Content Placeholder 5" descr="FilesFiles-NTFSsmallFile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3219" r="-3219"/>
              <a:stretch>
                <a:fillRect/>
              </a:stretch>
            </p:blipFill>
          </mc:Choice>
          <mc:Fallback>
            <p:blipFill>
              <a:blip r:embed="rId3"/>
              <a:srcRect l="-3219" r="-3219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Medium-Sized File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152" y="1417638"/>
            <a:ext cx="7177696" cy="5018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Indirect Block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447" y="1423073"/>
            <a:ext cx="6209106" cy="4993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48496</TotalTime>
  <Words>848</Words>
  <Application>Microsoft Office PowerPoint</Application>
  <PresentationFormat>On-screen Show (4:3)</PresentationFormat>
  <Paragraphs>175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Introduction to Operating Systems</vt:lpstr>
      <vt:lpstr>File Organization - Recap</vt:lpstr>
      <vt:lpstr>File Organization Design Options</vt:lpstr>
      <vt:lpstr>Microsoft New Technology File System (NTFS)</vt:lpstr>
      <vt:lpstr>NTFS Attributes</vt:lpstr>
      <vt:lpstr>NTFS Attributes (2)</vt:lpstr>
      <vt:lpstr>NTFS Small File</vt:lpstr>
      <vt:lpstr>NTFS Medium-Sized File</vt:lpstr>
      <vt:lpstr>NTFS Indirect Block</vt:lpstr>
      <vt:lpstr>PowerPoint Presentation</vt:lpstr>
      <vt:lpstr>NTFS Evaluation</vt:lpstr>
      <vt:lpstr>Copy on Write File Systems</vt:lpstr>
      <vt:lpstr>CoW File Systems</vt:lpstr>
      <vt:lpstr>Update in Place Versus CoW Update</vt:lpstr>
      <vt:lpstr>Copy on Write inodes</vt:lpstr>
      <vt:lpstr>Copy on Write/Write Anywhere</vt:lpstr>
      <vt:lpstr>SUN/Oracle ZFS</vt:lpstr>
      <vt:lpstr>Simplified ZFS File Structure</vt:lpstr>
      <vt:lpstr>ZFS Free Space Map</vt:lpstr>
      <vt:lpstr>Copy on Write FS Evaluation</vt:lpstr>
      <vt:lpstr>OrangeFS</vt:lpstr>
      <vt:lpstr>Directory and File Accesses</vt:lpstr>
      <vt:lpstr>PowerPoint Presentation</vt:lpstr>
      <vt:lpstr>ZFS Locality Heuristics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File Systems</dc:title>
  <dc:subject/>
  <dc:creator>Thomas Anderson</dc:creator>
  <cp:keywords/>
  <dc:description>Copyright Thomas Anderson 2012</dc:description>
  <cp:lastModifiedBy>Mark Smotherman</cp:lastModifiedBy>
  <cp:revision>181</cp:revision>
  <cp:lastPrinted>2018-06-14T02:29:44Z</cp:lastPrinted>
  <dcterms:created xsi:type="dcterms:W3CDTF">2014-11-16T22:24:32Z</dcterms:created>
  <dcterms:modified xsi:type="dcterms:W3CDTF">2020-03-29T22:01:53Z</dcterms:modified>
  <cp:category/>
</cp:coreProperties>
</file>