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Ultra"/>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schemas.openxmlformats.org/officeDocument/2006/relationships/font" Target="fonts/Ultra-regular.fnt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3a7b83c2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3a7b83c2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Reagan - Hello everyone! My name is Reagan Leonard and I am the team leader of the AWS Capstone team. Brayden, Andy, Evan, Josh, and I have been working hard all semester alongside our AWS mentors, Owen and Miller, to provide a product to the Clemson Makerspace. The Makerspace, as most of you probably know, is a </a:t>
            </a:r>
            <a:r>
              <a:rPr lang="en">
                <a:solidFill>
                  <a:schemeClr val="dk1"/>
                </a:solidFill>
              </a:rPr>
              <a:t>laboratory on Clemson’s campus equipped with 23 3D printers, 2 laser-cutters, and several other pieces of high-tech fabrication machinery</a:t>
            </a:r>
            <a:r>
              <a:rPr lang="en"/>
              <a:t>. In this presentation, we will tell you all about our finished product and how we created it, including the decisions we had to make regarding the infrastructure and design of the system and UI.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03ad4db12_1_1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03ad4db12_1_1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ec86b689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ec86b689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Brayden: </a:t>
            </a:r>
            <a:endParaRPr/>
          </a:p>
          <a:p>
            <a:pPr indent="-298450" lvl="0" marL="457200" rtl="0" algn="l">
              <a:spcBef>
                <a:spcPts val="0"/>
              </a:spcBef>
              <a:spcAft>
                <a:spcPts val="0"/>
              </a:spcAft>
              <a:buSzPts val="1100"/>
              <a:buChar char="●"/>
            </a:pPr>
            <a:r>
              <a:rPr lang="en"/>
              <a:t>Going to go a little bit more in depth on back end and reiterate some of the things Evan talked about</a:t>
            </a:r>
            <a:endParaRPr/>
          </a:p>
          <a:p>
            <a:pPr indent="-298450" lvl="0" marL="457200" rtl="0" algn="l">
              <a:spcBef>
                <a:spcPts val="0"/>
              </a:spcBef>
              <a:spcAft>
                <a:spcPts val="0"/>
              </a:spcAft>
              <a:buSzPts val="1100"/>
              <a:buChar char="●"/>
            </a:pPr>
            <a:r>
              <a:rPr lang="en"/>
              <a:t>API Gateway</a:t>
            </a:r>
            <a:endParaRPr/>
          </a:p>
          <a:p>
            <a:pPr indent="-298450" lvl="1" marL="914400" rtl="0" algn="l">
              <a:spcBef>
                <a:spcPts val="0"/>
              </a:spcBef>
              <a:spcAft>
                <a:spcPts val="0"/>
              </a:spcAft>
              <a:buSzPts val="1100"/>
              <a:buChar char="○"/>
            </a:pPr>
            <a:r>
              <a:rPr lang="en"/>
              <a:t>Like a bridge between the back end and front end</a:t>
            </a:r>
            <a:endParaRPr/>
          </a:p>
          <a:p>
            <a:pPr indent="-298450" lvl="1" marL="914400" rtl="0" algn="l">
              <a:spcBef>
                <a:spcPts val="0"/>
              </a:spcBef>
              <a:spcAft>
                <a:spcPts val="0"/>
              </a:spcAft>
              <a:buSzPts val="1100"/>
              <a:buChar char="○"/>
            </a:pPr>
            <a:r>
              <a:rPr lang="en"/>
              <a:t>Front End Code hits the Url provided by the API, which uses a Handler (Lambda Function) to determine responses to the request</a:t>
            </a:r>
            <a:endParaRPr/>
          </a:p>
          <a:p>
            <a:pPr indent="-298450" lvl="0" marL="457200" rtl="0" algn="l">
              <a:spcBef>
                <a:spcPts val="0"/>
              </a:spcBef>
              <a:spcAft>
                <a:spcPts val="0"/>
              </a:spcAft>
              <a:buSzPts val="1100"/>
              <a:buChar char="●"/>
            </a:pPr>
            <a:r>
              <a:rPr lang="en"/>
              <a:t>AWS Lambda</a:t>
            </a:r>
            <a:endParaRPr/>
          </a:p>
          <a:p>
            <a:pPr indent="-298450" lvl="1" marL="914400" rtl="0" algn="l">
              <a:spcBef>
                <a:spcPts val="0"/>
              </a:spcBef>
              <a:spcAft>
                <a:spcPts val="0"/>
              </a:spcAft>
              <a:buSzPts val="1100"/>
              <a:buChar char="○"/>
            </a:pPr>
            <a:r>
              <a:rPr lang="en"/>
              <a:t>Lambda is a </a:t>
            </a:r>
            <a:r>
              <a:rPr lang="en"/>
              <a:t>serverless</a:t>
            </a:r>
            <a:r>
              <a:rPr lang="en"/>
              <a:t> computing service from AWS. Automatically handles, resource allocation, scaling, logging, etc.</a:t>
            </a:r>
            <a:endParaRPr/>
          </a:p>
          <a:p>
            <a:pPr indent="-298450" lvl="1" marL="914400" rtl="0" algn="l">
              <a:spcBef>
                <a:spcPts val="0"/>
              </a:spcBef>
              <a:spcAft>
                <a:spcPts val="0"/>
              </a:spcAft>
              <a:buSzPts val="1100"/>
              <a:buChar char="○"/>
            </a:pPr>
            <a:r>
              <a:rPr lang="en"/>
              <a:t>Powerhouse of AWS Cloud Computing Architecture</a:t>
            </a:r>
            <a:endParaRPr/>
          </a:p>
          <a:p>
            <a:pPr indent="-298450" lvl="1" marL="914400" rtl="0" algn="l">
              <a:spcBef>
                <a:spcPts val="0"/>
              </a:spcBef>
              <a:spcAft>
                <a:spcPts val="0"/>
              </a:spcAft>
              <a:buSzPts val="1100"/>
              <a:buChar char="○"/>
            </a:pPr>
            <a:r>
              <a:rPr lang="en"/>
              <a:t>Our functions perform operations using our CDK Resources (DynamoDB, S3 Buckets, SES, etc.) and returns an HTTP Response. </a:t>
            </a:r>
            <a:endParaRPr/>
          </a:p>
          <a:p>
            <a:pPr indent="-298450" lvl="1" marL="914400" rtl="0" algn="l">
              <a:spcBef>
                <a:spcPts val="0"/>
              </a:spcBef>
              <a:spcAft>
                <a:spcPts val="0"/>
              </a:spcAft>
              <a:buSzPts val="1100"/>
              <a:buChar char="○"/>
            </a:pPr>
            <a:r>
              <a:rPr lang="en"/>
              <a:t>AWS handles the rest.</a:t>
            </a:r>
            <a:endParaRPr/>
          </a:p>
          <a:p>
            <a:pPr indent="-298450" lvl="0" marL="457200" rtl="0" algn="l">
              <a:spcBef>
                <a:spcPts val="0"/>
              </a:spcBef>
              <a:spcAft>
                <a:spcPts val="0"/>
              </a:spcAft>
              <a:buSzPts val="1100"/>
              <a:buChar char="●"/>
            </a:pPr>
            <a:r>
              <a:rPr lang="en"/>
              <a:t>API Calls</a:t>
            </a:r>
            <a:endParaRPr/>
          </a:p>
          <a:p>
            <a:pPr indent="-298450" lvl="1" marL="914400" rtl="0" algn="l">
              <a:spcBef>
                <a:spcPts val="0"/>
              </a:spcBef>
              <a:spcAft>
                <a:spcPts val="0"/>
              </a:spcAft>
              <a:buSzPts val="1100"/>
              <a:buChar char="○"/>
            </a:pPr>
            <a:r>
              <a:rPr lang="en"/>
              <a:t>Categorized everything in our API in 3 categories.The Front end uses these to drive the application.</a:t>
            </a:r>
            <a:endParaRPr/>
          </a:p>
          <a:p>
            <a:pPr indent="-298450" lvl="1" marL="914400" rtl="0" algn="l">
              <a:spcBef>
                <a:spcPts val="0"/>
              </a:spcBef>
              <a:spcAft>
                <a:spcPts val="0"/>
              </a:spcAft>
              <a:buSzPts val="1100"/>
              <a:buChar char="○"/>
            </a:pPr>
            <a:r>
              <a:rPr lang="en"/>
              <a:t>Example: Export History Function</a:t>
            </a:r>
            <a:endParaRPr/>
          </a:p>
          <a:p>
            <a:pPr indent="-298450" lvl="2" marL="1371600" rtl="0" algn="l">
              <a:spcBef>
                <a:spcPts val="0"/>
              </a:spcBef>
              <a:spcAft>
                <a:spcPts val="0"/>
              </a:spcAft>
              <a:buSzPts val="1100"/>
              <a:buChar char="■"/>
            </a:pPr>
            <a:r>
              <a:rPr lang="en"/>
              <a:t>Front End calls function using url. </a:t>
            </a:r>
            <a:endParaRPr/>
          </a:p>
          <a:p>
            <a:pPr indent="-298450" lvl="2" marL="1371600" rtl="0" algn="l">
              <a:spcBef>
                <a:spcPts val="0"/>
              </a:spcBef>
              <a:spcAft>
                <a:spcPts val="0"/>
              </a:spcAft>
              <a:buSzPts val="1100"/>
              <a:buChar char="■"/>
            </a:pPr>
            <a:r>
              <a:rPr lang="en"/>
              <a:t>API Gateway routes the request to our Lambda Function</a:t>
            </a:r>
            <a:endParaRPr/>
          </a:p>
          <a:p>
            <a:pPr indent="-298450" lvl="2" marL="1371600" rtl="0" algn="l">
              <a:spcBef>
                <a:spcPts val="0"/>
              </a:spcBef>
              <a:spcAft>
                <a:spcPts val="0"/>
              </a:spcAft>
              <a:buSzPts val="1100"/>
              <a:buChar char="■"/>
            </a:pPr>
            <a:r>
              <a:rPr lang="en"/>
              <a:t>If its a clean request, Lambda queries </a:t>
            </a:r>
            <a:r>
              <a:rPr lang="en"/>
              <a:t>DynamoDB</a:t>
            </a:r>
            <a:r>
              <a:rPr lang="en"/>
              <a:t> tables</a:t>
            </a:r>
            <a:endParaRPr/>
          </a:p>
          <a:p>
            <a:pPr indent="-298450" lvl="2" marL="1371600" rtl="0" algn="l">
              <a:spcBef>
                <a:spcPts val="0"/>
              </a:spcBef>
              <a:spcAft>
                <a:spcPts val="0"/>
              </a:spcAft>
              <a:buSzPts val="1100"/>
              <a:buChar char="■"/>
            </a:pPr>
            <a:r>
              <a:rPr lang="en"/>
              <a:t>It then writes an excel file an S3 Bucket and generate a temporary url</a:t>
            </a:r>
            <a:endParaRPr/>
          </a:p>
          <a:p>
            <a:pPr indent="-298450" lvl="2" marL="1371600" rtl="0" algn="l">
              <a:spcBef>
                <a:spcPts val="0"/>
              </a:spcBef>
              <a:spcAft>
                <a:spcPts val="0"/>
              </a:spcAft>
              <a:buSzPts val="1100"/>
              <a:buChar char="■"/>
            </a:pPr>
            <a:r>
              <a:rPr lang="en"/>
              <a:t>Finally returns an HTTP </a:t>
            </a:r>
            <a:r>
              <a:rPr lang="en"/>
              <a:t>Response</a:t>
            </a:r>
            <a:r>
              <a:rPr lang="en"/>
              <a:t> with the url to the bucket, which will download that file.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3a7b83c28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3a7b83c28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Brayden: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React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Josh/Reagan on Front End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Adobe’s response to Sketch. Both software are vector graphics editor.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Due to its variety of tools, its complexity is quite high. Adobe did not make this software beginner friendly either.</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However, with time we were able to improve our skills and create polished designs.</a:t>
            </a:r>
            <a:endParaRPr>
              <a:solidFill>
                <a:schemeClr val="dk1"/>
              </a:solidFill>
            </a:endParaRPr>
          </a:p>
          <a:p>
            <a:pPr indent="-298450" lvl="0" marL="457200" rtl="0" algn="l">
              <a:spcBef>
                <a:spcPts val="0"/>
              </a:spcBef>
              <a:spcAft>
                <a:spcPts val="0"/>
              </a:spcAft>
              <a:buClr>
                <a:srgbClr val="000000"/>
              </a:buClr>
              <a:buSzPts val="1100"/>
              <a:buChar char="●"/>
            </a:pPr>
            <a:r>
              <a:rPr lang="en"/>
              <a:t>AWS CDK</a:t>
            </a:r>
            <a:endParaRPr/>
          </a:p>
          <a:p>
            <a:pPr indent="-298450" lvl="1" marL="914400" rtl="0" algn="l">
              <a:spcBef>
                <a:spcPts val="0"/>
              </a:spcBef>
              <a:spcAft>
                <a:spcPts val="0"/>
              </a:spcAft>
              <a:buClr>
                <a:schemeClr val="dk1"/>
              </a:buClr>
              <a:buSzPts val="1100"/>
              <a:buChar char="○"/>
            </a:pPr>
            <a:r>
              <a:rPr lang="en"/>
              <a:t>Andy/Evan/I on Back End</a:t>
            </a:r>
            <a:endParaRPr/>
          </a:p>
          <a:p>
            <a:pPr indent="-298450" lvl="1" marL="914400" rtl="0" algn="l">
              <a:spcBef>
                <a:spcPts val="0"/>
              </a:spcBef>
              <a:spcAft>
                <a:spcPts val="0"/>
              </a:spcAft>
              <a:buClr>
                <a:schemeClr val="dk1"/>
              </a:buClr>
              <a:buSzPts val="1100"/>
              <a:buChar char="○"/>
            </a:pPr>
            <a:r>
              <a:rPr lang="en"/>
              <a:t>Andy has talked a little about the CDK already, but this is where all the AWS resources that power our product are defined.</a:t>
            </a:r>
            <a:endParaRPr/>
          </a:p>
          <a:p>
            <a:pPr indent="-298450" lvl="1" marL="914400" rtl="0" algn="l">
              <a:spcBef>
                <a:spcPts val="0"/>
              </a:spcBef>
              <a:spcAft>
                <a:spcPts val="0"/>
              </a:spcAft>
              <a:buClr>
                <a:schemeClr val="dk1"/>
              </a:buClr>
              <a:buSzPts val="1100"/>
              <a:buChar char="○"/>
            </a:pPr>
            <a:r>
              <a:rPr lang="en"/>
              <a:t>Not only was it a challenge understanding each resource, but how to define and implement in the cdk. Very foreign at first.</a:t>
            </a:r>
            <a:endParaRPr/>
          </a:p>
          <a:p>
            <a:pPr indent="-298450" lvl="1" marL="914400" rtl="0" algn="l">
              <a:spcBef>
                <a:spcPts val="0"/>
              </a:spcBef>
              <a:spcAft>
                <a:spcPts val="0"/>
              </a:spcAft>
              <a:buClr>
                <a:schemeClr val="dk1"/>
              </a:buClr>
              <a:buSzPts val="1100"/>
              <a:buChar char="○"/>
            </a:pPr>
            <a:r>
              <a:rPr lang="en"/>
              <a:t>Progress felt exponential rather than linear, however. Our velocity in the closing weeks was incredible once we were up to speed. </a:t>
            </a:r>
            <a:endParaRPr/>
          </a:p>
          <a:p>
            <a:pPr indent="-298450" lvl="0" marL="457200" rtl="0" algn="l">
              <a:spcBef>
                <a:spcPts val="0"/>
              </a:spcBef>
              <a:spcAft>
                <a:spcPts val="0"/>
              </a:spcAft>
              <a:buClr>
                <a:schemeClr val="dk1"/>
              </a:buClr>
              <a:buSzPts val="1100"/>
              <a:buChar char="●"/>
            </a:pPr>
            <a:r>
              <a:rPr lang="en"/>
              <a:t>Permissions</a:t>
            </a:r>
            <a:endParaRPr/>
          </a:p>
          <a:p>
            <a:pPr indent="-298450" lvl="1" marL="914400" rtl="0" algn="l">
              <a:spcBef>
                <a:spcPts val="0"/>
              </a:spcBef>
              <a:spcAft>
                <a:spcPts val="0"/>
              </a:spcAft>
              <a:buClr>
                <a:schemeClr val="dk1"/>
              </a:buClr>
              <a:buSzPts val="1100"/>
              <a:buChar char="○"/>
            </a:pPr>
            <a:r>
              <a:rPr lang="en"/>
              <a:t>Two fold - educate permission issues and makerspace issues.</a:t>
            </a:r>
            <a:endParaRPr/>
          </a:p>
          <a:p>
            <a:pPr indent="-298450" lvl="1" marL="914400" rtl="0" algn="l">
              <a:spcBef>
                <a:spcPts val="0"/>
              </a:spcBef>
              <a:spcAft>
                <a:spcPts val="0"/>
              </a:spcAft>
              <a:buClr>
                <a:schemeClr val="dk1"/>
              </a:buClr>
              <a:buSzPts val="1100"/>
              <a:buChar char="○"/>
            </a:pPr>
            <a:r>
              <a:rPr lang="en"/>
              <a:t>Educate: we struggled to test SES (Simple Email Service) for notification system and Schedule Rules for Notification System and Task Maintenance.</a:t>
            </a:r>
            <a:endParaRPr/>
          </a:p>
          <a:p>
            <a:pPr indent="-298450" lvl="2" marL="1371600" rtl="0" algn="l">
              <a:spcBef>
                <a:spcPts val="0"/>
              </a:spcBef>
              <a:spcAft>
                <a:spcPts val="0"/>
              </a:spcAft>
              <a:buClr>
                <a:schemeClr val="dk1"/>
              </a:buClr>
              <a:buSzPts val="1100"/>
              <a:buChar char="■"/>
            </a:pPr>
            <a:r>
              <a:rPr lang="en"/>
              <a:t>Thankfully, both components had no issues once we actually deployed the app to the Makerspace AWS Account</a:t>
            </a:r>
            <a:endParaRPr/>
          </a:p>
          <a:p>
            <a:pPr indent="-298450" lvl="1" marL="914400" rtl="0" algn="l">
              <a:spcBef>
                <a:spcPts val="0"/>
              </a:spcBef>
              <a:spcAft>
                <a:spcPts val="0"/>
              </a:spcAft>
              <a:buClr>
                <a:schemeClr val="dk1"/>
              </a:buClr>
              <a:buSzPts val="1100"/>
              <a:buChar char="○"/>
            </a:pPr>
            <a:r>
              <a:rPr lang="en"/>
              <a:t>Makerspace 1: Initially, we didn’t have to permissions to deploy at all because of base/additional CDK resource needs.</a:t>
            </a:r>
            <a:endParaRPr/>
          </a:p>
          <a:p>
            <a:pPr indent="-298450" lvl="2" marL="1371600" rtl="0" algn="l">
              <a:spcBef>
                <a:spcPts val="0"/>
              </a:spcBef>
              <a:spcAft>
                <a:spcPts val="0"/>
              </a:spcAft>
              <a:buClr>
                <a:schemeClr val="dk1"/>
              </a:buClr>
              <a:buSzPts val="1100"/>
              <a:buChar char="■"/>
            </a:pPr>
            <a:r>
              <a:rPr lang="en"/>
              <a:t>Fix was a simple as communicating with Owen, Miller,  and</a:t>
            </a:r>
            <a:r>
              <a:rPr lang="en">
                <a:solidFill>
                  <a:srgbClr val="222222"/>
                </a:solidFill>
                <a:highlight>
                  <a:srgbClr val="FFFFFF"/>
                </a:highlight>
              </a:rPr>
              <a:t> Dr. Schweisinger to elevate our access.</a:t>
            </a:r>
            <a:endParaRPr>
              <a:solidFill>
                <a:srgbClr val="222222"/>
              </a:solidFill>
              <a:highlight>
                <a:srgbClr val="FFFFFF"/>
              </a:highlight>
            </a:endParaRPr>
          </a:p>
          <a:p>
            <a:pPr indent="-298450" lvl="1" marL="914400" rtl="0" algn="l">
              <a:spcBef>
                <a:spcPts val="0"/>
              </a:spcBef>
              <a:spcAft>
                <a:spcPts val="0"/>
              </a:spcAft>
              <a:buClr>
                <a:schemeClr val="dk1"/>
              </a:buClr>
              <a:buSzPts val="1100"/>
              <a:buChar char="○"/>
            </a:pPr>
            <a:r>
              <a:rPr lang="en"/>
              <a:t>Makerspace 2: Next we struggled to deploy and access s3 buckets defined in the CDK (very finicky).</a:t>
            </a:r>
            <a:endParaRPr/>
          </a:p>
          <a:p>
            <a:pPr indent="-298450" lvl="2" marL="1371600" rtl="0" algn="l">
              <a:spcBef>
                <a:spcPts val="0"/>
              </a:spcBef>
              <a:spcAft>
                <a:spcPts val="0"/>
              </a:spcAft>
              <a:buClr>
                <a:schemeClr val="dk1"/>
              </a:buClr>
              <a:buSzPts val="1100"/>
              <a:buChar char="■"/>
            </a:pPr>
            <a:r>
              <a:rPr lang="en"/>
              <a:t>Owen/Miller worked by side by side with us to help us debug the problem.</a:t>
            </a:r>
            <a:endParaRPr/>
          </a:p>
          <a:p>
            <a:pPr indent="-298450" lvl="2" marL="1371600" rtl="0" algn="l">
              <a:spcBef>
                <a:spcPts val="0"/>
              </a:spcBef>
              <a:spcAft>
                <a:spcPts val="0"/>
              </a:spcAft>
              <a:buClr>
                <a:schemeClr val="dk1"/>
              </a:buClr>
              <a:buSzPts val="1100"/>
              <a:buChar char="■"/>
            </a:pPr>
            <a:r>
              <a:rPr lang="en"/>
              <a:t>Fix is technical, but we changed to CDK to let our s3 buckets generate its own name (rather than give it one).</a:t>
            </a:r>
            <a:endParaRPr/>
          </a:p>
          <a:p>
            <a:pPr indent="-298450" lvl="2" marL="1371600" rtl="0" algn="l">
              <a:spcBef>
                <a:spcPts val="0"/>
              </a:spcBef>
              <a:spcAft>
                <a:spcPts val="0"/>
              </a:spcAft>
              <a:buClr>
                <a:schemeClr val="dk1"/>
              </a:buClr>
              <a:buSzPts val="1100"/>
              <a:buChar char="■"/>
            </a:pPr>
            <a:r>
              <a:rPr lang="en"/>
              <a:t>Next we passed the name to our Lambda Functions using environment variables (before we were just using the name we assigned in code).</a:t>
            </a:r>
            <a:endParaRPr/>
          </a:p>
          <a:p>
            <a:pPr indent="-298450" lvl="0" marL="457200" rtl="0" algn="l">
              <a:spcBef>
                <a:spcPts val="0"/>
              </a:spcBef>
              <a:spcAft>
                <a:spcPts val="0"/>
              </a:spcAft>
              <a:buClr>
                <a:schemeClr val="dk1"/>
              </a:buClr>
              <a:buSzPts val="1100"/>
              <a:buChar char="●"/>
            </a:pPr>
            <a:r>
              <a:rPr lang="en">
                <a:solidFill>
                  <a:schemeClr val="dk1"/>
                </a:solidFill>
              </a:rPr>
              <a:t>Client/Customer</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Our situation was unique in that we had AWS as our Capstone Client and Partner while the Clemson Makerspace Maintenance was our true customer.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For us that meant that Owen/Miller took on the role of mentors and facilitators while Meg and her team’s input was what truly mattered most in the final design.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Thankfully, Owen/Miller did an incredible job, going above and beyond to meet with us weekly, answer questions, and provide guidance.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Meg and her team were very explicitly with their needs, and her familiarity with Reagan made communication much easier.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3a7b83c2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3a7b83c2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Brayden: </a:t>
            </a:r>
            <a:endParaRPr/>
          </a:p>
          <a:p>
            <a:pPr indent="-298450" lvl="0" marL="457200" rtl="0" algn="l">
              <a:spcBef>
                <a:spcPts val="0"/>
              </a:spcBef>
              <a:spcAft>
                <a:spcPts val="0"/>
              </a:spcAft>
              <a:buSzPts val="1100"/>
              <a:buChar char="●"/>
            </a:pPr>
            <a:r>
              <a:rPr lang="en"/>
              <a:t>So finally, we are going to play a short promotional video for you guys today. </a:t>
            </a:r>
            <a:endParaRPr/>
          </a:p>
          <a:p>
            <a:pPr indent="-298450" lvl="0" marL="457200" rtl="0" algn="l">
              <a:spcBef>
                <a:spcPts val="0"/>
              </a:spcBef>
              <a:spcAft>
                <a:spcPts val="0"/>
              </a:spcAft>
              <a:buSzPts val="1100"/>
              <a:buChar char="●"/>
            </a:pPr>
            <a:r>
              <a:rPr lang="en"/>
              <a:t>It’s a culmination of all of the decisions we have made, challenges we have overcome, and work that we have put into this product.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3a7b83c28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3a7b83c28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79c2ed85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79c2ed85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Reagan - So the project we were tasked with for the semester was to essentially digitize the Clemson Makerspace’s maintenance system and add a feature that will alert the “Maintenance Team Lead” if a maintenance task is not completed.</a:t>
            </a:r>
            <a:endParaRPr/>
          </a:p>
          <a:p>
            <a:pPr indent="0" lvl="0" marL="0" rtl="0" algn="l">
              <a:spcBef>
                <a:spcPts val="0"/>
              </a:spcBef>
              <a:spcAft>
                <a:spcPts val="0"/>
              </a:spcAft>
              <a:buNone/>
            </a:pPr>
            <a:r>
              <a:rPr lang="en"/>
              <a:t>The Makerspace machines need regular maintenance tasks performed on them, some daily, some weekly, and some monthly. Currently, the Makerspace employees simply look at a printed-out spreadsheet of what tasks are due when and they initial the spreadsheet when they have completed a task. This current solution, as the Makerspace employees acknowledge, is disorganized, error-prone, and most importantly, lacking accountability. The maintenance lead also has to physically go to the lab to check the spreadsheet as often as he or she can to see if any tasks were not completed.</a:t>
            </a:r>
            <a:endParaRPr/>
          </a:p>
          <a:p>
            <a:pPr indent="0" lvl="0" marL="0" rtl="0" algn="l">
              <a:spcBef>
                <a:spcPts val="0"/>
              </a:spcBef>
              <a:spcAft>
                <a:spcPts val="0"/>
              </a:spcAft>
              <a:buNone/>
            </a:pPr>
            <a:r>
              <a:rPr lang="en"/>
              <a:t>Our solution to this is a serverless web app that aims to have not only push notifications that will elevate a task to the maintenance lead if left incomplete, but also proactive reminders to the employees to ensure they complete the tasks before they are due. We will also keep records of task completions to help provide insight into the Makerspace’s overall efficiency, while respecting the privacy of individual Makerspace employees.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ec86b68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ec86b68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Reagan - Here’s a quick look at what our project schedule looked like for this semester. Early in September, once we got a good handle on what our customer wanted, we created these milestones and, for the most part, we stuck to them! In some cases, we were even way ahead of schedule, particularly on the frontend side of things designing the UI.</a:t>
            </a:r>
            <a:endParaRPr/>
          </a:p>
          <a:p>
            <a:pPr indent="0" lvl="0" marL="0" rtl="0" algn="l">
              <a:spcBef>
                <a:spcPts val="0"/>
              </a:spcBef>
              <a:spcAft>
                <a:spcPts val="0"/>
              </a:spcAft>
              <a:buNone/>
            </a:pPr>
            <a:r>
              <a:rPr lang="en"/>
              <a:t>And while it isn’t clearly shown by this timeline, I would like to point out that the first half of our semester’s work was heavily focused on creating an AWS Design Doc for our product. For those who aren’t familiar, this is a document that AWS development teams create before beginning any software project and they work iteratively on it throughout the project, thoroughly documenting their design and infrastructure decisions. To the right here are some screenshots of our Design Doc. We wanted to make sure we knew </a:t>
            </a:r>
            <a:r>
              <a:rPr i="1" lang="en"/>
              <a:t>exactly</a:t>
            </a:r>
            <a:r>
              <a:rPr lang="en"/>
              <a:t> what we were creating and exactly </a:t>
            </a:r>
            <a:r>
              <a:rPr i="1" lang="en"/>
              <a:t>how</a:t>
            </a:r>
            <a:r>
              <a:rPr lang="en"/>
              <a:t> we were going to do it before we really did anything else. And so most of our work prior to the end of October was focused on this Design Doc. The </a:t>
            </a:r>
            <a:r>
              <a:rPr lang="en"/>
              <a:t>Frontend team didn’t even write our first line of code until October 12th and the Backend team didn’t start coding until October 19th. This made for a considerably shortened development period of just over a month and a half, but we believe it was worth it have a much clearer and unified vision for the design of the system.</a:t>
            </a:r>
            <a:endParaRPr/>
          </a:p>
          <a:p>
            <a:pPr indent="0" lvl="0" marL="0" rtl="0" algn="l">
              <a:spcBef>
                <a:spcPts val="0"/>
              </a:spcBef>
              <a:spcAft>
                <a:spcPts val="0"/>
              </a:spcAft>
              <a:buNone/>
            </a:pPr>
            <a:r>
              <a:rPr lang="en"/>
              <a:t>Now I’m going to hand it off to Josh who’s going to talk a little bit more about our design.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ec86b68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ec86b68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ec86b68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ec86b68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ec86b689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ec86b689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Evan: Thanks Josh, now I will be giving a brief overview of our project infrastructure, made up of different Amazon Web Services pictured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3a7b83c2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3a7b83c2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on the frontend side, the react code is stored in a static S3 bucket, hosted through CloudFront, and secured with Cognito. Cloudfront makes integration with our other AWS services, such as S3, seamless and secure. Using Cognito, also allows us to easily create a login system for our customer while still staying within the AWS free tier cost bracket.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ec86b689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ec86b689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will talk about the backend components which use API Gateway, Lambda, and DynamoDB. The backend of our web application has been broken down into separate Lambda functions, each of which interact with DyanmoDB. We then use the API Gateway to invoke each Lambda function and call it from the react code on the frontend side. These services allow us to retrieve data quickly while continuing to stay within the free tier of AWS services at no cost to our customer. They also allow for scalability and make it easy for future teams to add on to the existing backend functionality.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03ad4db12_1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03ad4db12_1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K7axxeBlWSi0IWciA8HnN7OzL3l4QTLd/view" TargetMode="Externa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g1xF5pBVRtp9yXklebRfejtowOZiPSYi/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p:nvPr/>
        </p:nvSpPr>
        <p:spPr>
          <a:xfrm>
            <a:off x="1558350" y="632900"/>
            <a:ext cx="6027300" cy="3877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899450" y="2495600"/>
            <a:ext cx="5345100" cy="124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latin typeface="Georgia"/>
                <a:ea typeface="Georgia"/>
                <a:cs typeface="Georgia"/>
                <a:sym typeface="Georgia"/>
              </a:rPr>
              <a:t>AWS + Clemson Makerspace Capstone Project</a:t>
            </a:r>
            <a:endParaRPr b="1" sz="2400">
              <a:latin typeface="Georgia"/>
              <a:ea typeface="Georgia"/>
              <a:cs typeface="Georgia"/>
              <a:sym typeface="Georgia"/>
            </a:endParaRPr>
          </a:p>
          <a:p>
            <a:pPr indent="0" lvl="0" marL="0" rtl="0" algn="ctr">
              <a:spcBef>
                <a:spcPts val="0"/>
              </a:spcBef>
              <a:spcAft>
                <a:spcPts val="0"/>
              </a:spcAft>
              <a:buNone/>
            </a:pPr>
            <a:r>
              <a:rPr b="1" lang="en" sz="2400">
                <a:latin typeface="Georgia"/>
                <a:ea typeface="Georgia"/>
                <a:cs typeface="Georgia"/>
                <a:sym typeface="Georgia"/>
              </a:rPr>
              <a:t>Final Presentation</a:t>
            </a:r>
            <a:endParaRPr b="1" sz="2400">
              <a:latin typeface="Georgia"/>
              <a:ea typeface="Georgia"/>
              <a:cs typeface="Georgia"/>
              <a:sym typeface="Georgia"/>
            </a:endParaRPr>
          </a:p>
        </p:txBody>
      </p:sp>
      <p:sp>
        <p:nvSpPr>
          <p:cNvPr id="56" name="Google Shape;56;p13"/>
          <p:cNvSpPr txBox="1"/>
          <p:nvPr>
            <p:ph idx="1" type="subTitle"/>
          </p:nvPr>
        </p:nvSpPr>
        <p:spPr>
          <a:xfrm>
            <a:off x="1995775" y="3819800"/>
            <a:ext cx="5062800" cy="468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999999"/>
                </a:solidFill>
                <a:latin typeface="Georgia"/>
                <a:ea typeface="Georgia"/>
                <a:cs typeface="Georgia"/>
                <a:sym typeface="Georgia"/>
              </a:rPr>
              <a:t>Brayden Fidler, Andy Hsu, Reagan Leonard, Evan Moxley, Josh Norman</a:t>
            </a:r>
            <a:endParaRPr sz="2400">
              <a:solidFill>
                <a:srgbClr val="999999"/>
              </a:solidFill>
              <a:latin typeface="Georgia"/>
              <a:ea typeface="Georgia"/>
              <a:cs typeface="Georgia"/>
              <a:sym typeface="Georgia"/>
            </a:endParaRPr>
          </a:p>
        </p:txBody>
      </p:sp>
      <p:sp>
        <p:nvSpPr>
          <p:cNvPr id="57" name="Google Shape;57;p13"/>
          <p:cNvSpPr/>
          <p:nvPr/>
        </p:nvSpPr>
        <p:spPr>
          <a:xfrm>
            <a:off x="1558350" y="632900"/>
            <a:ext cx="6027300" cy="19389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3"/>
          <p:cNvGrpSpPr/>
          <p:nvPr/>
        </p:nvGrpSpPr>
        <p:grpSpPr>
          <a:xfrm>
            <a:off x="2573649" y="1076025"/>
            <a:ext cx="3996693" cy="1341850"/>
            <a:chOff x="2070862" y="1009450"/>
            <a:chExt cx="3996693" cy="1341850"/>
          </a:xfrm>
        </p:grpSpPr>
        <p:pic>
          <p:nvPicPr>
            <p:cNvPr id="59" name="Google Shape;59;p13"/>
            <p:cNvPicPr preferRelativeResize="0"/>
            <p:nvPr/>
          </p:nvPicPr>
          <p:blipFill rotWithShape="1">
            <a:blip r:embed="rId3">
              <a:alphaModFix/>
            </a:blip>
            <a:srcRect b="10840" l="14469" r="8357" t="10431"/>
            <a:stretch/>
          </p:blipFill>
          <p:spPr>
            <a:xfrm>
              <a:off x="2070862" y="1114900"/>
              <a:ext cx="1744175" cy="1130950"/>
            </a:xfrm>
            <a:prstGeom prst="rect">
              <a:avLst/>
            </a:prstGeom>
            <a:noFill/>
            <a:ln>
              <a:noFill/>
            </a:ln>
          </p:spPr>
        </p:pic>
        <p:sp>
          <p:nvSpPr>
            <p:cNvPr id="60" name="Google Shape;60;p13"/>
            <p:cNvSpPr txBox="1"/>
            <p:nvPr/>
          </p:nvSpPr>
          <p:spPr>
            <a:xfrm>
              <a:off x="4010804" y="1288131"/>
              <a:ext cx="5424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Ultra"/>
                  <a:ea typeface="Ultra"/>
                  <a:cs typeface="Ultra"/>
                  <a:sym typeface="Ultra"/>
                </a:rPr>
                <a:t>+</a:t>
              </a:r>
              <a:endParaRPr sz="3600">
                <a:solidFill>
                  <a:srgbClr val="FFFFFF"/>
                </a:solidFill>
                <a:latin typeface="Ultra"/>
                <a:ea typeface="Ultra"/>
                <a:cs typeface="Ultra"/>
                <a:sym typeface="Ultra"/>
              </a:endParaRPr>
            </a:p>
          </p:txBody>
        </p:sp>
        <p:pic>
          <p:nvPicPr>
            <p:cNvPr id="61" name="Google Shape;61;p13"/>
            <p:cNvPicPr preferRelativeResize="0"/>
            <p:nvPr/>
          </p:nvPicPr>
          <p:blipFill rotWithShape="1">
            <a:blip r:embed="rId4">
              <a:alphaModFix/>
            </a:blip>
            <a:srcRect b="0" l="0" r="0" t="0"/>
            <a:stretch/>
          </p:blipFill>
          <p:spPr>
            <a:xfrm>
              <a:off x="4748975" y="1009450"/>
              <a:ext cx="1318580" cy="13418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2000"/>
                                        <p:tgtEl>
                                          <p:spTgt spid="55"/>
                                        </p:tgtEl>
                                      </p:cBhvr>
                                    </p:animEffect>
                                  </p:childTnLst>
                                </p:cTn>
                              </p:par>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2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79" name="Shape 179"/>
        <p:cNvGrpSpPr/>
        <p:nvPr/>
      </p:nvGrpSpPr>
      <p:grpSpPr>
        <a:xfrm>
          <a:off x="0" y="0"/>
          <a:ext cx="0" cy="0"/>
          <a:chOff x="0" y="0"/>
          <a:chExt cx="0" cy="0"/>
        </a:xfrm>
      </p:grpSpPr>
      <p:sp>
        <p:nvSpPr>
          <p:cNvPr id="180" name="Google Shape;180;p22"/>
          <p:cNvSpPr/>
          <p:nvPr/>
        </p:nvSpPr>
        <p:spPr>
          <a:xfrm>
            <a:off x="336250" y="912300"/>
            <a:ext cx="5990400" cy="33936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ph type="title"/>
          </p:nvPr>
        </p:nvSpPr>
        <p:spPr>
          <a:xfrm>
            <a:off x="673900" y="1079175"/>
            <a:ext cx="531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CDK Deployment</a:t>
            </a:r>
            <a:endParaRPr/>
          </a:p>
        </p:txBody>
      </p:sp>
      <p:sp>
        <p:nvSpPr>
          <p:cNvPr id="182" name="Google Shape;182;p22"/>
          <p:cNvSpPr txBox="1"/>
          <p:nvPr/>
        </p:nvSpPr>
        <p:spPr>
          <a:xfrm>
            <a:off x="722350" y="1793350"/>
            <a:ext cx="5218200" cy="28341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1200"/>
              </a:spcBef>
              <a:spcAft>
                <a:spcPts val="0"/>
              </a:spcAft>
              <a:buClr>
                <a:srgbClr val="FFFFFF"/>
              </a:buClr>
              <a:buSzPts val="1900"/>
              <a:buAutoNum type="arabicPeriod"/>
            </a:pPr>
            <a:r>
              <a:rPr lang="en" sz="1900">
                <a:solidFill>
                  <a:srgbClr val="FFFFFF"/>
                </a:solidFill>
              </a:rPr>
              <a:t>Have an AWS account and install CDK CLI and CDK toolkit</a:t>
            </a:r>
            <a:endParaRPr sz="1900">
              <a:solidFill>
                <a:srgbClr val="FFFFFF"/>
              </a:solidFill>
            </a:endParaRPr>
          </a:p>
          <a:p>
            <a:pPr indent="-349250" lvl="0" marL="457200" rtl="0" algn="l">
              <a:lnSpc>
                <a:spcPct val="150000"/>
              </a:lnSpc>
              <a:spcBef>
                <a:spcPts val="0"/>
              </a:spcBef>
              <a:spcAft>
                <a:spcPts val="0"/>
              </a:spcAft>
              <a:buClr>
                <a:srgbClr val="FFFFFF"/>
              </a:buClr>
              <a:buSzPts val="1900"/>
              <a:buAutoNum type="arabicPeriod"/>
            </a:pPr>
            <a:r>
              <a:rPr lang="en" sz="1900">
                <a:solidFill>
                  <a:srgbClr val="FFFFFF"/>
                </a:solidFill>
              </a:rPr>
              <a:t>Edit credentials in the command prompt</a:t>
            </a:r>
            <a:endParaRPr sz="1900">
              <a:solidFill>
                <a:srgbClr val="FFFFFF"/>
              </a:solidFill>
            </a:endParaRPr>
          </a:p>
          <a:p>
            <a:pPr indent="-349250" lvl="0" marL="457200" rtl="0" algn="l">
              <a:lnSpc>
                <a:spcPct val="150000"/>
              </a:lnSpc>
              <a:spcBef>
                <a:spcPts val="0"/>
              </a:spcBef>
              <a:spcAft>
                <a:spcPts val="0"/>
              </a:spcAft>
              <a:buClr>
                <a:srgbClr val="FFFFFF"/>
              </a:buClr>
              <a:buSzPts val="1900"/>
              <a:buAutoNum type="arabicPeriod"/>
            </a:pPr>
            <a:r>
              <a:rPr lang="en" sz="1900">
                <a:solidFill>
                  <a:srgbClr val="FFFFFF"/>
                </a:solidFill>
              </a:rPr>
              <a:t>Run cdk init, cdk synth, &amp; cdk deploy</a:t>
            </a:r>
            <a:endParaRPr sz="1900">
              <a:solidFill>
                <a:srgbClr val="FFFFFF"/>
              </a:solidFill>
            </a:endParaRPr>
          </a:p>
          <a:p>
            <a:pPr indent="0" lvl="0" marL="0" rtl="0" algn="just">
              <a:lnSpc>
                <a:spcPct val="115000"/>
              </a:lnSpc>
              <a:spcBef>
                <a:spcPts val="1200"/>
              </a:spcBef>
              <a:spcAft>
                <a:spcPts val="0"/>
              </a:spcAft>
              <a:buNone/>
            </a:pPr>
            <a:r>
              <a:t/>
            </a:r>
            <a:endParaRPr sz="1900">
              <a:solidFill>
                <a:srgbClr val="FFFFFF"/>
              </a:solidFill>
            </a:endParaRPr>
          </a:p>
          <a:p>
            <a:pPr indent="0" lvl="0" marL="0" rtl="0" algn="just">
              <a:lnSpc>
                <a:spcPct val="115000"/>
              </a:lnSpc>
              <a:spcBef>
                <a:spcPts val="0"/>
              </a:spcBef>
              <a:spcAft>
                <a:spcPts val="0"/>
              </a:spcAft>
              <a:buNone/>
            </a:pPr>
            <a:r>
              <a:t/>
            </a:r>
            <a:endParaRPr sz="2400">
              <a:solidFill>
                <a:srgbClr val="FFFFFF"/>
              </a:solidFill>
            </a:endParaRPr>
          </a:p>
        </p:txBody>
      </p:sp>
      <p:pic>
        <p:nvPicPr>
          <p:cNvPr id="183" name="Google Shape;183;p22"/>
          <p:cNvPicPr preferRelativeResize="0"/>
          <p:nvPr/>
        </p:nvPicPr>
        <p:blipFill>
          <a:blip r:embed="rId3">
            <a:alphaModFix/>
          </a:blip>
          <a:stretch>
            <a:fillRect/>
          </a:stretch>
        </p:blipFill>
        <p:spPr>
          <a:xfrm>
            <a:off x="6652100" y="1631450"/>
            <a:ext cx="1766800" cy="175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87" name="Shape 187"/>
        <p:cNvGrpSpPr/>
        <p:nvPr/>
      </p:nvGrpSpPr>
      <p:grpSpPr>
        <a:xfrm>
          <a:off x="0" y="0"/>
          <a:ext cx="0" cy="0"/>
          <a:chOff x="0" y="0"/>
          <a:chExt cx="0" cy="0"/>
        </a:xfrm>
      </p:grpSpPr>
      <p:sp>
        <p:nvSpPr>
          <p:cNvPr id="188" name="Google Shape;188;p23"/>
          <p:cNvSpPr txBox="1"/>
          <p:nvPr>
            <p:ph type="title"/>
          </p:nvPr>
        </p:nvSpPr>
        <p:spPr>
          <a:xfrm>
            <a:off x="334175" y="177225"/>
            <a:ext cx="371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AWS </a:t>
            </a:r>
            <a:r>
              <a:rPr lang="en"/>
              <a:t>API Gateway</a:t>
            </a:r>
            <a:endParaRPr/>
          </a:p>
        </p:txBody>
      </p:sp>
      <p:sp>
        <p:nvSpPr>
          <p:cNvPr id="189" name="Google Shape;189;p23"/>
          <p:cNvSpPr txBox="1"/>
          <p:nvPr>
            <p:ph type="title"/>
          </p:nvPr>
        </p:nvSpPr>
        <p:spPr>
          <a:xfrm>
            <a:off x="334163" y="2571750"/>
            <a:ext cx="352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AWS Lambda</a:t>
            </a:r>
            <a:endParaRPr/>
          </a:p>
        </p:txBody>
      </p:sp>
      <p:sp>
        <p:nvSpPr>
          <p:cNvPr id="190" name="Google Shape;190;p23"/>
          <p:cNvSpPr/>
          <p:nvPr/>
        </p:nvSpPr>
        <p:spPr>
          <a:xfrm>
            <a:off x="4210825" y="393600"/>
            <a:ext cx="4348800" cy="43563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ph idx="1" type="body"/>
          </p:nvPr>
        </p:nvSpPr>
        <p:spPr>
          <a:xfrm>
            <a:off x="4388125" y="1310525"/>
            <a:ext cx="3899100" cy="2322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Char char="●"/>
            </a:pPr>
            <a:r>
              <a:rPr lang="en">
                <a:solidFill>
                  <a:srgbClr val="FFFFFF"/>
                </a:solidFill>
              </a:rPr>
              <a:t>Machine Configuration</a:t>
            </a:r>
            <a:endParaRPr>
              <a:solidFill>
                <a:srgbClr val="FFFFFF"/>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Add, View, Edit, Delete, etc.</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
                <a:solidFill>
                  <a:srgbClr val="FFFFFF"/>
                </a:solidFill>
              </a:rPr>
              <a:t>Task Maintenance</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Add, View, Edit, Delete, etc.</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Task Completion</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
                <a:solidFill>
                  <a:srgbClr val="FFFFFF"/>
                </a:solidFill>
              </a:rPr>
              <a:t>Reporting</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Notification</a:t>
            </a:r>
            <a:r>
              <a:rPr lang="en">
                <a:solidFill>
                  <a:srgbClr val="FFFFFF"/>
                </a:solidFill>
              </a:rPr>
              <a:t> System</a:t>
            </a:r>
            <a:endParaRPr>
              <a:solidFill>
                <a:srgbClr val="FFFFFF"/>
              </a:solidFill>
            </a:endParaRPr>
          </a:p>
          <a:p>
            <a:pPr indent="-317500" lvl="1" marL="914400" rtl="0" algn="l">
              <a:lnSpc>
                <a:spcPct val="150000"/>
              </a:lnSpc>
              <a:spcBef>
                <a:spcPts val="0"/>
              </a:spcBef>
              <a:spcAft>
                <a:spcPts val="0"/>
              </a:spcAft>
              <a:buClr>
                <a:srgbClr val="FFFFFF"/>
              </a:buClr>
              <a:buSzPts val="1400"/>
              <a:buChar char="○"/>
            </a:pPr>
            <a:r>
              <a:rPr lang="en">
                <a:solidFill>
                  <a:srgbClr val="FFFFFF"/>
                </a:solidFill>
              </a:rPr>
              <a:t>Export History (Excel)</a:t>
            </a:r>
            <a:endParaRPr>
              <a:solidFill>
                <a:srgbClr val="FFFFFF"/>
              </a:solidFill>
            </a:endParaRPr>
          </a:p>
        </p:txBody>
      </p:sp>
      <p:sp>
        <p:nvSpPr>
          <p:cNvPr id="192" name="Google Shape;192;p23"/>
          <p:cNvSpPr txBox="1"/>
          <p:nvPr>
            <p:ph type="title"/>
          </p:nvPr>
        </p:nvSpPr>
        <p:spPr>
          <a:xfrm>
            <a:off x="4781875" y="586151"/>
            <a:ext cx="3111600" cy="66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 Calls</a:t>
            </a:r>
            <a:endParaRPr/>
          </a:p>
          <a:p>
            <a:pPr indent="0" lvl="0" marL="0" rtl="0" algn="l">
              <a:spcBef>
                <a:spcPts val="0"/>
              </a:spcBef>
              <a:spcAft>
                <a:spcPts val="0"/>
              </a:spcAft>
              <a:buNone/>
            </a:pPr>
            <a:r>
              <a:t/>
            </a:r>
            <a:endParaRPr/>
          </a:p>
        </p:txBody>
      </p:sp>
      <p:pic>
        <p:nvPicPr>
          <p:cNvPr id="193" name="Google Shape;193;p23"/>
          <p:cNvPicPr preferRelativeResize="0"/>
          <p:nvPr/>
        </p:nvPicPr>
        <p:blipFill>
          <a:blip r:embed="rId3">
            <a:alphaModFix/>
          </a:blip>
          <a:stretch>
            <a:fillRect/>
          </a:stretch>
        </p:blipFill>
        <p:spPr>
          <a:xfrm>
            <a:off x="1183337" y="749925"/>
            <a:ext cx="1821825" cy="1821825"/>
          </a:xfrm>
          <a:prstGeom prst="rect">
            <a:avLst/>
          </a:prstGeom>
          <a:noFill/>
          <a:ln>
            <a:noFill/>
          </a:ln>
        </p:spPr>
      </p:pic>
      <p:pic>
        <p:nvPicPr>
          <p:cNvPr id="194" name="Google Shape;194;p23"/>
          <p:cNvPicPr preferRelativeResize="0"/>
          <p:nvPr/>
        </p:nvPicPr>
        <p:blipFill>
          <a:blip r:embed="rId4">
            <a:alphaModFix/>
          </a:blip>
          <a:stretch>
            <a:fillRect/>
          </a:stretch>
        </p:blipFill>
        <p:spPr>
          <a:xfrm>
            <a:off x="1446001" y="3247587"/>
            <a:ext cx="1296524" cy="1570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98" name="Shape 198"/>
        <p:cNvGrpSpPr/>
        <p:nvPr/>
      </p:nvGrpSpPr>
      <p:grpSpPr>
        <a:xfrm>
          <a:off x="0" y="0"/>
          <a:ext cx="0" cy="0"/>
          <a:chOff x="0" y="0"/>
          <a:chExt cx="0" cy="0"/>
        </a:xfrm>
      </p:grpSpPr>
      <p:sp>
        <p:nvSpPr>
          <p:cNvPr id="199" name="Google Shape;199;p24"/>
          <p:cNvSpPr/>
          <p:nvPr/>
        </p:nvSpPr>
        <p:spPr>
          <a:xfrm>
            <a:off x="1492500" y="459850"/>
            <a:ext cx="6027300" cy="26799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txBox="1"/>
          <p:nvPr>
            <p:ph idx="1" type="body"/>
          </p:nvPr>
        </p:nvSpPr>
        <p:spPr>
          <a:xfrm>
            <a:off x="1558350" y="1258288"/>
            <a:ext cx="5895600" cy="198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React</a:t>
            </a:r>
            <a:r>
              <a:rPr lang="en">
                <a:solidFill>
                  <a:srgbClr val="FFFFFF"/>
                </a:solidFill>
              </a:rPr>
              <a:t> learning curve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AWS CDK familiarity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Development and Deployment Permissions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Team communication (COVID)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Uniqueness of project (client vs. customer)</a:t>
            </a:r>
            <a:endParaRPr>
              <a:solidFill>
                <a:srgbClr val="FFFFFF"/>
              </a:solidFill>
            </a:endParaRPr>
          </a:p>
        </p:txBody>
      </p:sp>
      <p:sp>
        <p:nvSpPr>
          <p:cNvPr id="201" name="Google Shape;201;p24"/>
          <p:cNvSpPr txBox="1"/>
          <p:nvPr>
            <p:ph type="title"/>
          </p:nvPr>
        </p:nvSpPr>
        <p:spPr>
          <a:xfrm>
            <a:off x="2349750" y="685600"/>
            <a:ext cx="431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Challenges</a:t>
            </a:r>
            <a:endParaRPr sz="3100"/>
          </a:p>
          <a:p>
            <a:pPr indent="0" lvl="0" marL="0" rtl="0" algn="l">
              <a:spcBef>
                <a:spcPts val="0"/>
              </a:spcBef>
              <a:spcAft>
                <a:spcPts val="0"/>
              </a:spcAft>
              <a:buNone/>
            </a:pPr>
            <a:r>
              <a:t/>
            </a:r>
            <a:endParaRPr/>
          </a:p>
        </p:txBody>
      </p:sp>
      <p:pic>
        <p:nvPicPr>
          <p:cNvPr id="202" name="Google Shape;202;p24"/>
          <p:cNvPicPr preferRelativeResize="0"/>
          <p:nvPr/>
        </p:nvPicPr>
        <p:blipFill>
          <a:blip r:embed="rId3">
            <a:alphaModFix/>
          </a:blip>
          <a:stretch>
            <a:fillRect/>
          </a:stretch>
        </p:blipFill>
        <p:spPr>
          <a:xfrm>
            <a:off x="1558350" y="3239512"/>
            <a:ext cx="2038774" cy="1441475"/>
          </a:xfrm>
          <a:prstGeom prst="rect">
            <a:avLst/>
          </a:prstGeom>
          <a:noFill/>
          <a:ln>
            <a:noFill/>
          </a:ln>
        </p:spPr>
      </p:pic>
      <p:pic>
        <p:nvPicPr>
          <p:cNvPr id="203" name="Google Shape;203;p24"/>
          <p:cNvPicPr preferRelativeResize="0"/>
          <p:nvPr/>
        </p:nvPicPr>
        <p:blipFill>
          <a:blip r:embed="rId4">
            <a:alphaModFix/>
          </a:blip>
          <a:stretch>
            <a:fillRect/>
          </a:stretch>
        </p:blipFill>
        <p:spPr>
          <a:xfrm>
            <a:off x="3972750" y="3557213"/>
            <a:ext cx="1066800" cy="1057275"/>
          </a:xfrm>
          <a:prstGeom prst="rect">
            <a:avLst/>
          </a:prstGeom>
          <a:noFill/>
          <a:ln>
            <a:noFill/>
          </a:ln>
        </p:spPr>
      </p:pic>
      <p:pic>
        <p:nvPicPr>
          <p:cNvPr id="204" name="Google Shape;204;p24"/>
          <p:cNvPicPr preferRelativeResize="0"/>
          <p:nvPr/>
        </p:nvPicPr>
        <p:blipFill>
          <a:blip r:embed="rId5">
            <a:alphaModFix/>
          </a:blip>
          <a:stretch>
            <a:fillRect/>
          </a:stretch>
        </p:blipFill>
        <p:spPr>
          <a:xfrm>
            <a:off x="5323550" y="3486675"/>
            <a:ext cx="2130400" cy="119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08" name="Shape 208"/>
        <p:cNvGrpSpPr/>
        <p:nvPr/>
      </p:nvGrpSpPr>
      <p:grpSpPr>
        <a:xfrm>
          <a:off x="0" y="0"/>
          <a:ext cx="0" cy="0"/>
          <a:chOff x="0" y="0"/>
          <a:chExt cx="0" cy="0"/>
        </a:xfrm>
      </p:grpSpPr>
      <p:pic>
        <p:nvPicPr>
          <p:cNvPr id="209" name="Google Shape;209;p25" title="AWSCapstone_Final.mp4">
            <a:hlinkClick r:id="rId3"/>
          </p:cNvPr>
          <p:cNvPicPr preferRelativeResize="0"/>
          <p:nvPr/>
        </p:nvPicPr>
        <p:blipFill>
          <a:blip r:embed="rId4">
            <a:alphaModFix/>
          </a:blip>
          <a:stretch>
            <a:fillRect/>
          </a:stretch>
        </p:blipFill>
        <p:spPr>
          <a:xfrm>
            <a:off x="285750" y="0"/>
            <a:ext cx="85725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213" name="Shape 213"/>
        <p:cNvGrpSpPr/>
        <p:nvPr/>
      </p:nvGrpSpPr>
      <p:grpSpPr>
        <a:xfrm>
          <a:off x="0" y="0"/>
          <a:ext cx="0" cy="0"/>
          <a:chOff x="0" y="0"/>
          <a:chExt cx="0" cy="0"/>
        </a:xfrm>
      </p:grpSpPr>
      <p:sp>
        <p:nvSpPr>
          <p:cNvPr id="214" name="Google Shape;214;p26"/>
          <p:cNvSpPr/>
          <p:nvPr/>
        </p:nvSpPr>
        <p:spPr>
          <a:xfrm>
            <a:off x="1558350" y="1261200"/>
            <a:ext cx="6027300" cy="26211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type="title"/>
          </p:nvPr>
        </p:nvSpPr>
        <p:spPr>
          <a:xfrm>
            <a:off x="1558500" y="2970325"/>
            <a:ext cx="602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Questions</a:t>
            </a:r>
            <a:endParaRPr/>
          </a:p>
        </p:txBody>
      </p:sp>
      <p:grpSp>
        <p:nvGrpSpPr>
          <p:cNvPr id="216" name="Google Shape;216;p26"/>
          <p:cNvGrpSpPr/>
          <p:nvPr/>
        </p:nvGrpSpPr>
        <p:grpSpPr>
          <a:xfrm>
            <a:off x="2360849" y="1519450"/>
            <a:ext cx="3996693" cy="1341850"/>
            <a:chOff x="2070862" y="1009450"/>
            <a:chExt cx="3996693" cy="1341850"/>
          </a:xfrm>
        </p:grpSpPr>
        <p:pic>
          <p:nvPicPr>
            <p:cNvPr id="217" name="Google Shape;217;p26"/>
            <p:cNvPicPr preferRelativeResize="0"/>
            <p:nvPr/>
          </p:nvPicPr>
          <p:blipFill rotWithShape="1">
            <a:blip r:embed="rId3">
              <a:alphaModFix/>
            </a:blip>
            <a:srcRect b="10840" l="14469" r="8357" t="10431"/>
            <a:stretch/>
          </p:blipFill>
          <p:spPr>
            <a:xfrm>
              <a:off x="2070862" y="1114900"/>
              <a:ext cx="1744175" cy="1130950"/>
            </a:xfrm>
            <a:prstGeom prst="rect">
              <a:avLst/>
            </a:prstGeom>
            <a:noFill/>
            <a:ln>
              <a:noFill/>
            </a:ln>
          </p:spPr>
        </p:pic>
        <p:sp>
          <p:nvSpPr>
            <p:cNvPr id="218" name="Google Shape;218;p26"/>
            <p:cNvSpPr txBox="1"/>
            <p:nvPr/>
          </p:nvSpPr>
          <p:spPr>
            <a:xfrm>
              <a:off x="4010804" y="1288131"/>
              <a:ext cx="542400" cy="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Ultra"/>
                  <a:ea typeface="Ultra"/>
                  <a:cs typeface="Ultra"/>
                  <a:sym typeface="Ultra"/>
                </a:rPr>
                <a:t>+</a:t>
              </a:r>
              <a:endParaRPr sz="3600">
                <a:solidFill>
                  <a:srgbClr val="FFFFFF"/>
                </a:solidFill>
                <a:latin typeface="Ultra"/>
                <a:ea typeface="Ultra"/>
                <a:cs typeface="Ultra"/>
                <a:sym typeface="Ultra"/>
              </a:endParaRPr>
            </a:p>
          </p:txBody>
        </p:sp>
        <p:pic>
          <p:nvPicPr>
            <p:cNvPr id="219" name="Google Shape;219;p26"/>
            <p:cNvPicPr preferRelativeResize="0"/>
            <p:nvPr/>
          </p:nvPicPr>
          <p:blipFill rotWithShape="1">
            <a:blip r:embed="rId4">
              <a:alphaModFix/>
            </a:blip>
            <a:srcRect b="0" l="0" r="0" t="0"/>
            <a:stretch/>
          </p:blipFill>
          <p:spPr>
            <a:xfrm>
              <a:off x="4748975" y="1009450"/>
              <a:ext cx="1318580" cy="134185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3193313" y="132675"/>
            <a:ext cx="2562074" cy="667200"/>
          </a:xfrm>
          <a:prstGeom prst="rect">
            <a:avLst/>
          </a:prstGeom>
          <a:noFill/>
          <a:ln>
            <a:noFill/>
          </a:ln>
        </p:spPr>
      </p:pic>
      <p:grpSp>
        <p:nvGrpSpPr>
          <p:cNvPr id="67" name="Google Shape;67;p14"/>
          <p:cNvGrpSpPr/>
          <p:nvPr/>
        </p:nvGrpSpPr>
        <p:grpSpPr>
          <a:xfrm>
            <a:off x="944647" y="2338521"/>
            <a:ext cx="2890999" cy="1960116"/>
            <a:chOff x="2795341" y="2013879"/>
            <a:chExt cx="2220600" cy="1569600"/>
          </a:xfrm>
        </p:grpSpPr>
        <p:sp>
          <p:nvSpPr>
            <p:cNvPr id="68" name="Google Shape;68;p14"/>
            <p:cNvSpPr/>
            <p:nvPr/>
          </p:nvSpPr>
          <p:spPr>
            <a:xfrm flipH="1" rot="10800000">
              <a:off x="2795341" y="2013879"/>
              <a:ext cx="2220600" cy="1569600"/>
            </a:xfrm>
            <a:prstGeom prst="round2DiagRect">
              <a:avLst>
                <a:gd fmla="val 0" name="adj1"/>
                <a:gd fmla="val 17764" name="adj2"/>
              </a:avLst>
            </a:prstGeom>
            <a:solidFill>
              <a:srgbClr val="8E7CC3"/>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2982109" y="2241167"/>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Old System</a:t>
              </a:r>
              <a:endParaRPr sz="2000">
                <a:solidFill>
                  <a:srgbClr val="FFFFFF"/>
                </a:solidFill>
              </a:endParaRPr>
            </a:p>
          </p:txBody>
        </p:sp>
        <p:sp>
          <p:nvSpPr>
            <p:cNvPr id="70" name="Google Shape;70;p14"/>
            <p:cNvSpPr txBox="1"/>
            <p:nvPr/>
          </p:nvSpPr>
          <p:spPr>
            <a:xfrm>
              <a:off x="3023893" y="2542470"/>
              <a:ext cx="1658400" cy="51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Char char="●"/>
              </a:pPr>
              <a:r>
                <a:rPr lang="en" sz="1600">
                  <a:solidFill>
                    <a:srgbClr val="FFFFFF"/>
                  </a:solidFill>
                </a:rPr>
                <a:t>Paper spreadsheet</a:t>
              </a:r>
              <a:endParaRPr sz="1600">
                <a:solidFill>
                  <a:srgbClr val="FFFFFF"/>
                </a:solidFill>
              </a:endParaRPr>
            </a:p>
          </p:txBody>
        </p:sp>
      </p:grpSp>
      <p:grpSp>
        <p:nvGrpSpPr>
          <p:cNvPr id="71" name="Google Shape;71;p14"/>
          <p:cNvGrpSpPr/>
          <p:nvPr/>
        </p:nvGrpSpPr>
        <p:grpSpPr>
          <a:xfrm>
            <a:off x="3801926" y="2079827"/>
            <a:ext cx="4202111" cy="2571633"/>
            <a:chOff x="4685099" y="2013879"/>
            <a:chExt cx="3332100" cy="1569600"/>
          </a:xfrm>
        </p:grpSpPr>
        <p:sp>
          <p:nvSpPr>
            <p:cNvPr id="72" name="Google Shape;72;p14"/>
            <p:cNvSpPr/>
            <p:nvPr/>
          </p:nvSpPr>
          <p:spPr>
            <a:xfrm>
              <a:off x="4685099" y="2013879"/>
              <a:ext cx="3332100" cy="1569600"/>
            </a:xfrm>
            <a:prstGeom prst="round2DiagRect">
              <a:avLst>
                <a:gd fmla="val 0" name="adj1"/>
                <a:gd fmla="val 17764" name="adj2"/>
              </a:avLst>
            </a:prstGeom>
            <a:solidFill>
              <a:srgbClr val="674EA7"/>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4"/>
            <p:cNvSpPr txBox="1"/>
            <p:nvPr/>
          </p:nvSpPr>
          <p:spPr>
            <a:xfrm>
              <a:off x="4995900" y="2243345"/>
              <a:ext cx="2417100" cy="260400"/>
            </a:xfrm>
            <a:prstGeom prst="rect">
              <a:avLst/>
            </a:prstGeom>
            <a:solidFill>
              <a:srgbClr val="674EA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Proposed System</a:t>
              </a:r>
              <a:endParaRPr sz="2000">
                <a:solidFill>
                  <a:srgbClr val="FFFFFF"/>
                </a:solidFill>
              </a:endParaRPr>
            </a:p>
          </p:txBody>
        </p:sp>
        <p:sp>
          <p:nvSpPr>
            <p:cNvPr id="74" name="Google Shape;74;p14"/>
            <p:cNvSpPr txBox="1"/>
            <p:nvPr/>
          </p:nvSpPr>
          <p:spPr>
            <a:xfrm>
              <a:off x="5075871" y="2503749"/>
              <a:ext cx="2417100" cy="764400"/>
            </a:xfrm>
            <a:prstGeom prst="rect">
              <a:avLst/>
            </a:prstGeom>
            <a:solidFill>
              <a:srgbClr val="674EA7"/>
            </a:solid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Web-based</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Push Notifications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Backed up to the cloud</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Provides insight</a:t>
              </a:r>
              <a:endParaRPr sz="2100">
                <a:solidFill>
                  <a:srgbClr val="FFFFFF"/>
                </a:solidFill>
              </a:endParaRPr>
            </a:p>
          </p:txBody>
        </p:sp>
      </p:grpSp>
      <p:grpSp>
        <p:nvGrpSpPr>
          <p:cNvPr id="75" name="Google Shape;75;p14"/>
          <p:cNvGrpSpPr/>
          <p:nvPr/>
        </p:nvGrpSpPr>
        <p:grpSpPr>
          <a:xfrm>
            <a:off x="3589643" y="3313061"/>
            <a:ext cx="386154" cy="441410"/>
            <a:chOff x="4858109" y="2631368"/>
            <a:chExt cx="316442" cy="315000"/>
          </a:xfrm>
        </p:grpSpPr>
        <p:sp>
          <p:nvSpPr>
            <p:cNvPr id="76" name="Google Shape;76;p14"/>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4858109" y="2739300"/>
              <a:ext cx="239100" cy="99000"/>
            </a:xfrm>
            <a:prstGeom prst="rightArrow">
              <a:avLst>
                <a:gd fmla="val 32020" name="adj1"/>
                <a:gd fmla="val 66970" name="adj2"/>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
        <p:nvSpPr>
          <p:cNvPr id="78" name="Google Shape;78;p14"/>
          <p:cNvSpPr txBox="1"/>
          <p:nvPr/>
        </p:nvSpPr>
        <p:spPr>
          <a:xfrm>
            <a:off x="1218500" y="1584750"/>
            <a:ext cx="7110300" cy="441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Implementing a maintenance alert system for Makerspace employees</a:t>
            </a:r>
            <a:endParaRPr sz="1500">
              <a:solidFill>
                <a:srgbClr val="FFFFFF"/>
              </a:solidFill>
            </a:endParaRPr>
          </a:p>
        </p:txBody>
      </p:sp>
      <p:sp>
        <p:nvSpPr>
          <p:cNvPr id="79" name="Google Shape;79;p14"/>
          <p:cNvSpPr txBox="1"/>
          <p:nvPr>
            <p:ph type="title"/>
          </p:nvPr>
        </p:nvSpPr>
        <p:spPr>
          <a:xfrm>
            <a:off x="311700" y="95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311700" y="140225"/>
            <a:ext cx="452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 &amp; Design</a:t>
            </a:r>
            <a:endParaRPr/>
          </a:p>
        </p:txBody>
      </p:sp>
      <p:grpSp>
        <p:nvGrpSpPr>
          <p:cNvPr id="85" name="Google Shape;85;p15"/>
          <p:cNvGrpSpPr/>
          <p:nvPr/>
        </p:nvGrpSpPr>
        <p:grpSpPr>
          <a:xfrm>
            <a:off x="311700" y="861450"/>
            <a:ext cx="6285750" cy="4081800"/>
            <a:chOff x="-97600" y="793575"/>
            <a:chExt cx="6285750" cy="4081800"/>
          </a:xfrm>
        </p:grpSpPr>
        <p:sp>
          <p:nvSpPr>
            <p:cNvPr id="86" name="Google Shape;86;p15"/>
            <p:cNvSpPr/>
            <p:nvPr/>
          </p:nvSpPr>
          <p:spPr>
            <a:xfrm>
              <a:off x="149450" y="793575"/>
              <a:ext cx="6038700" cy="4081800"/>
            </a:xfrm>
            <a:prstGeom prst="roundRect">
              <a:avLst>
                <a:gd fmla="val 16667" name="adj"/>
              </a:avLst>
            </a:prstGeom>
            <a:solidFill>
              <a:srgbClr val="674EA7">
                <a:alpha val="50840"/>
              </a:srgbClr>
            </a:solid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5"/>
            <p:cNvGrpSpPr/>
            <p:nvPr/>
          </p:nvGrpSpPr>
          <p:grpSpPr>
            <a:xfrm>
              <a:off x="2918975" y="793583"/>
              <a:ext cx="3140622" cy="4036336"/>
              <a:chOff x="4931079" y="946003"/>
              <a:chExt cx="3140622" cy="4036336"/>
            </a:xfrm>
          </p:grpSpPr>
          <p:grpSp>
            <p:nvGrpSpPr>
              <p:cNvPr id="88" name="Google Shape;88;p15"/>
              <p:cNvGrpSpPr/>
              <p:nvPr/>
            </p:nvGrpSpPr>
            <p:grpSpPr>
              <a:xfrm>
                <a:off x="4931079" y="1140995"/>
                <a:ext cx="307425" cy="3841344"/>
                <a:chOff x="4517129" y="1083455"/>
                <a:chExt cx="307425" cy="2274600"/>
              </a:xfrm>
            </p:grpSpPr>
            <p:sp>
              <p:nvSpPr>
                <p:cNvPr id="89" name="Google Shape;89;p15"/>
                <p:cNvSpPr/>
                <p:nvPr/>
              </p:nvSpPr>
              <p:spPr>
                <a:xfrm>
                  <a:off x="4517129" y="1083455"/>
                  <a:ext cx="133500" cy="2274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74EA7"/>
                    </a:solidFill>
                    <a:highlight>
                      <a:srgbClr val="674EA7"/>
                    </a:highlight>
                  </a:endParaRPr>
                </a:p>
              </p:txBody>
            </p:sp>
            <p:cxnSp>
              <p:nvCxnSpPr>
                <p:cNvPr id="90" name="Google Shape;90;p15"/>
                <p:cNvCxnSpPr/>
                <p:nvPr/>
              </p:nvCxnSpPr>
              <p:spPr>
                <a:xfrm rot="10800000">
                  <a:off x="4547654" y="1083775"/>
                  <a:ext cx="276900" cy="2700"/>
                </a:xfrm>
                <a:prstGeom prst="straightConnector1">
                  <a:avLst/>
                </a:prstGeom>
                <a:noFill/>
                <a:ln cap="flat" cmpd="sng" w="9525">
                  <a:solidFill>
                    <a:srgbClr val="FFFFFF"/>
                  </a:solidFill>
                  <a:prstDash val="solid"/>
                  <a:round/>
                  <a:headEnd len="sm" w="sm" type="none"/>
                  <a:tailEnd len="sm" w="sm" type="none"/>
                </a:ln>
              </p:spPr>
            </p:cxnSp>
          </p:grpSp>
          <p:sp>
            <p:nvSpPr>
              <p:cNvPr id="91" name="Google Shape;91;p1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Roboto"/>
                    <a:ea typeface="Roboto"/>
                    <a:cs typeface="Roboto"/>
                    <a:sym typeface="Roboto"/>
                  </a:rPr>
                  <a:t>Sept. 18</a:t>
                </a:r>
                <a:endParaRPr b="1" sz="1800">
                  <a:solidFill>
                    <a:srgbClr val="FFFFFF"/>
                  </a:solidFill>
                  <a:latin typeface="Roboto"/>
                  <a:ea typeface="Roboto"/>
                  <a:cs typeface="Roboto"/>
                  <a:sym typeface="Roboto"/>
                </a:endParaRPr>
              </a:p>
            </p:txBody>
          </p:sp>
          <p:sp>
            <p:nvSpPr>
              <p:cNvPr id="92" name="Google Shape;92;p1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Begin first sprint: Start research and project design </a:t>
                </a:r>
                <a:endParaRPr sz="1200">
                  <a:solidFill>
                    <a:srgbClr val="FFFFFF"/>
                  </a:solidFill>
                  <a:latin typeface="Roboto"/>
                  <a:ea typeface="Roboto"/>
                  <a:cs typeface="Roboto"/>
                  <a:sym typeface="Roboto"/>
                </a:endParaRPr>
              </a:p>
            </p:txBody>
          </p:sp>
        </p:grpSp>
        <p:grpSp>
          <p:nvGrpSpPr>
            <p:cNvPr id="93" name="Google Shape;93;p15"/>
            <p:cNvGrpSpPr/>
            <p:nvPr/>
          </p:nvGrpSpPr>
          <p:grpSpPr>
            <a:xfrm>
              <a:off x="435800" y="1261025"/>
              <a:ext cx="2616671" cy="1193360"/>
              <a:chOff x="588200" y="1489625"/>
              <a:chExt cx="2616671" cy="1193360"/>
            </a:xfrm>
          </p:grpSpPr>
          <p:cxnSp>
            <p:nvCxnSpPr>
              <p:cNvPr id="94" name="Google Shape;94;p15"/>
              <p:cNvCxnSpPr/>
              <p:nvPr/>
            </p:nvCxnSpPr>
            <p:spPr>
              <a:xfrm flipH="1">
                <a:off x="2873225" y="1711813"/>
                <a:ext cx="250200" cy="4200"/>
              </a:xfrm>
              <a:prstGeom prst="straightConnector1">
                <a:avLst/>
              </a:prstGeom>
              <a:noFill/>
              <a:ln cap="flat" cmpd="sng" w="9525">
                <a:solidFill>
                  <a:srgbClr val="FFFFFF"/>
                </a:solidFill>
                <a:prstDash val="solid"/>
                <a:round/>
                <a:headEnd len="sm" w="sm" type="none"/>
                <a:tailEnd len="sm" w="sm" type="none"/>
              </a:ln>
            </p:spPr>
          </p:cxnSp>
          <p:grpSp>
            <p:nvGrpSpPr>
              <p:cNvPr id="95" name="Google Shape;95;p15"/>
              <p:cNvGrpSpPr/>
              <p:nvPr/>
            </p:nvGrpSpPr>
            <p:grpSpPr>
              <a:xfrm>
                <a:off x="588200" y="1489625"/>
                <a:ext cx="2616671" cy="1193360"/>
                <a:chOff x="2447904" y="946002"/>
                <a:chExt cx="2616671" cy="1193360"/>
              </a:xfrm>
            </p:grpSpPr>
            <p:sp>
              <p:nvSpPr>
                <p:cNvPr id="96" name="Google Shape;96;p15"/>
                <p:cNvSpPr/>
                <p:nvPr/>
              </p:nvSpPr>
              <p:spPr>
                <a:xfrm>
                  <a:off x="4931075" y="1145462"/>
                  <a:ext cx="133500" cy="993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a:off x="3895703" y="946002"/>
                  <a:ext cx="8544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Roboto"/>
                      <a:ea typeface="Roboto"/>
                      <a:cs typeface="Roboto"/>
                      <a:sym typeface="Roboto"/>
                    </a:rPr>
                    <a:t>Oct. 2</a:t>
                  </a:r>
                  <a:endParaRPr b="1" sz="1800">
                    <a:solidFill>
                      <a:srgbClr val="FFFFFF"/>
                    </a:solidFill>
                    <a:latin typeface="Roboto"/>
                    <a:ea typeface="Roboto"/>
                    <a:cs typeface="Roboto"/>
                    <a:sym typeface="Roboto"/>
                  </a:endParaRPr>
                </a:p>
              </p:txBody>
            </p:sp>
            <p:sp>
              <p:nvSpPr>
                <p:cNvPr id="98" name="Google Shape;98;p15"/>
                <p:cNvSpPr txBox="1"/>
                <p:nvPr/>
              </p:nvSpPr>
              <p:spPr>
                <a:xfrm>
                  <a:off x="2447904" y="1222252"/>
                  <a:ext cx="2203200" cy="410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FFFFFF"/>
                      </a:solidFill>
                      <a:latin typeface="Roboto"/>
                      <a:ea typeface="Roboto"/>
                      <a:cs typeface="Roboto"/>
                      <a:sym typeface="Roboto"/>
                    </a:rPr>
                    <a:t>Finish Interactive Wireframe Designs</a:t>
                  </a:r>
                  <a:endParaRPr sz="1200">
                    <a:solidFill>
                      <a:srgbClr val="FFFFFF"/>
                    </a:solidFill>
                    <a:latin typeface="Roboto"/>
                    <a:ea typeface="Roboto"/>
                    <a:cs typeface="Roboto"/>
                    <a:sym typeface="Roboto"/>
                  </a:endParaRPr>
                </a:p>
              </p:txBody>
            </p:sp>
          </p:grpSp>
        </p:grpSp>
        <p:grpSp>
          <p:nvGrpSpPr>
            <p:cNvPr id="99" name="Google Shape;99;p15"/>
            <p:cNvGrpSpPr/>
            <p:nvPr/>
          </p:nvGrpSpPr>
          <p:grpSpPr>
            <a:xfrm>
              <a:off x="-97600" y="2118175"/>
              <a:ext cx="3150075" cy="1196518"/>
              <a:chOff x="1914504" y="946006"/>
              <a:chExt cx="3150075" cy="1196518"/>
            </a:xfrm>
          </p:grpSpPr>
          <p:grpSp>
            <p:nvGrpSpPr>
              <p:cNvPr id="100" name="Google Shape;100;p15"/>
              <p:cNvGrpSpPr/>
              <p:nvPr/>
            </p:nvGrpSpPr>
            <p:grpSpPr>
              <a:xfrm>
                <a:off x="4732929" y="1145456"/>
                <a:ext cx="331650" cy="997068"/>
                <a:chOff x="4318979" y="1086096"/>
                <a:chExt cx="331650" cy="590400"/>
              </a:xfrm>
            </p:grpSpPr>
            <p:sp>
              <p:nvSpPr>
                <p:cNvPr id="101" name="Google Shape;101;p15"/>
                <p:cNvSpPr/>
                <p:nvPr/>
              </p:nvSpPr>
              <p:spPr>
                <a:xfrm>
                  <a:off x="4517129" y="1086096"/>
                  <a:ext cx="133500" cy="59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5"/>
                <p:cNvCxnSpPr/>
                <p:nvPr/>
              </p:nvCxnSpPr>
              <p:spPr>
                <a:xfrm flipH="1">
                  <a:off x="4318979" y="1088502"/>
                  <a:ext cx="250200" cy="2400"/>
                </a:xfrm>
                <a:prstGeom prst="straightConnector1">
                  <a:avLst/>
                </a:prstGeom>
                <a:noFill/>
                <a:ln cap="flat" cmpd="sng" w="9525">
                  <a:solidFill>
                    <a:srgbClr val="FFFFFF"/>
                  </a:solidFill>
                  <a:prstDash val="solid"/>
                  <a:round/>
                  <a:headEnd len="sm" w="sm" type="none"/>
                  <a:tailEnd len="sm" w="sm" type="none"/>
                </a:ln>
              </p:spPr>
            </p:cxnSp>
          </p:grpSp>
          <p:sp>
            <p:nvSpPr>
              <p:cNvPr id="103" name="Google Shape;103;p15"/>
              <p:cNvSpPr txBox="1"/>
              <p:nvPr/>
            </p:nvSpPr>
            <p:spPr>
              <a:xfrm>
                <a:off x="3746779" y="946006"/>
                <a:ext cx="990600" cy="3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Roboto"/>
                    <a:ea typeface="Roboto"/>
                    <a:cs typeface="Roboto"/>
                    <a:sym typeface="Roboto"/>
                  </a:rPr>
                  <a:t>Oct. 30</a:t>
                </a:r>
                <a:endParaRPr b="1" sz="1800">
                  <a:solidFill>
                    <a:srgbClr val="FFFFFF"/>
                  </a:solidFill>
                  <a:latin typeface="Roboto"/>
                  <a:ea typeface="Roboto"/>
                  <a:cs typeface="Roboto"/>
                  <a:sym typeface="Roboto"/>
                </a:endParaRPr>
              </a:p>
            </p:txBody>
          </p:sp>
          <p:sp>
            <p:nvSpPr>
              <p:cNvPr id="104" name="Google Shape;104;p15"/>
              <p:cNvSpPr txBox="1"/>
              <p:nvPr/>
            </p:nvSpPr>
            <p:spPr>
              <a:xfrm>
                <a:off x="1914504" y="1222261"/>
                <a:ext cx="2728200" cy="6669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FFFFFF"/>
                    </a:solidFill>
                    <a:latin typeface="Roboto"/>
                    <a:ea typeface="Roboto"/>
                    <a:cs typeface="Roboto"/>
                    <a:sym typeface="Roboto"/>
                  </a:rPr>
                  <a:t>Maintenance Queue Deployment, Design Doc Completion, and Main Page Deployment </a:t>
                </a:r>
                <a:endParaRPr sz="1200">
                  <a:solidFill>
                    <a:srgbClr val="FFFFFF"/>
                  </a:solidFill>
                  <a:latin typeface="Roboto"/>
                  <a:ea typeface="Roboto"/>
                  <a:cs typeface="Roboto"/>
                  <a:sym typeface="Roboto"/>
                </a:endParaRPr>
              </a:p>
            </p:txBody>
          </p:sp>
        </p:grpSp>
        <p:grpSp>
          <p:nvGrpSpPr>
            <p:cNvPr id="105" name="Google Shape;105;p15"/>
            <p:cNvGrpSpPr/>
            <p:nvPr/>
          </p:nvGrpSpPr>
          <p:grpSpPr>
            <a:xfrm>
              <a:off x="2918971" y="1650770"/>
              <a:ext cx="3140629" cy="1193487"/>
              <a:chOff x="4931075" y="946003"/>
              <a:chExt cx="3140629" cy="1193487"/>
            </a:xfrm>
          </p:grpSpPr>
          <p:grpSp>
            <p:nvGrpSpPr>
              <p:cNvPr id="106" name="Google Shape;106;p15"/>
              <p:cNvGrpSpPr/>
              <p:nvPr/>
            </p:nvGrpSpPr>
            <p:grpSpPr>
              <a:xfrm>
                <a:off x="4931075" y="1142337"/>
                <a:ext cx="296854" cy="997153"/>
                <a:chOff x="4517125" y="1084250"/>
                <a:chExt cx="296854" cy="590450"/>
              </a:xfrm>
            </p:grpSpPr>
            <p:sp>
              <p:nvSpPr>
                <p:cNvPr id="107" name="Google Shape;107;p15"/>
                <p:cNvSpPr/>
                <p:nvPr/>
              </p:nvSpPr>
              <p:spPr>
                <a:xfrm>
                  <a:off x="4517125" y="1086100"/>
                  <a:ext cx="133500" cy="588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74EA7"/>
                    </a:solidFill>
                  </a:endParaRPr>
                </a:p>
              </p:txBody>
            </p:sp>
            <p:cxnSp>
              <p:nvCxnSpPr>
                <p:cNvPr id="108" name="Google Shape;108;p15"/>
                <p:cNvCxnSpPr/>
                <p:nvPr/>
              </p:nvCxnSpPr>
              <p:spPr>
                <a:xfrm rot="10800000">
                  <a:off x="4547579" y="1084250"/>
                  <a:ext cx="266400" cy="2100"/>
                </a:xfrm>
                <a:prstGeom prst="straightConnector1">
                  <a:avLst/>
                </a:prstGeom>
                <a:noFill/>
                <a:ln cap="flat" cmpd="sng" w="9525">
                  <a:solidFill>
                    <a:srgbClr val="FFFFFF"/>
                  </a:solidFill>
                  <a:prstDash val="solid"/>
                  <a:round/>
                  <a:headEnd len="sm" w="sm" type="none"/>
                  <a:tailEnd len="sm" w="sm" type="none"/>
                </a:ln>
              </p:spPr>
            </p:cxnSp>
          </p:grpSp>
          <p:sp>
            <p:nvSpPr>
              <p:cNvPr id="109" name="Google Shape;109;p1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Roboto"/>
                    <a:ea typeface="Roboto"/>
                    <a:cs typeface="Roboto"/>
                    <a:sym typeface="Roboto"/>
                  </a:rPr>
                  <a:t>Oct. 9</a:t>
                </a:r>
                <a:endParaRPr b="1" sz="1800">
                  <a:solidFill>
                    <a:srgbClr val="FFFFFF"/>
                  </a:solidFill>
                  <a:latin typeface="Roboto"/>
                  <a:ea typeface="Roboto"/>
                  <a:cs typeface="Roboto"/>
                  <a:sym typeface="Roboto"/>
                </a:endParaRPr>
              </a:p>
            </p:txBody>
          </p:sp>
          <p:sp>
            <p:nvSpPr>
              <p:cNvPr id="110" name="Google Shape;110;p15"/>
              <p:cNvSpPr txBox="1"/>
              <p:nvPr/>
            </p:nvSpPr>
            <p:spPr>
              <a:xfrm>
                <a:off x="5343504" y="1222009"/>
                <a:ext cx="2728200" cy="47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Finish Backend UML and Architecture Designs </a:t>
                </a:r>
                <a:endParaRPr sz="1200">
                  <a:solidFill>
                    <a:srgbClr val="FFFFFF"/>
                  </a:solidFill>
                  <a:latin typeface="Roboto"/>
                  <a:ea typeface="Roboto"/>
                  <a:cs typeface="Roboto"/>
                  <a:sym typeface="Roboto"/>
                </a:endParaRPr>
              </a:p>
            </p:txBody>
          </p:sp>
        </p:grpSp>
        <p:grpSp>
          <p:nvGrpSpPr>
            <p:cNvPr id="111" name="Google Shape;111;p15"/>
            <p:cNvGrpSpPr/>
            <p:nvPr/>
          </p:nvGrpSpPr>
          <p:grpSpPr>
            <a:xfrm>
              <a:off x="2918975" y="2835883"/>
              <a:ext cx="3140622" cy="1193579"/>
              <a:chOff x="4931079" y="946003"/>
              <a:chExt cx="3140622" cy="1193579"/>
            </a:xfrm>
          </p:grpSpPr>
          <p:grpSp>
            <p:nvGrpSpPr>
              <p:cNvPr id="112" name="Google Shape;112;p15"/>
              <p:cNvGrpSpPr/>
              <p:nvPr/>
            </p:nvGrpSpPr>
            <p:grpSpPr>
              <a:xfrm>
                <a:off x="4931079" y="1140995"/>
                <a:ext cx="307425" cy="998587"/>
                <a:chOff x="4517129" y="1083455"/>
                <a:chExt cx="307425" cy="591300"/>
              </a:xfrm>
            </p:grpSpPr>
            <p:sp>
              <p:nvSpPr>
                <p:cNvPr id="113" name="Google Shape;113;p15"/>
                <p:cNvSpPr/>
                <p:nvPr/>
              </p:nvSpPr>
              <p:spPr>
                <a:xfrm>
                  <a:off x="4517129" y="1083455"/>
                  <a:ext cx="133500" cy="591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74EA7"/>
                    </a:solidFill>
                    <a:highlight>
                      <a:srgbClr val="674EA7"/>
                    </a:highlight>
                  </a:endParaRPr>
                </a:p>
              </p:txBody>
            </p:sp>
            <p:cxnSp>
              <p:nvCxnSpPr>
                <p:cNvPr id="114" name="Google Shape;114;p15"/>
                <p:cNvCxnSpPr/>
                <p:nvPr/>
              </p:nvCxnSpPr>
              <p:spPr>
                <a:xfrm rot="10800000">
                  <a:off x="4547654" y="1083775"/>
                  <a:ext cx="276900" cy="2700"/>
                </a:xfrm>
                <a:prstGeom prst="straightConnector1">
                  <a:avLst/>
                </a:prstGeom>
                <a:noFill/>
                <a:ln cap="flat" cmpd="sng" w="9525">
                  <a:solidFill>
                    <a:srgbClr val="FFFFFF"/>
                  </a:solidFill>
                  <a:prstDash val="solid"/>
                  <a:round/>
                  <a:headEnd len="sm" w="sm" type="none"/>
                  <a:tailEnd len="sm" w="sm" type="none"/>
                </a:ln>
              </p:spPr>
            </p:cxnSp>
          </p:grpSp>
          <p:sp>
            <p:nvSpPr>
              <p:cNvPr id="115" name="Google Shape;115;p1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Roboto"/>
                    <a:ea typeface="Roboto"/>
                    <a:cs typeface="Roboto"/>
                    <a:sym typeface="Roboto"/>
                  </a:rPr>
                  <a:t>Nov</a:t>
                </a:r>
                <a:r>
                  <a:rPr b="1" lang="en" sz="1800">
                    <a:solidFill>
                      <a:srgbClr val="FFFFFF"/>
                    </a:solidFill>
                    <a:latin typeface="Roboto"/>
                    <a:ea typeface="Roboto"/>
                    <a:cs typeface="Roboto"/>
                    <a:sym typeface="Roboto"/>
                  </a:rPr>
                  <a:t>. 20</a:t>
                </a:r>
                <a:endParaRPr b="1" sz="1800">
                  <a:solidFill>
                    <a:srgbClr val="FFFFFF"/>
                  </a:solidFill>
                  <a:latin typeface="Roboto"/>
                  <a:ea typeface="Roboto"/>
                  <a:cs typeface="Roboto"/>
                  <a:sym typeface="Roboto"/>
                </a:endParaRPr>
              </a:p>
            </p:txBody>
          </p:sp>
          <p:sp>
            <p:nvSpPr>
              <p:cNvPr id="116" name="Google Shape;116;p15"/>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Notification System Deployment; Entire UI deployed for testing</a:t>
                </a:r>
                <a:endParaRPr sz="1200">
                  <a:solidFill>
                    <a:srgbClr val="FFFFFF"/>
                  </a:solidFill>
                  <a:latin typeface="Roboto"/>
                  <a:ea typeface="Roboto"/>
                  <a:cs typeface="Roboto"/>
                  <a:sym typeface="Roboto"/>
                </a:endParaRPr>
              </a:p>
            </p:txBody>
          </p:sp>
        </p:grpSp>
        <p:grpSp>
          <p:nvGrpSpPr>
            <p:cNvPr id="117" name="Google Shape;117;p15"/>
            <p:cNvGrpSpPr/>
            <p:nvPr/>
          </p:nvGrpSpPr>
          <p:grpSpPr>
            <a:xfrm>
              <a:off x="435800" y="3379525"/>
              <a:ext cx="2616671" cy="1193360"/>
              <a:chOff x="588200" y="1489625"/>
              <a:chExt cx="2616671" cy="1193360"/>
            </a:xfrm>
          </p:grpSpPr>
          <p:cxnSp>
            <p:nvCxnSpPr>
              <p:cNvPr id="118" name="Google Shape;118;p15"/>
              <p:cNvCxnSpPr/>
              <p:nvPr/>
            </p:nvCxnSpPr>
            <p:spPr>
              <a:xfrm flipH="1">
                <a:off x="2873225" y="1711813"/>
                <a:ext cx="250200" cy="4200"/>
              </a:xfrm>
              <a:prstGeom prst="straightConnector1">
                <a:avLst/>
              </a:prstGeom>
              <a:noFill/>
              <a:ln cap="flat" cmpd="sng" w="9525">
                <a:solidFill>
                  <a:srgbClr val="FFFFFF"/>
                </a:solidFill>
                <a:prstDash val="solid"/>
                <a:round/>
                <a:headEnd len="sm" w="sm" type="none"/>
                <a:tailEnd len="sm" w="sm" type="none"/>
              </a:ln>
            </p:spPr>
          </p:cxnSp>
          <p:grpSp>
            <p:nvGrpSpPr>
              <p:cNvPr id="119" name="Google Shape;119;p15"/>
              <p:cNvGrpSpPr/>
              <p:nvPr/>
            </p:nvGrpSpPr>
            <p:grpSpPr>
              <a:xfrm>
                <a:off x="588200" y="1489625"/>
                <a:ext cx="2616671" cy="1193360"/>
                <a:chOff x="2447904" y="946002"/>
                <a:chExt cx="2616671" cy="1193360"/>
              </a:xfrm>
            </p:grpSpPr>
            <p:sp>
              <p:nvSpPr>
                <p:cNvPr id="120" name="Google Shape;120;p15"/>
                <p:cNvSpPr/>
                <p:nvPr/>
              </p:nvSpPr>
              <p:spPr>
                <a:xfrm>
                  <a:off x="4931075" y="1145462"/>
                  <a:ext cx="133500" cy="993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a:off x="3743304" y="946002"/>
                  <a:ext cx="9816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Roboto"/>
                      <a:ea typeface="Roboto"/>
                      <a:cs typeface="Roboto"/>
                      <a:sym typeface="Roboto"/>
                    </a:rPr>
                    <a:t>Nov. 27</a:t>
                  </a:r>
                  <a:endParaRPr b="1" sz="1800">
                    <a:solidFill>
                      <a:srgbClr val="FFFFFF"/>
                    </a:solidFill>
                    <a:latin typeface="Roboto"/>
                    <a:ea typeface="Roboto"/>
                    <a:cs typeface="Roboto"/>
                    <a:sym typeface="Roboto"/>
                  </a:endParaRPr>
                </a:p>
              </p:txBody>
            </p:sp>
            <p:sp>
              <p:nvSpPr>
                <p:cNvPr id="122" name="Google Shape;122;p15"/>
                <p:cNvSpPr txBox="1"/>
                <p:nvPr/>
              </p:nvSpPr>
              <p:spPr>
                <a:xfrm>
                  <a:off x="2447904" y="1222002"/>
                  <a:ext cx="2203200" cy="410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1200">
                      <a:solidFill>
                        <a:srgbClr val="FFFFFF"/>
                      </a:solidFill>
                      <a:latin typeface="Roboto"/>
                      <a:ea typeface="Roboto"/>
                      <a:cs typeface="Roboto"/>
                      <a:sym typeface="Roboto"/>
                    </a:rPr>
                    <a:t>Final testing of system begins</a:t>
                  </a:r>
                  <a:endParaRPr sz="1200">
                    <a:solidFill>
                      <a:srgbClr val="FFFFFF"/>
                    </a:solidFill>
                    <a:latin typeface="Roboto"/>
                    <a:ea typeface="Roboto"/>
                    <a:cs typeface="Roboto"/>
                    <a:sym typeface="Roboto"/>
                  </a:endParaRPr>
                </a:p>
              </p:txBody>
            </p:sp>
          </p:grpSp>
        </p:grpSp>
        <p:grpSp>
          <p:nvGrpSpPr>
            <p:cNvPr id="123" name="Google Shape;123;p15"/>
            <p:cNvGrpSpPr/>
            <p:nvPr/>
          </p:nvGrpSpPr>
          <p:grpSpPr>
            <a:xfrm>
              <a:off x="2918975" y="3997870"/>
              <a:ext cx="3140625" cy="832250"/>
              <a:chOff x="4931079" y="946003"/>
              <a:chExt cx="3140625" cy="832250"/>
            </a:xfrm>
          </p:grpSpPr>
          <p:grpSp>
            <p:nvGrpSpPr>
              <p:cNvPr id="124" name="Google Shape;124;p15"/>
              <p:cNvGrpSpPr/>
              <p:nvPr/>
            </p:nvGrpSpPr>
            <p:grpSpPr>
              <a:xfrm>
                <a:off x="4931079" y="1142337"/>
                <a:ext cx="296850" cy="635916"/>
                <a:chOff x="4517129" y="1084250"/>
                <a:chExt cx="296850" cy="376549"/>
              </a:xfrm>
            </p:grpSpPr>
            <p:sp>
              <p:nvSpPr>
                <p:cNvPr id="125" name="Google Shape;125;p15"/>
                <p:cNvSpPr/>
                <p:nvPr/>
              </p:nvSpPr>
              <p:spPr>
                <a:xfrm>
                  <a:off x="4517129" y="1086099"/>
                  <a:ext cx="133500" cy="37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74EA7"/>
                    </a:solidFill>
                  </a:endParaRPr>
                </a:p>
              </p:txBody>
            </p:sp>
            <p:cxnSp>
              <p:nvCxnSpPr>
                <p:cNvPr id="126" name="Google Shape;126;p15"/>
                <p:cNvCxnSpPr/>
                <p:nvPr/>
              </p:nvCxnSpPr>
              <p:spPr>
                <a:xfrm rot="10800000">
                  <a:off x="4547579" y="1084250"/>
                  <a:ext cx="266400" cy="2100"/>
                </a:xfrm>
                <a:prstGeom prst="straightConnector1">
                  <a:avLst/>
                </a:prstGeom>
                <a:noFill/>
                <a:ln cap="flat" cmpd="sng" w="9525">
                  <a:solidFill>
                    <a:srgbClr val="FFFFFF"/>
                  </a:solidFill>
                  <a:prstDash val="solid"/>
                  <a:round/>
                  <a:headEnd len="sm" w="sm" type="none"/>
                  <a:tailEnd len="sm" w="sm" type="none"/>
                </a:ln>
              </p:spPr>
            </p:cxnSp>
          </p:grpSp>
          <p:sp>
            <p:nvSpPr>
              <p:cNvPr id="127" name="Google Shape;127;p15"/>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latin typeface="Roboto"/>
                    <a:ea typeface="Roboto"/>
                    <a:cs typeface="Roboto"/>
                    <a:sym typeface="Roboto"/>
                  </a:rPr>
                  <a:t>Dec. 4</a:t>
                </a:r>
                <a:endParaRPr b="1" sz="1800">
                  <a:solidFill>
                    <a:srgbClr val="FFFFFF"/>
                  </a:solidFill>
                  <a:latin typeface="Roboto"/>
                  <a:ea typeface="Roboto"/>
                  <a:cs typeface="Roboto"/>
                  <a:sym typeface="Roboto"/>
                </a:endParaRPr>
              </a:p>
            </p:txBody>
          </p:sp>
          <p:sp>
            <p:nvSpPr>
              <p:cNvPr id="128" name="Google Shape;128;p15"/>
              <p:cNvSpPr txBox="1"/>
              <p:nvPr/>
            </p:nvSpPr>
            <p:spPr>
              <a:xfrm>
                <a:off x="5343504" y="1222009"/>
                <a:ext cx="2728200" cy="47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Official end date of project; PRFAQ “released”</a:t>
                </a:r>
                <a:endParaRPr sz="1200">
                  <a:solidFill>
                    <a:srgbClr val="FFFFFF"/>
                  </a:solidFill>
                  <a:latin typeface="Roboto"/>
                  <a:ea typeface="Roboto"/>
                  <a:cs typeface="Roboto"/>
                  <a:sym typeface="Roboto"/>
                </a:endParaRPr>
              </a:p>
            </p:txBody>
          </p:sp>
        </p:grpSp>
      </p:grpSp>
      <p:grpSp>
        <p:nvGrpSpPr>
          <p:cNvPr id="129" name="Google Shape;129;p15"/>
          <p:cNvGrpSpPr/>
          <p:nvPr/>
        </p:nvGrpSpPr>
        <p:grpSpPr>
          <a:xfrm rot="-234484">
            <a:off x="6788229" y="156623"/>
            <a:ext cx="2149174" cy="3248457"/>
            <a:chOff x="2055681" y="1282802"/>
            <a:chExt cx="5699565" cy="8029951"/>
          </a:xfrm>
        </p:grpSpPr>
        <p:pic>
          <p:nvPicPr>
            <p:cNvPr id="130" name="Google Shape;130;p15"/>
            <p:cNvPicPr preferRelativeResize="0"/>
            <p:nvPr/>
          </p:nvPicPr>
          <p:blipFill>
            <a:blip r:embed="rId3">
              <a:alphaModFix/>
            </a:blip>
            <a:stretch>
              <a:fillRect/>
            </a:stretch>
          </p:blipFill>
          <p:spPr>
            <a:xfrm rot="-317122">
              <a:off x="2712335" y="1453001"/>
              <a:ext cx="3783007" cy="4821869"/>
            </a:xfrm>
            <a:prstGeom prst="rect">
              <a:avLst/>
            </a:prstGeom>
            <a:noFill/>
            <a:ln cap="flat" cmpd="sng" w="9525">
              <a:solidFill>
                <a:srgbClr val="FFFFFF"/>
              </a:solidFill>
              <a:prstDash val="solid"/>
              <a:round/>
              <a:headEnd len="sm" w="sm" type="none"/>
              <a:tailEnd len="sm" w="sm" type="none"/>
            </a:ln>
            <a:effectLst>
              <a:outerShdw blurRad="57150" rotWithShape="0" algn="bl" dir="2400000" dist="66675">
                <a:srgbClr val="000000"/>
              </a:outerShdw>
            </a:effectLst>
          </p:spPr>
        </p:pic>
        <p:pic>
          <p:nvPicPr>
            <p:cNvPr id="131" name="Google Shape;131;p15"/>
            <p:cNvPicPr preferRelativeResize="0"/>
            <p:nvPr/>
          </p:nvPicPr>
          <p:blipFill>
            <a:blip r:embed="rId4">
              <a:alphaModFix/>
            </a:blip>
            <a:stretch>
              <a:fillRect/>
            </a:stretch>
          </p:blipFill>
          <p:spPr>
            <a:xfrm rot="893468">
              <a:off x="3416385" y="2822577"/>
              <a:ext cx="3771900" cy="4905374"/>
            </a:xfrm>
            <a:prstGeom prst="rect">
              <a:avLst/>
            </a:prstGeom>
            <a:noFill/>
            <a:ln cap="flat" cmpd="sng" w="9525">
              <a:solidFill>
                <a:srgbClr val="FFFFFF"/>
              </a:solidFill>
              <a:prstDash val="solid"/>
              <a:round/>
              <a:headEnd len="sm" w="sm" type="none"/>
              <a:tailEnd len="sm" w="sm" type="none"/>
            </a:ln>
            <a:effectLst>
              <a:outerShdw blurRad="57150" rotWithShape="0" algn="bl" dir="2400000" dist="66675">
                <a:srgbClr val="000000"/>
              </a:outerShdw>
            </a:effectLst>
          </p:spPr>
        </p:pic>
        <p:pic>
          <p:nvPicPr>
            <p:cNvPr id="132" name="Google Shape;132;p15"/>
            <p:cNvPicPr preferRelativeResize="0"/>
            <p:nvPr/>
          </p:nvPicPr>
          <p:blipFill>
            <a:blip r:embed="rId5">
              <a:alphaModFix/>
            </a:blip>
            <a:stretch>
              <a:fillRect/>
            </a:stretch>
          </p:blipFill>
          <p:spPr>
            <a:xfrm rot="-194048">
              <a:off x="2210979" y="4333373"/>
              <a:ext cx="3770995" cy="4878149"/>
            </a:xfrm>
            <a:prstGeom prst="rect">
              <a:avLst/>
            </a:prstGeom>
            <a:noFill/>
            <a:ln cap="flat" cmpd="sng" w="9525">
              <a:solidFill>
                <a:srgbClr val="FFFFFF"/>
              </a:solidFill>
              <a:prstDash val="solid"/>
              <a:round/>
              <a:headEnd len="sm" w="sm" type="none"/>
              <a:tailEnd len="sm" w="sm" type="none"/>
            </a:ln>
            <a:effectLst>
              <a:outerShdw blurRad="57150" rotWithShape="0" algn="bl" dir="2400000" dist="66675">
                <a:srgbClr val="000000"/>
              </a:outerShdw>
            </a:effectLst>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36" name="Shape 136"/>
        <p:cNvGrpSpPr/>
        <p:nvPr/>
      </p:nvGrpSpPr>
      <p:grpSpPr>
        <a:xfrm>
          <a:off x="0" y="0"/>
          <a:ext cx="0" cy="0"/>
          <a:chOff x="0" y="0"/>
          <a:chExt cx="0" cy="0"/>
        </a:xfrm>
      </p:grpSpPr>
      <p:sp>
        <p:nvSpPr>
          <p:cNvPr id="137" name="Google Shape;13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Implementation</a:t>
            </a:r>
            <a:endParaRPr/>
          </a:p>
        </p:txBody>
      </p:sp>
      <p:pic>
        <p:nvPicPr>
          <p:cNvPr id="138" name="Google Shape;138;p16"/>
          <p:cNvPicPr preferRelativeResize="0"/>
          <p:nvPr/>
        </p:nvPicPr>
        <p:blipFill>
          <a:blip r:embed="rId3">
            <a:alphaModFix/>
          </a:blip>
          <a:stretch>
            <a:fillRect/>
          </a:stretch>
        </p:blipFill>
        <p:spPr>
          <a:xfrm>
            <a:off x="4293650" y="1099600"/>
            <a:ext cx="2665850" cy="1884848"/>
          </a:xfrm>
          <a:prstGeom prst="rect">
            <a:avLst/>
          </a:prstGeom>
          <a:noFill/>
          <a:ln>
            <a:noFill/>
          </a:ln>
        </p:spPr>
      </p:pic>
      <p:pic>
        <p:nvPicPr>
          <p:cNvPr id="139" name="Google Shape;139;p16"/>
          <p:cNvPicPr preferRelativeResize="0"/>
          <p:nvPr/>
        </p:nvPicPr>
        <p:blipFill>
          <a:blip r:embed="rId4">
            <a:alphaModFix/>
          </a:blip>
          <a:stretch>
            <a:fillRect/>
          </a:stretch>
        </p:blipFill>
        <p:spPr>
          <a:xfrm>
            <a:off x="5940225" y="1275463"/>
            <a:ext cx="2892074" cy="2322014"/>
          </a:xfrm>
          <a:prstGeom prst="rect">
            <a:avLst/>
          </a:prstGeom>
          <a:noFill/>
          <a:ln>
            <a:noFill/>
          </a:ln>
        </p:spPr>
      </p:pic>
      <p:pic>
        <p:nvPicPr>
          <p:cNvPr id="140" name="Google Shape;140;p16"/>
          <p:cNvPicPr preferRelativeResize="0"/>
          <p:nvPr/>
        </p:nvPicPr>
        <p:blipFill>
          <a:blip r:embed="rId5">
            <a:alphaModFix/>
          </a:blip>
          <a:stretch>
            <a:fillRect/>
          </a:stretch>
        </p:blipFill>
        <p:spPr>
          <a:xfrm>
            <a:off x="5161950" y="2117401"/>
            <a:ext cx="2892074" cy="2322000"/>
          </a:xfrm>
          <a:prstGeom prst="rect">
            <a:avLst/>
          </a:prstGeom>
          <a:noFill/>
          <a:ln>
            <a:noFill/>
          </a:ln>
        </p:spPr>
      </p:pic>
      <p:sp>
        <p:nvSpPr>
          <p:cNvPr id="141" name="Google Shape;141;p16"/>
          <p:cNvSpPr txBox="1"/>
          <p:nvPr/>
        </p:nvSpPr>
        <p:spPr>
          <a:xfrm>
            <a:off x="729125" y="1261225"/>
            <a:ext cx="4268700" cy="20388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FFFFFF"/>
              </a:buClr>
              <a:buSzPts val="2200"/>
              <a:buChar char="●"/>
            </a:pPr>
            <a:r>
              <a:rPr lang="en" sz="2200">
                <a:solidFill>
                  <a:srgbClr val="FFFFFF"/>
                </a:solidFill>
              </a:rPr>
              <a:t>Adobe XD</a:t>
            </a:r>
            <a:endParaRPr sz="2200">
              <a:solidFill>
                <a:srgbClr val="FFFFFF"/>
              </a:solidFill>
            </a:endParaRPr>
          </a:p>
          <a:p>
            <a:pPr indent="-368300" lvl="1" marL="914400" rtl="0" algn="l">
              <a:lnSpc>
                <a:spcPct val="150000"/>
              </a:lnSpc>
              <a:spcBef>
                <a:spcPts val="0"/>
              </a:spcBef>
              <a:spcAft>
                <a:spcPts val="0"/>
              </a:spcAft>
              <a:buClr>
                <a:srgbClr val="FFFFFF"/>
              </a:buClr>
              <a:buSzPts val="2200"/>
              <a:buChar char="○"/>
            </a:pPr>
            <a:r>
              <a:rPr lang="en" sz="2200">
                <a:solidFill>
                  <a:srgbClr val="FFFFFF"/>
                </a:solidFill>
              </a:rPr>
              <a:t>Custom Assets</a:t>
            </a:r>
            <a:endParaRPr sz="2200">
              <a:solidFill>
                <a:srgbClr val="FFFFFF"/>
              </a:solidFill>
            </a:endParaRPr>
          </a:p>
          <a:p>
            <a:pPr indent="-368300" lvl="0" marL="457200" rtl="0" algn="l">
              <a:lnSpc>
                <a:spcPct val="150000"/>
              </a:lnSpc>
              <a:spcBef>
                <a:spcPts val="0"/>
              </a:spcBef>
              <a:spcAft>
                <a:spcPts val="0"/>
              </a:spcAft>
              <a:buClr>
                <a:srgbClr val="FFFFFF"/>
              </a:buClr>
              <a:buSzPts val="2200"/>
              <a:buChar char="●"/>
            </a:pPr>
            <a:r>
              <a:rPr lang="en" sz="2200">
                <a:solidFill>
                  <a:srgbClr val="FFFFFF"/>
                </a:solidFill>
              </a:rPr>
              <a:t>React JS Framework </a:t>
            </a:r>
            <a:endParaRPr sz="2200">
              <a:solidFill>
                <a:srgbClr val="FFFFFF"/>
              </a:solidFill>
            </a:endParaRPr>
          </a:p>
          <a:p>
            <a:pPr indent="-368300" lvl="1" marL="914400" rtl="0" algn="l">
              <a:lnSpc>
                <a:spcPct val="150000"/>
              </a:lnSpc>
              <a:spcBef>
                <a:spcPts val="0"/>
              </a:spcBef>
              <a:spcAft>
                <a:spcPts val="0"/>
              </a:spcAft>
              <a:buClr>
                <a:srgbClr val="FFFFFF"/>
              </a:buClr>
              <a:buSzPts val="2200"/>
              <a:buChar char="○"/>
            </a:pPr>
            <a:r>
              <a:rPr lang="en" sz="2200">
                <a:solidFill>
                  <a:srgbClr val="FFFFFF"/>
                </a:solidFill>
              </a:rPr>
              <a:t>Modular </a:t>
            </a:r>
            <a:endParaRPr sz="2200">
              <a:solidFill>
                <a:srgbClr val="FFFFFF"/>
              </a:solidFill>
            </a:endParaRPr>
          </a:p>
          <a:p>
            <a:pPr indent="-368300" lvl="1" marL="914400" rtl="0" algn="l">
              <a:lnSpc>
                <a:spcPct val="150000"/>
              </a:lnSpc>
              <a:spcBef>
                <a:spcPts val="0"/>
              </a:spcBef>
              <a:spcAft>
                <a:spcPts val="0"/>
              </a:spcAft>
              <a:buClr>
                <a:srgbClr val="FFFFFF"/>
              </a:buClr>
              <a:buSzPts val="2200"/>
              <a:buChar char="○"/>
            </a:pPr>
            <a:r>
              <a:rPr lang="en" sz="2200">
                <a:solidFill>
                  <a:srgbClr val="FFFFFF"/>
                </a:solidFill>
              </a:rPr>
              <a:t>Compatible </a:t>
            </a:r>
            <a:endParaRPr sz="2200">
              <a:solidFill>
                <a:srgbClr val="FFFFFF"/>
              </a:solidFill>
            </a:endParaRPr>
          </a:p>
          <a:p>
            <a:pPr indent="-368300" lvl="0" marL="457200" rtl="0" algn="l">
              <a:lnSpc>
                <a:spcPct val="150000"/>
              </a:lnSpc>
              <a:spcBef>
                <a:spcPts val="0"/>
              </a:spcBef>
              <a:spcAft>
                <a:spcPts val="0"/>
              </a:spcAft>
              <a:buClr>
                <a:srgbClr val="FFFFFF"/>
              </a:buClr>
              <a:buSzPts val="2200"/>
              <a:buChar char="●"/>
            </a:pPr>
            <a:r>
              <a:rPr lang="en" sz="2200">
                <a:solidFill>
                  <a:srgbClr val="FFFFFF"/>
                </a:solidFill>
              </a:rPr>
              <a:t>Cognito Hosted UI</a:t>
            </a:r>
            <a:endParaRPr sz="2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45" name="Shape 145"/>
        <p:cNvGrpSpPr/>
        <p:nvPr/>
      </p:nvGrpSpPr>
      <p:grpSpPr>
        <a:xfrm>
          <a:off x="0" y="0"/>
          <a:ext cx="0" cy="0"/>
          <a:chOff x="0" y="0"/>
          <a:chExt cx="0" cy="0"/>
        </a:xfrm>
      </p:grpSpPr>
      <p:sp>
        <p:nvSpPr>
          <p:cNvPr id="146" name="Google Shape;14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47" name="Google Shape;147;p17" title="Screen Recording 2020-12-07 at 8.52.58 PM.mov">
            <a:hlinkClick r:id="rId3"/>
          </p:cNvPr>
          <p:cNvPicPr preferRelativeResize="0"/>
          <p:nvPr/>
        </p:nvPicPr>
        <p:blipFill>
          <a:blip r:embed="rId4">
            <a:alphaModFix/>
          </a:blip>
          <a:stretch>
            <a:fillRect/>
          </a:stretch>
        </p:blipFill>
        <p:spPr>
          <a:xfrm>
            <a:off x="1784613" y="481213"/>
            <a:ext cx="5574775" cy="418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51" name="Shape 151"/>
        <p:cNvGrpSpPr/>
        <p:nvPr/>
      </p:nvGrpSpPr>
      <p:grpSpPr>
        <a:xfrm>
          <a:off x="0" y="0"/>
          <a:ext cx="0" cy="0"/>
          <a:chOff x="0" y="0"/>
          <a:chExt cx="0" cy="0"/>
        </a:xfrm>
      </p:grpSpPr>
      <p:pic>
        <p:nvPicPr>
          <p:cNvPr id="152" name="Google Shape;152;p18"/>
          <p:cNvPicPr preferRelativeResize="0"/>
          <p:nvPr/>
        </p:nvPicPr>
        <p:blipFill rotWithShape="1">
          <a:blip r:embed="rId3">
            <a:alphaModFix/>
          </a:blip>
          <a:srcRect b="8769" l="9332" r="7934" t="12934"/>
          <a:stretch/>
        </p:blipFill>
        <p:spPr>
          <a:xfrm>
            <a:off x="1381776" y="1017725"/>
            <a:ext cx="6380438" cy="3581526"/>
          </a:xfrm>
          <a:prstGeom prst="rect">
            <a:avLst/>
          </a:prstGeom>
          <a:noFill/>
          <a:ln>
            <a:noFill/>
          </a:ln>
        </p:spPr>
      </p:pic>
      <p:sp>
        <p:nvSpPr>
          <p:cNvPr id="153" name="Google Shape;15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57" name="Shape 157"/>
        <p:cNvGrpSpPr/>
        <p:nvPr/>
      </p:nvGrpSpPr>
      <p:grpSpPr>
        <a:xfrm>
          <a:off x="0" y="0"/>
          <a:ext cx="0" cy="0"/>
          <a:chOff x="0" y="0"/>
          <a:chExt cx="0" cy="0"/>
        </a:xfrm>
      </p:grpSpPr>
      <p:pic>
        <p:nvPicPr>
          <p:cNvPr id="158" name="Google Shape;158;p19"/>
          <p:cNvPicPr preferRelativeResize="0"/>
          <p:nvPr/>
        </p:nvPicPr>
        <p:blipFill rotWithShape="1">
          <a:blip r:embed="rId3">
            <a:alphaModFix/>
          </a:blip>
          <a:srcRect b="8769" l="9332" r="7934" t="12934"/>
          <a:stretch/>
        </p:blipFill>
        <p:spPr>
          <a:xfrm>
            <a:off x="1381776" y="1017725"/>
            <a:ext cx="6380438" cy="3581526"/>
          </a:xfrm>
          <a:prstGeom prst="rect">
            <a:avLst/>
          </a:prstGeom>
          <a:noFill/>
          <a:ln>
            <a:noFill/>
          </a:ln>
        </p:spPr>
      </p:pic>
      <p:sp>
        <p:nvSpPr>
          <p:cNvPr id="159" name="Google Shape;15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Infrastructure</a:t>
            </a:r>
            <a:endParaRPr/>
          </a:p>
        </p:txBody>
      </p:sp>
      <p:sp>
        <p:nvSpPr>
          <p:cNvPr id="160" name="Google Shape;160;p19"/>
          <p:cNvSpPr/>
          <p:nvPr/>
        </p:nvSpPr>
        <p:spPr>
          <a:xfrm>
            <a:off x="1910125" y="1280525"/>
            <a:ext cx="2945100" cy="1721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b="8769" l="9332" r="7934" t="12934"/>
          <a:stretch/>
        </p:blipFill>
        <p:spPr>
          <a:xfrm>
            <a:off x="1381776" y="1017725"/>
            <a:ext cx="6380438" cy="3581526"/>
          </a:xfrm>
          <a:prstGeom prst="rect">
            <a:avLst/>
          </a:prstGeom>
          <a:noFill/>
          <a:ln>
            <a:noFill/>
          </a:ln>
        </p:spPr>
      </p:pic>
      <p:sp>
        <p:nvSpPr>
          <p:cNvPr id="166" name="Google Shape;16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a:t>
            </a:r>
            <a:r>
              <a:rPr lang="en"/>
              <a:t>Infrastructure</a:t>
            </a:r>
            <a:endParaRPr/>
          </a:p>
        </p:txBody>
      </p:sp>
      <p:sp>
        <p:nvSpPr>
          <p:cNvPr id="167" name="Google Shape;167;p20"/>
          <p:cNvSpPr/>
          <p:nvPr/>
        </p:nvSpPr>
        <p:spPr>
          <a:xfrm>
            <a:off x="4129750" y="1888800"/>
            <a:ext cx="3404100" cy="2091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p21"/>
          <p:cNvSpPr/>
          <p:nvPr/>
        </p:nvSpPr>
        <p:spPr>
          <a:xfrm>
            <a:off x="336250" y="912300"/>
            <a:ext cx="5990400" cy="3700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txBox="1"/>
          <p:nvPr>
            <p:ph type="title"/>
          </p:nvPr>
        </p:nvSpPr>
        <p:spPr>
          <a:xfrm>
            <a:off x="673900" y="1079175"/>
            <a:ext cx="531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AWS CDK</a:t>
            </a:r>
            <a:endParaRPr/>
          </a:p>
        </p:txBody>
      </p:sp>
      <p:sp>
        <p:nvSpPr>
          <p:cNvPr id="174" name="Google Shape;174;p21"/>
          <p:cNvSpPr txBox="1"/>
          <p:nvPr/>
        </p:nvSpPr>
        <p:spPr>
          <a:xfrm>
            <a:off x="697425" y="1631450"/>
            <a:ext cx="5218200" cy="28341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1200"/>
              </a:spcBef>
              <a:spcAft>
                <a:spcPts val="0"/>
              </a:spcAft>
              <a:buClr>
                <a:srgbClr val="FFFFFF"/>
              </a:buClr>
              <a:buSzPts val="1900"/>
              <a:buChar char="●"/>
            </a:pPr>
            <a:r>
              <a:rPr lang="en" sz="1900">
                <a:solidFill>
                  <a:srgbClr val="FFFFFF"/>
                </a:solidFill>
              </a:rPr>
              <a:t>Allows easy integration of AWS resources</a:t>
            </a:r>
            <a:endParaRPr sz="1900">
              <a:solidFill>
                <a:srgbClr val="FFFFFF"/>
              </a:solidFill>
            </a:endParaRPr>
          </a:p>
          <a:p>
            <a:pPr indent="-349250" lvl="0" marL="457200" rtl="0" algn="l">
              <a:lnSpc>
                <a:spcPct val="150000"/>
              </a:lnSpc>
              <a:spcBef>
                <a:spcPts val="0"/>
              </a:spcBef>
              <a:spcAft>
                <a:spcPts val="0"/>
              </a:spcAft>
              <a:buClr>
                <a:srgbClr val="FFFFFF"/>
              </a:buClr>
              <a:buSzPts val="1900"/>
              <a:buChar char="●"/>
            </a:pPr>
            <a:r>
              <a:rPr lang="en" sz="1900">
                <a:solidFill>
                  <a:srgbClr val="FFFFFF"/>
                </a:solidFill>
              </a:rPr>
              <a:t>Increases portability and reduces onboarding</a:t>
            </a:r>
            <a:endParaRPr sz="1900">
              <a:solidFill>
                <a:srgbClr val="FFFFFF"/>
              </a:solidFill>
            </a:endParaRPr>
          </a:p>
          <a:p>
            <a:pPr indent="-349250" lvl="0" marL="457200" rtl="0" algn="l">
              <a:lnSpc>
                <a:spcPct val="150000"/>
              </a:lnSpc>
              <a:spcBef>
                <a:spcPts val="0"/>
              </a:spcBef>
              <a:spcAft>
                <a:spcPts val="0"/>
              </a:spcAft>
              <a:buClr>
                <a:srgbClr val="FFFFFF"/>
              </a:buClr>
              <a:buSzPts val="1900"/>
              <a:buChar char="●"/>
            </a:pPr>
            <a:r>
              <a:rPr lang="en" sz="1900">
                <a:solidFill>
                  <a:srgbClr val="FFFFFF"/>
                </a:solidFill>
              </a:rPr>
              <a:t>Powered by CloudFormation, which allows repeatable deployment and simple rollback</a:t>
            </a:r>
            <a:endParaRPr sz="1900">
              <a:solidFill>
                <a:srgbClr val="FFFFFF"/>
              </a:solidFill>
            </a:endParaRPr>
          </a:p>
          <a:p>
            <a:pPr indent="0" lvl="0" marL="0" rtl="0" algn="just">
              <a:lnSpc>
                <a:spcPct val="115000"/>
              </a:lnSpc>
              <a:spcBef>
                <a:spcPts val="1200"/>
              </a:spcBef>
              <a:spcAft>
                <a:spcPts val="0"/>
              </a:spcAft>
              <a:buNone/>
            </a:pPr>
            <a:r>
              <a:t/>
            </a:r>
            <a:endParaRPr sz="1900">
              <a:solidFill>
                <a:srgbClr val="FFFFFF"/>
              </a:solidFill>
            </a:endParaRPr>
          </a:p>
          <a:p>
            <a:pPr indent="0" lvl="0" marL="0" rtl="0" algn="just">
              <a:lnSpc>
                <a:spcPct val="115000"/>
              </a:lnSpc>
              <a:spcBef>
                <a:spcPts val="0"/>
              </a:spcBef>
              <a:spcAft>
                <a:spcPts val="0"/>
              </a:spcAft>
              <a:buNone/>
            </a:pPr>
            <a:r>
              <a:t/>
            </a:r>
            <a:endParaRPr sz="2400">
              <a:solidFill>
                <a:srgbClr val="FFFFFF"/>
              </a:solidFill>
            </a:endParaRPr>
          </a:p>
        </p:txBody>
      </p:sp>
      <p:pic>
        <p:nvPicPr>
          <p:cNvPr id="175" name="Google Shape;175;p21"/>
          <p:cNvPicPr preferRelativeResize="0"/>
          <p:nvPr/>
        </p:nvPicPr>
        <p:blipFill>
          <a:blip r:embed="rId3">
            <a:alphaModFix/>
          </a:blip>
          <a:stretch>
            <a:fillRect/>
          </a:stretch>
        </p:blipFill>
        <p:spPr>
          <a:xfrm>
            <a:off x="6652100" y="1631450"/>
            <a:ext cx="1766800" cy="175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