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Ultra"/>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Ultr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53a7b83c2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3a7b83c2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Reagan - Hello everyone! We are the AWS group and we are working with Amazon Web Services to provide a product to the Clemson Makerspace this semester. This presentation is meant to serve as a midterm update on our progress.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53a7b83c2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3a7b83c2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Brayden: </a:t>
            </a:r>
            <a:endParaRPr/>
          </a:p>
          <a:p>
            <a:pPr indent="-298450" lvl="0" marL="457200" rtl="0" algn="l">
              <a:spcBef>
                <a:spcPts val="0"/>
              </a:spcBef>
              <a:spcAft>
                <a:spcPts val="0"/>
              </a:spcAft>
              <a:buSzPts val="1100"/>
              <a:buChar char="●"/>
            </a:pPr>
            <a:r>
              <a:rPr lang="en"/>
              <a:t>Class Relationship: </a:t>
            </a:r>
            <a:endParaRPr/>
          </a:p>
          <a:p>
            <a:pPr indent="-298450" lvl="1" marL="914400" rtl="0" algn="l">
              <a:spcBef>
                <a:spcPts val="0"/>
              </a:spcBef>
              <a:spcAft>
                <a:spcPts val="0"/>
              </a:spcAft>
              <a:buSzPts val="1100"/>
              <a:buChar char="○"/>
            </a:pPr>
            <a:r>
              <a:rPr lang="en"/>
              <a:t>Multiplicity between Tasks, Machines, and Queue. Multiple Tasks in queue. Each machine as several tasks while each task is done on a single machine. </a:t>
            </a:r>
            <a:endParaRPr/>
          </a:p>
          <a:p>
            <a:pPr indent="-298450" lvl="1" marL="914400" rtl="0" algn="l">
              <a:spcBef>
                <a:spcPts val="0"/>
              </a:spcBef>
              <a:spcAft>
                <a:spcPts val="0"/>
              </a:spcAft>
              <a:buSzPts val="1100"/>
              <a:buChar char="○"/>
            </a:pPr>
            <a:r>
              <a:rPr lang="en"/>
              <a:t>Lead extension of normal user privileges.</a:t>
            </a:r>
            <a:endParaRPr/>
          </a:p>
          <a:p>
            <a:pPr indent="-298450" lvl="0" marL="457200" rtl="0" algn="l">
              <a:spcBef>
                <a:spcPts val="0"/>
              </a:spcBef>
              <a:spcAft>
                <a:spcPts val="0"/>
              </a:spcAft>
              <a:buSzPts val="1100"/>
              <a:buChar char="●"/>
            </a:pPr>
            <a:r>
              <a:rPr lang="en"/>
              <a:t>Both teams have had success thus far, but we have encountered a few challenges → Andy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3a7b83c28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3a7b83c28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Adobe XD is Adobe’s response to Sketch. Both software are vector graphics editor. Due to its variety of tools, its complexity is quite high. For those who ever opened Photoshop before, do you remember the first time? Adobe did not make this software beginner friendly either. Therefore, the same learning curve applies here. </a:t>
            </a:r>
            <a:endParaRPr>
              <a:solidFill>
                <a:schemeClr val="dk1"/>
              </a:solidFill>
            </a:endParaRPr>
          </a:p>
          <a:p>
            <a:pPr indent="-298450" lvl="0" marL="457200" rtl="0" algn="l">
              <a:spcBef>
                <a:spcPts val="0"/>
              </a:spcBef>
              <a:spcAft>
                <a:spcPts val="0"/>
              </a:spcAft>
              <a:buClr>
                <a:srgbClr val="000000"/>
              </a:buClr>
              <a:buSzPts val="1100"/>
              <a:buChar char="●"/>
            </a:pPr>
            <a:r>
              <a:rPr lang="en"/>
              <a:t>AWS CDK is Amazon’s cloud development kit. It is an environment that none of us familiar with before. Initially when we first began, those of us who use Windows machines as the main OS to program, it was difficult to get around permission errors. After that hurdle, we had to familiarize ourselves with the CDK as a whole, and we’re hoping to start implementing the program in the near future. </a:t>
            </a:r>
            <a:endParaRPr/>
          </a:p>
          <a:p>
            <a:pPr indent="-298450" lvl="0" marL="457200" rtl="0" algn="l">
              <a:spcBef>
                <a:spcPts val="0"/>
              </a:spcBef>
              <a:spcAft>
                <a:spcPts val="0"/>
              </a:spcAft>
              <a:buClr>
                <a:schemeClr val="dk1"/>
              </a:buClr>
              <a:buSzPts val="1100"/>
              <a:buChar char="●"/>
            </a:pPr>
            <a:r>
              <a:rPr lang="en">
                <a:solidFill>
                  <a:schemeClr val="dk1"/>
                </a:solidFill>
              </a:rPr>
              <a:t>All group projects have the challenge of communication as one of their greatest stumbling blocks. And in this time of COVID-19, meeting as a team and collaborating on a software project is made even more difficult by the fact that we cannot share our ideas in person.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Our project is very unique in that our client and our customer are not the same. Our client, AWS, is the company that we are working with and they are the ones mentoring us throughout the project. However, the customer that we are actually serving is the Makerspace so it is their feedback that truly matters most and we have to keep that in mind.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53a7b83c28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3a7b83c28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Now that you all have an understanding of what our project is and what we’ve accomplished, I’m going to give a brief overview of what we plan to do next. So the next step in the project is to finalize our backend uml diagrams and overall architecture designs this week. Once this is complete we can move forward to actually implementing the project. We will start writing code on both the frontend and backend, completing the maintenance queue functionality and main page by October 30. We also plan to have our design document fully completed, but one thing to note is that as part of the Amazonian development process, our design document is something that is meant to be worked on continuously and refined throughout the project duration. We hope to finish by this date so there is plenty of time for testing and adapting to potential changes</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53a7b83c28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3a7b83c28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53a7b83c2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3a7b83c2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Reagan - Our customer for this project is the Clemson Makerspace. The Makerspace is a physical laboratory on Clemson’s campus that is equipped with 23 3D printers, 2 laser-cutters, and several other pieces of high-tech fabrication machinery. It was founded in 2015 (by one of our AWS mentors, actually) and has expanded to 2 locations on Clemson’s campus. The use of all machines is 100% free to all Clemson students and faculty.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53a7b83c2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3a7b83c2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Reagan - So the project we are tasked with for this semester is to essentially digitize the Makerspace’s maintenance system and add a feature that will alert the “Maintenance Team Lead” if a maintenance task is not completed.</a:t>
            </a:r>
            <a:endParaRPr/>
          </a:p>
          <a:p>
            <a:pPr indent="0" lvl="0" marL="0" rtl="0" algn="l">
              <a:spcBef>
                <a:spcPts val="0"/>
              </a:spcBef>
              <a:spcAft>
                <a:spcPts val="0"/>
              </a:spcAft>
              <a:buNone/>
            </a:pPr>
            <a:r>
              <a:rPr lang="en"/>
              <a:t>The Makerspace machines need regular maintenance tasks performed on them, some nightly, some weekly, and some monthly. Currently, the Makerspace employees simply look at a printed-out spreadsheet of what tasks are due when and they initial the spreadsheet when they have completed a task. This current solution is disorganized and, most importantly, lacking accountability. The maintenance lead has to physically go to the lab to check the spreadsheet as often as she can to see if any tasks were not completed.</a:t>
            </a:r>
            <a:endParaRPr/>
          </a:p>
          <a:p>
            <a:pPr indent="0" lvl="0" marL="0" rtl="0" algn="l">
              <a:spcBef>
                <a:spcPts val="0"/>
              </a:spcBef>
              <a:spcAft>
                <a:spcPts val="0"/>
              </a:spcAft>
              <a:buNone/>
            </a:pPr>
            <a:r>
              <a:rPr lang="en"/>
              <a:t>Our solution, however, will be a web-based app that aims to have not only push notifications that will elevate a task to the maintenance lead if left incomplete, but also proactive reminders to the employees to ensure they complete the tasks before they are due. We will also keep records of task completions to help provide insight into the Makerspace’s overall efficiency, while respecting the privacy of individual Makerspace employees.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53a7b83c2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3a7b83c2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Reagan - Our </a:t>
            </a:r>
            <a:r>
              <a:rPr i="1" lang="en"/>
              <a:t>client</a:t>
            </a:r>
            <a:r>
              <a:rPr lang="en"/>
              <a:t> in this project is Amazon Web Services, or AWS for short. They are the company who is actually funding the production of this system to deliver to the Makerspace. We are planning to use 100% AWS-provided/approved services to implement our system, the primary one being the Amazon Cloud Development Kit (or CDK). Per AWS’s website, “</a:t>
            </a:r>
            <a:r>
              <a:rPr lang="en" sz="1200">
                <a:solidFill>
                  <a:srgbClr val="232F3E"/>
                </a:solidFill>
              </a:rPr>
              <a:t>The CDK is an open source software development framework to model and provision...cloud application resources using familiar programming languages.” </a:t>
            </a:r>
            <a:r>
              <a:rPr lang="en"/>
              <a:t>In essence, it is the platform on which we are building our application.</a:t>
            </a:r>
            <a:endParaRPr/>
          </a:p>
          <a:p>
            <a:pPr indent="0" lvl="0" marL="0" rtl="0" algn="l">
              <a:spcBef>
                <a:spcPts val="0"/>
              </a:spcBef>
              <a:spcAft>
                <a:spcPts val="0"/>
              </a:spcAft>
              <a:buNone/>
            </a:pPr>
            <a:r>
              <a:rPr lang="en"/>
              <a:t>Pictured on the right are our 2 AWS mentors, Owen and Miller, who are both Clemson graduates who now work for AWS in Seattle and Virginia, respectively. Owen was the founder and president of the Makerspace back in 2015.</a:t>
            </a:r>
            <a:endParaRPr/>
          </a:p>
          <a:p>
            <a:pPr indent="0" lvl="0" marL="0" rtl="0" algn="l">
              <a:spcBef>
                <a:spcPts val="0"/>
              </a:spcBef>
              <a:spcAft>
                <a:spcPts val="0"/>
              </a:spcAft>
              <a:buNone/>
            </a:pPr>
            <a:r>
              <a:rPr lang="en"/>
              <a:t>They are guiding us along what is referred to as the “Amazonian way” of software development. This includes the creation of a Press Release FAQ document (or a PRFAQ) which essentially outlines the features and benefits of what we want our finished product to be. Then we implement the “working backwards” method, a core tenet of the Amazonian process, to design and create the desired system. We are also working hard on our AWS Design Doc which is a thorough design document that is completed as part of every AWS software project.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3a7b83c28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3a7b83c28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Reagan - Highlighted in purple here are the milestones that we have already completed in our project and in gray underneath are our upcoming milestones.</a:t>
            </a:r>
            <a:endParaRPr/>
          </a:p>
          <a:p>
            <a:pPr indent="0" lvl="0" marL="0" rtl="0" algn="l">
              <a:spcBef>
                <a:spcPts val="0"/>
              </a:spcBef>
              <a:spcAft>
                <a:spcPts val="0"/>
              </a:spcAft>
              <a:buNone/>
            </a:pPr>
            <a:r>
              <a:rPr lang="en"/>
              <a:t>As you can see in Milestone 2, we just recently completed our interactive Wireframes of the system UI and I’ll let Josh talk a little bit more about those.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53a7b83c2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3a7b83c2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3a7b83c2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3a7b83c2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3a7b83c2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3a7b83c2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53a7b83c2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3a7b83c2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Brayden: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Primary Backend Milestone = Diagrams the “nuts and bolts” of the system.</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Why? Forces decision making and simplifies process of coding</a:t>
            </a:r>
            <a:endParaRPr>
              <a:solidFill>
                <a:schemeClr val="dk1"/>
              </a:solidFill>
            </a:endParaRPr>
          </a:p>
          <a:p>
            <a:pPr indent="-292100" lvl="0" marL="457200" rtl="0" algn="l">
              <a:spcBef>
                <a:spcPts val="0"/>
              </a:spcBef>
              <a:spcAft>
                <a:spcPts val="0"/>
              </a:spcAft>
              <a:buClr>
                <a:srgbClr val="595959"/>
              </a:buClr>
              <a:buSzPts val="1000"/>
              <a:buFont typeface="Lato"/>
              <a:buChar char="●"/>
            </a:pPr>
            <a:r>
              <a:rPr lang="en">
                <a:solidFill>
                  <a:schemeClr val="dk1"/>
                </a:solidFill>
              </a:rPr>
              <a:t>Class Diagrams = 5-6 Class Objects (Building blocks of project)</a:t>
            </a:r>
            <a:endParaRPr>
              <a:solidFill>
                <a:schemeClr val="dk1"/>
              </a:solidFill>
            </a:endParaRPr>
          </a:p>
          <a:p>
            <a:pPr indent="-292100" lvl="1" marL="914400" rtl="0" algn="l">
              <a:spcBef>
                <a:spcPts val="0"/>
              </a:spcBef>
              <a:spcAft>
                <a:spcPts val="0"/>
              </a:spcAft>
              <a:buClr>
                <a:srgbClr val="595959"/>
              </a:buClr>
              <a:buSzPts val="1000"/>
              <a:buFont typeface="Lato"/>
              <a:buChar char="○"/>
            </a:pPr>
            <a:r>
              <a:rPr lang="en">
                <a:solidFill>
                  <a:schemeClr val="dk1"/>
                </a:solidFill>
              </a:rPr>
              <a:t>Key components of a Maintenance System: Machine (Equipment), Maintenance Task, Maintenance Queue (Task Schedule)</a:t>
            </a:r>
            <a:endParaRPr>
              <a:solidFill>
                <a:schemeClr val="dk1"/>
              </a:solidFill>
            </a:endParaRPr>
          </a:p>
          <a:p>
            <a:pPr indent="-298450" lvl="1" marL="914400" rtl="0" algn="l">
              <a:spcBef>
                <a:spcPts val="0"/>
              </a:spcBef>
              <a:spcAft>
                <a:spcPts val="0"/>
              </a:spcAft>
              <a:buClr>
                <a:schemeClr val="dk1"/>
              </a:buClr>
              <a:buSzPts val="1100"/>
              <a:buFont typeface="Lato"/>
              <a:buChar char="○"/>
            </a:pPr>
            <a:r>
              <a:rPr lang="en">
                <a:solidFill>
                  <a:schemeClr val="dk1"/>
                </a:solidFill>
              </a:rPr>
              <a:t>Machine Class: Fields and Methods (what it is/what it can do)</a:t>
            </a:r>
            <a:endParaRPr>
              <a:solidFill>
                <a:schemeClr val="dk1"/>
              </a:solidFill>
            </a:endParaRPr>
          </a:p>
          <a:p>
            <a:pPr indent="-292100" lvl="0" marL="457200" rtl="0" algn="l">
              <a:spcBef>
                <a:spcPts val="0"/>
              </a:spcBef>
              <a:spcAft>
                <a:spcPts val="0"/>
              </a:spcAft>
              <a:buClr>
                <a:srgbClr val="595959"/>
              </a:buClr>
              <a:buSzPts val="1000"/>
              <a:buFont typeface="Lato"/>
              <a:buChar char="●"/>
            </a:pPr>
            <a:r>
              <a:rPr lang="en">
                <a:solidFill>
                  <a:schemeClr val="dk1"/>
                </a:solidFill>
              </a:rPr>
              <a:t>Activity Diagrams = visual representation of code functions/like a workflow</a:t>
            </a:r>
            <a:endParaRPr>
              <a:solidFill>
                <a:schemeClr val="dk1"/>
              </a:solidFill>
            </a:endParaRPr>
          </a:p>
          <a:p>
            <a:pPr indent="-298450" lvl="1" marL="914400" rtl="0" algn="l">
              <a:spcBef>
                <a:spcPts val="0"/>
              </a:spcBef>
              <a:spcAft>
                <a:spcPts val="0"/>
              </a:spcAft>
              <a:buClr>
                <a:schemeClr val="dk1"/>
              </a:buClr>
              <a:buSzPts val="1100"/>
              <a:buFont typeface="Lato"/>
              <a:buChar char="○"/>
            </a:pPr>
            <a:r>
              <a:rPr lang="en">
                <a:solidFill>
                  <a:schemeClr val="dk1"/>
                </a:solidFill>
              </a:rPr>
              <a:t>Notify Lead Activity: </a:t>
            </a:r>
            <a:endParaRPr>
              <a:solidFill>
                <a:schemeClr val="dk1"/>
              </a:solidFill>
            </a:endParaRPr>
          </a:p>
          <a:p>
            <a:pPr indent="-298450" lvl="2" marL="1371600" rtl="0" algn="l">
              <a:spcBef>
                <a:spcPts val="0"/>
              </a:spcBef>
              <a:spcAft>
                <a:spcPts val="0"/>
              </a:spcAft>
              <a:buClr>
                <a:schemeClr val="dk1"/>
              </a:buClr>
              <a:buSzPts val="1100"/>
              <a:buFont typeface="Lato"/>
              <a:buChar char="■"/>
            </a:pPr>
            <a:r>
              <a:rPr lang="en">
                <a:solidFill>
                  <a:schemeClr val="dk1"/>
                </a:solidFill>
              </a:rPr>
              <a:t>System polls tasks. Tasks that are incomplete and have passed Due Date lead to notification.</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jpg"/><Relationship Id="rId5"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prInrlfciu6AL4OUwD8dOL2J-Xz1YQjw/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3"/>
          <p:cNvSpPr/>
          <p:nvPr/>
        </p:nvSpPr>
        <p:spPr>
          <a:xfrm>
            <a:off x="1558350" y="632900"/>
            <a:ext cx="6027300" cy="3877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1899450" y="2786050"/>
            <a:ext cx="5345100" cy="103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latin typeface="Georgia"/>
                <a:ea typeface="Georgia"/>
                <a:cs typeface="Georgia"/>
                <a:sym typeface="Georgia"/>
              </a:rPr>
              <a:t>CPSC 4910</a:t>
            </a:r>
            <a:endParaRPr b="1" sz="3000">
              <a:latin typeface="Georgia"/>
              <a:ea typeface="Georgia"/>
              <a:cs typeface="Georgia"/>
              <a:sym typeface="Georgia"/>
            </a:endParaRPr>
          </a:p>
          <a:p>
            <a:pPr indent="0" lvl="0" marL="0" rtl="0" algn="ctr">
              <a:spcBef>
                <a:spcPts val="0"/>
              </a:spcBef>
              <a:spcAft>
                <a:spcPts val="0"/>
              </a:spcAft>
              <a:buNone/>
            </a:pPr>
            <a:r>
              <a:rPr b="1" lang="en" sz="3000">
                <a:latin typeface="Georgia"/>
                <a:ea typeface="Georgia"/>
                <a:cs typeface="Georgia"/>
                <a:sym typeface="Georgia"/>
              </a:rPr>
              <a:t>Midterm </a:t>
            </a:r>
            <a:r>
              <a:rPr b="1" lang="en" sz="3000">
                <a:latin typeface="Georgia"/>
                <a:ea typeface="Georgia"/>
                <a:cs typeface="Georgia"/>
                <a:sym typeface="Georgia"/>
              </a:rPr>
              <a:t>Presentation</a:t>
            </a:r>
            <a:endParaRPr b="1" sz="3000">
              <a:latin typeface="Georgia"/>
              <a:ea typeface="Georgia"/>
              <a:cs typeface="Georgia"/>
              <a:sym typeface="Georgia"/>
            </a:endParaRPr>
          </a:p>
        </p:txBody>
      </p:sp>
      <p:sp>
        <p:nvSpPr>
          <p:cNvPr id="56" name="Google Shape;56;p13"/>
          <p:cNvSpPr txBox="1"/>
          <p:nvPr>
            <p:ph idx="1" type="subTitle"/>
          </p:nvPr>
        </p:nvSpPr>
        <p:spPr>
          <a:xfrm>
            <a:off x="1995775" y="3819800"/>
            <a:ext cx="5062800" cy="468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999999"/>
                </a:solidFill>
                <a:latin typeface="Georgia"/>
                <a:ea typeface="Georgia"/>
                <a:cs typeface="Georgia"/>
                <a:sym typeface="Georgia"/>
              </a:rPr>
              <a:t>Josh Norman, Brayden Fidler, Andy Hsu, Evan Moxley, Reagan Leonard</a:t>
            </a:r>
            <a:endParaRPr sz="2400">
              <a:solidFill>
                <a:srgbClr val="999999"/>
              </a:solidFill>
              <a:latin typeface="Georgia"/>
              <a:ea typeface="Georgia"/>
              <a:cs typeface="Georgia"/>
              <a:sym typeface="Georgia"/>
            </a:endParaRPr>
          </a:p>
        </p:txBody>
      </p:sp>
      <p:sp>
        <p:nvSpPr>
          <p:cNvPr id="57" name="Google Shape;57;p13"/>
          <p:cNvSpPr/>
          <p:nvPr/>
        </p:nvSpPr>
        <p:spPr>
          <a:xfrm>
            <a:off x="1558350" y="632900"/>
            <a:ext cx="6027300" cy="22281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13"/>
          <p:cNvGrpSpPr/>
          <p:nvPr/>
        </p:nvGrpSpPr>
        <p:grpSpPr>
          <a:xfrm>
            <a:off x="1847225" y="1169700"/>
            <a:ext cx="5643630" cy="1245550"/>
            <a:chOff x="1847225" y="1169700"/>
            <a:chExt cx="5643630" cy="1245550"/>
          </a:xfrm>
        </p:grpSpPr>
        <p:pic>
          <p:nvPicPr>
            <p:cNvPr id="59" name="Google Shape;59;p13"/>
            <p:cNvPicPr preferRelativeResize="0"/>
            <p:nvPr/>
          </p:nvPicPr>
          <p:blipFill rotWithShape="1">
            <a:blip r:embed="rId3">
              <a:alphaModFix/>
            </a:blip>
            <a:srcRect b="10840" l="14469" r="8357" t="10431"/>
            <a:stretch/>
          </p:blipFill>
          <p:spPr>
            <a:xfrm>
              <a:off x="1847225" y="1169700"/>
              <a:ext cx="1920950" cy="1245550"/>
            </a:xfrm>
            <a:prstGeom prst="rect">
              <a:avLst/>
            </a:prstGeom>
            <a:noFill/>
            <a:ln>
              <a:noFill/>
            </a:ln>
          </p:spPr>
        </p:pic>
        <p:sp>
          <p:nvSpPr>
            <p:cNvPr id="60" name="Google Shape;60;p13"/>
            <p:cNvSpPr txBox="1"/>
            <p:nvPr/>
          </p:nvSpPr>
          <p:spPr>
            <a:xfrm>
              <a:off x="3877267" y="1406781"/>
              <a:ext cx="542400" cy="7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Ultra"/>
                  <a:ea typeface="Ultra"/>
                  <a:cs typeface="Ultra"/>
                  <a:sym typeface="Ultra"/>
                </a:rPr>
                <a:t>+</a:t>
              </a:r>
              <a:endParaRPr sz="3600">
                <a:solidFill>
                  <a:srgbClr val="FFFFFF"/>
                </a:solidFill>
                <a:latin typeface="Ultra"/>
                <a:ea typeface="Ultra"/>
                <a:cs typeface="Ultra"/>
                <a:sym typeface="Ultra"/>
              </a:endParaRPr>
            </a:p>
          </p:txBody>
        </p:sp>
        <p:pic>
          <p:nvPicPr>
            <p:cNvPr id="61" name="Google Shape;61;p13"/>
            <p:cNvPicPr preferRelativeResize="0"/>
            <p:nvPr/>
          </p:nvPicPr>
          <p:blipFill>
            <a:blip r:embed="rId4">
              <a:alphaModFix/>
            </a:blip>
            <a:stretch>
              <a:fillRect/>
            </a:stretch>
          </p:blipFill>
          <p:spPr>
            <a:xfrm>
              <a:off x="4528750" y="1413350"/>
              <a:ext cx="2962104" cy="77137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2000"/>
                                        <p:tgtEl>
                                          <p:spTgt spid="55"/>
                                        </p:tgtEl>
                                      </p:cBhvr>
                                    </p:animEffect>
                                  </p:childTnLst>
                                </p:cTn>
                              </p:par>
                              <p:par>
                                <p:cTn fill="hold" nodeType="with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2000"/>
                                        <p:tgtEl>
                                          <p:spTgt spid="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64" name="Shape 164"/>
        <p:cNvGrpSpPr/>
        <p:nvPr/>
      </p:nvGrpSpPr>
      <p:grpSpPr>
        <a:xfrm>
          <a:off x="0" y="0"/>
          <a:ext cx="0" cy="0"/>
          <a:chOff x="0" y="0"/>
          <a:chExt cx="0" cy="0"/>
        </a:xfrm>
      </p:grpSpPr>
      <p:sp>
        <p:nvSpPr>
          <p:cNvPr id="165" name="Google Shape;16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 Diagrams (Class Relationships)</a:t>
            </a:r>
            <a:endParaRPr/>
          </a:p>
        </p:txBody>
      </p:sp>
      <p:pic>
        <p:nvPicPr>
          <p:cNvPr id="166" name="Google Shape;166;p22"/>
          <p:cNvPicPr preferRelativeResize="0"/>
          <p:nvPr/>
        </p:nvPicPr>
        <p:blipFill>
          <a:blip r:embed="rId3">
            <a:alphaModFix/>
          </a:blip>
          <a:stretch>
            <a:fillRect/>
          </a:stretch>
        </p:blipFill>
        <p:spPr>
          <a:xfrm>
            <a:off x="1665175" y="1483900"/>
            <a:ext cx="5943600" cy="3217475"/>
          </a:xfrm>
          <a:prstGeom prst="rect">
            <a:avLst/>
          </a:prstGeom>
          <a:noFill/>
          <a:ln>
            <a:noFill/>
          </a:ln>
          <a:effectLst>
            <a:outerShdw blurRad="242888" rotWithShape="0" algn="bl" dir="4980000" dist="123825">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70" name="Shape 170"/>
        <p:cNvGrpSpPr/>
        <p:nvPr/>
      </p:nvGrpSpPr>
      <p:grpSpPr>
        <a:xfrm>
          <a:off x="0" y="0"/>
          <a:ext cx="0" cy="0"/>
          <a:chOff x="0" y="0"/>
          <a:chExt cx="0" cy="0"/>
        </a:xfrm>
      </p:grpSpPr>
      <p:sp>
        <p:nvSpPr>
          <p:cNvPr id="171" name="Google Shape;171;p23"/>
          <p:cNvSpPr/>
          <p:nvPr/>
        </p:nvSpPr>
        <p:spPr>
          <a:xfrm>
            <a:off x="1514675" y="1261188"/>
            <a:ext cx="6027300" cy="26211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txBox="1"/>
          <p:nvPr>
            <p:ph idx="1" type="body"/>
          </p:nvPr>
        </p:nvSpPr>
        <p:spPr>
          <a:xfrm>
            <a:off x="1646350" y="1901113"/>
            <a:ext cx="5895600" cy="198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Adobe XD learning curve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AWS CDK familiarity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Team communication (COVID)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Uniqueness of project (client vs. customer)</a:t>
            </a:r>
            <a:endParaRPr>
              <a:solidFill>
                <a:srgbClr val="FFFFFF"/>
              </a:solidFill>
            </a:endParaRPr>
          </a:p>
        </p:txBody>
      </p:sp>
      <p:sp>
        <p:nvSpPr>
          <p:cNvPr id="173" name="Google Shape;173;p23"/>
          <p:cNvSpPr txBox="1"/>
          <p:nvPr>
            <p:ph type="title"/>
          </p:nvPr>
        </p:nvSpPr>
        <p:spPr>
          <a:xfrm>
            <a:off x="1514675" y="1328413"/>
            <a:ext cx="6027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Challenges</a:t>
            </a:r>
            <a:endParaRPr sz="3100"/>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77" name="Shape 177"/>
        <p:cNvGrpSpPr/>
        <p:nvPr/>
      </p:nvGrpSpPr>
      <p:grpSpPr>
        <a:xfrm>
          <a:off x="0" y="0"/>
          <a:ext cx="0" cy="0"/>
          <a:chOff x="0" y="0"/>
          <a:chExt cx="0" cy="0"/>
        </a:xfrm>
      </p:grpSpPr>
      <p:grpSp>
        <p:nvGrpSpPr>
          <p:cNvPr id="178" name="Google Shape;178;p24"/>
          <p:cNvGrpSpPr/>
          <p:nvPr/>
        </p:nvGrpSpPr>
        <p:grpSpPr>
          <a:xfrm>
            <a:off x="2422497" y="945983"/>
            <a:ext cx="4094300" cy="1193579"/>
            <a:chOff x="3977400" y="946003"/>
            <a:chExt cx="4094300" cy="1193579"/>
          </a:xfrm>
        </p:grpSpPr>
        <p:grpSp>
          <p:nvGrpSpPr>
            <p:cNvPr id="179" name="Google Shape;179;p24"/>
            <p:cNvGrpSpPr/>
            <p:nvPr/>
          </p:nvGrpSpPr>
          <p:grpSpPr>
            <a:xfrm>
              <a:off x="4732925" y="1140987"/>
              <a:ext cx="529800" cy="998596"/>
              <a:chOff x="4318975" y="1083450"/>
              <a:chExt cx="529800" cy="591305"/>
            </a:xfrm>
          </p:grpSpPr>
          <p:sp>
            <p:nvSpPr>
              <p:cNvPr id="180" name="Google Shape;180;p24"/>
              <p:cNvSpPr/>
              <p:nvPr/>
            </p:nvSpPr>
            <p:spPr>
              <a:xfrm>
                <a:off x="4517129" y="1083455"/>
                <a:ext cx="133500" cy="591300"/>
              </a:xfrm>
              <a:prstGeom prst="rect">
                <a:avLst/>
              </a:prstGeom>
              <a:solidFill>
                <a:srgbClr val="C2C2C2"/>
              </a:solidFill>
              <a:ln cap="flat" cmpd="sng" w="9525">
                <a:solidFill>
                  <a:srgbClr val="C2C2C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cxnSp>
            <p:nvCxnSpPr>
              <p:cNvPr id="181" name="Google Shape;181;p24"/>
              <p:cNvCxnSpPr/>
              <p:nvPr/>
            </p:nvCxnSpPr>
            <p:spPr>
              <a:xfrm rot="10800000">
                <a:off x="4318975" y="1083450"/>
                <a:ext cx="529800" cy="0"/>
              </a:xfrm>
              <a:prstGeom prst="straightConnector1">
                <a:avLst/>
              </a:prstGeom>
              <a:noFill/>
              <a:ln cap="flat" cmpd="sng" w="9525">
                <a:solidFill>
                  <a:srgbClr val="C2C2C2"/>
                </a:solidFill>
                <a:prstDash val="solid"/>
                <a:round/>
                <a:headEnd len="sm" w="sm" type="none"/>
                <a:tailEnd len="sm" w="sm" type="none"/>
              </a:ln>
            </p:spPr>
          </p:cxnSp>
        </p:grpSp>
        <p:sp>
          <p:nvSpPr>
            <p:cNvPr id="182" name="Google Shape;182;p2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858585"/>
                  </a:solidFill>
                  <a:latin typeface="Roboto"/>
                  <a:ea typeface="Roboto"/>
                  <a:cs typeface="Roboto"/>
                  <a:sym typeface="Roboto"/>
                </a:rPr>
                <a:t>Milestone 1</a:t>
              </a:r>
              <a:endParaRPr b="1" sz="1800">
                <a:solidFill>
                  <a:srgbClr val="858585"/>
                </a:solidFill>
                <a:latin typeface="Roboto"/>
                <a:ea typeface="Roboto"/>
                <a:cs typeface="Roboto"/>
                <a:sym typeface="Roboto"/>
              </a:endParaRPr>
            </a:p>
          </p:txBody>
        </p:sp>
        <p:sp>
          <p:nvSpPr>
            <p:cNvPr id="183" name="Google Shape;183;p24"/>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858585"/>
                  </a:solidFill>
                  <a:latin typeface="Roboto"/>
                  <a:ea typeface="Roboto"/>
                  <a:cs typeface="Roboto"/>
                  <a:sym typeface="Roboto"/>
                </a:rPr>
                <a:t>Begin first sprint: Start research and project design </a:t>
              </a:r>
              <a:endParaRPr sz="1200">
                <a:solidFill>
                  <a:srgbClr val="858585"/>
                </a:solidFill>
                <a:latin typeface="Roboto"/>
                <a:ea typeface="Roboto"/>
                <a:cs typeface="Roboto"/>
                <a:sym typeface="Roboto"/>
              </a:endParaRPr>
            </a:p>
          </p:txBody>
        </p:sp>
        <p:sp>
          <p:nvSpPr>
            <p:cNvPr id="184" name="Google Shape;184;p24"/>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100">
                  <a:solidFill>
                    <a:srgbClr val="858585"/>
                  </a:solidFill>
                  <a:latin typeface="Roboto"/>
                  <a:ea typeface="Roboto"/>
                  <a:cs typeface="Roboto"/>
                  <a:sym typeface="Roboto"/>
                </a:rPr>
                <a:t>Sept. 18</a:t>
              </a:r>
              <a:endParaRPr sz="1100">
                <a:solidFill>
                  <a:srgbClr val="858585"/>
                </a:solidFill>
                <a:latin typeface="Roboto"/>
                <a:ea typeface="Roboto"/>
                <a:cs typeface="Roboto"/>
                <a:sym typeface="Roboto"/>
              </a:endParaRPr>
            </a:p>
          </p:txBody>
        </p:sp>
      </p:grpSp>
      <p:grpSp>
        <p:nvGrpSpPr>
          <p:cNvPr id="185" name="Google Shape;185;p24"/>
          <p:cNvGrpSpPr/>
          <p:nvPr/>
        </p:nvGrpSpPr>
        <p:grpSpPr>
          <a:xfrm>
            <a:off x="2422497" y="1946826"/>
            <a:ext cx="4094300" cy="1193487"/>
            <a:chOff x="3977400" y="946003"/>
            <a:chExt cx="4094300" cy="1193487"/>
          </a:xfrm>
        </p:grpSpPr>
        <p:grpSp>
          <p:nvGrpSpPr>
            <p:cNvPr id="186" name="Google Shape;186;p24"/>
            <p:cNvGrpSpPr/>
            <p:nvPr/>
          </p:nvGrpSpPr>
          <p:grpSpPr>
            <a:xfrm>
              <a:off x="4732925" y="1140987"/>
              <a:ext cx="529800" cy="998503"/>
              <a:chOff x="4318975" y="1083450"/>
              <a:chExt cx="529800" cy="591250"/>
            </a:xfrm>
          </p:grpSpPr>
          <p:sp>
            <p:nvSpPr>
              <p:cNvPr id="187" name="Google Shape;187;p24"/>
              <p:cNvSpPr/>
              <p:nvPr/>
            </p:nvSpPr>
            <p:spPr>
              <a:xfrm>
                <a:off x="4517125" y="1086100"/>
                <a:ext cx="133500" cy="588600"/>
              </a:xfrm>
              <a:prstGeom prst="rect">
                <a:avLst/>
              </a:prstGeom>
              <a:solidFill>
                <a:srgbClr val="C2C2C2"/>
              </a:solidFill>
              <a:ln cap="flat" cmpd="sng" w="9525">
                <a:solidFill>
                  <a:srgbClr val="C2C2C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24"/>
              <p:cNvCxnSpPr/>
              <p:nvPr/>
            </p:nvCxnSpPr>
            <p:spPr>
              <a:xfrm rot="10800000">
                <a:off x="4318975" y="1083450"/>
                <a:ext cx="529800" cy="0"/>
              </a:xfrm>
              <a:prstGeom prst="straightConnector1">
                <a:avLst/>
              </a:prstGeom>
              <a:noFill/>
              <a:ln cap="flat" cmpd="sng" w="9525">
                <a:solidFill>
                  <a:srgbClr val="C2C2C2"/>
                </a:solidFill>
                <a:prstDash val="solid"/>
                <a:round/>
                <a:headEnd len="sm" w="sm" type="none"/>
                <a:tailEnd len="sm" w="sm" type="none"/>
              </a:ln>
            </p:spPr>
          </p:cxnSp>
        </p:grpSp>
        <p:sp>
          <p:nvSpPr>
            <p:cNvPr id="189" name="Google Shape;189;p2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858585"/>
                  </a:solidFill>
                  <a:latin typeface="Roboto"/>
                  <a:ea typeface="Roboto"/>
                  <a:cs typeface="Roboto"/>
                  <a:sym typeface="Roboto"/>
                </a:rPr>
                <a:t>Milestone 2</a:t>
              </a:r>
              <a:endParaRPr b="1" sz="1800">
                <a:solidFill>
                  <a:srgbClr val="858585"/>
                </a:solidFill>
                <a:latin typeface="Roboto"/>
                <a:ea typeface="Roboto"/>
                <a:cs typeface="Roboto"/>
                <a:sym typeface="Roboto"/>
              </a:endParaRPr>
            </a:p>
          </p:txBody>
        </p:sp>
        <p:sp>
          <p:nvSpPr>
            <p:cNvPr id="190" name="Google Shape;190;p24"/>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858585"/>
                  </a:solidFill>
                  <a:latin typeface="Roboto"/>
                  <a:ea typeface="Roboto"/>
                  <a:cs typeface="Roboto"/>
                  <a:sym typeface="Roboto"/>
                </a:rPr>
                <a:t>Finish Interactive Wireframe Designs</a:t>
              </a:r>
              <a:endParaRPr sz="1200">
                <a:solidFill>
                  <a:srgbClr val="858585"/>
                </a:solidFill>
                <a:latin typeface="Roboto"/>
                <a:ea typeface="Roboto"/>
                <a:cs typeface="Roboto"/>
                <a:sym typeface="Roboto"/>
              </a:endParaRPr>
            </a:p>
          </p:txBody>
        </p:sp>
        <p:sp>
          <p:nvSpPr>
            <p:cNvPr id="191" name="Google Shape;191;p24"/>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100">
                  <a:solidFill>
                    <a:srgbClr val="858585"/>
                  </a:solidFill>
                  <a:latin typeface="Roboto"/>
                  <a:ea typeface="Roboto"/>
                  <a:cs typeface="Roboto"/>
                  <a:sym typeface="Roboto"/>
                </a:rPr>
                <a:t>Oct. 2</a:t>
              </a:r>
              <a:endParaRPr sz="1100">
                <a:solidFill>
                  <a:srgbClr val="858585"/>
                </a:solidFill>
                <a:latin typeface="Roboto"/>
                <a:ea typeface="Roboto"/>
                <a:cs typeface="Roboto"/>
                <a:sym typeface="Roboto"/>
              </a:endParaRPr>
            </a:p>
          </p:txBody>
        </p:sp>
      </p:grpSp>
      <p:grpSp>
        <p:nvGrpSpPr>
          <p:cNvPr id="192" name="Google Shape;192;p24"/>
          <p:cNvGrpSpPr/>
          <p:nvPr/>
        </p:nvGrpSpPr>
        <p:grpSpPr>
          <a:xfrm>
            <a:off x="2422497" y="3946972"/>
            <a:ext cx="4094300" cy="1196520"/>
            <a:chOff x="3977400" y="946003"/>
            <a:chExt cx="4094300" cy="1196520"/>
          </a:xfrm>
        </p:grpSpPr>
        <p:grpSp>
          <p:nvGrpSpPr>
            <p:cNvPr id="193" name="Google Shape;193;p24"/>
            <p:cNvGrpSpPr/>
            <p:nvPr/>
          </p:nvGrpSpPr>
          <p:grpSpPr>
            <a:xfrm>
              <a:off x="4732925" y="1142460"/>
              <a:ext cx="529800" cy="1000063"/>
              <a:chOff x="4318975" y="1084322"/>
              <a:chExt cx="529800" cy="592174"/>
            </a:xfrm>
          </p:grpSpPr>
          <p:sp>
            <p:nvSpPr>
              <p:cNvPr id="194" name="Google Shape;194;p24"/>
              <p:cNvSpPr/>
              <p:nvPr/>
            </p:nvSpPr>
            <p:spPr>
              <a:xfrm>
                <a:off x="4517129" y="1086096"/>
                <a:ext cx="133500" cy="5904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 name="Google Shape;195;p24"/>
              <p:cNvCxnSpPr/>
              <p:nvPr/>
            </p:nvCxnSpPr>
            <p:spPr>
              <a:xfrm rot="10800000">
                <a:off x="4318975" y="1084322"/>
                <a:ext cx="529800" cy="0"/>
              </a:xfrm>
              <a:prstGeom prst="straightConnector1">
                <a:avLst/>
              </a:prstGeom>
              <a:noFill/>
              <a:ln cap="flat" cmpd="sng" w="9525">
                <a:solidFill>
                  <a:srgbClr val="674EA7"/>
                </a:solidFill>
                <a:prstDash val="solid"/>
                <a:round/>
                <a:headEnd len="sm" w="sm" type="none"/>
                <a:tailEnd len="sm" w="sm" type="none"/>
              </a:ln>
            </p:spPr>
          </p:cxnSp>
        </p:grpSp>
        <p:sp>
          <p:nvSpPr>
            <p:cNvPr id="196" name="Google Shape;196;p2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674EA7"/>
                  </a:solidFill>
                  <a:latin typeface="Roboto"/>
                  <a:ea typeface="Roboto"/>
                  <a:cs typeface="Roboto"/>
                  <a:sym typeface="Roboto"/>
                </a:rPr>
                <a:t>Milestone 4</a:t>
              </a:r>
              <a:endParaRPr b="1" sz="1800">
                <a:solidFill>
                  <a:srgbClr val="674EA7"/>
                </a:solidFill>
                <a:latin typeface="Roboto"/>
                <a:ea typeface="Roboto"/>
                <a:cs typeface="Roboto"/>
                <a:sym typeface="Roboto"/>
              </a:endParaRPr>
            </a:p>
          </p:txBody>
        </p:sp>
        <p:sp>
          <p:nvSpPr>
            <p:cNvPr id="197" name="Google Shape;197;p24"/>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674EA7"/>
                  </a:solidFill>
                  <a:latin typeface="Roboto"/>
                  <a:ea typeface="Roboto"/>
                  <a:cs typeface="Roboto"/>
                  <a:sym typeface="Roboto"/>
                </a:rPr>
                <a:t>Maintenance Queue Deployment, Design Doc Completion, and Main Page Deployment </a:t>
              </a:r>
              <a:endParaRPr sz="1200">
                <a:solidFill>
                  <a:srgbClr val="674EA7"/>
                </a:solidFill>
                <a:latin typeface="Roboto"/>
                <a:ea typeface="Roboto"/>
                <a:cs typeface="Roboto"/>
                <a:sym typeface="Roboto"/>
              </a:endParaRPr>
            </a:p>
          </p:txBody>
        </p:sp>
        <p:sp>
          <p:nvSpPr>
            <p:cNvPr id="198" name="Google Shape;198;p24"/>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100">
                  <a:solidFill>
                    <a:srgbClr val="674EA7"/>
                  </a:solidFill>
                  <a:latin typeface="Roboto"/>
                  <a:ea typeface="Roboto"/>
                  <a:cs typeface="Roboto"/>
                  <a:sym typeface="Roboto"/>
                </a:rPr>
                <a:t>Oct. 30</a:t>
              </a:r>
              <a:endParaRPr sz="1100">
                <a:solidFill>
                  <a:srgbClr val="674EA7"/>
                </a:solidFill>
                <a:latin typeface="Roboto"/>
                <a:ea typeface="Roboto"/>
                <a:cs typeface="Roboto"/>
                <a:sym typeface="Roboto"/>
              </a:endParaRPr>
            </a:p>
          </p:txBody>
        </p:sp>
      </p:grpSp>
      <p:grpSp>
        <p:nvGrpSpPr>
          <p:cNvPr id="199" name="Google Shape;199;p24"/>
          <p:cNvGrpSpPr/>
          <p:nvPr/>
        </p:nvGrpSpPr>
        <p:grpSpPr>
          <a:xfrm>
            <a:off x="2422497" y="2946170"/>
            <a:ext cx="4094300" cy="1193487"/>
            <a:chOff x="3977400" y="946003"/>
            <a:chExt cx="4094300" cy="1193487"/>
          </a:xfrm>
        </p:grpSpPr>
        <p:grpSp>
          <p:nvGrpSpPr>
            <p:cNvPr id="200" name="Google Shape;200;p24"/>
            <p:cNvGrpSpPr/>
            <p:nvPr/>
          </p:nvGrpSpPr>
          <p:grpSpPr>
            <a:xfrm>
              <a:off x="4732925" y="1142460"/>
              <a:ext cx="529800" cy="997030"/>
              <a:chOff x="4318975" y="1084322"/>
              <a:chExt cx="529800" cy="590378"/>
            </a:xfrm>
          </p:grpSpPr>
          <p:sp>
            <p:nvSpPr>
              <p:cNvPr id="201" name="Google Shape;201;p24"/>
              <p:cNvSpPr/>
              <p:nvPr/>
            </p:nvSpPr>
            <p:spPr>
              <a:xfrm>
                <a:off x="4517125" y="1086100"/>
                <a:ext cx="133500" cy="5886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74EA7"/>
                  </a:solidFill>
                </a:endParaRPr>
              </a:p>
            </p:txBody>
          </p:sp>
          <p:cxnSp>
            <p:nvCxnSpPr>
              <p:cNvPr id="202" name="Google Shape;202;p24"/>
              <p:cNvCxnSpPr/>
              <p:nvPr/>
            </p:nvCxnSpPr>
            <p:spPr>
              <a:xfrm rot="10800000">
                <a:off x="4318975" y="1084322"/>
                <a:ext cx="529800" cy="0"/>
              </a:xfrm>
              <a:prstGeom prst="straightConnector1">
                <a:avLst/>
              </a:prstGeom>
              <a:noFill/>
              <a:ln cap="flat" cmpd="sng" w="9525">
                <a:solidFill>
                  <a:srgbClr val="674EA7"/>
                </a:solidFill>
                <a:prstDash val="solid"/>
                <a:round/>
                <a:headEnd len="sm" w="sm" type="none"/>
                <a:tailEnd len="sm" w="sm" type="none"/>
              </a:ln>
            </p:spPr>
          </p:cxnSp>
        </p:grpSp>
        <p:sp>
          <p:nvSpPr>
            <p:cNvPr id="203" name="Google Shape;203;p2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674EA7"/>
                  </a:solidFill>
                  <a:latin typeface="Roboto"/>
                  <a:ea typeface="Roboto"/>
                  <a:cs typeface="Roboto"/>
                  <a:sym typeface="Roboto"/>
                </a:rPr>
                <a:t>Milestone 3</a:t>
              </a:r>
              <a:endParaRPr b="1" sz="1800">
                <a:solidFill>
                  <a:srgbClr val="674EA7"/>
                </a:solidFill>
                <a:latin typeface="Roboto"/>
                <a:ea typeface="Roboto"/>
                <a:cs typeface="Roboto"/>
                <a:sym typeface="Roboto"/>
              </a:endParaRPr>
            </a:p>
          </p:txBody>
        </p:sp>
        <p:sp>
          <p:nvSpPr>
            <p:cNvPr id="204" name="Google Shape;204;p24"/>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674EA7"/>
                  </a:solidFill>
                  <a:latin typeface="Roboto"/>
                  <a:ea typeface="Roboto"/>
                  <a:cs typeface="Roboto"/>
                  <a:sym typeface="Roboto"/>
                </a:rPr>
                <a:t>Finish Backend UML and Architecture Designs </a:t>
              </a:r>
              <a:endParaRPr sz="1200">
                <a:solidFill>
                  <a:srgbClr val="674EA7"/>
                </a:solidFill>
                <a:latin typeface="Roboto"/>
                <a:ea typeface="Roboto"/>
                <a:cs typeface="Roboto"/>
                <a:sym typeface="Roboto"/>
              </a:endParaRPr>
            </a:p>
          </p:txBody>
        </p:sp>
        <p:sp>
          <p:nvSpPr>
            <p:cNvPr id="205" name="Google Shape;205;p24"/>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100">
                  <a:solidFill>
                    <a:srgbClr val="674EA7"/>
                  </a:solidFill>
                  <a:latin typeface="Roboto"/>
                  <a:ea typeface="Roboto"/>
                  <a:cs typeface="Roboto"/>
                  <a:sym typeface="Roboto"/>
                </a:rPr>
                <a:t>Oct. 9</a:t>
              </a:r>
              <a:endParaRPr sz="1100">
                <a:solidFill>
                  <a:srgbClr val="674EA7"/>
                </a:solidFill>
                <a:latin typeface="Roboto"/>
                <a:ea typeface="Roboto"/>
                <a:cs typeface="Roboto"/>
                <a:sym typeface="Roboto"/>
              </a:endParaRPr>
            </a:p>
          </p:txBody>
        </p:sp>
      </p:grpSp>
      <p:sp>
        <p:nvSpPr>
          <p:cNvPr id="206" name="Google Shape;20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What’s Next </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210" name="Shape 210"/>
        <p:cNvGrpSpPr/>
        <p:nvPr/>
      </p:nvGrpSpPr>
      <p:grpSpPr>
        <a:xfrm>
          <a:off x="0" y="0"/>
          <a:ext cx="0" cy="0"/>
          <a:chOff x="0" y="0"/>
          <a:chExt cx="0" cy="0"/>
        </a:xfrm>
      </p:grpSpPr>
      <p:sp>
        <p:nvSpPr>
          <p:cNvPr id="211" name="Google Shape;211;p25"/>
          <p:cNvSpPr/>
          <p:nvPr/>
        </p:nvSpPr>
        <p:spPr>
          <a:xfrm>
            <a:off x="1558350" y="1261200"/>
            <a:ext cx="6027300" cy="26211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txBox="1"/>
          <p:nvPr>
            <p:ph type="title"/>
          </p:nvPr>
        </p:nvSpPr>
        <p:spPr>
          <a:xfrm>
            <a:off x="311700" y="29703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Questions</a:t>
            </a:r>
            <a:endParaRPr/>
          </a:p>
        </p:txBody>
      </p:sp>
      <p:grpSp>
        <p:nvGrpSpPr>
          <p:cNvPr id="213" name="Google Shape;213;p25"/>
          <p:cNvGrpSpPr/>
          <p:nvPr/>
        </p:nvGrpSpPr>
        <p:grpSpPr>
          <a:xfrm>
            <a:off x="1885537" y="1635387"/>
            <a:ext cx="5372937" cy="1245550"/>
            <a:chOff x="2117925" y="1118987"/>
            <a:chExt cx="5372937" cy="1245550"/>
          </a:xfrm>
        </p:grpSpPr>
        <p:pic>
          <p:nvPicPr>
            <p:cNvPr id="214" name="Google Shape;214;p25"/>
            <p:cNvPicPr preferRelativeResize="0"/>
            <p:nvPr/>
          </p:nvPicPr>
          <p:blipFill rotWithShape="1">
            <a:blip r:embed="rId3">
              <a:alphaModFix/>
            </a:blip>
            <a:srcRect b="10840" l="14469" r="8357" t="10431"/>
            <a:stretch/>
          </p:blipFill>
          <p:spPr>
            <a:xfrm>
              <a:off x="2117925" y="1118987"/>
              <a:ext cx="1920950" cy="1245550"/>
            </a:xfrm>
            <a:prstGeom prst="rect">
              <a:avLst/>
            </a:prstGeom>
            <a:noFill/>
            <a:ln>
              <a:noFill/>
            </a:ln>
          </p:spPr>
        </p:pic>
        <p:sp>
          <p:nvSpPr>
            <p:cNvPr id="215" name="Google Shape;215;p25"/>
            <p:cNvSpPr txBox="1"/>
            <p:nvPr/>
          </p:nvSpPr>
          <p:spPr>
            <a:xfrm>
              <a:off x="4232567" y="1349518"/>
              <a:ext cx="542400" cy="7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Ultra"/>
                  <a:ea typeface="Ultra"/>
                  <a:cs typeface="Ultra"/>
                  <a:sym typeface="Ultra"/>
                </a:rPr>
                <a:t>+</a:t>
              </a:r>
              <a:endParaRPr sz="3600">
                <a:solidFill>
                  <a:srgbClr val="FFFFFF"/>
                </a:solidFill>
                <a:latin typeface="Ultra"/>
                <a:ea typeface="Ultra"/>
                <a:cs typeface="Ultra"/>
                <a:sym typeface="Ultra"/>
              </a:endParaRPr>
            </a:p>
          </p:txBody>
        </p:sp>
        <p:pic>
          <p:nvPicPr>
            <p:cNvPr id="216" name="Google Shape;216;p25"/>
            <p:cNvPicPr preferRelativeResize="0"/>
            <p:nvPr/>
          </p:nvPicPr>
          <p:blipFill>
            <a:blip r:embed="rId4">
              <a:alphaModFix/>
            </a:blip>
            <a:stretch>
              <a:fillRect/>
            </a:stretch>
          </p:blipFill>
          <p:spPr>
            <a:xfrm>
              <a:off x="4968661" y="1413350"/>
              <a:ext cx="2522201" cy="656825"/>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65" name="Shape 65"/>
        <p:cNvGrpSpPr/>
        <p:nvPr/>
      </p:nvGrpSpPr>
      <p:grpSpPr>
        <a:xfrm>
          <a:off x="0" y="0"/>
          <a:ext cx="0" cy="0"/>
          <a:chOff x="0" y="0"/>
          <a:chExt cx="0" cy="0"/>
        </a:xfrm>
      </p:grpSpPr>
      <p:pic>
        <p:nvPicPr>
          <p:cNvPr id="66" name="Google Shape;66;p14"/>
          <p:cNvPicPr preferRelativeResize="0"/>
          <p:nvPr/>
        </p:nvPicPr>
        <p:blipFill>
          <a:blip r:embed="rId3">
            <a:alphaModFix/>
          </a:blip>
          <a:stretch>
            <a:fillRect/>
          </a:stretch>
        </p:blipFill>
        <p:spPr>
          <a:xfrm>
            <a:off x="3290963" y="235100"/>
            <a:ext cx="2562074" cy="667200"/>
          </a:xfrm>
          <a:prstGeom prst="rect">
            <a:avLst/>
          </a:prstGeom>
          <a:noFill/>
          <a:ln>
            <a:noFill/>
          </a:ln>
        </p:spPr>
      </p:pic>
      <p:sp>
        <p:nvSpPr>
          <p:cNvPr id="67" name="Google Shape;67;p14"/>
          <p:cNvSpPr txBox="1"/>
          <p:nvPr/>
        </p:nvSpPr>
        <p:spPr>
          <a:xfrm>
            <a:off x="4381500" y="2421675"/>
            <a:ext cx="4343100" cy="15117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FFFFFF"/>
              </a:buClr>
              <a:buSzPts val="1400"/>
              <a:buChar char="●"/>
            </a:pPr>
            <a:r>
              <a:rPr lang="en">
                <a:solidFill>
                  <a:srgbClr val="FFFFFF"/>
                </a:solidFill>
              </a:rPr>
              <a:t>On-campus fabrication laboratory that has 3D printers, laser-cutters, and other high-tech equipment</a:t>
            </a:r>
            <a:endParaRPr>
              <a:solidFill>
                <a:srgbClr val="FFFFFF"/>
              </a:solidFill>
            </a:endParaRPr>
          </a:p>
          <a:p>
            <a:pPr indent="-317500" lvl="0" marL="457200" rtl="0" algn="l">
              <a:lnSpc>
                <a:spcPct val="200000"/>
              </a:lnSpc>
              <a:spcBef>
                <a:spcPts val="0"/>
              </a:spcBef>
              <a:spcAft>
                <a:spcPts val="0"/>
              </a:spcAft>
              <a:buClr>
                <a:srgbClr val="FFFFFF"/>
              </a:buClr>
              <a:buSzPts val="1400"/>
              <a:buChar char="●"/>
            </a:pPr>
            <a:r>
              <a:rPr lang="en">
                <a:solidFill>
                  <a:srgbClr val="FFFFFF"/>
                </a:solidFill>
              </a:rPr>
              <a:t>Free for Clemson students and faculty to use</a:t>
            </a:r>
            <a:endParaRPr>
              <a:solidFill>
                <a:srgbClr val="FFFFFF"/>
              </a:solidFill>
            </a:endParaRPr>
          </a:p>
        </p:txBody>
      </p:sp>
      <p:sp>
        <p:nvSpPr>
          <p:cNvPr id="68" name="Google Shape;68;p14"/>
          <p:cNvSpPr txBox="1"/>
          <p:nvPr>
            <p:ph type="title"/>
          </p:nvPr>
        </p:nvSpPr>
        <p:spPr>
          <a:xfrm>
            <a:off x="3051900" y="1513300"/>
            <a:ext cx="6092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Customer: Clemson Makerspace</a:t>
            </a:r>
            <a:endParaRPr/>
          </a:p>
        </p:txBody>
      </p:sp>
      <p:pic>
        <p:nvPicPr>
          <p:cNvPr id="69" name="Google Shape;69;p14"/>
          <p:cNvPicPr preferRelativeResize="0"/>
          <p:nvPr/>
        </p:nvPicPr>
        <p:blipFill rotWithShape="1">
          <a:blip r:embed="rId4">
            <a:alphaModFix/>
          </a:blip>
          <a:srcRect b="0" l="12847" r="12847" t="0"/>
          <a:stretch/>
        </p:blipFill>
        <p:spPr>
          <a:xfrm>
            <a:off x="1876699" y="2571750"/>
            <a:ext cx="2132400" cy="1895400"/>
          </a:xfrm>
          <a:prstGeom prst="ellipse">
            <a:avLst/>
          </a:prstGeom>
          <a:noFill/>
          <a:ln cap="flat" cmpd="sng" w="9525">
            <a:solidFill>
              <a:srgbClr val="FFFFFF"/>
            </a:solidFill>
            <a:prstDash val="solid"/>
            <a:round/>
            <a:headEnd len="sm" w="sm" type="none"/>
            <a:tailEnd len="sm" w="sm" type="none"/>
          </a:ln>
        </p:spPr>
      </p:pic>
      <p:pic>
        <p:nvPicPr>
          <p:cNvPr descr="College of Architecture, Arts and Humanities | 3D Printing" id="70" name="Google Shape;70;p14"/>
          <p:cNvPicPr preferRelativeResize="0"/>
          <p:nvPr/>
        </p:nvPicPr>
        <p:blipFill rotWithShape="1">
          <a:blip r:embed="rId5">
            <a:alphaModFix/>
          </a:blip>
          <a:srcRect b="0" l="13317" r="48281" t="0"/>
          <a:stretch/>
        </p:blipFill>
        <p:spPr>
          <a:xfrm>
            <a:off x="786942" y="1202550"/>
            <a:ext cx="2132400" cy="1993800"/>
          </a:xfrm>
          <a:prstGeom prst="ellipse">
            <a:avLst/>
          </a:prstGeom>
          <a:noFill/>
          <a:ln cap="flat" cmpd="sng" w="9525">
            <a:solidFill>
              <a:srgbClr val="FFFFFF"/>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74" name="Shape 74"/>
        <p:cNvGrpSpPr/>
        <p:nvPr/>
      </p:nvGrpSpPr>
      <p:grpSpPr>
        <a:xfrm>
          <a:off x="0" y="0"/>
          <a:ext cx="0" cy="0"/>
          <a:chOff x="0" y="0"/>
          <a:chExt cx="0" cy="0"/>
        </a:xfrm>
      </p:grpSpPr>
      <p:pic>
        <p:nvPicPr>
          <p:cNvPr id="75" name="Google Shape;75;p15"/>
          <p:cNvPicPr preferRelativeResize="0"/>
          <p:nvPr/>
        </p:nvPicPr>
        <p:blipFill>
          <a:blip r:embed="rId3">
            <a:alphaModFix/>
          </a:blip>
          <a:stretch>
            <a:fillRect/>
          </a:stretch>
        </p:blipFill>
        <p:spPr>
          <a:xfrm>
            <a:off x="3193313" y="132675"/>
            <a:ext cx="2562074" cy="667200"/>
          </a:xfrm>
          <a:prstGeom prst="rect">
            <a:avLst/>
          </a:prstGeom>
          <a:noFill/>
          <a:ln>
            <a:noFill/>
          </a:ln>
        </p:spPr>
      </p:pic>
      <p:grpSp>
        <p:nvGrpSpPr>
          <p:cNvPr id="76" name="Google Shape;76;p15"/>
          <p:cNvGrpSpPr/>
          <p:nvPr/>
        </p:nvGrpSpPr>
        <p:grpSpPr>
          <a:xfrm>
            <a:off x="944647" y="2338521"/>
            <a:ext cx="2890999" cy="1960116"/>
            <a:chOff x="2795341" y="2013879"/>
            <a:chExt cx="2220600" cy="1569600"/>
          </a:xfrm>
        </p:grpSpPr>
        <p:sp>
          <p:nvSpPr>
            <p:cNvPr id="77" name="Google Shape;77;p15"/>
            <p:cNvSpPr/>
            <p:nvPr/>
          </p:nvSpPr>
          <p:spPr>
            <a:xfrm flipH="1" rot="10800000">
              <a:off x="2795341" y="2013879"/>
              <a:ext cx="2220600" cy="1569600"/>
            </a:xfrm>
            <a:prstGeom prst="round2DiagRect">
              <a:avLst>
                <a:gd fmla="val 0" name="adj1"/>
                <a:gd fmla="val 17764" name="adj2"/>
              </a:avLst>
            </a:prstGeom>
            <a:solidFill>
              <a:srgbClr val="8E7CC3"/>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nvSpPr>
          <p:spPr>
            <a:xfrm>
              <a:off x="2982109" y="2241167"/>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rPr>
                <a:t>Old System</a:t>
              </a:r>
              <a:endParaRPr sz="2000">
                <a:solidFill>
                  <a:srgbClr val="FFFFFF"/>
                </a:solidFill>
              </a:endParaRPr>
            </a:p>
          </p:txBody>
        </p:sp>
        <p:sp>
          <p:nvSpPr>
            <p:cNvPr id="79" name="Google Shape;79;p15"/>
            <p:cNvSpPr txBox="1"/>
            <p:nvPr/>
          </p:nvSpPr>
          <p:spPr>
            <a:xfrm>
              <a:off x="3023893" y="2542470"/>
              <a:ext cx="1658400" cy="512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FFFFF"/>
                </a:buClr>
                <a:buSzPts val="1600"/>
                <a:buChar char="●"/>
              </a:pPr>
              <a:r>
                <a:rPr lang="en" sz="1600">
                  <a:solidFill>
                    <a:srgbClr val="FFFFFF"/>
                  </a:solidFill>
                </a:rPr>
                <a:t>Paper spreadsheet</a:t>
              </a:r>
              <a:endParaRPr sz="1600">
                <a:solidFill>
                  <a:srgbClr val="FFFFFF"/>
                </a:solidFill>
              </a:endParaRPr>
            </a:p>
          </p:txBody>
        </p:sp>
      </p:grpSp>
      <p:grpSp>
        <p:nvGrpSpPr>
          <p:cNvPr id="80" name="Google Shape;80;p15"/>
          <p:cNvGrpSpPr/>
          <p:nvPr/>
        </p:nvGrpSpPr>
        <p:grpSpPr>
          <a:xfrm>
            <a:off x="3801926" y="2079827"/>
            <a:ext cx="4202111" cy="2571633"/>
            <a:chOff x="4685099" y="2013879"/>
            <a:chExt cx="3332100" cy="1569600"/>
          </a:xfrm>
        </p:grpSpPr>
        <p:sp>
          <p:nvSpPr>
            <p:cNvPr id="81" name="Google Shape;81;p15"/>
            <p:cNvSpPr/>
            <p:nvPr/>
          </p:nvSpPr>
          <p:spPr>
            <a:xfrm>
              <a:off x="4685099" y="2013879"/>
              <a:ext cx="3332100" cy="1569600"/>
            </a:xfrm>
            <a:prstGeom prst="round2DiagRect">
              <a:avLst>
                <a:gd fmla="val 0" name="adj1"/>
                <a:gd fmla="val 17764" name="adj2"/>
              </a:avLst>
            </a:prstGeom>
            <a:solidFill>
              <a:srgbClr val="674EA7"/>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2" name="Google Shape;82;p15"/>
            <p:cNvSpPr txBox="1"/>
            <p:nvPr/>
          </p:nvSpPr>
          <p:spPr>
            <a:xfrm>
              <a:off x="4995900" y="2243345"/>
              <a:ext cx="2417100" cy="260400"/>
            </a:xfrm>
            <a:prstGeom prst="rect">
              <a:avLst/>
            </a:prstGeom>
            <a:solidFill>
              <a:srgbClr val="674EA7"/>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rPr>
                <a:t>Proposed System</a:t>
              </a:r>
              <a:endParaRPr sz="2000">
                <a:solidFill>
                  <a:srgbClr val="FFFFFF"/>
                </a:solidFill>
              </a:endParaRPr>
            </a:p>
          </p:txBody>
        </p:sp>
        <p:sp>
          <p:nvSpPr>
            <p:cNvPr id="83" name="Google Shape;83;p15"/>
            <p:cNvSpPr txBox="1"/>
            <p:nvPr/>
          </p:nvSpPr>
          <p:spPr>
            <a:xfrm>
              <a:off x="5075871" y="2503749"/>
              <a:ext cx="2417100" cy="764400"/>
            </a:xfrm>
            <a:prstGeom prst="rect">
              <a:avLst/>
            </a:prstGeom>
            <a:solidFill>
              <a:srgbClr val="674EA7"/>
            </a:solid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Web-based</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Push Notifications  </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Backed up to the cloud</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Provides insight</a:t>
              </a:r>
              <a:endParaRPr sz="2100">
                <a:solidFill>
                  <a:srgbClr val="FFFFFF"/>
                </a:solidFill>
              </a:endParaRPr>
            </a:p>
          </p:txBody>
        </p:sp>
      </p:grpSp>
      <p:grpSp>
        <p:nvGrpSpPr>
          <p:cNvPr id="84" name="Google Shape;84;p15"/>
          <p:cNvGrpSpPr/>
          <p:nvPr/>
        </p:nvGrpSpPr>
        <p:grpSpPr>
          <a:xfrm>
            <a:off x="3589643" y="3313061"/>
            <a:ext cx="386154" cy="441410"/>
            <a:chOff x="4858109" y="2631368"/>
            <a:chExt cx="316442" cy="315000"/>
          </a:xfrm>
        </p:grpSpPr>
        <p:sp>
          <p:nvSpPr>
            <p:cNvPr id="85" name="Google Shape;85;p15"/>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4858109" y="2739300"/>
              <a:ext cx="239100" cy="99000"/>
            </a:xfrm>
            <a:prstGeom prst="rightArrow">
              <a:avLst>
                <a:gd fmla="val 32020" name="adj1"/>
                <a:gd fmla="val 66970" name="adj2"/>
              </a:avLst>
            </a:pr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sp>
        <p:nvSpPr>
          <p:cNvPr id="87" name="Google Shape;87;p15"/>
          <p:cNvSpPr txBox="1"/>
          <p:nvPr/>
        </p:nvSpPr>
        <p:spPr>
          <a:xfrm>
            <a:off x="1218500" y="1584750"/>
            <a:ext cx="7110300" cy="441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Char char="●"/>
            </a:pPr>
            <a:r>
              <a:rPr lang="en" sz="1500">
                <a:solidFill>
                  <a:srgbClr val="FFFFFF"/>
                </a:solidFill>
              </a:rPr>
              <a:t>Implementing a maintenance alert system for Makerspace employees</a:t>
            </a:r>
            <a:endParaRPr sz="1500">
              <a:solidFill>
                <a:srgbClr val="FFFFFF"/>
              </a:solidFill>
            </a:endParaRPr>
          </a:p>
        </p:txBody>
      </p:sp>
      <p:sp>
        <p:nvSpPr>
          <p:cNvPr id="88" name="Google Shape;88;p15"/>
          <p:cNvSpPr txBox="1"/>
          <p:nvPr>
            <p:ph type="title"/>
          </p:nvPr>
        </p:nvSpPr>
        <p:spPr>
          <a:xfrm>
            <a:off x="311700" y="958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92" name="Shape 92"/>
        <p:cNvGrpSpPr/>
        <p:nvPr/>
      </p:nvGrpSpPr>
      <p:grpSpPr>
        <a:xfrm>
          <a:off x="0" y="0"/>
          <a:ext cx="0" cy="0"/>
          <a:chOff x="0" y="0"/>
          <a:chExt cx="0" cy="0"/>
        </a:xfrm>
      </p:grpSpPr>
      <p:sp>
        <p:nvSpPr>
          <p:cNvPr id="93" name="Google Shape;93;p16"/>
          <p:cNvSpPr txBox="1"/>
          <p:nvPr>
            <p:ph type="title"/>
          </p:nvPr>
        </p:nvSpPr>
        <p:spPr>
          <a:xfrm>
            <a:off x="2159600" y="709375"/>
            <a:ext cx="607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Client</a:t>
            </a:r>
            <a:endParaRPr/>
          </a:p>
        </p:txBody>
      </p:sp>
      <p:sp>
        <p:nvSpPr>
          <p:cNvPr id="94" name="Google Shape;94;p16"/>
          <p:cNvSpPr txBox="1"/>
          <p:nvPr>
            <p:ph idx="1" type="body"/>
          </p:nvPr>
        </p:nvSpPr>
        <p:spPr>
          <a:xfrm>
            <a:off x="605125" y="1678875"/>
            <a:ext cx="8227200" cy="28899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FFFFFF"/>
              </a:buClr>
              <a:buSzPts val="1800"/>
              <a:buChar char="●"/>
            </a:pPr>
            <a:r>
              <a:rPr lang="en">
                <a:solidFill>
                  <a:srgbClr val="FFFFFF"/>
                </a:solidFill>
              </a:rPr>
              <a:t>AWS Services </a:t>
            </a:r>
            <a:endParaRPr>
              <a:solidFill>
                <a:srgbClr val="FFFFFF"/>
              </a:solidFill>
            </a:endParaRPr>
          </a:p>
          <a:p>
            <a:pPr indent="-317500" lvl="1" marL="914400" rtl="0" algn="l">
              <a:lnSpc>
                <a:spcPct val="200000"/>
              </a:lnSpc>
              <a:spcBef>
                <a:spcPts val="0"/>
              </a:spcBef>
              <a:spcAft>
                <a:spcPts val="0"/>
              </a:spcAft>
              <a:buClr>
                <a:srgbClr val="FFFFFF"/>
              </a:buClr>
              <a:buSzPts val="1400"/>
              <a:buChar char="○"/>
            </a:pPr>
            <a:r>
              <a:rPr lang="en">
                <a:solidFill>
                  <a:srgbClr val="FFFFFF"/>
                </a:solidFill>
              </a:rPr>
              <a:t>Amazon CDK</a:t>
            </a:r>
            <a:endParaRPr>
              <a:solidFill>
                <a:srgbClr val="FFFFFF"/>
              </a:solidFill>
            </a:endParaRPr>
          </a:p>
          <a:p>
            <a:pPr indent="-342900" lvl="0" marL="457200" rtl="0" algn="l">
              <a:lnSpc>
                <a:spcPct val="200000"/>
              </a:lnSpc>
              <a:spcBef>
                <a:spcPts val="0"/>
              </a:spcBef>
              <a:spcAft>
                <a:spcPts val="0"/>
              </a:spcAft>
              <a:buClr>
                <a:srgbClr val="FFFFFF"/>
              </a:buClr>
              <a:buSzPts val="1800"/>
              <a:buChar char="●"/>
            </a:pPr>
            <a:r>
              <a:rPr lang="en">
                <a:solidFill>
                  <a:srgbClr val="FFFFFF"/>
                </a:solidFill>
              </a:rPr>
              <a:t>Mentors </a:t>
            </a:r>
            <a:endParaRPr>
              <a:solidFill>
                <a:srgbClr val="FFFFFF"/>
              </a:solidFill>
            </a:endParaRPr>
          </a:p>
          <a:p>
            <a:pPr indent="-342900" lvl="0" marL="457200" rtl="0" algn="l">
              <a:lnSpc>
                <a:spcPct val="200000"/>
              </a:lnSpc>
              <a:spcBef>
                <a:spcPts val="0"/>
              </a:spcBef>
              <a:spcAft>
                <a:spcPts val="0"/>
              </a:spcAft>
              <a:buClr>
                <a:srgbClr val="FFFFFF"/>
              </a:buClr>
              <a:buSzPts val="1800"/>
              <a:buChar char="●"/>
            </a:pPr>
            <a:r>
              <a:rPr lang="en">
                <a:solidFill>
                  <a:srgbClr val="FFFFFF"/>
                </a:solidFill>
              </a:rPr>
              <a:t>Amazonian way </a:t>
            </a:r>
            <a:endParaRPr>
              <a:solidFill>
                <a:srgbClr val="FFFFFF"/>
              </a:solidFill>
            </a:endParaRPr>
          </a:p>
          <a:p>
            <a:pPr indent="-317500" lvl="1" marL="914400" rtl="0" algn="l">
              <a:lnSpc>
                <a:spcPct val="200000"/>
              </a:lnSpc>
              <a:spcBef>
                <a:spcPts val="0"/>
              </a:spcBef>
              <a:spcAft>
                <a:spcPts val="0"/>
              </a:spcAft>
              <a:buClr>
                <a:srgbClr val="FFFFFF"/>
              </a:buClr>
              <a:buSzPts val="1400"/>
              <a:buChar char="○"/>
            </a:pPr>
            <a:r>
              <a:rPr lang="en">
                <a:solidFill>
                  <a:srgbClr val="FFFFFF"/>
                </a:solidFill>
              </a:rPr>
              <a:t>PRFAQ</a:t>
            </a:r>
            <a:endParaRPr>
              <a:solidFill>
                <a:srgbClr val="FFFFFF"/>
              </a:solidFill>
            </a:endParaRPr>
          </a:p>
          <a:p>
            <a:pPr indent="-317500" lvl="1" marL="914400" rtl="0" algn="l">
              <a:lnSpc>
                <a:spcPct val="200000"/>
              </a:lnSpc>
              <a:spcBef>
                <a:spcPts val="0"/>
              </a:spcBef>
              <a:spcAft>
                <a:spcPts val="0"/>
              </a:spcAft>
              <a:buClr>
                <a:srgbClr val="FFFFFF"/>
              </a:buClr>
              <a:buSzPts val="1400"/>
              <a:buChar char="○"/>
            </a:pPr>
            <a:r>
              <a:rPr lang="en">
                <a:solidFill>
                  <a:srgbClr val="FFFFFF"/>
                </a:solidFill>
              </a:rPr>
              <a:t>Design Doc </a:t>
            </a:r>
            <a:endParaRPr>
              <a:solidFill>
                <a:srgbClr val="FFFFFF"/>
              </a:solidFill>
            </a:endParaRPr>
          </a:p>
        </p:txBody>
      </p:sp>
      <p:pic>
        <p:nvPicPr>
          <p:cNvPr id="95" name="Google Shape;95;p16"/>
          <p:cNvPicPr preferRelativeResize="0"/>
          <p:nvPr/>
        </p:nvPicPr>
        <p:blipFill>
          <a:blip r:embed="rId3">
            <a:alphaModFix/>
          </a:blip>
          <a:stretch>
            <a:fillRect/>
          </a:stretch>
        </p:blipFill>
        <p:spPr>
          <a:xfrm>
            <a:off x="311700" y="389000"/>
            <a:ext cx="1847900" cy="1213450"/>
          </a:xfrm>
          <a:prstGeom prst="rect">
            <a:avLst/>
          </a:prstGeom>
          <a:noFill/>
          <a:ln>
            <a:noFill/>
          </a:ln>
        </p:spPr>
      </p:pic>
      <p:pic>
        <p:nvPicPr>
          <p:cNvPr id="96" name="Google Shape;96;p16"/>
          <p:cNvPicPr preferRelativeResize="0"/>
          <p:nvPr/>
        </p:nvPicPr>
        <p:blipFill>
          <a:blip r:embed="rId4">
            <a:alphaModFix/>
          </a:blip>
          <a:stretch>
            <a:fillRect/>
          </a:stretch>
        </p:blipFill>
        <p:spPr>
          <a:xfrm>
            <a:off x="5882000" y="2215575"/>
            <a:ext cx="2353200" cy="2353200"/>
          </a:xfrm>
          <a:prstGeom prst="ellipse">
            <a:avLst/>
          </a:prstGeom>
          <a:noFill/>
          <a:ln cap="flat" cmpd="sng" w="9525">
            <a:solidFill>
              <a:srgbClr val="FFFFFF"/>
            </a:solidFill>
            <a:prstDash val="solid"/>
            <a:round/>
            <a:headEnd len="sm" w="sm" type="none"/>
            <a:tailEnd len="sm" w="sm" type="none"/>
          </a:ln>
        </p:spPr>
      </p:pic>
      <p:pic>
        <p:nvPicPr>
          <p:cNvPr id="97" name="Google Shape;97;p16"/>
          <p:cNvPicPr preferRelativeResize="0"/>
          <p:nvPr/>
        </p:nvPicPr>
        <p:blipFill>
          <a:blip r:embed="rId5">
            <a:alphaModFix/>
          </a:blip>
          <a:stretch>
            <a:fillRect/>
          </a:stretch>
        </p:blipFill>
        <p:spPr>
          <a:xfrm>
            <a:off x="4717675" y="930075"/>
            <a:ext cx="2353200" cy="2353200"/>
          </a:xfrm>
          <a:prstGeom prst="ellipse">
            <a:avLst/>
          </a:prstGeom>
          <a:noFill/>
          <a:ln cap="flat" cmpd="sng" w="9525">
            <a:solidFill>
              <a:srgbClr val="FFFFFF"/>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01" name="Shape 101"/>
        <p:cNvGrpSpPr/>
        <p:nvPr/>
      </p:nvGrpSpPr>
      <p:grpSpPr>
        <a:xfrm>
          <a:off x="0" y="0"/>
          <a:ext cx="0" cy="0"/>
          <a:chOff x="0" y="0"/>
          <a:chExt cx="0" cy="0"/>
        </a:xfrm>
      </p:grpSpPr>
      <p:grpSp>
        <p:nvGrpSpPr>
          <p:cNvPr id="102" name="Google Shape;102;p17"/>
          <p:cNvGrpSpPr/>
          <p:nvPr/>
        </p:nvGrpSpPr>
        <p:grpSpPr>
          <a:xfrm>
            <a:off x="2422497" y="945983"/>
            <a:ext cx="4094300" cy="1193579"/>
            <a:chOff x="3977400" y="946003"/>
            <a:chExt cx="4094300" cy="1193579"/>
          </a:xfrm>
        </p:grpSpPr>
        <p:grpSp>
          <p:nvGrpSpPr>
            <p:cNvPr id="103" name="Google Shape;103;p17"/>
            <p:cNvGrpSpPr/>
            <p:nvPr/>
          </p:nvGrpSpPr>
          <p:grpSpPr>
            <a:xfrm>
              <a:off x="4732925" y="1140987"/>
              <a:ext cx="529800" cy="998596"/>
              <a:chOff x="4318975" y="1083450"/>
              <a:chExt cx="529800" cy="591305"/>
            </a:xfrm>
          </p:grpSpPr>
          <p:sp>
            <p:nvSpPr>
              <p:cNvPr id="104" name="Google Shape;104;p17"/>
              <p:cNvSpPr/>
              <p:nvPr/>
            </p:nvSpPr>
            <p:spPr>
              <a:xfrm>
                <a:off x="4517129" y="1083455"/>
                <a:ext cx="133500" cy="5913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4A7D6"/>
                  </a:solidFill>
                </a:endParaRPr>
              </a:p>
            </p:txBody>
          </p:sp>
          <p:cxnSp>
            <p:nvCxnSpPr>
              <p:cNvPr id="105" name="Google Shape;105;p17"/>
              <p:cNvCxnSpPr/>
              <p:nvPr/>
            </p:nvCxnSpPr>
            <p:spPr>
              <a:xfrm rot="10800000">
                <a:off x="4318975" y="1083450"/>
                <a:ext cx="529800" cy="0"/>
              </a:xfrm>
              <a:prstGeom prst="straightConnector1">
                <a:avLst/>
              </a:prstGeom>
              <a:noFill/>
              <a:ln cap="flat" cmpd="sng" w="9525">
                <a:solidFill>
                  <a:srgbClr val="674EA7"/>
                </a:solidFill>
                <a:prstDash val="solid"/>
                <a:round/>
                <a:headEnd len="sm" w="sm" type="none"/>
                <a:tailEnd len="sm" w="sm" type="none"/>
              </a:ln>
            </p:spPr>
          </p:cxnSp>
        </p:grpSp>
        <p:sp>
          <p:nvSpPr>
            <p:cNvPr id="106" name="Google Shape;106;p17"/>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674EA7"/>
                  </a:solidFill>
                  <a:latin typeface="Roboto"/>
                  <a:ea typeface="Roboto"/>
                  <a:cs typeface="Roboto"/>
                  <a:sym typeface="Roboto"/>
                </a:rPr>
                <a:t>Milestone 1</a:t>
              </a:r>
              <a:endParaRPr b="1" sz="1800">
                <a:solidFill>
                  <a:srgbClr val="674EA7"/>
                </a:solidFill>
                <a:latin typeface="Roboto"/>
                <a:ea typeface="Roboto"/>
                <a:cs typeface="Roboto"/>
                <a:sym typeface="Roboto"/>
              </a:endParaRPr>
            </a:p>
          </p:txBody>
        </p:sp>
        <p:sp>
          <p:nvSpPr>
            <p:cNvPr id="107" name="Google Shape;107;p17"/>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674EA7"/>
                  </a:solidFill>
                  <a:latin typeface="Roboto"/>
                  <a:ea typeface="Roboto"/>
                  <a:cs typeface="Roboto"/>
                  <a:sym typeface="Roboto"/>
                </a:rPr>
                <a:t>Begin first sprint: Start research and project design </a:t>
              </a:r>
              <a:endParaRPr sz="1200">
                <a:solidFill>
                  <a:srgbClr val="674EA7"/>
                </a:solidFill>
                <a:latin typeface="Roboto"/>
                <a:ea typeface="Roboto"/>
                <a:cs typeface="Roboto"/>
                <a:sym typeface="Roboto"/>
              </a:endParaRPr>
            </a:p>
          </p:txBody>
        </p:sp>
        <p:sp>
          <p:nvSpPr>
            <p:cNvPr id="108" name="Google Shape;108;p17"/>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100">
                  <a:solidFill>
                    <a:srgbClr val="674EA7"/>
                  </a:solidFill>
                  <a:latin typeface="Roboto"/>
                  <a:ea typeface="Roboto"/>
                  <a:cs typeface="Roboto"/>
                  <a:sym typeface="Roboto"/>
                </a:rPr>
                <a:t>Sept. 18</a:t>
              </a:r>
              <a:endParaRPr sz="1100">
                <a:solidFill>
                  <a:srgbClr val="674EA7"/>
                </a:solidFill>
                <a:latin typeface="Roboto"/>
                <a:ea typeface="Roboto"/>
                <a:cs typeface="Roboto"/>
                <a:sym typeface="Roboto"/>
              </a:endParaRPr>
            </a:p>
          </p:txBody>
        </p:sp>
      </p:grpSp>
      <p:grpSp>
        <p:nvGrpSpPr>
          <p:cNvPr id="109" name="Google Shape;109;p17"/>
          <p:cNvGrpSpPr/>
          <p:nvPr/>
        </p:nvGrpSpPr>
        <p:grpSpPr>
          <a:xfrm>
            <a:off x="2422497" y="1946826"/>
            <a:ext cx="4094300" cy="1193487"/>
            <a:chOff x="3977400" y="946003"/>
            <a:chExt cx="4094300" cy="1193487"/>
          </a:xfrm>
        </p:grpSpPr>
        <p:grpSp>
          <p:nvGrpSpPr>
            <p:cNvPr id="110" name="Google Shape;110;p17"/>
            <p:cNvGrpSpPr/>
            <p:nvPr/>
          </p:nvGrpSpPr>
          <p:grpSpPr>
            <a:xfrm>
              <a:off x="4732925" y="1140987"/>
              <a:ext cx="529800" cy="998503"/>
              <a:chOff x="4318975" y="1083450"/>
              <a:chExt cx="529800" cy="591250"/>
            </a:xfrm>
          </p:grpSpPr>
          <p:sp>
            <p:nvSpPr>
              <p:cNvPr id="111" name="Google Shape;111;p17"/>
              <p:cNvSpPr/>
              <p:nvPr/>
            </p:nvSpPr>
            <p:spPr>
              <a:xfrm>
                <a:off x="4517125" y="1086100"/>
                <a:ext cx="133500" cy="5886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 name="Google Shape;112;p17"/>
              <p:cNvCxnSpPr/>
              <p:nvPr/>
            </p:nvCxnSpPr>
            <p:spPr>
              <a:xfrm rot="10800000">
                <a:off x="4318975" y="1083450"/>
                <a:ext cx="529800" cy="0"/>
              </a:xfrm>
              <a:prstGeom prst="straightConnector1">
                <a:avLst/>
              </a:prstGeom>
              <a:noFill/>
              <a:ln cap="flat" cmpd="sng" w="9525">
                <a:solidFill>
                  <a:srgbClr val="674EA7"/>
                </a:solidFill>
                <a:prstDash val="solid"/>
                <a:round/>
                <a:headEnd len="sm" w="sm" type="none"/>
                <a:tailEnd len="sm" w="sm" type="none"/>
              </a:ln>
            </p:spPr>
          </p:cxnSp>
        </p:grpSp>
        <p:sp>
          <p:nvSpPr>
            <p:cNvPr id="113" name="Google Shape;113;p17"/>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674EA7"/>
                  </a:solidFill>
                  <a:latin typeface="Roboto"/>
                  <a:ea typeface="Roboto"/>
                  <a:cs typeface="Roboto"/>
                  <a:sym typeface="Roboto"/>
                </a:rPr>
                <a:t>Milestone 2</a:t>
              </a:r>
              <a:endParaRPr b="1" sz="1800">
                <a:solidFill>
                  <a:srgbClr val="674EA7"/>
                </a:solidFill>
                <a:latin typeface="Roboto"/>
                <a:ea typeface="Roboto"/>
                <a:cs typeface="Roboto"/>
                <a:sym typeface="Roboto"/>
              </a:endParaRPr>
            </a:p>
          </p:txBody>
        </p:sp>
        <p:sp>
          <p:nvSpPr>
            <p:cNvPr id="114" name="Google Shape;114;p17"/>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674EA7"/>
                  </a:solidFill>
                  <a:latin typeface="Roboto"/>
                  <a:ea typeface="Roboto"/>
                  <a:cs typeface="Roboto"/>
                  <a:sym typeface="Roboto"/>
                </a:rPr>
                <a:t>Finish Interactive Wireframe Designs</a:t>
              </a:r>
              <a:endParaRPr sz="1200">
                <a:solidFill>
                  <a:srgbClr val="674EA7"/>
                </a:solidFill>
                <a:latin typeface="Roboto"/>
                <a:ea typeface="Roboto"/>
                <a:cs typeface="Roboto"/>
                <a:sym typeface="Roboto"/>
              </a:endParaRPr>
            </a:p>
          </p:txBody>
        </p:sp>
        <p:sp>
          <p:nvSpPr>
            <p:cNvPr id="115" name="Google Shape;115;p17"/>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100">
                  <a:solidFill>
                    <a:srgbClr val="674EA7"/>
                  </a:solidFill>
                  <a:latin typeface="Roboto"/>
                  <a:ea typeface="Roboto"/>
                  <a:cs typeface="Roboto"/>
                  <a:sym typeface="Roboto"/>
                </a:rPr>
                <a:t>Oct. 2</a:t>
              </a:r>
              <a:endParaRPr sz="1100">
                <a:solidFill>
                  <a:srgbClr val="674EA7"/>
                </a:solidFill>
                <a:latin typeface="Roboto"/>
                <a:ea typeface="Roboto"/>
                <a:cs typeface="Roboto"/>
                <a:sym typeface="Roboto"/>
              </a:endParaRPr>
            </a:p>
          </p:txBody>
        </p:sp>
      </p:grpSp>
      <p:grpSp>
        <p:nvGrpSpPr>
          <p:cNvPr id="116" name="Google Shape;116;p17"/>
          <p:cNvGrpSpPr/>
          <p:nvPr/>
        </p:nvGrpSpPr>
        <p:grpSpPr>
          <a:xfrm>
            <a:off x="2422497" y="3946972"/>
            <a:ext cx="4094300" cy="1196520"/>
            <a:chOff x="3977400" y="946003"/>
            <a:chExt cx="4094300" cy="1196520"/>
          </a:xfrm>
        </p:grpSpPr>
        <p:grpSp>
          <p:nvGrpSpPr>
            <p:cNvPr id="117" name="Google Shape;117;p17"/>
            <p:cNvGrpSpPr/>
            <p:nvPr/>
          </p:nvGrpSpPr>
          <p:grpSpPr>
            <a:xfrm>
              <a:off x="4732925" y="1142460"/>
              <a:ext cx="529800" cy="1000063"/>
              <a:chOff x="4318975" y="1084322"/>
              <a:chExt cx="529800" cy="592174"/>
            </a:xfrm>
          </p:grpSpPr>
          <p:sp>
            <p:nvSpPr>
              <p:cNvPr id="118" name="Google Shape;118;p17"/>
              <p:cNvSpPr/>
              <p:nvPr/>
            </p:nvSpPr>
            <p:spPr>
              <a:xfrm>
                <a:off x="4517129" y="1086096"/>
                <a:ext cx="133500" cy="590400"/>
              </a:xfrm>
              <a:prstGeom prst="rect">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 name="Google Shape;119;p17"/>
              <p:cNvCxnSpPr/>
              <p:nvPr/>
            </p:nvCxnSpPr>
            <p:spPr>
              <a:xfrm rot="10800000">
                <a:off x="4318975" y="1084322"/>
                <a:ext cx="529800" cy="0"/>
              </a:xfrm>
              <a:prstGeom prst="straightConnector1">
                <a:avLst/>
              </a:prstGeom>
              <a:noFill/>
              <a:ln cap="flat" cmpd="sng" w="9525">
                <a:solidFill>
                  <a:srgbClr val="C2C2C2"/>
                </a:solidFill>
                <a:prstDash val="solid"/>
                <a:round/>
                <a:headEnd len="sm" w="sm" type="none"/>
                <a:tailEnd len="sm" w="sm" type="none"/>
              </a:ln>
            </p:spPr>
          </p:cxnSp>
        </p:grpSp>
        <p:sp>
          <p:nvSpPr>
            <p:cNvPr id="120" name="Google Shape;120;p17"/>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858585"/>
                  </a:solidFill>
                  <a:latin typeface="Roboto"/>
                  <a:ea typeface="Roboto"/>
                  <a:cs typeface="Roboto"/>
                  <a:sym typeface="Roboto"/>
                </a:rPr>
                <a:t>Milestone 4</a:t>
              </a:r>
              <a:endParaRPr b="1" sz="1800">
                <a:solidFill>
                  <a:srgbClr val="858585"/>
                </a:solidFill>
                <a:latin typeface="Roboto"/>
                <a:ea typeface="Roboto"/>
                <a:cs typeface="Roboto"/>
                <a:sym typeface="Roboto"/>
              </a:endParaRPr>
            </a:p>
          </p:txBody>
        </p:sp>
        <p:sp>
          <p:nvSpPr>
            <p:cNvPr id="121" name="Google Shape;121;p17"/>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858585"/>
                  </a:solidFill>
                  <a:latin typeface="Roboto"/>
                  <a:ea typeface="Roboto"/>
                  <a:cs typeface="Roboto"/>
                  <a:sym typeface="Roboto"/>
                </a:rPr>
                <a:t>Maintenance</a:t>
              </a:r>
              <a:r>
                <a:rPr lang="en" sz="1200">
                  <a:solidFill>
                    <a:srgbClr val="858585"/>
                  </a:solidFill>
                  <a:latin typeface="Roboto"/>
                  <a:ea typeface="Roboto"/>
                  <a:cs typeface="Roboto"/>
                  <a:sym typeface="Roboto"/>
                </a:rPr>
                <a:t> Queue Deployment, Design Doc Completion, and Main Page Deployment </a:t>
              </a:r>
              <a:endParaRPr sz="1200">
                <a:solidFill>
                  <a:srgbClr val="858585"/>
                </a:solidFill>
                <a:latin typeface="Roboto"/>
                <a:ea typeface="Roboto"/>
                <a:cs typeface="Roboto"/>
                <a:sym typeface="Roboto"/>
              </a:endParaRPr>
            </a:p>
          </p:txBody>
        </p:sp>
        <p:sp>
          <p:nvSpPr>
            <p:cNvPr id="122" name="Google Shape;122;p17"/>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100">
                  <a:solidFill>
                    <a:srgbClr val="858585"/>
                  </a:solidFill>
                  <a:latin typeface="Roboto"/>
                  <a:ea typeface="Roboto"/>
                  <a:cs typeface="Roboto"/>
                  <a:sym typeface="Roboto"/>
                </a:rPr>
                <a:t>Oct. 30</a:t>
              </a:r>
              <a:endParaRPr sz="1100">
                <a:solidFill>
                  <a:srgbClr val="858585"/>
                </a:solidFill>
                <a:latin typeface="Roboto"/>
                <a:ea typeface="Roboto"/>
                <a:cs typeface="Roboto"/>
                <a:sym typeface="Roboto"/>
              </a:endParaRPr>
            </a:p>
          </p:txBody>
        </p:sp>
      </p:grpSp>
      <p:grpSp>
        <p:nvGrpSpPr>
          <p:cNvPr id="123" name="Google Shape;123;p17"/>
          <p:cNvGrpSpPr/>
          <p:nvPr/>
        </p:nvGrpSpPr>
        <p:grpSpPr>
          <a:xfrm>
            <a:off x="2422497" y="2946170"/>
            <a:ext cx="4094300" cy="1193487"/>
            <a:chOff x="3977400" y="946003"/>
            <a:chExt cx="4094300" cy="1193487"/>
          </a:xfrm>
        </p:grpSpPr>
        <p:grpSp>
          <p:nvGrpSpPr>
            <p:cNvPr id="124" name="Google Shape;124;p17"/>
            <p:cNvGrpSpPr/>
            <p:nvPr/>
          </p:nvGrpSpPr>
          <p:grpSpPr>
            <a:xfrm>
              <a:off x="4732925" y="1142460"/>
              <a:ext cx="529800" cy="997030"/>
              <a:chOff x="4318975" y="1084322"/>
              <a:chExt cx="529800" cy="590378"/>
            </a:xfrm>
          </p:grpSpPr>
          <p:sp>
            <p:nvSpPr>
              <p:cNvPr id="125" name="Google Shape;125;p17"/>
              <p:cNvSpPr/>
              <p:nvPr/>
            </p:nvSpPr>
            <p:spPr>
              <a:xfrm>
                <a:off x="4517125" y="1086100"/>
                <a:ext cx="133500" cy="588600"/>
              </a:xfrm>
              <a:prstGeom prst="rect">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17"/>
              <p:cNvCxnSpPr/>
              <p:nvPr/>
            </p:nvCxnSpPr>
            <p:spPr>
              <a:xfrm rot="10800000">
                <a:off x="4318975" y="1084322"/>
                <a:ext cx="529800" cy="0"/>
              </a:xfrm>
              <a:prstGeom prst="straightConnector1">
                <a:avLst/>
              </a:prstGeom>
              <a:noFill/>
              <a:ln cap="flat" cmpd="sng" w="9525">
                <a:solidFill>
                  <a:srgbClr val="C2C2C2"/>
                </a:solidFill>
                <a:prstDash val="solid"/>
                <a:round/>
                <a:headEnd len="sm" w="sm" type="none"/>
                <a:tailEnd len="sm" w="sm" type="none"/>
              </a:ln>
            </p:spPr>
          </p:cxnSp>
        </p:grpSp>
        <p:sp>
          <p:nvSpPr>
            <p:cNvPr id="127" name="Google Shape;127;p17"/>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858585"/>
                  </a:solidFill>
                  <a:latin typeface="Roboto"/>
                  <a:ea typeface="Roboto"/>
                  <a:cs typeface="Roboto"/>
                  <a:sym typeface="Roboto"/>
                </a:rPr>
                <a:t>Milestone 3</a:t>
              </a:r>
              <a:endParaRPr b="1" sz="1800">
                <a:solidFill>
                  <a:srgbClr val="858585"/>
                </a:solidFill>
                <a:latin typeface="Roboto"/>
                <a:ea typeface="Roboto"/>
                <a:cs typeface="Roboto"/>
                <a:sym typeface="Roboto"/>
              </a:endParaRPr>
            </a:p>
          </p:txBody>
        </p:sp>
        <p:sp>
          <p:nvSpPr>
            <p:cNvPr id="128" name="Google Shape;128;p17"/>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858585"/>
                  </a:solidFill>
                  <a:latin typeface="Roboto"/>
                  <a:ea typeface="Roboto"/>
                  <a:cs typeface="Roboto"/>
                  <a:sym typeface="Roboto"/>
                </a:rPr>
                <a:t>Finish Backend UML and </a:t>
              </a:r>
              <a:r>
                <a:rPr lang="en" sz="1200">
                  <a:solidFill>
                    <a:srgbClr val="858585"/>
                  </a:solidFill>
                  <a:latin typeface="Roboto"/>
                  <a:ea typeface="Roboto"/>
                  <a:cs typeface="Roboto"/>
                  <a:sym typeface="Roboto"/>
                </a:rPr>
                <a:t>Architecture</a:t>
              </a:r>
              <a:r>
                <a:rPr lang="en" sz="1200">
                  <a:solidFill>
                    <a:srgbClr val="858585"/>
                  </a:solidFill>
                  <a:latin typeface="Roboto"/>
                  <a:ea typeface="Roboto"/>
                  <a:cs typeface="Roboto"/>
                  <a:sym typeface="Roboto"/>
                </a:rPr>
                <a:t> Designs </a:t>
              </a:r>
              <a:endParaRPr sz="1200">
                <a:solidFill>
                  <a:srgbClr val="858585"/>
                </a:solidFill>
                <a:latin typeface="Roboto"/>
                <a:ea typeface="Roboto"/>
                <a:cs typeface="Roboto"/>
                <a:sym typeface="Roboto"/>
              </a:endParaRPr>
            </a:p>
          </p:txBody>
        </p:sp>
        <p:sp>
          <p:nvSpPr>
            <p:cNvPr id="129" name="Google Shape;129;p17"/>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100">
                  <a:solidFill>
                    <a:srgbClr val="858585"/>
                  </a:solidFill>
                  <a:latin typeface="Roboto"/>
                  <a:ea typeface="Roboto"/>
                  <a:cs typeface="Roboto"/>
                  <a:sym typeface="Roboto"/>
                </a:rPr>
                <a:t>Oct. 9</a:t>
              </a:r>
              <a:endParaRPr sz="1100">
                <a:solidFill>
                  <a:srgbClr val="858585"/>
                </a:solidFill>
                <a:latin typeface="Roboto"/>
                <a:ea typeface="Roboto"/>
                <a:cs typeface="Roboto"/>
                <a:sym typeface="Roboto"/>
              </a:endParaRPr>
            </a:p>
          </p:txBody>
        </p:sp>
      </p:grpSp>
      <p:sp>
        <p:nvSpPr>
          <p:cNvPr id="130" name="Google Shape;13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Our Progress</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34" name="Shape 134"/>
        <p:cNvGrpSpPr/>
        <p:nvPr/>
      </p:nvGrpSpPr>
      <p:grpSpPr>
        <a:xfrm>
          <a:off x="0" y="0"/>
          <a:ext cx="0" cy="0"/>
          <a:chOff x="0" y="0"/>
          <a:chExt cx="0" cy="0"/>
        </a:xfrm>
      </p:grpSpPr>
      <p:sp>
        <p:nvSpPr>
          <p:cNvPr id="135" name="Google Shape;13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Wireframe Design</a:t>
            </a:r>
            <a:endParaRPr/>
          </a:p>
        </p:txBody>
      </p:sp>
      <p:pic>
        <p:nvPicPr>
          <p:cNvPr id="136" name="Google Shape;136;p18"/>
          <p:cNvPicPr preferRelativeResize="0"/>
          <p:nvPr/>
        </p:nvPicPr>
        <p:blipFill>
          <a:blip r:embed="rId3">
            <a:alphaModFix/>
          </a:blip>
          <a:stretch>
            <a:fillRect/>
          </a:stretch>
        </p:blipFill>
        <p:spPr>
          <a:xfrm>
            <a:off x="4935524" y="1185250"/>
            <a:ext cx="3253281" cy="3227498"/>
          </a:xfrm>
          <a:prstGeom prst="rect">
            <a:avLst/>
          </a:prstGeom>
          <a:noFill/>
          <a:ln>
            <a:noFill/>
          </a:ln>
        </p:spPr>
      </p:pic>
      <p:pic>
        <p:nvPicPr>
          <p:cNvPr id="137" name="Google Shape;137;p18"/>
          <p:cNvPicPr preferRelativeResize="0"/>
          <p:nvPr/>
        </p:nvPicPr>
        <p:blipFill>
          <a:blip r:embed="rId4">
            <a:alphaModFix/>
          </a:blip>
          <a:stretch>
            <a:fillRect/>
          </a:stretch>
        </p:blipFill>
        <p:spPr>
          <a:xfrm>
            <a:off x="4760559" y="3559350"/>
            <a:ext cx="658275" cy="640375"/>
          </a:xfrm>
          <a:prstGeom prst="rect">
            <a:avLst/>
          </a:prstGeom>
          <a:noFill/>
          <a:ln>
            <a:noFill/>
          </a:ln>
          <a:effectLst>
            <a:outerShdw blurRad="57150" rotWithShape="0" algn="bl" dir="5400000" dist="19050">
              <a:srgbClr val="000000">
                <a:alpha val="50000"/>
              </a:srgbClr>
            </a:outerShdw>
          </a:effectLst>
        </p:spPr>
      </p:pic>
      <p:pic>
        <p:nvPicPr>
          <p:cNvPr id="138" name="Google Shape;138;p18"/>
          <p:cNvPicPr preferRelativeResize="0"/>
          <p:nvPr/>
        </p:nvPicPr>
        <p:blipFill>
          <a:blip r:embed="rId5">
            <a:alphaModFix/>
          </a:blip>
          <a:stretch>
            <a:fillRect/>
          </a:stretch>
        </p:blipFill>
        <p:spPr>
          <a:xfrm>
            <a:off x="562175" y="1652227"/>
            <a:ext cx="2838126" cy="2416874"/>
          </a:xfrm>
          <a:prstGeom prst="rect">
            <a:avLst/>
          </a:prstGeom>
          <a:noFill/>
          <a:ln>
            <a:noFill/>
          </a:ln>
        </p:spPr>
      </p:pic>
      <p:cxnSp>
        <p:nvCxnSpPr>
          <p:cNvPr id="139" name="Google Shape;139;p18"/>
          <p:cNvCxnSpPr>
            <a:stCxn id="138" idx="3"/>
          </p:cNvCxnSpPr>
          <p:nvPr/>
        </p:nvCxnSpPr>
        <p:spPr>
          <a:xfrm>
            <a:off x="3400301" y="2860664"/>
            <a:ext cx="1605900" cy="211800"/>
          </a:xfrm>
          <a:prstGeom prst="bentConnector3">
            <a:avLst>
              <a:gd fmla="val 50000" name="adj1"/>
            </a:avLst>
          </a:prstGeom>
          <a:noFill/>
          <a:ln cap="flat" cmpd="sng" w="38100">
            <a:solidFill>
              <a:schemeClr val="dk2"/>
            </a:solidFill>
            <a:prstDash val="solid"/>
            <a:round/>
            <a:headEnd len="med" w="med"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43" name="Shape 143"/>
        <p:cNvGrpSpPr/>
        <p:nvPr/>
      </p:nvGrpSpPr>
      <p:grpSpPr>
        <a:xfrm>
          <a:off x="0" y="0"/>
          <a:ext cx="0" cy="0"/>
          <a:chOff x="0" y="0"/>
          <a:chExt cx="0" cy="0"/>
        </a:xfrm>
      </p:grpSpPr>
      <p:sp>
        <p:nvSpPr>
          <p:cNvPr id="144" name="Google Shape;14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145" name="Google Shape;145;p19" title="Makerspace Wirefram- Josh's Subset.mp4">
            <a:hlinkClick r:id="rId3"/>
          </p:cNvPr>
          <p:cNvPicPr preferRelativeResize="0"/>
          <p:nvPr/>
        </p:nvPicPr>
        <p:blipFill>
          <a:blip r:embed="rId4">
            <a:alphaModFix/>
          </a:blip>
          <a:stretch>
            <a:fillRect/>
          </a:stretch>
        </p:blipFill>
        <p:spPr>
          <a:xfrm>
            <a:off x="1894150" y="852288"/>
            <a:ext cx="5355700" cy="4016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49" name="Shape 149"/>
        <p:cNvGrpSpPr/>
        <p:nvPr/>
      </p:nvGrpSpPr>
      <p:grpSpPr>
        <a:xfrm>
          <a:off x="0" y="0"/>
          <a:ext cx="0" cy="0"/>
          <a:chOff x="0" y="0"/>
          <a:chExt cx="0" cy="0"/>
        </a:xfrm>
      </p:grpSpPr>
      <p:sp>
        <p:nvSpPr>
          <p:cNvPr id="150" name="Google Shape;15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a:t>
            </a:r>
            <a:r>
              <a:rPr lang="en"/>
              <a:t>Architecture</a:t>
            </a:r>
            <a:r>
              <a:rPr lang="en"/>
              <a:t> </a:t>
            </a:r>
            <a:endParaRPr/>
          </a:p>
        </p:txBody>
      </p:sp>
      <p:pic>
        <p:nvPicPr>
          <p:cNvPr id="151" name="Google Shape;151;p20"/>
          <p:cNvPicPr preferRelativeResize="0"/>
          <p:nvPr/>
        </p:nvPicPr>
        <p:blipFill>
          <a:blip r:embed="rId3">
            <a:alphaModFix/>
          </a:blip>
          <a:stretch>
            <a:fillRect/>
          </a:stretch>
        </p:blipFill>
        <p:spPr>
          <a:xfrm>
            <a:off x="1749802" y="1315750"/>
            <a:ext cx="5644500" cy="33483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55" name="Shape 155"/>
        <p:cNvGrpSpPr/>
        <p:nvPr/>
      </p:nvGrpSpPr>
      <p:grpSpPr>
        <a:xfrm>
          <a:off x="0" y="0"/>
          <a:ext cx="0" cy="0"/>
          <a:chOff x="0" y="0"/>
          <a:chExt cx="0" cy="0"/>
        </a:xfrm>
      </p:grpSpPr>
      <p:sp>
        <p:nvSpPr>
          <p:cNvPr id="156" name="Google Shape;156;p21"/>
          <p:cNvSpPr txBox="1"/>
          <p:nvPr>
            <p:ph type="title"/>
          </p:nvPr>
        </p:nvSpPr>
        <p:spPr>
          <a:xfrm>
            <a:off x="4975400" y="445025"/>
            <a:ext cx="385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UML Diagrams</a:t>
            </a:r>
            <a:endParaRPr/>
          </a:p>
        </p:txBody>
      </p:sp>
      <p:sp>
        <p:nvSpPr>
          <p:cNvPr id="157" name="Google Shape;157;p21"/>
          <p:cNvSpPr txBox="1"/>
          <p:nvPr/>
        </p:nvSpPr>
        <p:spPr>
          <a:xfrm>
            <a:off x="6407800" y="1365250"/>
            <a:ext cx="2630100" cy="30000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rgbClr val="FFFFFF"/>
              </a:buClr>
              <a:buSzPts val="1600"/>
              <a:buChar char="●"/>
            </a:pPr>
            <a:r>
              <a:rPr lang="en" sz="1600">
                <a:solidFill>
                  <a:srgbClr val="FFFFFF"/>
                </a:solidFill>
              </a:rPr>
              <a:t>Class Diagrams</a:t>
            </a:r>
            <a:endParaRPr sz="1600">
              <a:solidFill>
                <a:srgbClr val="FFFFFF"/>
              </a:solidFill>
            </a:endParaRPr>
          </a:p>
          <a:p>
            <a:pPr indent="-330200" lvl="0" marL="457200" rtl="0" algn="l">
              <a:lnSpc>
                <a:spcPct val="200000"/>
              </a:lnSpc>
              <a:spcBef>
                <a:spcPts val="0"/>
              </a:spcBef>
              <a:spcAft>
                <a:spcPts val="0"/>
              </a:spcAft>
              <a:buClr>
                <a:srgbClr val="FFFFFF"/>
              </a:buClr>
              <a:buSzPts val="1600"/>
              <a:buChar char="●"/>
            </a:pPr>
            <a:r>
              <a:rPr lang="en" sz="1600">
                <a:solidFill>
                  <a:srgbClr val="FFFFFF"/>
                </a:solidFill>
              </a:rPr>
              <a:t>Class Relationships</a:t>
            </a:r>
            <a:endParaRPr sz="1600">
              <a:solidFill>
                <a:srgbClr val="FFFFFF"/>
              </a:solidFill>
            </a:endParaRPr>
          </a:p>
          <a:p>
            <a:pPr indent="-330200" lvl="0" marL="457200" rtl="0" algn="l">
              <a:lnSpc>
                <a:spcPct val="200000"/>
              </a:lnSpc>
              <a:spcBef>
                <a:spcPts val="0"/>
              </a:spcBef>
              <a:spcAft>
                <a:spcPts val="0"/>
              </a:spcAft>
              <a:buClr>
                <a:srgbClr val="FFFFFF"/>
              </a:buClr>
              <a:buSzPts val="1600"/>
              <a:buChar char="●"/>
            </a:pPr>
            <a:r>
              <a:rPr lang="en" sz="1600">
                <a:solidFill>
                  <a:srgbClr val="FFFFFF"/>
                </a:solidFill>
              </a:rPr>
              <a:t>Activity Diagrams</a:t>
            </a:r>
            <a:endParaRPr sz="1600">
              <a:solidFill>
                <a:srgbClr val="FFFFFF"/>
              </a:solidFill>
            </a:endParaRPr>
          </a:p>
        </p:txBody>
      </p:sp>
      <p:pic>
        <p:nvPicPr>
          <p:cNvPr id="158" name="Google Shape;158;p21"/>
          <p:cNvPicPr preferRelativeResize="0"/>
          <p:nvPr/>
        </p:nvPicPr>
        <p:blipFill>
          <a:blip r:embed="rId3">
            <a:alphaModFix/>
          </a:blip>
          <a:stretch>
            <a:fillRect/>
          </a:stretch>
        </p:blipFill>
        <p:spPr>
          <a:xfrm>
            <a:off x="211325" y="577125"/>
            <a:ext cx="1695706" cy="4236348"/>
          </a:xfrm>
          <a:prstGeom prst="rect">
            <a:avLst/>
          </a:prstGeom>
          <a:noFill/>
          <a:ln>
            <a:noFill/>
          </a:ln>
          <a:effectLst>
            <a:outerShdw blurRad="100013" rotWithShape="0" algn="bl" dir="4140000" dist="47625">
              <a:srgbClr val="000000">
                <a:alpha val="50000"/>
              </a:srgbClr>
            </a:outerShdw>
          </a:effectLst>
        </p:spPr>
      </p:pic>
      <p:pic>
        <p:nvPicPr>
          <p:cNvPr id="159" name="Google Shape;159;p21"/>
          <p:cNvPicPr preferRelativeResize="0"/>
          <p:nvPr/>
        </p:nvPicPr>
        <p:blipFill>
          <a:blip r:embed="rId4">
            <a:alphaModFix/>
          </a:blip>
          <a:stretch>
            <a:fillRect/>
          </a:stretch>
        </p:blipFill>
        <p:spPr>
          <a:xfrm>
            <a:off x="2125150" y="1992675"/>
            <a:ext cx="4064524" cy="2629474"/>
          </a:xfrm>
          <a:prstGeom prst="rect">
            <a:avLst/>
          </a:prstGeom>
          <a:noFill/>
          <a:ln>
            <a:noFill/>
          </a:ln>
          <a:effectLst>
            <a:outerShdw blurRad="100013" rotWithShape="0" algn="bl" dir="4140000" dist="47625">
              <a:srgbClr val="000000">
                <a:alpha val="50000"/>
              </a:srgbClr>
            </a:outerShdw>
          </a:effectLst>
        </p:spPr>
      </p:pic>
      <p:pic>
        <p:nvPicPr>
          <p:cNvPr id="160" name="Google Shape;160;p21"/>
          <p:cNvPicPr preferRelativeResize="0"/>
          <p:nvPr/>
        </p:nvPicPr>
        <p:blipFill>
          <a:blip r:embed="rId5">
            <a:alphaModFix/>
          </a:blip>
          <a:stretch>
            <a:fillRect/>
          </a:stretch>
        </p:blipFill>
        <p:spPr>
          <a:xfrm>
            <a:off x="2076300" y="238950"/>
            <a:ext cx="2360274" cy="2168325"/>
          </a:xfrm>
          <a:prstGeom prst="rect">
            <a:avLst/>
          </a:prstGeom>
          <a:noFill/>
          <a:ln>
            <a:noFill/>
          </a:ln>
          <a:effectLst>
            <a:outerShdw blurRad="100013" rotWithShape="0" algn="bl" dir="4140000" dist="47625">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