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e4682afd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e4682afd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4c43774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4c43774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e4682afd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e4682afd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e3fb0a8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e3fb0a8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3fb0a8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3fb0a8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3fb0a86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3fb0a86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3fb0a86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3fb0a86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e4c4377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e4c4377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4c4377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4c4377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mailto:rpl@g.clemson.edu" TargetMode="External"/><Relationship Id="rId4" Type="http://schemas.openxmlformats.org/officeDocument/2006/relationships/hyperlink" Target="mailto:dbeamer@g.clemson.edu" TargetMode="External"/><Relationship Id="rId5" Type="http://schemas.openxmlformats.org/officeDocument/2006/relationships/hyperlink" Target="mailto:tkidd@g.clemson.edu" TargetMode="External"/><Relationship Id="rId6" Type="http://schemas.openxmlformats.org/officeDocument/2006/relationships/hyperlink" Target="mailto:aabhina@clemson.edu" TargetMode="External"/><Relationship Id="rId7" Type="http://schemas.openxmlformats.org/officeDocument/2006/relationships/hyperlink" Target="mailto:malayar@clemso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988550" y="826938"/>
            <a:ext cx="51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u="sng"/>
              <a:t>Team Name - The Simplifiers</a:t>
            </a:r>
            <a:endParaRPr sz="3000" u="sng"/>
          </a:p>
        </p:txBody>
      </p:sp>
      <p:sp>
        <p:nvSpPr>
          <p:cNvPr id="55" name="Google Shape;55;p13"/>
          <p:cNvSpPr txBox="1"/>
          <p:nvPr/>
        </p:nvSpPr>
        <p:spPr>
          <a:xfrm>
            <a:off x="1347300" y="1881463"/>
            <a:ext cx="6449400" cy="24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800">
                <a:solidFill>
                  <a:schemeClr val="dk1"/>
                </a:solidFill>
              </a:rPr>
              <a:t>Members:</a:t>
            </a:r>
            <a:endParaRPr sz="2800">
              <a:solidFill>
                <a:schemeClr val="dk1"/>
              </a:solidFill>
            </a:endParaRPr>
          </a:p>
          <a:p>
            <a:pPr indent="-355600" lvl="1" marL="914400" rtl="0" algn="just">
              <a:lnSpc>
                <a:spcPct val="115000"/>
              </a:lnSpc>
              <a:spcBef>
                <a:spcPts val="0"/>
              </a:spcBef>
              <a:spcAft>
                <a:spcPts val="0"/>
              </a:spcAft>
              <a:buClr>
                <a:schemeClr val="dk1"/>
              </a:buClr>
              <a:buSzPts val="2000"/>
              <a:buChar char="○"/>
            </a:pPr>
            <a:r>
              <a:rPr lang="en-GB" sz="2000">
                <a:solidFill>
                  <a:schemeClr val="dk1"/>
                </a:solidFill>
              </a:rPr>
              <a:t>Reagan Leonard: </a:t>
            </a:r>
            <a:r>
              <a:rPr lang="en-GB" sz="2000" u="sng">
                <a:solidFill>
                  <a:srgbClr val="0000FF"/>
                </a:solidFill>
                <a:hlinkClick r:id="rId3"/>
              </a:rPr>
              <a:t>rpl@g.clemson.edu</a:t>
            </a:r>
            <a:endParaRPr sz="2000">
              <a:solidFill>
                <a:srgbClr val="0000FF"/>
              </a:solidFill>
            </a:endParaRPr>
          </a:p>
          <a:p>
            <a:pPr indent="-355600" lvl="1" marL="914400" rtl="0" algn="just">
              <a:lnSpc>
                <a:spcPct val="115000"/>
              </a:lnSpc>
              <a:spcBef>
                <a:spcPts val="0"/>
              </a:spcBef>
              <a:spcAft>
                <a:spcPts val="0"/>
              </a:spcAft>
              <a:buClr>
                <a:schemeClr val="dk1"/>
              </a:buClr>
              <a:buSzPts val="2000"/>
              <a:buChar char="○"/>
            </a:pPr>
            <a:r>
              <a:rPr lang="en-GB" sz="2000">
                <a:solidFill>
                  <a:schemeClr val="dk1"/>
                </a:solidFill>
              </a:rPr>
              <a:t>Daniel Beamer: </a:t>
            </a:r>
            <a:r>
              <a:rPr lang="en-GB" sz="2000" u="sng">
                <a:solidFill>
                  <a:srgbClr val="0000FF"/>
                </a:solidFill>
                <a:hlinkClick r:id="rId4"/>
              </a:rPr>
              <a:t>dbeamer@g.clemson.edu</a:t>
            </a:r>
            <a:endParaRPr sz="2000">
              <a:solidFill>
                <a:srgbClr val="0000FF"/>
              </a:solidFill>
            </a:endParaRPr>
          </a:p>
          <a:p>
            <a:pPr indent="-355600" lvl="1" marL="914400" rtl="0" algn="just">
              <a:lnSpc>
                <a:spcPct val="115000"/>
              </a:lnSpc>
              <a:spcBef>
                <a:spcPts val="0"/>
              </a:spcBef>
              <a:spcAft>
                <a:spcPts val="0"/>
              </a:spcAft>
              <a:buClr>
                <a:schemeClr val="dk1"/>
              </a:buClr>
              <a:buSzPts val="2000"/>
              <a:buChar char="○"/>
            </a:pPr>
            <a:r>
              <a:rPr lang="en-GB" sz="2000">
                <a:solidFill>
                  <a:schemeClr val="dk1"/>
                </a:solidFill>
              </a:rPr>
              <a:t>Tyler Kidd: </a:t>
            </a:r>
            <a:r>
              <a:rPr lang="en-GB" sz="2000" u="sng">
                <a:solidFill>
                  <a:srgbClr val="0000FF"/>
                </a:solidFill>
                <a:hlinkClick r:id="rId5"/>
              </a:rPr>
              <a:t>tkidd@g.clemson.edu</a:t>
            </a:r>
            <a:endParaRPr sz="2000">
              <a:solidFill>
                <a:srgbClr val="0000FF"/>
              </a:solidFill>
            </a:endParaRPr>
          </a:p>
          <a:p>
            <a:pPr indent="-355600" lvl="1" marL="914400" rtl="0" algn="just">
              <a:lnSpc>
                <a:spcPct val="115000"/>
              </a:lnSpc>
              <a:spcBef>
                <a:spcPts val="0"/>
              </a:spcBef>
              <a:spcAft>
                <a:spcPts val="0"/>
              </a:spcAft>
              <a:buClr>
                <a:schemeClr val="dk1"/>
              </a:buClr>
              <a:buSzPts val="2000"/>
              <a:buChar char="○"/>
            </a:pPr>
            <a:r>
              <a:rPr lang="en-GB" sz="2000">
                <a:solidFill>
                  <a:schemeClr val="dk1"/>
                </a:solidFill>
              </a:rPr>
              <a:t>Abimanyu Abhinav: </a:t>
            </a:r>
            <a:r>
              <a:rPr lang="en-GB" sz="2000" u="sng">
                <a:solidFill>
                  <a:srgbClr val="0000FF"/>
                </a:solidFill>
                <a:hlinkClick r:id="rId6"/>
              </a:rPr>
              <a:t>aabhina@g.clemson.edu</a:t>
            </a:r>
            <a:endParaRPr sz="2000">
              <a:solidFill>
                <a:srgbClr val="0000FF"/>
              </a:solidFill>
            </a:endParaRPr>
          </a:p>
          <a:p>
            <a:pPr indent="-355600" lvl="1" marL="914400" rtl="0" algn="just">
              <a:lnSpc>
                <a:spcPct val="115000"/>
              </a:lnSpc>
              <a:spcBef>
                <a:spcPts val="0"/>
              </a:spcBef>
              <a:spcAft>
                <a:spcPts val="0"/>
              </a:spcAft>
              <a:buClr>
                <a:schemeClr val="dk1"/>
              </a:buClr>
              <a:buSzPts val="2000"/>
              <a:buChar char="○"/>
            </a:pPr>
            <a:r>
              <a:rPr lang="en-GB" sz="2000">
                <a:solidFill>
                  <a:schemeClr val="dk1"/>
                </a:solidFill>
              </a:rPr>
              <a:t>Malaya Reece: </a:t>
            </a:r>
            <a:r>
              <a:rPr lang="en-GB" sz="2000" u="sng">
                <a:solidFill>
                  <a:srgbClr val="0000FF"/>
                </a:solidFill>
                <a:hlinkClick r:id="rId7"/>
              </a:rPr>
              <a:t>malayar@g.clemson.edu</a:t>
            </a:r>
            <a:endParaRPr sz="20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 to Find Users</a:t>
            </a:r>
            <a:endParaRPr/>
          </a:p>
        </p:txBody>
      </p:sp>
      <p:sp>
        <p:nvSpPr>
          <p:cNvPr id="156" name="Google Shape;15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GB">
                <a:solidFill>
                  <a:schemeClr val="dk1"/>
                </a:solidFill>
              </a:rPr>
              <a:t>Our plan is to reach out to international students who travel a good amount as well as professors and business professionals who take business trips frequently.</a:t>
            </a:r>
            <a:endParaRPr>
              <a:solidFill>
                <a:schemeClr val="dk1"/>
              </a:solidFill>
            </a:endParaRPr>
          </a:p>
          <a:p>
            <a:pPr indent="-342900" lvl="0" marL="457200" rtl="0" algn="just">
              <a:spcBef>
                <a:spcPts val="0"/>
              </a:spcBef>
              <a:spcAft>
                <a:spcPts val="0"/>
              </a:spcAft>
              <a:buClr>
                <a:schemeClr val="dk1"/>
              </a:buClr>
              <a:buSzPts val="1800"/>
              <a:buChar char="●"/>
            </a:pPr>
            <a:r>
              <a:rPr lang="en-GB">
                <a:solidFill>
                  <a:schemeClr val="dk1"/>
                </a:solidFill>
              </a:rPr>
              <a:t>We will also interview travel agents as they may have some good insight into how a travel site should be set up and what information is crucial for it to search for and show the user.</a:t>
            </a:r>
            <a:endParaRPr>
              <a:solidFill>
                <a:schemeClr val="dk1"/>
              </a:solidFill>
            </a:endParaRPr>
          </a:p>
          <a:p>
            <a:pPr indent="-342900" lvl="0" marL="457200" rtl="0" algn="just">
              <a:spcBef>
                <a:spcPts val="0"/>
              </a:spcBef>
              <a:spcAft>
                <a:spcPts val="0"/>
              </a:spcAft>
              <a:buClr>
                <a:schemeClr val="dk1"/>
              </a:buClr>
              <a:buSzPts val="1800"/>
              <a:buChar char="●"/>
            </a:pPr>
            <a:r>
              <a:rPr lang="en-GB">
                <a:solidFill>
                  <a:schemeClr val="dk1"/>
                </a:solidFill>
              </a:rPr>
              <a:t>We could also talk to students who travel a lot to various events such as concerts, festivals, camping, and other vacations/trips.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0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Description  </a:t>
            </a:r>
            <a:endParaRPr/>
          </a:p>
        </p:txBody>
      </p:sp>
      <p:sp>
        <p:nvSpPr>
          <p:cNvPr id="61" name="Google Shape;61;p14"/>
          <p:cNvSpPr txBox="1"/>
          <p:nvPr>
            <p:ph idx="1" type="body"/>
          </p:nvPr>
        </p:nvSpPr>
        <p:spPr>
          <a:xfrm>
            <a:off x="161300" y="713050"/>
            <a:ext cx="8670900" cy="44760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Clr>
                <a:schemeClr val="dk1"/>
              </a:buClr>
              <a:buSzPts val="1100"/>
              <a:buFont typeface="Arial"/>
              <a:buNone/>
            </a:pPr>
            <a:r>
              <a:rPr lang="en-GB" sz="1400">
                <a:solidFill>
                  <a:schemeClr val="dk1"/>
                </a:solidFill>
              </a:rPr>
              <a:t>The main idea is to let users plan their travel from point A to point B conveniently and at the lowest cost, while offering various options for travel such as air travel, self-driven private rentals, Uber/Lyft, shared vans/carpool or public transit systems such as bus, metro, etc. For travelling from point A to point B--depending upon purpose, distance, and user preference--different modes of travel might suit a particular individual. The main task of this website is to give the user a range of options for travel to best suit his purpose and comfort.</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457200" lvl="0" marL="0" rtl="0" algn="just">
              <a:spcBef>
                <a:spcPts val="0"/>
              </a:spcBef>
              <a:spcAft>
                <a:spcPts val="0"/>
              </a:spcAft>
              <a:buClr>
                <a:schemeClr val="dk1"/>
              </a:buClr>
              <a:buSzPts val="1100"/>
              <a:buFont typeface="Arial"/>
              <a:buNone/>
            </a:pPr>
            <a:r>
              <a:rPr lang="en-GB" sz="1400">
                <a:solidFill>
                  <a:schemeClr val="dk1"/>
                </a:solidFill>
              </a:rPr>
              <a:t>For example, travelling from Clemson to Pittsburgh, one can take a flight , rent a car or take  a train. This might depend on the purpose and situation in which one might make this journey.</a:t>
            </a:r>
            <a:endParaRPr sz="1400">
              <a:solidFill>
                <a:schemeClr val="dk1"/>
              </a:solidFill>
            </a:endParaRPr>
          </a:p>
          <a:p>
            <a:pPr indent="0" lvl="0" marL="0" rtl="0" algn="just">
              <a:spcBef>
                <a:spcPts val="0"/>
              </a:spcBef>
              <a:spcAft>
                <a:spcPts val="0"/>
              </a:spcAft>
              <a:buClr>
                <a:schemeClr val="dk1"/>
              </a:buClr>
              <a:buSzPts val="1100"/>
              <a:buFont typeface="Arial"/>
              <a:buNone/>
            </a:pPr>
            <a:r>
              <a:rPr lang="en-GB" sz="1400">
                <a:solidFill>
                  <a:schemeClr val="dk1"/>
                </a:solidFill>
              </a:rPr>
              <a:t>If it’s a business trip one might prefer to take a flight as one would like to spend less time on travel and devote more to work. However, if it’s a holiday/leisure trip the person might want to take a road trip and might like to rent a car to keep personal costs down.</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457200" lvl="0" marL="0" rtl="0" algn="just">
              <a:spcBef>
                <a:spcPts val="0"/>
              </a:spcBef>
              <a:spcAft>
                <a:spcPts val="0"/>
              </a:spcAft>
              <a:buNone/>
            </a:pPr>
            <a:r>
              <a:rPr lang="en-GB" sz="1400">
                <a:solidFill>
                  <a:schemeClr val="dk1"/>
                </a:solidFill>
              </a:rPr>
              <a:t>Also there is a possibility that someone new to this country, just wants to take a trip there and doesn’t have the urgency of someone travelling for work or business. In this case, one might prefer to take a bus or train as he might not have a valid license or isn’t comfortable to drive in a new place/country. So the best website should be able to accommodate all of these use cases.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p:nvPr/>
        </p:nvSpPr>
        <p:spPr>
          <a:xfrm>
            <a:off x="3286225" y="1855950"/>
            <a:ext cx="2202300" cy="69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Get From A to B</a:t>
            </a:r>
            <a:endParaRPr/>
          </a:p>
        </p:txBody>
      </p:sp>
      <p:sp>
        <p:nvSpPr>
          <p:cNvPr id="67" name="Google Shape;67;p15"/>
          <p:cNvSpPr/>
          <p:nvPr/>
        </p:nvSpPr>
        <p:spPr>
          <a:xfrm>
            <a:off x="384275" y="3754800"/>
            <a:ext cx="1533300" cy="5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Airplane ticket </a:t>
            </a:r>
            <a:endParaRPr/>
          </a:p>
        </p:txBody>
      </p:sp>
      <p:sp>
        <p:nvSpPr>
          <p:cNvPr id="68" name="Google Shape;68;p15"/>
          <p:cNvSpPr/>
          <p:nvPr/>
        </p:nvSpPr>
        <p:spPr>
          <a:xfrm>
            <a:off x="2495125" y="3785250"/>
            <a:ext cx="1268400" cy="5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Private cab</a:t>
            </a:r>
            <a:endParaRPr/>
          </a:p>
        </p:txBody>
      </p:sp>
      <p:sp>
        <p:nvSpPr>
          <p:cNvPr id="69" name="Google Shape;69;p15"/>
          <p:cNvSpPr/>
          <p:nvPr/>
        </p:nvSpPr>
        <p:spPr>
          <a:xfrm>
            <a:off x="4458538" y="3785250"/>
            <a:ext cx="1268400" cy="5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Shared cab </a:t>
            </a:r>
            <a:endParaRPr/>
          </a:p>
        </p:txBody>
      </p:sp>
      <p:sp>
        <p:nvSpPr>
          <p:cNvPr id="70" name="Google Shape;70;p15"/>
          <p:cNvSpPr/>
          <p:nvPr/>
        </p:nvSpPr>
        <p:spPr>
          <a:xfrm>
            <a:off x="6067475" y="3785250"/>
            <a:ext cx="1909500" cy="5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Public transport/ bus </a:t>
            </a:r>
            <a:endParaRPr/>
          </a:p>
        </p:txBody>
      </p:sp>
      <p:sp>
        <p:nvSpPr>
          <p:cNvPr id="71" name="Google Shape;71;p15"/>
          <p:cNvSpPr/>
          <p:nvPr/>
        </p:nvSpPr>
        <p:spPr>
          <a:xfrm>
            <a:off x="543625" y="2571750"/>
            <a:ext cx="27900" cy="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5"/>
          <p:cNvCxnSpPr>
            <a:endCxn id="67" idx="0"/>
          </p:cNvCxnSpPr>
          <p:nvPr/>
        </p:nvCxnSpPr>
        <p:spPr>
          <a:xfrm flipH="1">
            <a:off x="1150925" y="2515800"/>
            <a:ext cx="2149500" cy="1239000"/>
          </a:xfrm>
          <a:prstGeom prst="bentConnector2">
            <a:avLst/>
          </a:prstGeom>
          <a:noFill/>
          <a:ln cap="flat" cmpd="sng" w="9525">
            <a:solidFill>
              <a:schemeClr val="dk2"/>
            </a:solidFill>
            <a:prstDash val="solid"/>
            <a:round/>
            <a:headEnd len="med" w="med" type="none"/>
            <a:tailEnd len="med" w="med" type="none"/>
          </a:ln>
        </p:spPr>
      </p:cxnSp>
      <p:cxnSp>
        <p:nvCxnSpPr>
          <p:cNvPr id="73" name="Google Shape;73;p15"/>
          <p:cNvCxnSpPr>
            <a:endCxn id="68" idx="0"/>
          </p:cNvCxnSpPr>
          <p:nvPr/>
        </p:nvCxnSpPr>
        <p:spPr>
          <a:xfrm rot="5400000">
            <a:off x="2853325" y="2803350"/>
            <a:ext cx="1257900" cy="705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74" name="Google Shape;74;p15"/>
          <p:cNvCxnSpPr>
            <a:stCxn id="66" idx="2"/>
            <a:endCxn id="69" idx="0"/>
          </p:cNvCxnSpPr>
          <p:nvPr/>
        </p:nvCxnSpPr>
        <p:spPr>
          <a:xfrm flipH="1" rot="-5400000">
            <a:off x="4123825" y="2816400"/>
            <a:ext cx="1232400" cy="705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75" name="Google Shape;75;p15"/>
          <p:cNvCxnSpPr>
            <a:endCxn id="70" idx="0"/>
          </p:cNvCxnSpPr>
          <p:nvPr/>
        </p:nvCxnSpPr>
        <p:spPr>
          <a:xfrm>
            <a:off x="5473925" y="2504550"/>
            <a:ext cx="1548300" cy="1280700"/>
          </a:xfrm>
          <a:prstGeom prst="bentConnector2">
            <a:avLst/>
          </a:prstGeom>
          <a:noFill/>
          <a:ln cap="flat" cmpd="sng" w="9525">
            <a:solidFill>
              <a:schemeClr val="dk2"/>
            </a:solidFill>
            <a:prstDash val="solid"/>
            <a:round/>
            <a:headEnd len="med" w="med" type="none"/>
            <a:tailEnd len="med" w="med" type="none"/>
          </a:ln>
        </p:spPr>
      </p:cxnSp>
      <p:sp>
        <p:nvSpPr>
          <p:cNvPr id="76" name="Google Shape;76;p15"/>
          <p:cNvSpPr/>
          <p:nvPr/>
        </p:nvSpPr>
        <p:spPr>
          <a:xfrm>
            <a:off x="3129325" y="412200"/>
            <a:ext cx="2516100" cy="87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b="1" lang="en-GB" sz="2400"/>
              <a:t>Goal Tree: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p:nvPr/>
        </p:nvSpPr>
        <p:spPr>
          <a:xfrm>
            <a:off x="3045625" y="739138"/>
            <a:ext cx="23556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Airplane Ticket </a:t>
            </a:r>
            <a:endParaRPr/>
          </a:p>
        </p:txBody>
      </p:sp>
      <p:sp>
        <p:nvSpPr>
          <p:cNvPr id="82" name="Google Shape;82;p16"/>
          <p:cNvSpPr/>
          <p:nvPr/>
        </p:nvSpPr>
        <p:spPr>
          <a:xfrm>
            <a:off x="243925" y="1896088"/>
            <a:ext cx="1115100" cy="6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Fastest airplane tickets</a:t>
            </a:r>
            <a:endParaRPr/>
          </a:p>
        </p:txBody>
      </p:sp>
      <p:sp>
        <p:nvSpPr>
          <p:cNvPr id="83" name="Google Shape;83;p16"/>
          <p:cNvSpPr/>
          <p:nvPr/>
        </p:nvSpPr>
        <p:spPr>
          <a:xfrm>
            <a:off x="1735400" y="1896088"/>
            <a:ext cx="16170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Non-stop tickets </a:t>
            </a:r>
            <a:endParaRPr/>
          </a:p>
        </p:txBody>
      </p:sp>
      <p:sp>
        <p:nvSpPr>
          <p:cNvPr id="84" name="Google Shape;84;p16"/>
          <p:cNvSpPr/>
          <p:nvPr/>
        </p:nvSpPr>
        <p:spPr>
          <a:xfrm>
            <a:off x="3798350" y="1728813"/>
            <a:ext cx="3066600" cy="117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GB"/>
              <a:t>Boarding and drop-off airport closest to  source and final destination with well connectivity through self drive rental/chauffeur-driven cab at reasonable rates.</a:t>
            </a:r>
            <a:endParaRPr/>
          </a:p>
          <a:p>
            <a:pPr indent="0" lvl="0" marL="0" rtl="0" algn="l">
              <a:spcBef>
                <a:spcPts val="0"/>
              </a:spcBef>
              <a:spcAft>
                <a:spcPts val="0"/>
              </a:spcAft>
              <a:buNone/>
            </a:pPr>
            <a:r>
              <a:t/>
            </a:r>
            <a:endParaRPr/>
          </a:p>
        </p:txBody>
      </p:sp>
      <p:sp>
        <p:nvSpPr>
          <p:cNvPr id="85" name="Google Shape;85;p16"/>
          <p:cNvSpPr/>
          <p:nvPr/>
        </p:nvSpPr>
        <p:spPr>
          <a:xfrm>
            <a:off x="7269175" y="1965763"/>
            <a:ext cx="17703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Cheapest Air ticket</a:t>
            </a:r>
            <a:endParaRPr/>
          </a:p>
        </p:txBody>
      </p:sp>
      <p:sp>
        <p:nvSpPr>
          <p:cNvPr id="86" name="Google Shape;86;p16"/>
          <p:cNvSpPr/>
          <p:nvPr/>
        </p:nvSpPr>
        <p:spPr>
          <a:xfrm>
            <a:off x="104525" y="3048538"/>
            <a:ext cx="1115100" cy="7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Routes with  least time of travel</a:t>
            </a:r>
            <a:endParaRPr/>
          </a:p>
        </p:txBody>
      </p:sp>
      <p:sp>
        <p:nvSpPr>
          <p:cNvPr id="87" name="Google Shape;87;p16"/>
          <p:cNvSpPr/>
          <p:nvPr/>
        </p:nvSpPr>
        <p:spPr>
          <a:xfrm>
            <a:off x="1735400" y="3000838"/>
            <a:ext cx="1479000" cy="6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Routes with no intermediate halts.</a:t>
            </a:r>
            <a:endParaRPr/>
          </a:p>
        </p:txBody>
      </p:sp>
      <p:sp>
        <p:nvSpPr>
          <p:cNvPr id="88" name="Google Shape;88;p16"/>
          <p:cNvSpPr/>
          <p:nvPr/>
        </p:nvSpPr>
        <p:spPr>
          <a:xfrm>
            <a:off x="3936950" y="3479163"/>
            <a:ext cx="3025500" cy="9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 Find Nearest Airport from your boarding and  destination places having drop-off and pickup centers of rental cabs.   </a:t>
            </a:r>
            <a:endParaRPr/>
          </a:p>
        </p:txBody>
      </p:sp>
      <p:sp>
        <p:nvSpPr>
          <p:cNvPr id="89" name="Google Shape;89;p16"/>
          <p:cNvSpPr/>
          <p:nvPr/>
        </p:nvSpPr>
        <p:spPr>
          <a:xfrm>
            <a:off x="7387925" y="3092713"/>
            <a:ext cx="1617000" cy="6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Finding tickets which are least expensive. </a:t>
            </a:r>
            <a:endParaRPr/>
          </a:p>
        </p:txBody>
      </p:sp>
      <p:cxnSp>
        <p:nvCxnSpPr>
          <p:cNvPr id="90" name="Google Shape;90;p16"/>
          <p:cNvCxnSpPr>
            <a:stCxn id="81" idx="1"/>
            <a:endCxn id="82" idx="0"/>
          </p:cNvCxnSpPr>
          <p:nvPr/>
        </p:nvCxnSpPr>
        <p:spPr>
          <a:xfrm flipH="1">
            <a:off x="801625" y="969088"/>
            <a:ext cx="2244000" cy="927000"/>
          </a:xfrm>
          <a:prstGeom prst="bentConnector2">
            <a:avLst/>
          </a:prstGeom>
          <a:noFill/>
          <a:ln cap="flat" cmpd="sng" w="9525">
            <a:solidFill>
              <a:schemeClr val="dk2"/>
            </a:solidFill>
            <a:prstDash val="solid"/>
            <a:round/>
            <a:headEnd len="med" w="med" type="none"/>
            <a:tailEnd len="med" w="med" type="none"/>
          </a:ln>
        </p:spPr>
      </p:cxnSp>
      <p:cxnSp>
        <p:nvCxnSpPr>
          <p:cNvPr id="91" name="Google Shape;91;p16"/>
          <p:cNvCxnSpPr>
            <a:stCxn id="81" idx="2"/>
            <a:endCxn id="83" idx="0"/>
          </p:cNvCxnSpPr>
          <p:nvPr/>
        </p:nvCxnSpPr>
        <p:spPr>
          <a:xfrm rot="5400000">
            <a:off x="3035125" y="707938"/>
            <a:ext cx="697200" cy="1679400"/>
          </a:xfrm>
          <a:prstGeom prst="bentConnector3">
            <a:avLst>
              <a:gd fmla="val 49989" name="adj1"/>
            </a:avLst>
          </a:prstGeom>
          <a:noFill/>
          <a:ln cap="flat" cmpd="sng" w="9525">
            <a:solidFill>
              <a:schemeClr val="dk2"/>
            </a:solidFill>
            <a:prstDash val="solid"/>
            <a:round/>
            <a:headEnd len="med" w="med" type="none"/>
            <a:tailEnd len="med" w="med" type="none"/>
          </a:ln>
        </p:spPr>
      </p:cxnSp>
      <p:cxnSp>
        <p:nvCxnSpPr>
          <p:cNvPr id="92" name="Google Shape;92;p16"/>
          <p:cNvCxnSpPr>
            <a:endCxn id="84" idx="0"/>
          </p:cNvCxnSpPr>
          <p:nvPr/>
        </p:nvCxnSpPr>
        <p:spPr>
          <a:xfrm flipH="1" rot="-5400000">
            <a:off x="4842350" y="1239513"/>
            <a:ext cx="541500" cy="437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93" name="Google Shape;93;p16"/>
          <p:cNvCxnSpPr>
            <a:stCxn id="81" idx="3"/>
            <a:endCxn id="85" idx="0"/>
          </p:cNvCxnSpPr>
          <p:nvPr/>
        </p:nvCxnSpPr>
        <p:spPr>
          <a:xfrm>
            <a:off x="5401225" y="969088"/>
            <a:ext cx="2753100" cy="996600"/>
          </a:xfrm>
          <a:prstGeom prst="bentConnector2">
            <a:avLst/>
          </a:prstGeom>
          <a:noFill/>
          <a:ln cap="flat" cmpd="sng" w="9525">
            <a:solidFill>
              <a:schemeClr val="dk2"/>
            </a:solidFill>
            <a:prstDash val="solid"/>
            <a:round/>
            <a:headEnd len="med" w="med" type="none"/>
            <a:tailEnd len="med" w="med" type="none"/>
          </a:ln>
        </p:spPr>
      </p:cxnSp>
      <p:cxnSp>
        <p:nvCxnSpPr>
          <p:cNvPr id="94" name="Google Shape;94;p16"/>
          <p:cNvCxnSpPr>
            <a:stCxn id="82" idx="2"/>
            <a:endCxn id="86" idx="0"/>
          </p:cNvCxnSpPr>
          <p:nvPr/>
        </p:nvCxnSpPr>
        <p:spPr>
          <a:xfrm flipH="1">
            <a:off x="661975" y="2516188"/>
            <a:ext cx="139500" cy="532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6"/>
          <p:cNvCxnSpPr>
            <a:stCxn id="83" idx="2"/>
            <a:endCxn id="87" idx="0"/>
          </p:cNvCxnSpPr>
          <p:nvPr/>
        </p:nvCxnSpPr>
        <p:spPr>
          <a:xfrm flipH="1">
            <a:off x="2474900" y="2355988"/>
            <a:ext cx="69000" cy="6450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a:stCxn id="84" idx="2"/>
            <a:endCxn id="88" idx="0"/>
          </p:cNvCxnSpPr>
          <p:nvPr/>
        </p:nvCxnSpPr>
        <p:spPr>
          <a:xfrm>
            <a:off x="5331650" y="2908713"/>
            <a:ext cx="118200" cy="5706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a:stCxn id="85" idx="2"/>
            <a:endCxn id="89" idx="0"/>
          </p:cNvCxnSpPr>
          <p:nvPr/>
        </p:nvCxnSpPr>
        <p:spPr>
          <a:xfrm>
            <a:off x="8154325" y="2425663"/>
            <a:ext cx="42000" cy="66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p:nvPr/>
        </p:nvSpPr>
        <p:spPr>
          <a:xfrm>
            <a:off x="3450875" y="0"/>
            <a:ext cx="2003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Private Cab</a:t>
            </a:r>
            <a:endParaRPr/>
          </a:p>
        </p:txBody>
      </p:sp>
      <p:sp>
        <p:nvSpPr>
          <p:cNvPr id="103" name="Google Shape;103;p17"/>
          <p:cNvSpPr/>
          <p:nvPr/>
        </p:nvSpPr>
        <p:spPr>
          <a:xfrm>
            <a:off x="1272225" y="1332900"/>
            <a:ext cx="19401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chauffeur driven cabs (Uber, Lyft)</a:t>
            </a:r>
            <a:endParaRPr/>
          </a:p>
        </p:txBody>
      </p:sp>
      <p:sp>
        <p:nvSpPr>
          <p:cNvPr id="104" name="Google Shape;104;p17"/>
          <p:cNvSpPr/>
          <p:nvPr/>
        </p:nvSpPr>
        <p:spPr>
          <a:xfrm>
            <a:off x="5661300" y="1297050"/>
            <a:ext cx="2194500" cy="73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Self driven rental cab agency nearby (pick-up, nearby)</a:t>
            </a:r>
            <a:endParaRPr/>
          </a:p>
        </p:txBody>
      </p:sp>
      <p:sp>
        <p:nvSpPr>
          <p:cNvPr id="105" name="Google Shape;105;p17"/>
          <p:cNvSpPr/>
          <p:nvPr/>
        </p:nvSpPr>
        <p:spPr>
          <a:xfrm>
            <a:off x="492975" y="2616975"/>
            <a:ext cx="1606200" cy="8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nearest/fastest cab available by category</a:t>
            </a:r>
            <a:endParaRPr/>
          </a:p>
        </p:txBody>
      </p:sp>
      <p:sp>
        <p:nvSpPr>
          <p:cNvPr id="106" name="Google Shape;106;p17"/>
          <p:cNvSpPr/>
          <p:nvPr/>
        </p:nvSpPr>
        <p:spPr>
          <a:xfrm>
            <a:off x="2449000" y="2601075"/>
            <a:ext cx="1606200" cy="8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by type (Basic, Premium, SUV etc.)</a:t>
            </a:r>
            <a:endParaRPr/>
          </a:p>
        </p:txBody>
      </p:sp>
      <p:sp>
        <p:nvSpPr>
          <p:cNvPr id="107" name="Google Shape;107;p17"/>
          <p:cNvSpPr/>
          <p:nvPr/>
        </p:nvSpPr>
        <p:spPr>
          <a:xfrm>
            <a:off x="5724925" y="2469813"/>
            <a:ext cx="2417100" cy="100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all rental companies with short and clear signifiers for pickup and drop-off policy/place. </a:t>
            </a:r>
            <a:endParaRPr/>
          </a:p>
        </p:txBody>
      </p:sp>
      <p:sp>
        <p:nvSpPr>
          <p:cNvPr id="108" name="Google Shape;108;p17"/>
          <p:cNvSpPr/>
          <p:nvPr/>
        </p:nvSpPr>
        <p:spPr>
          <a:xfrm>
            <a:off x="492975" y="3952800"/>
            <a:ext cx="14949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and choose</a:t>
            </a:r>
            <a:endParaRPr/>
          </a:p>
        </p:txBody>
      </p:sp>
      <p:sp>
        <p:nvSpPr>
          <p:cNvPr id="109" name="Google Shape;109;p17"/>
          <p:cNvSpPr/>
          <p:nvPr/>
        </p:nvSpPr>
        <p:spPr>
          <a:xfrm>
            <a:off x="2433100" y="3889175"/>
            <a:ext cx="16062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and choose</a:t>
            </a:r>
            <a:endParaRPr/>
          </a:p>
        </p:txBody>
      </p:sp>
      <p:sp>
        <p:nvSpPr>
          <p:cNvPr id="110" name="Google Shape;110;p17"/>
          <p:cNvSpPr/>
          <p:nvPr/>
        </p:nvSpPr>
        <p:spPr>
          <a:xfrm>
            <a:off x="5565925" y="3730150"/>
            <a:ext cx="2576100" cy="55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Matrix form display for better comparison.</a:t>
            </a:r>
            <a:endParaRPr/>
          </a:p>
        </p:txBody>
      </p:sp>
      <p:sp>
        <p:nvSpPr>
          <p:cNvPr id="111" name="Google Shape;111;p17"/>
          <p:cNvSpPr/>
          <p:nvPr/>
        </p:nvSpPr>
        <p:spPr>
          <a:xfrm>
            <a:off x="5565925" y="4544975"/>
            <a:ext cx="2576100" cy="4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Select and choose</a:t>
            </a:r>
            <a:endParaRPr/>
          </a:p>
        </p:txBody>
      </p:sp>
      <p:cxnSp>
        <p:nvCxnSpPr>
          <p:cNvPr id="112" name="Google Shape;112;p17"/>
          <p:cNvCxnSpPr>
            <a:stCxn id="102" idx="2"/>
            <a:endCxn id="103" idx="0"/>
          </p:cNvCxnSpPr>
          <p:nvPr/>
        </p:nvCxnSpPr>
        <p:spPr>
          <a:xfrm rot="5400000">
            <a:off x="3014975" y="-104850"/>
            <a:ext cx="665100" cy="2210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13" name="Google Shape;113;p17"/>
          <p:cNvCxnSpPr>
            <a:endCxn id="104" idx="0"/>
          </p:cNvCxnSpPr>
          <p:nvPr/>
        </p:nvCxnSpPr>
        <p:spPr>
          <a:xfrm>
            <a:off x="5451150" y="649650"/>
            <a:ext cx="1307400" cy="647400"/>
          </a:xfrm>
          <a:prstGeom prst="bentConnector2">
            <a:avLst/>
          </a:prstGeom>
          <a:noFill/>
          <a:ln cap="flat" cmpd="sng" w="9525">
            <a:solidFill>
              <a:schemeClr val="dk2"/>
            </a:solidFill>
            <a:prstDash val="solid"/>
            <a:round/>
            <a:headEnd len="med" w="med" type="none"/>
            <a:tailEnd len="med" w="med" type="none"/>
          </a:ln>
        </p:spPr>
      </p:cxnSp>
      <p:cxnSp>
        <p:nvCxnSpPr>
          <p:cNvPr id="114" name="Google Shape;114;p17"/>
          <p:cNvCxnSpPr/>
          <p:nvPr/>
        </p:nvCxnSpPr>
        <p:spPr>
          <a:xfrm>
            <a:off x="1577100" y="1989300"/>
            <a:ext cx="89700" cy="6093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a:endCxn id="106" idx="0"/>
          </p:cNvCxnSpPr>
          <p:nvPr/>
        </p:nvCxnSpPr>
        <p:spPr>
          <a:xfrm>
            <a:off x="2974900" y="2025075"/>
            <a:ext cx="277200" cy="5760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7"/>
          <p:cNvCxnSpPr>
            <a:stCxn id="105" idx="2"/>
            <a:endCxn id="108" idx="0"/>
          </p:cNvCxnSpPr>
          <p:nvPr/>
        </p:nvCxnSpPr>
        <p:spPr>
          <a:xfrm flipH="1">
            <a:off x="1240575" y="3459675"/>
            <a:ext cx="55500" cy="4932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7"/>
          <p:cNvCxnSpPr>
            <a:stCxn id="106" idx="2"/>
            <a:endCxn id="109" idx="0"/>
          </p:cNvCxnSpPr>
          <p:nvPr/>
        </p:nvCxnSpPr>
        <p:spPr>
          <a:xfrm flipH="1">
            <a:off x="3236200" y="3443775"/>
            <a:ext cx="15900" cy="4455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a:stCxn id="104" idx="2"/>
            <a:endCxn id="107" idx="0"/>
          </p:cNvCxnSpPr>
          <p:nvPr/>
        </p:nvCxnSpPr>
        <p:spPr>
          <a:xfrm>
            <a:off x="6758550" y="2036550"/>
            <a:ext cx="174900" cy="4332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p:nvPr/>
        </p:nvCxnSpPr>
        <p:spPr>
          <a:xfrm>
            <a:off x="6523475" y="3458875"/>
            <a:ext cx="35700" cy="2151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7"/>
          <p:cNvCxnSpPr>
            <a:stCxn id="110" idx="2"/>
          </p:cNvCxnSpPr>
          <p:nvPr/>
        </p:nvCxnSpPr>
        <p:spPr>
          <a:xfrm>
            <a:off x="6853975" y="4286650"/>
            <a:ext cx="0" cy="25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p:nvPr/>
        </p:nvSpPr>
        <p:spPr>
          <a:xfrm>
            <a:off x="3315750" y="1491313"/>
            <a:ext cx="2512500" cy="6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Shared Cab</a:t>
            </a:r>
            <a:endParaRPr/>
          </a:p>
        </p:txBody>
      </p:sp>
      <p:sp>
        <p:nvSpPr>
          <p:cNvPr id="126" name="Google Shape;126;p18"/>
          <p:cNvSpPr/>
          <p:nvPr/>
        </p:nvSpPr>
        <p:spPr>
          <a:xfrm>
            <a:off x="3513550" y="2888988"/>
            <a:ext cx="2003700" cy="7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all options with different wait time (in 5 min, 10 min, etc.)</a:t>
            </a:r>
            <a:endParaRPr/>
          </a:p>
        </p:txBody>
      </p:sp>
      <p:cxnSp>
        <p:nvCxnSpPr>
          <p:cNvPr id="127" name="Google Shape;127;p18"/>
          <p:cNvCxnSpPr>
            <a:stCxn id="125" idx="2"/>
            <a:endCxn id="126" idx="0"/>
          </p:cNvCxnSpPr>
          <p:nvPr/>
        </p:nvCxnSpPr>
        <p:spPr>
          <a:xfrm flipH="1">
            <a:off x="4515300" y="2175013"/>
            <a:ext cx="56700" cy="71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p:nvPr/>
        </p:nvSpPr>
        <p:spPr>
          <a:xfrm>
            <a:off x="2322863" y="1639775"/>
            <a:ext cx="3136200" cy="64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Public transport/bus</a:t>
            </a:r>
            <a:endParaRPr/>
          </a:p>
        </p:txBody>
      </p:sp>
      <p:sp>
        <p:nvSpPr>
          <p:cNvPr id="133" name="Google Shape;133;p19"/>
          <p:cNvSpPr/>
          <p:nvPr/>
        </p:nvSpPr>
        <p:spPr>
          <a:xfrm>
            <a:off x="763688" y="2858425"/>
            <a:ext cx="2276100" cy="64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nearest boarding/drop-off stations.</a:t>
            </a:r>
            <a:endParaRPr/>
          </a:p>
        </p:txBody>
      </p:sp>
      <p:sp>
        <p:nvSpPr>
          <p:cNvPr id="134" name="Google Shape;134;p19"/>
          <p:cNvSpPr/>
          <p:nvPr/>
        </p:nvSpPr>
        <p:spPr>
          <a:xfrm>
            <a:off x="3505688" y="2840500"/>
            <a:ext cx="2294100" cy="64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all buses scheduled in next 30 min interval</a:t>
            </a:r>
            <a:endParaRPr/>
          </a:p>
        </p:txBody>
      </p:sp>
      <p:sp>
        <p:nvSpPr>
          <p:cNvPr id="135" name="Google Shape;135;p19"/>
          <p:cNvSpPr/>
          <p:nvPr/>
        </p:nvSpPr>
        <p:spPr>
          <a:xfrm>
            <a:off x="6337313" y="2894275"/>
            <a:ext cx="2043000" cy="50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List starting price range for tickets</a:t>
            </a:r>
            <a:endParaRPr/>
          </a:p>
        </p:txBody>
      </p:sp>
      <p:cxnSp>
        <p:nvCxnSpPr>
          <p:cNvPr id="136" name="Google Shape;136;p19"/>
          <p:cNvCxnSpPr>
            <a:endCxn id="133" idx="0"/>
          </p:cNvCxnSpPr>
          <p:nvPr/>
        </p:nvCxnSpPr>
        <p:spPr>
          <a:xfrm rot="5400000">
            <a:off x="1876538" y="2314825"/>
            <a:ext cx="568800" cy="518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7" name="Google Shape;137;p19"/>
          <p:cNvCxnSpPr>
            <a:stCxn id="132" idx="2"/>
          </p:cNvCxnSpPr>
          <p:nvPr/>
        </p:nvCxnSpPr>
        <p:spPr>
          <a:xfrm>
            <a:off x="3890963" y="2285075"/>
            <a:ext cx="242100" cy="5553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9"/>
          <p:cNvCxnSpPr>
            <a:endCxn id="135" idx="0"/>
          </p:cNvCxnSpPr>
          <p:nvPr/>
        </p:nvCxnSpPr>
        <p:spPr>
          <a:xfrm>
            <a:off x="5412713" y="2301175"/>
            <a:ext cx="1946100" cy="5931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Websites and Apps</a:t>
            </a:r>
            <a:endParaRPr/>
          </a:p>
        </p:txBody>
      </p:sp>
      <p:sp>
        <p:nvSpPr>
          <p:cNvPr id="144" name="Google Shape;14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GB">
                <a:solidFill>
                  <a:srgbClr val="000000"/>
                </a:solidFill>
              </a:rPr>
              <a:t>American Airlines:</a:t>
            </a:r>
            <a:endParaRPr>
              <a:solidFill>
                <a:srgbClr val="000000"/>
              </a:solidFill>
            </a:endParaRPr>
          </a:p>
          <a:p>
            <a:pPr indent="-317500" lvl="1" marL="914400" rtl="0" algn="just">
              <a:spcBef>
                <a:spcPts val="0"/>
              </a:spcBef>
              <a:spcAft>
                <a:spcPts val="0"/>
              </a:spcAft>
              <a:buClr>
                <a:srgbClr val="000000"/>
              </a:buClr>
              <a:buSzPts val="1400"/>
              <a:buChar char="○"/>
            </a:pPr>
            <a:r>
              <a:rPr lang="en-GB" sz="1400">
                <a:solidFill>
                  <a:srgbClr val="000000"/>
                </a:solidFill>
              </a:rPr>
              <a:t>AA offers some of the best flight booking we’ve seen. It allows users to view the cheapest flights while allowing flexibility with dates. Therefore, this site sufficiently satisfies the goals of keeping costs low and providing conveniently timed travel. One issue with it is that it lacks the ability to book cars that could help with transit to the airport. Also, all flights are American Airline</a:t>
            </a:r>
            <a:r>
              <a:rPr lang="en-GB">
                <a:solidFill>
                  <a:srgbClr val="000000"/>
                </a:solidFill>
              </a:rPr>
              <a:t>s flights, so the cost may not be competitive.</a:t>
            </a:r>
            <a:endParaRPr sz="1400">
              <a:solidFill>
                <a:srgbClr val="000000"/>
              </a:solidFill>
            </a:endParaRPr>
          </a:p>
          <a:p>
            <a:pPr indent="-342900" lvl="0" marL="457200" rtl="0" algn="just">
              <a:spcBef>
                <a:spcPts val="0"/>
              </a:spcBef>
              <a:spcAft>
                <a:spcPts val="0"/>
              </a:spcAft>
              <a:buClr>
                <a:srgbClr val="000000"/>
              </a:buClr>
              <a:buSzPts val="1800"/>
              <a:buChar char="●"/>
            </a:pPr>
            <a:r>
              <a:rPr lang="en-GB">
                <a:solidFill>
                  <a:srgbClr val="000000"/>
                </a:solidFill>
              </a:rPr>
              <a:t>Kayak:</a:t>
            </a:r>
            <a:endParaRPr>
              <a:solidFill>
                <a:srgbClr val="000000"/>
              </a:solidFill>
            </a:endParaRPr>
          </a:p>
          <a:p>
            <a:pPr indent="-317500" lvl="1" marL="914400" rtl="0" algn="just">
              <a:spcBef>
                <a:spcPts val="0"/>
              </a:spcBef>
              <a:spcAft>
                <a:spcPts val="0"/>
              </a:spcAft>
              <a:buClr>
                <a:srgbClr val="000000"/>
              </a:buClr>
              <a:buSzPts val="1400"/>
              <a:buChar char="○"/>
            </a:pPr>
            <a:r>
              <a:rPr lang="en-GB">
                <a:solidFill>
                  <a:schemeClr val="dk1"/>
                </a:solidFill>
              </a:rPr>
              <a:t>This website offers booking help for several types of travel options including flights, cars, cruises, hotels, as well as packages combining several of these. With Kayak, one can sort flights by airports that have good connection/accessibility to rental cars. It is an intuitive interface that is easily navigable. It actually gathers information from </a:t>
            </a:r>
            <a:r>
              <a:rPr i="1" lang="en-GB">
                <a:solidFill>
                  <a:schemeClr val="dk1"/>
                </a:solidFill>
              </a:rPr>
              <a:t>other</a:t>
            </a:r>
            <a:r>
              <a:rPr lang="en-GB">
                <a:solidFill>
                  <a:schemeClr val="dk1"/>
                </a:solidFill>
              </a:rPr>
              <a:t> booking sites and combines them into one interface. However, when searching, it offers too much information to the user at once, crowding the screen with too many numbers and words.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Websites and Apps</a:t>
            </a:r>
            <a:endParaRPr/>
          </a:p>
        </p:txBody>
      </p:sp>
      <p:sp>
        <p:nvSpPr>
          <p:cNvPr id="150" name="Google Shape;15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Enterprise</a:t>
            </a:r>
            <a:endParaRPr>
              <a:solidFill>
                <a:srgbClr val="000000"/>
              </a:solidFill>
            </a:endParaRPr>
          </a:p>
          <a:p>
            <a:pPr indent="-317500" lvl="1" marL="914400" rtl="0" algn="l">
              <a:spcBef>
                <a:spcPts val="0"/>
              </a:spcBef>
              <a:spcAft>
                <a:spcPts val="0"/>
              </a:spcAft>
              <a:buClr>
                <a:srgbClr val="000000"/>
              </a:buClr>
              <a:buSzPts val="1400"/>
              <a:buChar char="○"/>
            </a:pPr>
            <a:r>
              <a:rPr lang="en-GB">
                <a:solidFill>
                  <a:srgbClr val="000000"/>
                </a:solidFill>
              </a:rPr>
              <a:t>This site is very useful for booking a rental car, as that is its specific purpose. It allows the user to enter a custom pickup location (airport, city, zip code) so it is achieves that goal. It does show different car options (SUV, car, truck, etc.), however it does not gather competitive prices from outside Enterprise. All cars shown are rented from Enterprise itself, so costs are not necessarily the lowest.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Uber</a:t>
            </a:r>
            <a:endParaRPr>
              <a:solidFill>
                <a:srgbClr val="000000"/>
              </a:solidFill>
            </a:endParaRPr>
          </a:p>
          <a:p>
            <a:pPr indent="-317500" lvl="1" marL="914400" rtl="0" algn="just">
              <a:spcBef>
                <a:spcPts val="0"/>
              </a:spcBef>
              <a:spcAft>
                <a:spcPts val="0"/>
              </a:spcAft>
              <a:buClr>
                <a:srgbClr val="000000"/>
              </a:buClr>
              <a:buSzPts val="1400"/>
              <a:buChar char="○"/>
            </a:pPr>
            <a:r>
              <a:rPr lang="en-GB">
                <a:solidFill>
                  <a:schemeClr val="dk1"/>
                </a:solidFill>
              </a:rPr>
              <a:t>This app/site is not instantly accessible to a first-time user. The user is required to create an account to use Uber. But once that is done, Uber’s specialty is convenience. With many drivers in most cities, most Uber cars can arrive to pick you up within 20 minutes. The app is able to access your location (with consent) and therefore, can easily show you multiple cars that can get where you need to go with varying prices.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