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bb9875b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bb9875b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b9875b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b9875b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490fdd5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490fdd5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4e571f5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4e571f5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69638b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69638b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69638be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769638be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69638be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69638be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17cf535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7cf535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bb9875b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bb9875b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17cf535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17cf535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17cf535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17cf535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7cf535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7cf535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bb9875b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bb9875b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bb9875b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bb9875b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bb9875b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bb9875b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bb9875b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bb9875b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atfact.ninja/fact"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Helvetica Neue"/>
                <a:ea typeface="Helvetica Neue"/>
                <a:cs typeface="Helvetica Neue"/>
                <a:sym typeface="Helvetica Neue"/>
              </a:rPr>
              <a:t>MLOps training case assignments</a:t>
            </a:r>
            <a:endParaRPr>
              <a:latin typeface="Helvetica Neue"/>
              <a:ea typeface="Helvetica Neue"/>
              <a:cs typeface="Helvetica Neue"/>
              <a:sym typeface="Helvetica Neue"/>
            </a:endParaRPr>
          </a:p>
        </p:txBody>
      </p:sp>
      <p:sp>
        <p:nvSpPr>
          <p:cNvPr id="55" name="Google Shape;55;p13"/>
          <p:cNvSpPr txBox="1"/>
          <p:nvPr>
            <p:ph idx="1" type="subTitle"/>
          </p:nvPr>
        </p:nvSpPr>
        <p:spPr>
          <a:xfrm>
            <a:off x="311700" y="3375950"/>
            <a:ext cx="8520600" cy="87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Helvetica Neue"/>
                <a:ea typeface="Helvetica Neue"/>
                <a:cs typeface="Helvetica Neue"/>
                <a:sym typeface="Helvetica Neue"/>
              </a:rPr>
              <a:t>2023 Reaktor / Saku Suuriniemi</a:t>
            </a:r>
            <a:endParaRPr>
              <a:latin typeface="Helvetica Neue"/>
              <a:ea typeface="Helvetica Neue"/>
              <a:cs typeface="Helvetica Neue"/>
              <a:sym typeface="Helvetica Neue"/>
            </a:endParaRPr>
          </a:p>
          <a:p>
            <a:pPr indent="0" lvl="0" marL="0" rtl="0" algn="ctr">
              <a:spcBef>
                <a:spcPts val="0"/>
              </a:spcBef>
              <a:spcAft>
                <a:spcPts val="0"/>
              </a:spcAft>
              <a:buNone/>
            </a:pPr>
            <a:r>
              <a:rPr lang="en-GB" sz="1600">
                <a:latin typeface="Helvetica Neue"/>
                <a:ea typeface="Helvetica Neue"/>
                <a:cs typeface="Helvetica Neue"/>
                <a:sym typeface="Helvetica Neue"/>
              </a:rPr>
              <a:t>V 1.1, </a:t>
            </a:r>
            <a:r>
              <a:rPr lang="en-GB" sz="1600">
                <a:latin typeface="Helvetica Neue"/>
                <a:ea typeface="Helvetica Neue"/>
                <a:cs typeface="Helvetica Neue"/>
                <a:sym typeface="Helvetica Neue"/>
              </a:rPr>
              <a:t>Licence CC BY 4.0</a:t>
            </a:r>
            <a:endParaRPr sz="1600">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6625365" y="3889450"/>
            <a:ext cx="2315135" cy="1130100"/>
          </a:xfrm>
          <a:prstGeom prst="rect">
            <a:avLst/>
          </a:prstGeom>
          <a:noFill/>
          <a:ln>
            <a:noFill/>
          </a:ln>
        </p:spPr>
      </p:pic>
      <p:pic>
        <p:nvPicPr>
          <p:cNvPr id="57" name="Google Shape;57;p13"/>
          <p:cNvPicPr preferRelativeResize="0"/>
          <p:nvPr/>
        </p:nvPicPr>
        <p:blipFill>
          <a:blip r:embed="rId4">
            <a:alphaModFix/>
          </a:blip>
          <a:stretch>
            <a:fillRect/>
          </a:stretch>
        </p:blipFill>
        <p:spPr>
          <a:xfrm>
            <a:off x="0" y="0"/>
            <a:ext cx="2289316" cy="87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6: Can’t know for sure if it’s still working (C2)</a:t>
            </a:r>
            <a:endParaRPr>
              <a:latin typeface="Helvetica Neue"/>
              <a:ea typeface="Helvetica Neue"/>
              <a:cs typeface="Helvetica Neue"/>
              <a:sym typeface="Helvetica Neue"/>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 new hobby recommender gets other </a:t>
            </a:r>
            <a:r>
              <a:rPr lang="en-GB">
                <a:latin typeface="Helvetica Neue"/>
                <a:ea typeface="Helvetica Neue"/>
                <a:cs typeface="Helvetica Neue"/>
                <a:sym typeface="Helvetica Neue"/>
              </a:rPr>
              <a:t>hobbies, age, place of residence, interests</a:t>
            </a:r>
            <a:r>
              <a:rPr lang="en-GB">
                <a:latin typeface="Helvetica Neue"/>
                <a:ea typeface="Helvetica Neue"/>
                <a:cs typeface="Helvetica Neue"/>
                <a:sym typeface="Helvetica Neue"/>
              </a:rPr>
              <a:t> etc. of the user as the input. It was trained once with a hefty sample of data gathered in a one-off campaign. The ground truth depends on the hobby updates of the users’ profiles (i.e. is highly uncertain).</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monitor if it still likely predicts OK?</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What signs to follow to decide on re-training?</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Suggest ways to improve the ground truth acquisition.</a:t>
            </a:r>
            <a:endParaRPr>
              <a:latin typeface="Helvetica Neue"/>
              <a:ea typeface="Helvetica Neue"/>
              <a:cs typeface="Helvetica Neue"/>
              <a:sym typeface="Helvetica Neue"/>
            </a:endParaRPr>
          </a:p>
        </p:txBody>
      </p:sp>
      <p:pic>
        <p:nvPicPr>
          <p:cNvPr id="128" name="Google Shape;128;p22"/>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29" name="Google Shape;129;p22"/>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7: Block by block (TC3)</a:t>
            </a:r>
            <a:endParaRPr>
              <a:latin typeface="Helvetica Neue"/>
              <a:ea typeface="Helvetica Neue"/>
              <a:cs typeface="Helvetica Neue"/>
              <a:sym typeface="Helvetica Neue"/>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The system consists of several ML models that produce results to be consumed by the others.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Intermediate results should be traceable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enable re-training and deployment of new blocks?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specify prior block performance requirements to keep or </a:t>
            </a:r>
            <a:r>
              <a:rPr lang="en-GB">
                <a:latin typeface="Helvetica Neue"/>
                <a:ea typeface="Helvetica Neue"/>
                <a:cs typeface="Helvetica Neue"/>
                <a:sym typeface="Helvetica Neue"/>
              </a:rPr>
              <a:t>improve</a:t>
            </a:r>
            <a:r>
              <a:rPr lang="en-GB">
                <a:latin typeface="Helvetica Neue"/>
                <a:ea typeface="Helvetica Neue"/>
                <a:cs typeface="Helvetica Neue"/>
                <a:sym typeface="Helvetica Neue"/>
              </a:rPr>
              <a:t> the composite performance?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measure the quality of the composite results?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leverage the analysis above in the training and CI/CD pipelines?</a:t>
            </a:r>
            <a:endParaRPr>
              <a:latin typeface="Helvetica Neue"/>
              <a:ea typeface="Helvetica Neue"/>
              <a:cs typeface="Helvetica Neue"/>
              <a:sym typeface="Helvetica Neue"/>
            </a:endParaRPr>
          </a:p>
        </p:txBody>
      </p:sp>
      <p:pic>
        <p:nvPicPr>
          <p:cNvPr id="136" name="Google Shape;136;p23"/>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37" name="Google Shape;137;p23"/>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8: Can you show it? (T1)</a:t>
            </a:r>
            <a:endParaRPr>
              <a:latin typeface="Helvetica Neue"/>
              <a:ea typeface="Helvetica Neue"/>
              <a:cs typeface="Helvetica Neue"/>
              <a:sym typeface="Helvetica Neue"/>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You have a data source that you query regularly. Devise a small monitoring dashboard to show if the source still works as intended. Use GET-queries to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 </a:t>
            </a:r>
            <a:r>
              <a:rPr lang="en-GB" sz="1100" u="sng">
                <a:solidFill>
                  <a:schemeClr val="hlink"/>
                </a:solidFill>
                <a:latin typeface="Helvetica Neue"/>
                <a:ea typeface="Helvetica Neue"/>
                <a:cs typeface="Helvetica Neue"/>
                <a:sym typeface="Helvetica Neue"/>
                <a:hlinkClick r:id="rId3"/>
              </a:rPr>
              <a:t>https://catfact.ninja/fact</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to have responses to work with. The JSON responses offer you a “fact” and the “length” of the fact.</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Of interest would be the latency, failed requests, whether the length is correct, and whether the facts come </a:t>
            </a:r>
            <a:r>
              <a:rPr lang="en-GB">
                <a:latin typeface="Helvetica Neue"/>
                <a:ea typeface="Helvetica Neue"/>
                <a:cs typeface="Helvetica Neue"/>
                <a:sym typeface="Helvetica Neue"/>
              </a:rPr>
              <a:t>properly</a:t>
            </a:r>
            <a:r>
              <a:rPr lang="en-GB">
                <a:latin typeface="Helvetica Neue"/>
                <a:ea typeface="Helvetica Neue"/>
                <a:cs typeface="Helvetica Neue"/>
                <a:sym typeface="Helvetica Neue"/>
              </a:rPr>
              <a:t> randomized.</a:t>
            </a:r>
            <a:endParaRPr>
              <a:latin typeface="Helvetica Neue"/>
              <a:ea typeface="Helvetica Neue"/>
              <a:cs typeface="Helvetica Neue"/>
              <a:sym typeface="Helvetica Neue"/>
            </a:endParaRPr>
          </a:p>
        </p:txBody>
      </p:sp>
      <p:pic>
        <p:nvPicPr>
          <p:cNvPr id="144" name="Google Shape;144;p24"/>
          <p:cNvPicPr preferRelativeResize="0"/>
          <p:nvPr/>
        </p:nvPicPr>
        <p:blipFill>
          <a:blip r:embed="rId4">
            <a:alphaModFix/>
          </a:blip>
          <a:stretch>
            <a:fillRect/>
          </a:stretch>
        </p:blipFill>
        <p:spPr>
          <a:xfrm>
            <a:off x="0" y="4375850"/>
            <a:ext cx="2002724" cy="767650"/>
          </a:xfrm>
          <a:prstGeom prst="rect">
            <a:avLst/>
          </a:prstGeom>
          <a:noFill/>
          <a:ln>
            <a:noFill/>
          </a:ln>
        </p:spPr>
      </p:pic>
      <p:pic>
        <p:nvPicPr>
          <p:cNvPr id="145" name="Google Shape;145;p24"/>
          <p:cNvPicPr preferRelativeResize="0"/>
          <p:nvPr/>
        </p:nvPicPr>
        <p:blipFill>
          <a:blip r:embed="rId5">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9: Are we still in business?</a:t>
            </a:r>
            <a:endParaRPr>
              <a:latin typeface="Helvetica Neue"/>
              <a:ea typeface="Helvetica Neue"/>
              <a:cs typeface="Helvetica Neue"/>
              <a:sym typeface="Helvetica Neue"/>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 team of three data scientists develops different models to predict the supply of materials from a handful of unstable sources that exhibit sudden wide transitions between more stable states. How to keep track of </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what’s been tried,</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on which data</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did it work then, and</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would it work now?</a:t>
            </a:r>
            <a:endParaRPr>
              <a:latin typeface="Helvetica Neue"/>
              <a:ea typeface="Helvetica Neue"/>
              <a:cs typeface="Helvetica Neue"/>
              <a:sym typeface="Helvetica Neue"/>
            </a:endParaRPr>
          </a:p>
        </p:txBody>
      </p:sp>
      <p:pic>
        <p:nvPicPr>
          <p:cNvPr id="152" name="Google Shape;152;p25"/>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53" name="Google Shape;153;p25"/>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10: Freeze! (TC2)</a:t>
            </a:r>
            <a:endParaRPr>
              <a:latin typeface="Helvetica Neue"/>
              <a:ea typeface="Helvetica Neue"/>
              <a:cs typeface="Helvetica Neue"/>
              <a:sym typeface="Helvetica Neue"/>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 medical application for clinical use depends on a certified model. Consequently, the certified input-output relation of </a:t>
            </a:r>
            <a:r>
              <a:rPr lang="en-GB">
                <a:latin typeface="Helvetica Neue"/>
                <a:ea typeface="Helvetica Neue"/>
                <a:cs typeface="Helvetica Neue"/>
                <a:sym typeface="Helvetica Neue"/>
              </a:rPr>
              <a:t>the</a:t>
            </a:r>
            <a:r>
              <a:rPr lang="en-GB">
                <a:latin typeface="Helvetica Neue"/>
                <a:ea typeface="Helvetica Neue"/>
                <a:cs typeface="Helvetica Neue"/>
                <a:sym typeface="Helvetica Neue"/>
              </a:rPr>
              <a:t> model must not change after certification. Robustness must be, however, improved on corner cases. Development of the code outside the model, and e.g. implementation of new APIs is allowed, as long as one can show that certified values are still provided.</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You want to make at least internal releases often. However, each release requires you to provide some documents e.g. of the certified values still being provided. How to keep the release-costs low?</a:t>
            </a:r>
            <a:endParaRPr>
              <a:latin typeface="Helvetica Neue"/>
              <a:ea typeface="Helvetica Neue"/>
              <a:cs typeface="Helvetica Neue"/>
              <a:sym typeface="Helvetica Neue"/>
            </a:endParaRPr>
          </a:p>
        </p:txBody>
      </p:sp>
      <p:pic>
        <p:nvPicPr>
          <p:cNvPr id="160" name="Google Shape;160;p26"/>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61" name="Google Shape;161;p26"/>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11: Bad habits (PT2)</a:t>
            </a:r>
            <a:endParaRPr>
              <a:latin typeface="Helvetica Neue"/>
              <a:ea typeface="Helvetica Neue"/>
              <a:cs typeface="Helvetica Neue"/>
              <a:sym typeface="Helvetica Neue"/>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An experienced modeller produces Python code that you’d rather not work with. It’s cluttered, same variables and functions get re-defined several times, comments defy specialist </a:t>
            </a:r>
            <a:r>
              <a:rPr lang="en-GB">
                <a:latin typeface="Helvetica Neue"/>
                <a:ea typeface="Helvetica Neue"/>
                <a:cs typeface="Helvetica Neue"/>
                <a:sym typeface="Helvetica Neue"/>
              </a:rPr>
              <a:t>skills</a:t>
            </a:r>
            <a:r>
              <a:rPr lang="en-GB">
                <a:latin typeface="Helvetica Neue"/>
                <a:ea typeface="Helvetica Neue"/>
                <a:cs typeface="Helvetica Neue"/>
                <a:sym typeface="Helvetica Neue"/>
              </a:rPr>
              <a:t> and naming conventions are unheard of. The modeller also has a habit of making big-bang single commits.</a:t>
            </a:r>
            <a:r>
              <a:rPr lang="en-GB">
                <a:latin typeface="Helvetica Neue"/>
                <a:ea typeface="Helvetica Neue"/>
                <a:cs typeface="Helvetica Neue"/>
                <a:sym typeface="Helvetica Neue"/>
              </a:rPr>
              <a:t> It is thought that the behavior is not due to conscious resistance.</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Then again, the modeller knows the statistics. The rest of the team needs to build reliable, working software that uses the modeller’s magic to do the heavy lifting.</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Suggest strategies to improve the code quality.</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Think of both communication and tech/tool choices</a:t>
            </a:r>
            <a:endParaRPr>
              <a:latin typeface="Helvetica Neue"/>
              <a:ea typeface="Helvetica Neue"/>
              <a:cs typeface="Helvetica Neue"/>
              <a:sym typeface="Helvetica Neue"/>
            </a:endParaRPr>
          </a:p>
        </p:txBody>
      </p:sp>
      <p:pic>
        <p:nvPicPr>
          <p:cNvPr id="168" name="Google Shape;168;p27"/>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12: I’ve seen this before (T2)</a:t>
            </a:r>
            <a:endParaRPr>
              <a:latin typeface="Helvetica Neue"/>
              <a:ea typeface="Helvetica Neue"/>
              <a:cs typeface="Helvetica Neue"/>
              <a:sym typeface="Helvetica Neue"/>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Helvetica Neue"/>
                <a:ea typeface="Helvetica Neue"/>
                <a:cs typeface="Helvetica Neue"/>
                <a:sym typeface="Helvetica Neue"/>
              </a:rPr>
              <a:t>A data ingestion pipeline has started producing duplicates. What’s worse, same duplicates appear in both training and test data. It is also unclear if the present production model was </a:t>
            </a:r>
            <a:r>
              <a:rPr lang="en-GB">
                <a:latin typeface="Helvetica Neue"/>
                <a:ea typeface="Helvetica Neue"/>
                <a:cs typeface="Helvetica Neue"/>
                <a:sym typeface="Helvetica Neue"/>
              </a:rPr>
              <a:t>trained</a:t>
            </a:r>
            <a:r>
              <a:rPr lang="en-GB">
                <a:latin typeface="Helvetica Neue"/>
                <a:ea typeface="Helvetica Neue"/>
                <a:cs typeface="Helvetica Neue"/>
                <a:sym typeface="Helvetica Neue"/>
              </a:rPr>
              <a:t> on compromised data or not.</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The source of raw data is an incremental collection of parquet files on an object storage. </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Prioritize the actions in the situation.</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What do you need to investigate the present model?</a:t>
            </a:r>
            <a:endParaRPr>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GB">
                <a:latin typeface="Helvetica Neue"/>
                <a:ea typeface="Helvetica Neue"/>
                <a:cs typeface="Helvetica Neue"/>
                <a:sym typeface="Helvetica Neue"/>
              </a:rPr>
              <a:t>Would you try to salvage it?</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If the duplicates were found out by chance, how would you make them automatically discoverable?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Design necessary changes to preclude - to a fairly high certainty - that similar problem does not repeat.</a:t>
            </a:r>
            <a:endParaRPr>
              <a:latin typeface="Helvetica Neue"/>
              <a:ea typeface="Helvetica Neue"/>
              <a:cs typeface="Helvetica Neue"/>
              <a:sym typeface="Helvetica Neue"/>
            </a:endParaRPr>
          </a:p>
        </p:txBody>
      </p:sp>
      <p:pic>
        <p:nvPicPr>
          <p:cNvPr id="176" name="Google Shape;176;p28"/>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77" name="Google Shape;177;p28"/>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13: You just don’t understand (PC2)</a:t>
            </a:r>
            <a:endParaRPr>
              <a:latin typeface="Helvetica Neue"/>
              <a:ea typeface="Helvetica Neue"/>
              <a:cs typeface="Helvetica Neue"/>
              <a:sym typeface="Helvetica Neue"/>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An experienced Product Owner confronts a Data Scientist for failing to accomplish tasks in the backlog. The DS blames the data, ceases to make more “promises”, and attempts to make progress. The effort seems random and frivolous t</a:t>
            </a:r>
            <a:r>
              <a:rPr lang="en-GB">
                <a:latin typeface="Helvetica Neue"/>
                <a:ea typeface="Helvetica Neue"/>
                <a:cs typeface="Helvetica Neue"/>
                <a:sym typeface="Helvetica Neue"/>
              </a:rPr>
              <a:t>o the PO, and the reasons to not proceed sound obscure</a:t>
            </a:r>
            <a:r>
              <a:rPr lang="en-GB">
                <a:latin typeface="Helvetica Neue"/>
                <a:ea typeface="Helvetica Neue"/>
                <a:cs typeface="Helvetica Neue"/>
                <a:sym typeface="Helvetica Neue"/>
              </a:rPr>
              <a:t>.</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A test user group awaits. </a:t>
            </a:r>
            <a:r>
              <a:rPr lang="en-GB">
                <a:latin typeface="Helvetica Neue"/>
                <a:ea typeface="Helvetica Neue"/>
                <a:cs typeface="Helvetica Neue"/>
                <a:sym typeface="Helvetica Neue"/>
              </a:rPr>
              <a:t>One member of the group has provided the training set when asked for “examples”. </a:t>
            </a:r>
            <a:r>
              <a:rPr lang="en-GB">
                <a:latin typeface="Helvetica Neue"/>
                <a:ea typeface="Helvetica Neue"/>
                <a:cs typeface="Helvetica Neue"/>
                <a:sym typeface="Helvetica Neue"/>
              </a:rPr>
              <a:t>The machine learning component is supposed to help the main work tasks with suggestions.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What misunderstandings may underlie the situation?</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Suggest ways to mitigate the problems.</a:t>
            </a:r>
            <a:endParaRPr sz="1100">
              <a:solidFill>
                <a:schemeClr val="dk1"/>
              </a:solidFill>
            </a:endParaRPr>
          </a:p>
        </p:txBody>
      </p:sp>
      <p:pic>
        <p:nvPicPr>
          <p:cNvPr id="184" name="Google Shape;184;p29"/>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85" name="Google Shape;185;p29"/>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Intro</a:t>
            </a:r>
            <a:endParaRPr>
              <a:latin typeface="Helvetica Neue"/>
              <a:ea typeface="Helvetica Neue"/>
              <a:cs typeface="Helvetica Neue"/>
              <a:sym typeface="Helvetica Neue"/>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These exercises emphasize the MLOps adoption phase. You can assume the organization in question usually has fairly low MLOps maturity.</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In particular, no cases challenge with </a:t>
            </a:r>
            <a:r>
              <a:rPr lang="en-GB">
                <a:latin typeface="Helvetica Neue"/>
                <a:ea typeface="Helvetica Neue"/>
                <a:cs typeface="Helvetica Neue"/>
                <a:sym typeface="Helvetica Neue"/>
              </a:rPr>
              <a:t>constraints</a:t>
            </a:r>
            <a:r>
              <a:rPr lang="en-GB">
                <a:latin typeface="Helvetica Neue"/>
                <a:ea typeface="Helvetica Neue"/>
                <a:cs typeface="Helvetica Neue"/>
                <a:sym typeface="Helvetica Neue"/>
              </a:rPr>
              <a:t> from already adopted MLOps tools, so you are free to ideate and suggest additions and improvements.</a:t>
            </a:r>
            <a:endParaRPr>
              <a:latin typeface="Helvetica Neue"/>
              <a:ea typeface="Helvetica Neue"/>
              <a:cs typeface="Helvetica Neue"/>
              <a:sym typeface="Helvetica Neue"/>
            </a:endParaRPr>
          </a:p>
          <a:p>
            <a:pPr indent="0" lvl="0" marL="0" rtl="0" algn="l">
              <a:spcBef>
                <a:spcPts val="1200"/>
              </a:spcBef>
              <a:spcAft>
                <a:spcPts val="1200"/>
              </a:spcAft>
              <a:buNone/>
            </a:pPr>
            <a:r>
              <a:rPr lang="en-GB">
                <a:latin typeface="Helvetica Neue"/>
                <a:ea typeface="Helvetica Neue"/>
                <a:cs typeface="Helvetica Neue"/>
                <a:sym typeface="Helvetica Neue"/>
              </a:rPr>
              <a:t>To cover a range of themes, it makes sense to do at least 2-3 cases and regulate the amount of work with solution detail level and (in/ex)lusion of a practical implementation.</a:t>
            </a:r>
            <a:endParaRPr>
              <a:latin typeface="Helvetica Neue"/>
              <a:ea typeface="Helvetica Neue"/>
              <a:cs typeface="Helvetica Neue"/>
              <a:sym typeface="Helvetica Neue"/>
            </a:endParaRPr>
          </a:p>
        </p:txBody>
      </p:sp>
      <p:pic>
        <p:nvPicPr>
          <p:cNvPr id="64" name="Google Shape;64;p14"/>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65" name="Google Shape;65;p14"/>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Intro</a:t>
            </a:r>
            <a:endParaRPr>
              <a:latin typeface="Helvetica Neue"/>
              <a:ea typeface="Helvetica Neue"/>
              <a:cs typeface="Helvetica Neue"/>
              <a:sym typeface="Helvetica Neue"/>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The c</a:t>
            </a:r>
            <a:r>
              <a:rPr lang="en-GB">
                <a:latin typeface="Helvetica Neue"/>
                <a:ea typeface="Helvetica Neue"/>
                <a:cs typeface="Helvetica Neue"/>
                <a:sym typeface="Helvetica Neue"/>
              </a:rPr>
              <a:t>ases call for analysis and aspects of more than one of the following</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People (communication, roles, motivations, stakeholder relations)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Culture (teams’ operating practices and principles)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Technical solutions (automation, monitoring, artifact serving…)</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Ethics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Internal performance objectives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External constraints (certifications etc.)</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Resource /economical constraints</a:t>
            </a:r>
            <a:endParaRPr>
              <a:latin typeface="Helvetica Neue"/>
              <a:ea typeface="Helvetica Neue"/>
              <a:cs typeface="Helvetica Neue"/>
              <a:sym typeface="Helvetica Neue"/>
            </a:endParaRPr>
          </a:p>
        </p:txBody>
      </p:sp>
      <p:pic>
        <p:nvPicPr>
          <p:cNvPr id="72" name="Google Shape;72;p15"/>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73" name="Google Shape;73;p15"/>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Intro</a:t>
            </a:r>
            <a:endParaRPr>
              <a:latin typeface="Helvetica Neue"/>
              <a:ea typeface="Helvetica Neue"/>
              <a:cs typeface="Helvetica Neue"/>
              <a:sym typeface="Helvetica Neue"/>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All solutions must contain a plan of how to </a:t>
            </a:r>
            <a:r>
              <a:rPr lang="en-GB">
                <a:latin typeface="Helvetica Neue"/>
                <a:ea typeface="Helvetica Neue"/>
                <a:cs typeface="Helvetica Neue"/>
                <a:sym typeface="Helvetica Neue"/>
              </a:rPr>
              <a:t>address</a:t>
            </a:r>
            <a:r>
              <a:rPr lang="en-GB">
                <a:latin typeface="Helvetica Neue"/>
                <a:ea typeface="Helvetica Neue"/>
                <a:cs typeface="Helvetica Neue"/>
                <a:sym typeface="Helvetica Neue"/>
              </a:rPr>
              <a:t> the problem.</a:t>
            </a:r>
            <a:endParaRPr>
              <a:latin typeface="Helvetica Neue"/>
              <a:ea typeface="Helvetica Neue"/>
              <a:cs typeface="Helvetica Neue"/>
              <a:sym typeface="Helvetica Neue"/>
            </a:endParaRPr>
          </a:p>
          <a:p>
            <a:pPr indent="0" lvl="0" marL="0" rtl="0" algn="l">
              <a:spcBef>
                <a:spcPts val="1200"/>
              </a:spcBef>
              <a:spcAft>
                <a:spcPts val="0"/>
              </a:spcAft>
              <a:buNone/>
            </a:pPr>
            <a:r>
              <a:rPr lang="en-GB">
                <a:latin typeface="Helvetica Neue"/>
                <a:ea typeface="Helvetica Neue"/>
                <a:cs typeface="Helvetica Neue"/>
                <a:sym typeface="Helvetica Neue"/>
              </a:rPr>
              <a:t>Some cases specifically ask for an technical implementation.</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P</a:t>
            </a:r>
            <a:r>
              <a:rPr lang="en-GB">
                <a:latin typeface="Helvetica Neue"/>
                <a:ea typeface="Helvetica Neue"/>
                <a:cs typeface="Helvetica Neue"/>
                <a:sym typeface="Helvetica Neue"/>
              </a:rPr>
              <a:t>artial</a:t>
            </a:r>
            <a:r>
              <a:rPr lang="en-GB">
                <a:latin typeface="Helvetica Neue"/>
                <a:ea typeface="Helvetica Neue"/>
                <a:cs typeface="Helvetica Neue"/>
                <a:sym typeface="Helvetica Neue"/>
              </a:rPr>
              <a:t> implementations help gain skills, too.</a:t>
            </a:r>
            <a:endParaRPr>
              <a:latin typeface="Helvetica Neue"/>
              <a:ea typeface="Helvetica Neue"/>
              <a:cs typeface="Helvetica Neue"/>
              <a:sym typeface="Helvetica Neue"/>
            </a:endParaRPr>
          </a:p>
          <a:p>
            <a:pPr indent="0" lvl="0" marL="0" rtl="0" algn="l">
              <a:spcBef>
                <a:spcPts val="1200"/>
              </a:spcBef>
              <a:spcAft>
                <a:spcPts val="0"/>
              </a:spcAft>
              <a:buNone/>
            </a:pPr>
            <a:r>
              <a:rPr lang="en-GB">
                <a:latin typeface="Helvetica Neue"/>
                <a:ea typeface="Helvetica Neue"/>
                <a:cs typeface="Helvetica Neue"/>
                <a:sym typeface="Helvetica Neue"/>
              </a:rPr>
              <a:t>There is a label such as (C2) to indicate the </a:t>
            </a:r>
            <a:r>
              <a:rPr lang="en-GB">
                <a:latin typeface="Helvetica Neue"/>
                <a:ea typeface="Helvetica Neue"/>
                <a:cs typeface="Helvetica Neue"/>
                <a:sym typeface="Helvetica Neue"/>
              </a:rPr>
              <a:t>anticipated</a:t>
            </a:r>
            <a:r>
              <a:rPr lang="en-GB">
                <a:latin typeface="Helvetica Neue"/>
                <a:ea typeface="Helvetica Neue"/>
                <a:cs typeface="Helvetica Neue"/>
                <a:sym typeface="Helvetica Neue"/>
              </a:rPr>
              <a:t> properties of each case:</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The letters indicate predominant theme: Technical, Conceptual, People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The number 1-3 indicates challenge</a:t>
            </a:r>
            <a:endParaRPr>
              <a:latin typeface="Helvetica Neue"/>
              <a:ea typeface="Helvetica Neue"/>
              <a:cs typeface="Helvetica Neue"/>
              <a:sym typeface="Helvetica Neue"/>
            </a:endParaRPr>
          </a:p>
        </p:txBody>
      </p:sp>
      <p:pic>
        <p:nvPicPr>
          <p:cNvPr id="80" name="Google Shape;80;p16"/>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81" name="Google Shape;81;p16"/>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1: A disaster in a small company (TC1)</a:t>
            </a:r>
            <a:endParaRPr>
              <a:latin typeface="Helvetica Neue"/>
              <a:ea typeface="Helvetica Neue"/>
              <a:cs typeface="Helvetica Neue"/>
              <a:sym typeface="Helvetica Neue"/>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 four-person startup develops a machine vision quality assurance system for industry. One technical person works on the model and another one with the infra. The model maker gets into a serious accident. A computer vision expert - but from the media field - takes over. What arrangements would make </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the new modeller to know the objectives,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the relevant data discoverable and understandable?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get familiar with the development process of the model?</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(Bonus, </a:t>
            </a:r>
            <a:r>
              <a:rPr lang="en-GB">
                <a:latin typeface="Helvetica Neue"/>
                <a:ea typeface="Helvetica Neue"/>
                <a:cs typeface="Helvetica Neue"/>
                <a:sym typeface="Helvetica Neue"/>
              </a:rPr>
              <a:t>TC2 with this</a:t>
            </a:r>
            <a:r>
              <a:rPr lang="en-GB">
                <a:latin typeface="Helvetica Neue"/>
                <a:ea typeface="Helvetica Neue"/>
                <a:cs typeface="Helvetica Neue"/>
                <a:sym typeface="Helvetica Neue"/>
              </a:rPr>
              <a:t>: How to keep the production model alive and make decisions on update and developments needs?)</a:t>
            </a:r>
            <a:endParaRPr>
              <a:latin typeface="Helvetica Neue"/>
              <a:ea typeface="Helvetica Neue"/>
              <a:cs typeface="Helvetica Neue"/>
              <a:sym typeface="Helvetica Neue"/>
            </a:endParaRPr>
          </a:p>
        </p:txBody>
      </p:sp>
      <p:pic>
        <p:nvPicPr>
          <p:cNvPr id="88" name="Google Shape;88;p17"/>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89" name="Google Shape;89;p17"/>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2: The newcomer (PT2)</a:t>
            </a:r>
            <a:endParaRPr>
              <a:latin typeface="Helvetica Neue"/>
              <a:ea typeface="Helvetica Neue"/>
              <a:cs typeface="Helvetica Neue"/>
              <a:sym typeface="Helvetica Neue"/>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 young consultant - fresh from the university - joins a big ML team. The new person refuses to use anything else than (Jupyter) notebooks and keeps writing 1000-line-long “functions”. How to make this person a net-positive member to a team that’s otherwise using good SW development practices?</a:t>
            </a:r>
            <a:endParaRPr>
              <a:latin typeface="Helvetica Neue"/>
              <a:ea typeface="Helvetica Neue"/>
              <a:cs typeface="Helvetica Neue"/>
              <a:sym typeface="Helvetica Neue"/>
            </a:endParaRPr>
          </a:p>
          <a:p>
            <a:pPr indent="-342900" lvl="0" marL="457200" rtl="0" algn="l">
              <a:spcBef>
                <a:spcPts val="1200"/>
              </a:spcBef>
              <a:spcAft>
                <a:spcPts val="0"/>
              </a:spcAft>
              <a:buSzPts val="1800"/>
              <a:buFont typeface="Helvetica Neue"/>
              <a:buChar char="●"/>
            </a:pPr>
            <a:r>
              <a:rPr lang="en-GB">
                <a:latin typeface="Helvetica Neue"/>
                <a:ea typeface="Helvetica Neue"/>
                <a:cs typeface="Helvetica Neue"/>
                <a:sym typeface="Helvetica Neue"/>
              </a:rPr>
              <a:t>Design a suitable notebook-to-Python workflow</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a:t>
            </a:r>
            <a:endParaRPr>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GB">
                <a:latin typeface="Helvetica Neue"/>
                <a:ea typeface="Helvetica Neue"/>
                <a:cs typeface="Helvetica Neue"/>
                <a:sym typeface="Helvetica Neue"/>
              </a:rPr>
              <a:t>make the code quality tangible and </a:t>
            </a:r>
            <a:endParaRPr>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GB">
                <a:latin typeface="Helvetica Neue"/>
                <a:ea typeface="Helvetica Neue"/>
                <a:cs typeface="Helvetica Neue"/>
                <a:sym typeface="Helvetica Neue"/>
              </a:rPr>
              <a:t>motivate the newcomer to improve it?</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facilitate derivative work?</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Improve repeatability in the face of code dependency updates.</a:t>
            </a:r>
            <a:endParaRPr>
              <a:latin typeface="Helvetica Neue"/>
              <a:ea typeface="Helvetica Neue"/>
              <a:cs typeface="Helvetica Neue"/>
              <a:sym typeface="Helvetica Neue"/>
            </a:endParaRPr>
          </a:p>
        </p:txBody>
      </p:sp>
      <p:pic>
        <p:nvPicPr>
          <p:cNvPr id="96" name="Google Shape;96;p18"/>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97" name="Google Shape;97;p18"/>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3: The world changes (T2)</a:t>
            </a:r>
            <a:endParaRPr>
              <a:latin typeface="Helvetica Neue"/>
              <a:ea typeface="Helvetica Neue"/>
              <a:cs typeface="Helvetica Neue"/>
              <a:sym typeface="Helvetica Neue"/>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The customer maintains a web info board (Think of Gapminder) that has many many data sources that get </a:t>
            </a:r>
            <a:r>
              <a:rPr lang="en-GB">
                <a:latin typeface="Helvetica Neue"/>
                <a:ea typeface="Helvetica Neue"/>
                <a:cs typeface="Helvetica Neue"/>
                <a:sym typeface="Helvetica Neue"/>
              </a:rPr>
              <a:t>updated</a:t>
            </a:r>
            <a:r>
              <a:rPr lang="en-GB">
                <a:latin typeface="Helvetica Neue"/>
                <a:ea typeface="Helvetica Neue"/>
                <a:cs typeface="Helvetica Neue"/>
                <a:sym typeface="Helvetica Neue"/>
              </a:rPr>
              <a:t> with </a:t>
            </a:r>
            <a:r>
              <a:rPr lang="en-GB">
                <a:latin typeface="Helvetica Neue"/>
                <a:ea typeface="Helvetica Neue"/>
                <a:cs typeface="Helvetica Neue"/>
                <a:sym typeface="Helvetica Neue"/>
              </a:rPr>
              <a:t>varying</a:t>
            </a:r>
            <a:r>
              <a:rPr lang="en-GB">
                <a:latin typeface="Helvetica Neue"/>
                <a:ea typeface="Helvetica Neue"/>
                <a:cs typeface="Helvetica Neue"/>
                <a:sym typeface="Helvetica Neue"/>
              </a:rPr>
              <a:t> time </a:t>
            </a:r>
            <a:r>
              <a:rPr lang="en-GB">
                <a:latin typeface="Helvetica Neue"/>
                <a:ea typeface="Helvetica Neue"/>
                <a:cs typeface="Helvetica Neue"/>
                <a:sym typeface="Helvetica Neue"/>
              </a:rPr>
              <a:t>intervals</a:t>
            </a:r>
            <a:r>
              <a:rPr lang="en-GB">
                <a:latin typeface="Helvetica Neue"/>
                <a:ea typeface="Helvetica Neue"/>
                <a:cs typeface="Helvetica Neue"/>
                <a:sym typeface="Helvetica Neue"/>
              </a:rPr>
              <a:t>.</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detect that new data is available?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update the data automatically?</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Preparation for things breaking up, e.g. outages, API changes?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Indicators for update need </a:t>
            </a:r>
            <a:r>
              <a:rPr lang="en-GB">
                <a:latin typeface="Helvetica Neue"/>
                <a:ea typeface="Helvetica Neue"/>
                <a:cs typeface="Helvetica Neue"/>
                <a:sym typeface="Helvetica Neue"/>
              </a:rPr>
              <a:t>of the analysis texts and predictive models?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automate the updates?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04" name="Google Shape;104;p19"/>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05" name="Google Shape;105;p19"/>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4: Let’s always synthesize! (T1)</a:t>
            </a:r>
            <a:endParaRPr>
              <a:latin typeface="Helvetica Neue"/>
              <a:ea typeface="Helvetica Neue"/>
              <a:cs typeface="Helvetica Neue"/>
              <a:sym typeface="Helvetica Neue"/>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An essentially linear machine learning model didn’t work well with the input features X,Y,Z, but the nonlinear functions f(X,Y) and g(Y,Z), h(Z) of the features give stellar results. Afterwards, there is a hunch why, but no rigorous argument.</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What tools and methods could be used to document and communicate the discovery process of the features to relevant parties?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How to avoid the training-serving skew (i.e. make sure the transformation is always reliably done for both training data and production data for predictions)?</a:t>
            </a:r>
            <a:endParaRPr>
              <a:latin typeface="Helvetica Neue"/>
              <a:ea typeface="Helvetica Neue"/>
              <a:cs typeface="Helvetica Neue"/>
              <a:sym typeface="Helvetica Neue"/>
            </a:endParaRPr>
          </a:p>
        </p:txBody>
      </p:sp>
      <p:pic>
        <p:nvPicPr>
          <p:cNvPr id="112" name="Google Shape;112;p20"/>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13" name="Google Shape;113;p20"/>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Helvetica Neue"/>
                <a:ea typeface="Helvetica Neue"/>
                <a:cs typeface="Helvetica Neue"/>
                <a:sym typeface="Helvetica Neue"/>
              </a:rPr>
              <a:t>Case 5: Learning online (C2)</a:t>
            </a:r>
            <a:endParaRPr>
              <a:latin typeface="Helvetica Neue"/>
              <a:ea typeface="Helvetica Neue"/>
              <a:cs typeface="Helvetica Neue"/>
              <a:sym typeface="Helvetica Neue"/>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Helvetica Neue"/>
                <a:ea typeface="Helvetica Neue"/>
                <a:cs typeface="Helvetica Neue"/>
                <a:sym typeface="Helvetica Neue"/>
              </a:rPr>
              <a:t>Recommender system for a starting subscription-based audiobook company with a rapidly growing catalogue recommends content based on likes and choices of customers plus genre labels. It is learning online (the nightmare scenario). </a:t>
            </a:r>
            <a:r>
              <a:rPr lang="en-GB">
                <a:latin typeface="Helvetica Neue"/>
                <a:ea typeface="Helvetica Neue"/>
                <a:cs typeface="Helvetica Neue"/>
                <a:sym typeface="Helvetica Neue"/>
              </a:rPr>
              <a:t>However</a:t>
            </a:r>
            <a:r>
              <a:rPr lang="en-GB">
                <a:latin typeface="Helvetica Neue"/>
                <a:ea typeface="Helvetica Neue"/>
                <a:cs typeface="Helvetica Neue"/>
                <a:sym typeface="Helvetica Neue"/>
              </a:rPr>
              <a:t>, the ground truth is quickly available, i.e. if the customer chooses to listen the recommended audiobook or not.</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Analyse the risks and challenges.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a:latin typeface="Helvetica Neue"/>
                <a:ea typeface="Helvetica Neue"/>
                <a:cs typeface="Helvetica Neue"/>
                <a:sym typeface="Helvetica Neue"/>
              </a:rPr>
              <a:t>Plan </a:t>
            </a:r>
            <a:r>
              <a:rPr lang="en-GB">
                <a:latin typeface="Helvetica Neue"/>
                <a:ea typeface="Helvetica Neue"/>
                <a:cs typeface="Helvetica Neue"/>
                <a:sym typeface="Helvetica Neue"/>
              </a:rPr>
              <a:t>technical</a:t>
            </a:r>
            <a:r>
              <a:rPr lang="en-GB">
                <a:latin typeface="Helvetica Neue"/>
                <a:ea typeface="Helvetica Neue"/>
                <a:cs typeface="Helvetica Neue"/>
                <a:sym typeface="Helvetica Neue"/>
              </a:rPr>
              <a:t> and procedural solutions to address them.</a:t>
            </a:r>
            <a:endParaRPr>
              <a:latin typeface="Helvetica Neue"/>
              <a:ea typeface="Helvetica Neue"/>
              <a:cs typeface="Helvetica Neue"/>
              <a:sym typeface="Helvetica Neue"/>
            </a:endParaRPr>
          </a:p>
        </p:txBody>
      </p:sp>
      <p:pic>
        <p:nvPicPr>
          <p:cNvPr id="120" name="Google Shape;120;p21"/>
          <p:cNvPicPr preferRelativeResize="0"/>
          <p:nvPr/>
        </p:nvPicPr>
        <p:blipFill>
          <a:blip r:embed="rId3">
            <a:alphaModFix/>
          </a:blip>
          <a:stretch>
            <a:fillRect/>
          </a:stretch>
        </p:blipFill>
        <p:spPr>
          <a:xfrm>
            <a:off x="0" y="4375850"/>
            <a:ext cx="2002724" cy="767650"/>
          </a:xfrm>
          <a:prstGeom prst="rect">
            <a:avLst/>
          </a:prstGeom>
          <a:noFill/>
          <a:ln>
            <a:noFill/>
          </a:ln>
        </p:spPr>
      </p:pic>
      <p:pic>
        <p:nvPicPr>
          <p:cNvPr id="121" name="Google Shape;121;p21"/>
          <p:cNvPicPr preferRelativeResize="0"/>
          <p:nvPr/>
        </p:nvPicPr>
        <p:blipFill>
          <a:blip r:embed="rId4">
            <a:alphaModFix/>
          </a:blip>
          <a:stretch>
            <a:fillRect/>
          </a:stretch>
        </p:blipFill>
        <p:spPr>
          <a:xfrm>
            <a:off x="7279825" y="4233525"/>
            <a:ext cx="1864174" cy="90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