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73" r:id="rId14"/>
    <p:sldId id="274" r:id="rId15"/>
    <p:sldId id="275" r:id="rId16"/>
    <p:sldId id="278" r:id="rId17"/>
    <p:sldId id="281" r:id="rId18"/>
    <p:sldId id="277" r:id="rId19"/>
    <p:sldId id="282" r:id="rId20"/>
    <p:sldId id="283" r:id="rId21"/>
    <p:sldId id="285" r:id="rId22"/>
    <p:sldId id="288" r:id="rId23"/>
    <p:sldId id="280" r:id="rId24"/>
    <p:sldId id="276" r:id="rId25"/>
    <p:sldId id="28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1F1-5D9E-4F92-BFE1-F197A999C5C4}" type="datetimeFigureOut">
              <a:rPr lang="ko-KR" altLang="en-US" smtClean="0"/>
              <a:pPr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B6641-DB30-4C32-B127-609882B8B7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97BA9-E42B-479B-A3F0-E2AB7C7948FD}" type="datetimeFigureOut">
              <a:rPr lang="ko-KR" altLang="en-US" smtClean="0"/>
              <a:pPr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AE004-3708-45F7-8429-B5DAF26A2E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9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AE004-3708-45F7-8429-B5DAF26A2E7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AE004-3708-45F7-8429-B5DAF26A2E7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2019-04-29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2019-04-29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2019-04-29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2019-04-29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2019-04-29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Class (chap 6-7)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 smtClean="0"/>
              <a:t>(Chap </a:t>
            </a:r>
            <a:r>
              <a:rPr lang="en-US" altLang="ko-KR" dirty="0"/>
              <a:t>6-7)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상속 연습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오버로딩</a:t>
            </a:r>
            <a:r>
              <a:rPr lang="en-US" altLang="ko-KR" sz="2000" dirty="0" smtClean="0"/>
              <a:t>(Overloading) VS </a:t>
            </a:r>
            <a:r>
              <a:rPr lang="ko-KR" altLang="en-US" sz="2000" dirty="0" err="1" smtClean="0"/>
              <a:t>오버라이딩</a:t>
            </a:r>
            <a:r>
              <a:rPr lang="en-US" altLang="ko-KR" sz="2000" dirty="0" smtClean="0"/>
              <a:t>(Overriding)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오버로딩의 정의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 smtClean="0"/>
              <a:t>오버라이딩의</a:t>
            </a:r>
            <a:r>
              <a:rPr lang="ko-KR" altLang="en-US" sz="2000" dirty="0" smtClean="0"/>
              <a:t> 정의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왜 </a:t>
            </a:r>
            <a:r>
              <a:rPr lang="ko-KR" altLang="en-US" sz="2000" dirty="0" err="1" smtClean="0"/>
              <a:t>오버라이딩</a:t>
            </a:r>
            <a:r>
              <a:rPr lang="ko-KR" altLang="en-US" sz="2000" dirty="0" smtClean="0"/>
              <a:t> 하는가</a:t>
            </a:r>
            <a:r>
              <a:rPr lang="en-US" altLang="ko-KR" sz="2000" dirty="0" smtClean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 smtClean="0"/>
              <a:t>오버라이딩의</a:t>
            </a:r>
            <a:r>
              <a:rPr lang="ko-KR" altLang="en-US" sz="2000" dirty="0" smtClean="0"/>
              <a:t> 조건</a:t>
            </a:r>
            <a:endParaRPr lang="en-US" altLang="ko-KR" sz="2000" dirty="0" smtClean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1) </a:t>
            </a:r>
            <a:r>
              <a:rPr lang="ko-KR" altLang="en-US" sz="2000" dirty="0" smtClean="0"/>
              <a:t>상속관계에 있는 두 클래스 사이에서</a:t>
            </a:r>
            <a:endParaRPr lang="en-US" altLang="ko-KR" sz="2000" dirty="0" smtClean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2) </a:t>
            </a:r>
            <a:r>
              <a:rPr lang="ko-KR" altLang="en-US" sz="2000" dirty="0" err="1" smtClean="0"/>
              <a:t>메소드의</a:t>
            </a:r>
            <a:r>
              <a:rPr lang="ko-KR" altLang="en-US" sz="2000" dirty="0" smtClean="0"/>
              <a:t> 이름과 </a:t>
            </a:r>
            <a:r>
              <a:rPr lang="en-US" altLang="ko-KR" sz="2000" dirty="0" smtClean="0"/>
              <a:t>signature</a:t>
            </a:r>
            <a:r>
              <a:rPr lang="ko-KR" altLang="en-US" sz="2000" dirty="0" smtClean="0"/>
              <a:t>가 반드시 동일 해야 한다</a:t>
            </a:r>
            <a:r>
              <a:rPr lang="en-US" altLang="ko-KR" sz="2000" dirty="0" smtClean="0"/>
              <a:t>. ( </a:t>
            </a:r>
            <a:r>
              <a:rPr lang="ko-KR" altLang="en-US" sz="2000" dirty="0" smtClean="0"/>
              <a:t>만약 달라진다면</a:t>
            </a:r>
            <a:r>
              <a:rPr lang="en-US" altLang="ko-KR" sz="2000" dirty="0" smtClean="0"/>
              <a:t>? )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3) </a:t>
            </a:r>
            <a:r>
              <a:rPr lang="ko-KR" altLang="en-US" sz="2000" dirty="0" smtClean="0"/>
              <a:t>부모클래스의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보다 접근제어자가 더 좁게 설정되면 </a:t>
            </a:r>
            <a:r>
              <a:rPr lang="ko-KR" altLang="en-US" sz="2000" dirty="0" err="1" smtClean="0"/>
              <a:t>안된다</a:t>
            </a:r>
            <a:r>
              <a:rPr lang="en-US" altLang="ko-KR" sz="2000" dirty="0" smtClean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4) </a:t>
            </a:r>
            <a:r>
              <a:rPr lang="ko-KR" altLang="en-US" sz="2000" dirty="0" smtClean="0"/>
              <a:t>부모 클래스의 </a:t>
            </a:r>
            <a:r>
              <a:rPr lang="ko-KR" altLang="en-US" sz="2000" dirty="0" err="1" smtClean="0"/>
              <a:t>메소드보다</a:t>
            </a:r>
            <a:r>
              <a:rPr lang="ko-KR" altLang="en-US" sz="2000" dirty="0" smtClean="0"/>
              <a:t> 더 많은 예외를 지정할 수 없다</a:t>
            </a:r>
            <a:r>
              <a:rPr lang="en-US" altLang="ko-KR" sz="2000" dirty="0" smtClean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5)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클래스 </a:t>
            </a:r>
            <a:r>
              <a:rPr lang="ko-KR" altLang="en-US" sz="2000" dirty="0" err="1" smtClean="0"/>
              <a:t>메소드로</a:t>
            </a:r>
            <a:r>
              <a:rPr lang="ko-KR" altLang="en-US" sz="2000" dirty="0" smtClean="0"/>
              <a:t> 바꿀 수 없다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 반대도</a:t>
            </a:r>
            <a:r>
              <a:rPr lang="en-US" altLang="ko-KR" sz="2000" dirty="0" smtClean="0"/>
              <a:t>…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Object</a:t>
            </a:r>
            <a:r>
              <a:rPr lang="ko-KR" altLang="en-US" sz="2000" dirty="0" smtClean="0"/>
              <a:t> 클래스의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toString</a:t>
            </a:r>
            <a:r>
              <a:rPr lang="en-US" altLang="ko-KR" sz="2000" dirty="0" smtClean="0"/>
              <a:t>(), </a:t>
            </a:r>
            <a:r>
              <a:rPr lang="en-US" altLang="ko-KR" sz="2000" dirty="0" err="1" smtClean="0"/>
              <a:t>hashCode</a:t>
            </a:r>
            <a:r>
              <a:rPr lang="en-US" altLang="ko-KR" sz="2000" dirty="0" smtClean="0"/>
              <a:t>(), equals(Object O)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오버라이딩</a:t>
            </a:r>
            <a:r>
              <a:rPr lang="ko-KR" altLang="en-US" sz="2000" dirty="0" smtClean="0"/>
              <a:t> 해보자</a:t>
            </a:r>
            <a:r>
              <a:rPr lang="en-US" altLang="ko-KR" sz="2000" smtClean="0"/>
              <a:t>.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상속 연습 </a:t>
            </a:r>
            <a:r>
              <a:rPr lang="en-US" altLang="ko-KR" dirty="0" smtClean="0"/>
              <a:t>3 - super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super</a:t>
            </a:r>
            <a:r>
              <a:rPr lang="ko-KR" altLang="en-US" sz="2000" dirty="0" smtClean="0"/>
              <a:t>의 용법에 관하여 이해해 보자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로서의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super()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자식 생성자의 첫 문장에는 항상 </a:t>
            </a:r>
            <a:r>
              <a:rPr lang="ko-KR" altLang="en-US" sz="2000" dirty="0" err="1" smtClean="0"/>
              <a:t>부모생성자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super()</a:t>
            </a:r>
            <a:r>
              <a:rPr lang="ko-KR" altLang="en-US" sz="2000" dirty="0" smtClean="0"/>
              <a:t>를 호출한다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로서의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super.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자식의 멤버 변수와 부모의 멤버변수의 이름이 동일한 경우 그 구분을 위하여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자식에서 이미 </a:t>
            </a:r>
            <a:r>
              <a:rPr lang="ko-KR" altLang="en-US" sz="2000" dirty="0" err="1" smtClean="0"/>
              <a:t>오버라이딩된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메소드가</a:t>
            </a:r>
            <a:r>
              <a:rPr lang="ko-KR" altLang="en-US" sz="2000" dirty="0" smtClean="0"/>
              <a:t> 존재 하는 경우 부모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호출하고자 하는 경우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상속 연습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상속</a:t>
            </a:r>
            <a:r>
              <a:rPr lang="en-US" altLang="ko-KR" sz="2000" dirty="0" smtClean="0"/>
              <a:t>(Inheritance) VS </a:t>
            </a:r>
            <a:r>
              <a:rPr lang="ko-KR" altLang="en-US" sz="2000" dirty="0" smtClean="0"/>
              <a:t>포함</a:t>
            </a:r>
            <a:r>
              <a:rPr lang="en-US" altLang="ko-KR" sz="2000" dirty="0" smtClean="0"/>
              <a:t>(Composition)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상속은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기존 클래스를 물려받아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포함은 기존 클래스의 </a:t>
            </a:r>
            <a:r>
              <a:rPr lang="ko-KR" altLang="en-US" sz="2000" dirty="0" err="1" smtClean="0"/>
              <a:t>인스턴스를</a:t>
            </a:r>
            <a:r>
              <a:rPr lang="ko-KR" altLang="en-US" sz="2000" dirty="0" smtClean="0"/>
              <a:t> 새로운 클래스의 멤버 변수로 만드는 경우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A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is a B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A has a B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Card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class </a:t>
            </a:r>
            <a:r>
              <a:rPr lang="ko-KR" altLang="en-US" sz="2000" dirty="0" smtClean="0"/>
              <a:t>와</a:t>
            </a:r>
            <a:r>
              <a:rPr lang="en-US" altLang="ko-KR" sz="2000" dirty="0" smtClean="0"/>
              <a:t> Deck class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단일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상속의 장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단점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단일 상속은 단점을 어떻게 극복하는가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극복해야만 하는가</a:t>
            </a:r>
            <a:r>
              <a:rPr lang="en-US" altLang="ko-KR" sz="2000" dirty="0" smtClean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Composition ,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상속 연습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도형의 넓이를 구하는 </a:t>
            </a:r>
            <a:r>
              <a:rPr lang="en-US" altLang="ko-KR" sz="2000" dirty="0" smtClean="0"/>
              <a:t>area(), </a:t>
            </a:r>
            <a:r>
              <a:rPr lang="ko-KR" altLang="en-US" sz="2000" dirty="0" smtClean="0"/>
              <a:t>도형의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둘레의 길이를 구하는 </a:t>
            </a:r>
            <a:r>
              <a:rPr lang="en-US" altLang="ko-KR" sz="2000" dirty="0" smtClean="0"/>
              <a:t>circumference()</a:t>
            </a:r>
            <a:r>
              <a:rPr lang="ko-KR" altLang="en-US" sz="2000" dirty="0" smtClean="0"/>
              <a:t>를  </a:t>
            </a:r>
            <a:r>
              <a:rPr lang="ko-KR" altLang="en-US" sz="2000" dirty="0" err="1" smtClean="0"/>
              <a:t>메소드로</a:t>
            </a:r>
            <a:r>
              <a:rPr lang="ko-KR" altLang="en-US" sz="2000" dirty="0" smtClean="0"/>
              <a:t> 가지는 </a:t>
            </a:r>
            <a:r>
              <a:rPr lang="en-US" altLang="ko-KR" sz="2000" dirty="0" err="1" smtClean="0"/>
              <a:t>MyShape</a:t>
            </a:r>
            <a:r>
              <a:rPr lang="en-US" altLang="ko-KR" sz="2000" dirty="0" smtClean="0"/>
              <a:t> class</a:t>
            </a:r>
            <a:r>
              <a:rPr lang="ko-KR" altLang="en-US" sz="2000" dirty="0" smtClean="0"/>
              <a:t>를 만들어 보자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특정한 모양이 없는 </a:t>
            </a:r>
            <a:r>
              <a:rPr lang="en-US" altLang="ko-KR" sz="2000" dirty="0" err="1" smtClean="0"/>
              <a:t>MyShpae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area(), circumference()</a:t>
            </a:r>
            <a:r>
              <a:rPr lang="ko-KR" altLang="en-US" sz="2000" dirty="0" smtClean="0"/>
              <a:t>를 어떻게 구현할 것인가</a:t>
            </a:r>
            <a:r>
              <a:rPr lang="en-US" altLang="ko-KR" sz="2000" dirty="0" smtClean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기타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제어자 </a:t>
            </a:r>
            <a:r>
              <a:rPr lang="en-US" altLang="ko-KR" sz="2000" dirty="0" smtClean="0"/>
              <a:t>abstract</a:t>
            </a:r>
            <a:r>
              <a:rPr lang="ko-KR" altLang="en-US" sz="2000" dirty="0" smtClean="0"/>
              <a:t>에 대하여 생각해 보자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 smtClean="0"/>
              <a:t>MyShape</a:t>
            </a:r>
            <a:r>
              <a:rPr lang="en-US" altLang="ko-KR" sz="2000" smtClean="0"/>
              <a:t> class</a:t>
            </a:r>
            <a:r>
              <a:rPr lang="ko-KR" altLang="en-US" sz="2000" dirty="0" smtClean="0"/>
              <a:t>를 상속하는 </a:t>
            </a:r>
            <a:r>
              <a:rPr lang="en-US" altLang="ko-KR" sz="2000" dirty="0" smtClean="0"/>
              <a:t>Circle, Triangle, </a:t>
            </a:r>
            <a:r>
              <a:rPr lang="en-US" altLang="ko-KR" sz="2000" dirty="0" err="1" smtClean="0"/>
              <a:t>Rect</a:t>
            </a:r>
            <a:r>
              <a:rPr lang="en-US" altLang="ko-KR" sz="2000" dirty="0" smtClean="0"/>
              <a:t> class</a:t>
            </a:r>
            <a:r>
              <a:rPr lang="ko-KR" altLang="en-US" sz="2000" dirty="0" smtClean="0"/>
              <a:t>를 만들어 보자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Circle class</a:t>
            </a:r>
            <a:r>
              <a:rPr lang="ko-KR" altLang="en-US" sz="2000" dirty="0" smtClean="0"/>
              <a:t>를 상속하는 </a:t>
            </a:r>
            <a:r>
              <a:rPr lang="en-US" altLang="ko-KR" sz="2000" dirty="0" err="1" smtClean="0"/>
              <a:t>PartialCircle</a:t>
            </a:r>
            <a:r>
              <a:rPr lang="en-US" altLang="ko-KR" sz="2000" dirty="0" smtClean="0"/>
              <a:t> class</a:t>
            </a:r>
            <a:r>
              <a:rPr lang="ko-KR" altLang="en-US" sz="2000" dirty="0" smtClean="0"/>
              <a:t>를 만들어 보자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위에서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만든 모든 </a:t>
            </a:r>
            <a:r>
              <a:rPr lang="en-US" altLang="ko-KR" sz="2000" dirty="0" smtClean="0"/>
              <a:t>class</a:t>
            </a:r>
            <a:r>
              <a:rPr lang="ko-KR" altLang="en-US" sz="2000" dirty="0" smtClean="0"/>
              <a:t>를 하나의 패키지로 만들어 보자</a:t>
            </a:r>
            <a:r>
              <a:rPr lang="en-US" altLang="ko-KR" sz="2000" dirty="0" smtClean="0"/>
              <a:t>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모든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클래스의 조상 </a:t>
            </a:r>
            <a:r>
              <a:rPr lang="en-US" altLang="ko-KR" sz="2000" dirty="0" smtClean="0"/>
              <a:t>Object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상속 연습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Online API Document </a:t>
            </a:r>
            <a:r>
              <a:rPr lang="ko-KR" altLang="en-US" sz="2000" dirty="0" smtClean="0"/>
              <a:t>문서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참조하기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http://www.oracle.com/technetwork/java/javase/documentation/index.html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http://download.oracle.com/javase/6/docs/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http://download.oracle.com/javase/7/docs/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 smtClean="0"/>
              <a:t>WinHelp</a:t>
            </a:r>
            <a:r>
              <a:rPr lang="en-US" altLang="ko-KR" sz="2000" dirty="0" smtClean="0"/>
              <a:t> format API Document </a:t>
            </a:r>
            <a:r>
              <a:rPr lang="ko-KR" altLang="en-US" sz="2000" dirty="0" smtClean="0"/>
              <a:t>참조하기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http://www.allimant.org/javadoc/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Polymorphism(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Polymorphism </a:t>
            </a:r>
            <a:r>
              <a:rPr lang="ko-KR" altLang="en-US" sz="2000" dirty="0" smtClean="0"/>
              <a:t>이란</a:t>
            </a:r>
            <a:r>
              <a:rPr lang="en-US" altLang="ko-KR" sz="2000" dirty="0" smtClean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class</a:t>
            </a:r>
            <a:r>
              <a:rPr lang="ko-KR" altLang="en-US" sz="2000" dirty="0" smtClean="0"/>
              <a:t> 참조변수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간의 형 변환 </a:t>
            </a:r>
            <a:r>
              <a:rPr lang="en-US" altLang="ko-KR" sz="2000" dirty="0" smtClean="0"/>
              <a:t>: up casting,  down casting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Circle a=new Circle(); </a:t>
            </a:r>
            <a:r>
              <a:rPr lang="en-US" altLang="ko-KR" sz="2000" dirty="0" err="1" smtClean="0"/>
              <a:t>PartialCircle</a:t>
            </a:r>
            <a:r>
              <a:rPr lang="en-US" altLang="ko-KR" sz="2000" dirty="0" smtClean="0"/>
              <a:t> b=new </a:t>
            </a:r>
            <a:r>
              <a:rPr lang="en-US" altLang="ko-KR" sz="2000" dirty="0" err="1" smtClean="0"/>
              <a:t>PartialCircle</a:t>
            </a:r>
            <a:r>
              <a:rPr lang="en-US" altLang="ko-KR" sz="2000" dirty="0" smtClean="0"/>
              <a:t>();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a=b; </a:t>
            </a:r>
            <a:r>
              <a:rPr lang="ko-KR" altLang="en-US" sz="2000" dirty="0" smtClean="0"/>
              <a:t>가능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불가능</a:t>
            </a:r>
            <a:r>
              <a:rPr lang="en-US" altLang="ko-KR" sz="2000" dirty="0" smtClean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b=a; </a:t>
            </a:r>
            <a:r>
              <a:rPr lang="ko-KR" altLang="en-US" sz="2000" dirty="0" smtClean="0"/>
              <a:t>가능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불가능</a:t>
            </a:r>
            <a:r>
              <a:rPr lang="en-US" altLang="ko-KR" sz="2000" dirty="0" smtClean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 smtClean="0"/>
              <a:t>Instanceof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연산자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참조 변수가 참조하고 있는 </a:t>
            </a:r>
            <a:r>
              <a:rPr lang="ko-KR" altLang="en-US" sz="2000" dirty="0" err="1" smtClean="0"/>
              <a:t>인스턴스의</a:t>
            </a:r>
            <a:r>
              <a:rPr lang="ko-KR" altLang="en-US" sz="2000" dirty="0" smtClean="0"/>
              <a:t> 실제 타입을 알아 보기 위해 사용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사용법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참조 변수 </a:t>
            </a:r>
            <a:r>
              <a:rPr lang="en-US" altLang="ko-KR" sz="2000" dirty="0" err="1" smtClean="0"/>
              <a:t>instanceof</a:t>
            </a:r>
            <a:r>
              <a:rPr lang="ko-KR" altLang="en-US" sz="2000" dirty="0" smtClean="0"/>
              <a:t> 타입</a:t>
            </a:r>
            <a:r>
              <a:rPr lang="en-US" altLang="ko-KR" sz="2000" dirty="0" smtClean="0"/>
              <a:t> (Ex: a </a:t>
            </a:r>
            <a:r>
              <a:rPr lang="en-US" altLang="ko-KR" sz="2000" dirty="0" err="1" smtClean="0"/>
              <a:t>instanceof</a:t>
            </a:r>
            <a:r>
              <a:rPr lang="en-US" altLang="ko-KR" sz="2000" dirty="0" smtClean="0"/>
              <a:t> Circle)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부모 클래스의 참조 변수가 자식클래스의 </a:t>
            </a:r>
            <a:r>
              <a:rPr lang="ko-KR" altLang="en-US" sz="2000" dirty="0" err="1" smtClean="0"/>
              <a:t>인스턴스를</a:t>
            </a:r>
            <a:r>
              <a:rPr lang="ko-KR" altLang="en-US" sz="2000" dirty="0" smtClean="0"/>
              <a:t> 참조하는 경우 참조변수로 </a:t>
            </a:r>
            <a:r>
              <a:rPr lang="ko-KR" altLang="en-US" sz="2000" dirty="0" err="1" smtClean="0"/>
              <a:t>오버라이딩되어</a:t>
            </a:r>
            <a:r>
              <a:rPr lang="ko-KR" altLang="en-US" sz="2000" dirty="0" smtClean="0"/>
              <a:t> 있는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호출하면 부모클래스의 </a:t>
            </a:r>
            <a:r>
              <a:rPr lang="ko-KR" altLang="en-US" sz="2000" dirty="0" err="1" smtClean="0"/>
              <a:t>메소드가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호츨되는가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자식 클래스의 </a:t>
            </a:r>
            <a:r>
              <a:rPr lang="ko-KR" altLang="en-US" sz="2000" dirty="0" err="1" smtClean="0"/>
              <a:t>메소드가</a:t>
            </a:r>
            <a:r>
              <a:rPr lang="ko-KR" altLang="en-US" sz="2000" dirty="0" smtClean="0"/>
              <a:t> 호출되는가</a:t>
            </a:r>
            <a:r>
              <a:rPr lang="en-US" altLang="ko-KR" sz="20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Object class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Object class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모든 클래스의 조상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hashCode</a:t>
            </a:r>
            <a:r>
              <a:rPr lang="ko-KR" altLang="en-US" sz="2000" dirty="0" smtClean="0"/>
              <a:t>의 역할과 오버라이딩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toString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역할과 </a:t>
            </a:r>
            <a:r>
              <a:rPr lang="ko-KR" altLang="en-US" sz="2000" dirty="0" err="1" smtClean="0"/>
              <a:t>오버라이딩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다른 </a:t>
            </a:r>
            <a:r>
              <a:rPr lang="ko-KR" altLang="en-US" sz="2000" dirty="0" err="1" smtClean="0"/>
              <a:t>메소드와의</a:t>
            </a:r>
            <a:r>
              <a:rPr lang="ko-KR" altLang="en-US" sz="2000" dirty="0" smtClean="0"/>
              <a:t> 구별점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equals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역할과 </a:t>
            </a:r>
            <a:r>
              <a:rPr lang="ko-KR" altLang="en-US" sz="2000" dirty="0" err="1" smtClean="0"/>
              <a:t>오버라이딩</a:t>
            </a:r>
            <a:endParaRPr lang="en-US" altLang="ko-KR" sz="2000" dirty="0" smtClean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인자가 있는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오버라이딩</a:t>
            </a:r>
            <a:r>
              <a:rPr lang="ko-KR" altLang="en-US" sz="2000" dirty="0" smtClean="0"/>
              <a:t> 하는 방법의 연습</a:t>
            </a:r>
            <a:r>
              <a:rPr lang="en-US" altLang="ko-KR" sz="2000" dirty="0" smtClean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public </a:t>
            </a:r>
            <a:r>
              <a:rPr lang="en-US" altLang="ko-KR" sz="2000" dirty="0" err="1" smtClean="0"/>
              <a:t>boolean</a:t>
            </a:r>
            <a:r>
              <a:rPr lang="en-US" altLang="ko-KR" sz="2000" dirty="0" smtClean="0"/>
              <a:t> equals(Object </a:t>
            </a:r>
            <a:r>
              <a:rPr lang="en-US" altLang="ko-KR" sz="2000" dirty="0" err="1" smtClean="0"/>
              <a:t>obj</a:t>
            </a:r>
            <a:r>
              <a:rPr lang="en-US" altLang="ko-KR" sz="2000" dirty="0" smtClean="0"/>
              <a:t>){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if(</a:t>
            </a:r>
            <a:r>
              <a:rPr lang="en-US" altLang="ko-KR" sz="2000" dirty="0" err="1" smtClean="0"/>
              <a:t>obj</a:t>
            </a:r>
            <a:r>
              <a:rPr lang="en-US" altLang="ko-KR" sz="2000" dirty="0" smtClean="0"/>
              <a:t>!=null &amp;&amp; </a:t>
            </a:r>
            <a:r>
              <a:rPr lang="en-US" altLang="ko-KR" sz="2000" dirty="0" err="1" smtClean="0"/>
              <a:t>obj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instanceof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현재클래스</a:t>
            </a:r>
            <a:r>
              <a:rPr lang="en-US" altLang="ko-KR" sz="2000" dirty="0" smtClean="0"/>
              <a:t>) {</a:t>
            </a:r>
            <a:r>
              <a:rPr lang="ko-KR" altLang="en-US" sz="2000" dirty="0" smtClean="0"/>
              <a:t>다운캐스팅</a:t>
            </a:r>
            <a:r>
              <a:rPr lang="en-US" altLang="ko-KR" sz="2000" dirty="0" smtClean="0"/>
              <a:t>; </a:t>
            </a:r>
            <a:r>
              <a:rPr lang="ko-KR" altLang="en-US" sz="2000" dirty="0" smtClean="0"/>
              <a:t>조건 처리</a:t>
            </a:r>
            <a:r>
              <a:rPr lang="en-US" altLang="ko-KR" sz="2000" dirty="0" smtClean="0"/>
              <a:t>}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else return false;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Modifier(</a:t>
            </a:r>
            <a:r>
              <a:rPr lang="ko-KR" altLang="en-US" dirty="0" smtClean="0"/>
              <a:t>제어자</a:t>
            </a:r>
            <a:r>
              <a:rPr lang="en-US" altLang="ko-KR" dirty="0" smtClean="0"/>
              <a:t>) 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Access modifier : public,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protected, </a:t>
            </a:r>
            <a:r>
              <a:rPr lang="ko-KR" altLang="en-US" sz="2000" dirty="0" smtClean="0"/>
              <a:t>생략</a:t>
            </a:r>
            <a:r>
              <a:rPr lang="en-US" altLang="ko-KR" sz="2000" dirty="0" smtClean="0"/>
              <a:t>(default), private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private : </a:t>
            </a:r>
            <a:r>
              <a:rPr lang="ko-KR" altLang="en-US" sz="2000" dirty="0" smtClean="0"/>
              <a:t>같은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 내에서만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생략</a:t>
            </a:r>
            <a:r>
              <a:rPr lang="en-US" altLang="ko-KR" sz="2000" dirty="0" smtClean="0"/>
              <a:t>(default) : </a:t>
            </a:r>
            <a:r>
              <a:rPr lang="ko-KR" altLang="en-US" sz="2000" dirty="0" smtClean="0"/>
              <a:t>같은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 내에서만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protected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같은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패키지내에서</a:t>
            </a:r>
            <a:r>
              <a:rPr lang="en-US" altLang="ko-KR" sz="2000" dirty="0" smtClean="0"/>
              <a:t>, </a:t>
            </a:r>
            <a:r>
              <a:rPr lang="ko-KR" altLang="en-US" sz="2000" smtClean="0"/>
              <a:t>다른 </a:t>
            </a:r>
            <a:r>
              <a:rPr lang="ko-KR" altLang="en-US" sz="2000" dirty="0" smtClean="0"/>
              <a:t>패키지의 자손 클래스에서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public : </a:t>
            </a:r>
            <a:r>
              <a:rPr lang="ko-KR" altLang="en-US" sz="2000" dirty="0" smtClean="0"/>
              <a:t>누구나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접근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클래스에는 </a:t>
            </a:r>
            <a:r>
              <a:rPr lang="en-US" altLang="ko-KR" sz="2000" dirty="0" smtClean="0"/>
              <a:t>public</a:t>
            </a:r>
            <a:r>
              <a:rPr lang="ko-KR" altLang="en-US" sz="2000" dirty="0" smtClean="0"/>
              <a:t> 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생략</a:t>
            </a:r>
            <a:r>
              <a:rPr lang="en-US" altLang="ko-KR" sz="2000" dirty="0" smtClean="0"/>
              <a:t>(default) </a:t>
            </a:r>
            <a:r>
              <a:rPr lang="ko-KR" altLang="en-US" sz="2000" dirty="0" smtClean="0"/>
              <a:t>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메소드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멤버 변수에는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 모두 사용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지역변수는 접근제어자 사용하지 않음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Modifier(</a:t>
            </a:r>
            <a:r>
              <a:rPr lang="ko-KR" altLang="en-US" dirty="0" smtClean="0"/>
              <a:t>제어자</a:t>
            </a:r>
            <a:r>
              <a:rPr lang="en-US" altLang="ko-KR" dirty="0" smtClean="0"/>
              <a:t>) -2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Other modifier : static, final, abstract, native, transient, synchronized, volatile, </a:t>
            </a:r>
            <a:r>
              <a:rPr lang="en-US" altLang="ko-KR" sz="2000" dirty="0" err="1" smtClean="0"/>
              <a:t>strictfp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 다양하나 </a:t>
            </a:r>
            <a:r>
              <a:rPr lang="en-US" altLang="ko-KR" sz="2000" dirty="0" smtClean="0"/>
              <a:t>static, final, abstract</a:t>
            </a:r>
            <a:r>
              <a:rPr lang="ko-KR" altLang="en-US" sz="2000" dirty="0" smtClean="0"/>
              <a:t>만 이해 할것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static : </a:t>
            </a:r>
            <a:r>
              <a:rPr lang="ko-KR" altLang="en-US" sz="2000" dirty="0" smtClean="0"/>
              <a:t>멤버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변수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초기화 </a:t>
            </a:r>
            <a:r>
              <a:rPr lang="ko-KR" altLang="en-US" sz="2000" dirty="0" err="1" smtClean="0"/>
              <a:t>블럭에서</a:t>
            </a:r>
            <a:r>
              <a:rPr lang="ko-KR" altLang="en-US" sz="2000" dirty="0" smtClean="0"/>
              <a:t> 사용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final : </a:t>
            </a: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메서드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멤버변수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지역변수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abstact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Modifier</a:t>
            </a:r>
            <a:r>
              <a:rPr lang="ko-KR" altLang="en-US" sz="2000" dirty="0" smtClean="0"/>
              <a:t>의 조합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메서드에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static</a:t>
            </a:r>
            <a:r>
              <a:rPr lang="ko-KR" altLang="en-US" sz="2000" dirty="0" smtClean="0"/>
              <a:t>과</a:t>
            </a:r>
            <a:r>
              <a:rPr lang="en-US" altLang="ko-KR" sz="2000" dirty="0" smtClean="0"/>
              <a:t> abstract</a:t>
            </a:r>
            <a:r>
              <a:rPr lang="ko-KR" altLang="en-US" sz="2000" dirty="0" smtClean="0"/>
              <a:t>를 함께 사용할 수 없다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클래스에 </a:t>
            </a:r>
            <a:r>
              <a:rPr lang="en-US" altLang="ko-KR" sz="2000" dirty="0" smtClean="0"/>
              <a:t>abstract</a:t>
            </a:r>
            <a:r>
              <a:rPr lang="ko-KR" altLang="en-US" sz="2000" dirty="0" smtClean="0"/>
              <a:t>와</a:t>
            </a:r>
            <a:r>
              <a:rPr lang="en-US" altLang="ko-KR" sz="2000" dirty="0" smtClean="0"/>
              <a:t> final</a:t>
            </a:r>
            <a:r>
              <a:rPr lang="ko-KR" altLang="en-US" sz="2000" dirty="0" smtClean="0"/>
              <a:t>을 동시에 사용할 수 없다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abstract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메소드에서의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접근 제어자가 </a:t>
            </a:r>
            <a:r>
              <a:rPr lang="en-US" altLang="ko-KR" sz="2000" dirty="0" smtClean="0"/>
              <a:t>private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 없다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메소드에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private</a:t>
            </a:r>
            <a:r>
              <a:rPr lang="ko-KR" altLang="en-US" sz="2000" dirty="0" smtClean="0"/>
              <a:t>와</a:t>
            </a:r>
            <a:r>
              <a:rPr lang="en-US" altLang="ko-KR" sz="2000" dirty="0" smtClean="0"/>
              <a:t> final</a:t>
            </a:r>
            <a:r>
              <a:rPr lang="ko-KR" altLang="en-US" sz="2000" dirty="0" smtClean="0"/>
              <a:t>을 같이 사용할 필요가 없다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제어자의 가장 중요한 용도는 </a:t>
            </a:r>
            <a:r>
              <a:rPr lang="en-US" altLang="ko-KR" sz="2000" dirty="0" smtClean="0"/>
              <a:t>information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hiding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통한 </a:t>
            </a:r>
            <a:r>
              <a:rPr lang="en-US" altLang="ko-KR" sz="2000" dirty="0" smtClean="0"/>
              <a:t>encapsulation</a:t>
            </a:r>
            <a:r>
              <a:rPr lang="ko-KR" altLang="en-US" sz="2000" dirty="0" smtClean="0"/>
              <a:t> 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abstract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class(</a:t>
            </a:r>
            <a:r>
              <a:rPr lang="ko-KR" altLang="en-US" dirty="0" smtClean="0"/>
              <a:t>추상클래스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abstract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class : </a:t>
            </a:r>
            <a:r>
              <a:rPr lang="ko-KR" altLang="en-US" sz="2000" dirty="0" smtClean="0"/>
              <a:t>완성되지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못한 부분이 있는 클래스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만약 클래스 중 헤더만 있고 바디가 완성되지 못한 </a:t>
            </a:r>
            <a:r>
              <a:rPr lang="ko-KR" altLang="en-US" sz="2000" dirty="0" err="1" smtClean="0"/>
              <a:t>메소드가</a:t>
            </a:r>
            <a:r>
              <a:rPr lang="ko-KR" altLang="en-US" sz="2000" dirty="0" smtClean="0"/>
              <a:t> 있다면 그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abstract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메소드가</a:t>
            </a:r>
            <a:r>
              <a:rPr lang="ko-KR" altLang="en-US" sz="2000" dirty="0" smtClean="0"/>
              <a:t> 됨</a:t>
            </a:r>
            <a:r>
              <a:rPr lang="en-US" altLang="ko-KR" sz="2000" dirty="0" smtClean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EX : abstract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double area() 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만약 </a:t>
            </a:r>
            <a:r>
              <a:rPr lang="en-US" altLang="ko-KR" sz="2000" dirty="0" smtClean="0"/>
              <a:t>abstract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하나 이상이라도 존재하면 그 클래스는 </a:t>
            </a:r>
            <a:r>
              <a:rPr lang="en-US" altLang="ko-KR" sz="2000" dirty="0" smtClean="0"/>
              <a:t>abstract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class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됨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추상클래스는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인스턴스를</a:t>
            </a:r>
            <a:r>
              <a:rPr lang="ko-KR" altLang="en-US" sz="2000" dirty="0" smtClean="0"/>
              <a:t> 만들 수 없음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상속에서 부모가 되어 자손 클래스에게 완성되지 못한 </a:t>
            </a:r>
            <a:r>
              <a:rPr lang="ko-KR" altLang="en-US" sz="2000" dirty="0" err="1" smtClean="0"/>
              <a:t>메소드의</a:t>
            </a:r>
            <a:r>
              <a:rPr lang="ko-KR" altLang="en-US" sz="2000" dirty="0" smtClean="0"/>
              <a:t> 구현을 강제하게 됨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 smtClean="0"/>
              <a:t>MyShape</a:t>
            </a:r>
            <a:r>
              <a:rPr lang="en-US" altLang="ko-KR" sz="2000" dirty="0" smtClean="0"/>
              <a:t> class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area()</a:t>
            </a:r>
            <a:r>
              <a:rPr lang="ko-KR" altLang="en-US" sz="2000" dirty="0" smtClean="0"/>
              <a:t>와</a:t>
            </a:r>
            <a:r>
              <a:rPr lang="en-US" altLang="ko-KR" sz="2000" dirty="0" smtClean="0"/>
              <a:t> circumference()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abstract</a:t>
            </a:r>
            <a:r>
              <a:rPr lang="ko-KR" altLang="en-US" sz="2000" dirty="0" smtClean="0"/>
              <a:t>로 바꾸고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모든 클래스들을 재 구성하시오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Autofit/>
          </a:bodyPr>
          <a:lstStyle/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100" dirty="0" smtClean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 smtClean="0"/>
              <a:t>[ </a:t>
            </a:r>
            <a:r>
              <a:rPr lang="en-US" altLang="ko-KR" sz="1200" dirty="0"/>
              <a:t>package</a:t>
            </a:r>
            <a:r>
              <a:rPr lang="ko-KR" altLang="en-US" sz="1200" dirty="0"/>
              <a:t> </a:t>
            </a:r>
            <a:r>
              <a:rPr lang="en-US" altLang="ko-KR" sz="1200" dirty="0"/>
              <a:t>pkgname1[.pkgname2[…]] ; ]</a:t>
            </a:r>
          </a:p>
          <a:p>
            <a:pPr marL="457200"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 import pkgname1.[pkgname2[…].]</a:t>
            </a:r>
            <a:r>
              <a:rPr lang="en-US" altLang="ko-KR" sz="1200" dirty="0" err="1"/>
              <a:t>classname</a:t>
            </a:r>
            <a:r>
              <a:rPr lang="en-US" altLang="ko-KR" sz="1200" dirty="0"/>
              <a:t> or *; ]</a:t>
            </a:r>
          </a:p>
          <a:p>
            <a:pPr marL="457200" lvl="2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12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 [</a:t>
            </a:r>
            <a:r>
              <a:rPr lang="ko-KR" altLang="en-US" sz="1200" dirty="0"/>
              <a:t>기타제어자</a:t>
            </a:r>
            <a:r>
              <a:rPr lang="en-US" altLang="ko-KR" sz="1200" dirty="0"/>
              <a:t>] class </a:t>
            </a:r>
            <a:r>
              <a:rPr lang="en-US" altLang="ko-KR" sz="1200" dirty="0" err="1"/>
              <a:t>Cname</a:t>
            </a:r>
            <a:r>
              <a:rPr lang="en-US" altLang="ko-KR" sz="1200" dirty="0"/>
              <a:t> [extends </a:t>
            </a:r>
            <a:r>
              <a:rPr lang="ko-KR" altLang="en-US" sz="1200" dirty="0"/>
              <a:t>부모클래스</a:t>
            </a:r>
            <a:r>
              <a:rPr lang="en-US" altLang="ko-KR" sz="1200" dirty="0"/>
              <a:t>] [implements </a:t>
            </a:r>
            <a:r>
              <a:rPr lang="ko-KR" altLang="en-US" sz="1200" dirty="0"/>
              <a:t>인터페이스</a:t>
            </a:r>
            <a:r>
              <a:rPr lang="en-US" altLang="ko-KR" sz="1200" dirty="0"/>
              <a:t>1,  …]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{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멤버변수</a:t>
            </a:r>
            <a:r>
              <a:rPr lang="en-US" altLang="ko-KR" sz="1200" dirty="0"/>
              <a:t>] =&gt; 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][</a:t>
            </a:r>
            <a:r>
              <a:rPr lang="ko-KR" altLang="en-US" sz="1200" dirty="0"/>
              <a:t>기타제어자</a:t>
            </a:r>
            <a:r>
              <a:rPr lang="en-US" altLang="ko-KR" sz="1200" dirty="0"/>
              <a:t>] </a:t>
            </a:r>
            <a:r>
              <a:rPr lang="en-US" altLang="ko-KR" sz="1200" dirty="0" err="1"/>
              <a:t>data_type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vName</a:t>
            </a:r>
            <a:r>
              <a:rPr lang="en-US" altLang="ko-KR" sz="1200" dirty="0"/>
              <a:t>;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] </a:t>
            </a:r>
            <a:r>
              <a:rPr lang="en-US" altLang="ko-KR" sz="1200" dirty="0" smtClean="0"/>
              <a:t>=&gt;  </a:t>
            </a:r>
            <a:r>
              <a:rPr lang="en-US" altLang="ko-KR" sz="1200" dirty="0"/>
              <a:t>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 </a:t>
            </a:r>
            <a:r>
              <a:rPr lang="en-US" altLang="ko-KR" sz="1200" dirty="0" err="1"/>
              <a:t>Cname</a:t>
            </a:r>
            <a:r>
              <a:rPr lang="en-US" altLang="ko-KR" sz="1200" dirty="0"/>
              <a:t>( [argument(s)] ) {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문장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]}</a:t>
            </a:r>
            <a:endParaRPr lang="en-US" altLang="ko-KR" sz="1200" dirty="0"/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 err="1"/>
              <a:t>메소드</a:t>
            </a:r>
            <a:r>
              <a:rPr lang="en-US" altLang="ko-KR" sz="1200" dirty="0"/>
              <a:t>] </a:t>
            </a:r>
            <a:r>
              <a:rPr lang="en-US" altLang="ko-KR" sz="1200" dirty="0" smtClean="0"/>
              <a:t> =&gt;   </a:t>
            </a:r>
            <a:r>
              <a:rPr lang="en-US" altLang="ko-KR" sz="1200" dirty="0"/>
              <a:t>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 [</a:t>
            </a:r>
            <a:r>
              <a:rPr lang="ko-KR" altLang="en-US" sz="1200" dirty="0"/>
              <a:t>기타제어자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리턴타입</a:t>
            </a:r>
            <a:r>
              <a:rPr lang="ko-KR" altLang="en-US" sz="1200" dirty="0"/>
              <a:t> </a:t>
            </a:r>
            <a:r>
              <a:rPr lang="en-US" altLang="ko-KR" sz="1200" dirty="0" err="1"/>
              <a:t>mName</a:t>
            </a:r>
            <a:r>
              <a:rPr lang="en-US" altLang="ko-KR" sz="1200" dirty="0"/>
              <a:t>( [argument(s)] ) [throws </a:t>
            </a:r>
            <a:r>
              <a:rPr lang="ko-KR" altLang="en-US" sz="1200" dirty="0"/>
              <a:t>예외클래스</a:t>
            </a:r>
            <a:r>
              <a:rPr lang="en-US" altLang="ko-KR" sz="1200" dirty="0"/>
              <a:t>1, </a:t>
            </a:r>
            <a:r>
              <a:rPr lang="en-US" altLang="ko-KR" sz="1200" dirty="0" smtClean="0"/>
              <a:t>…]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 {</a:t>
            </a:r>
            <a:endParaRPr lang="en-US" altLang="ko-KR" sz="1200" dirty="0"/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 	[</a:t>
            </a:r>
            <a:r>
              <a:rPr lang="ko-KR" altLang="en-US" sz="1200" dirty="0" smtClean="0"/>
              <a:t>문장</a:t>
            </a:r>
            <a:r>
              <a:rPr lang="en-US" altLang="ko-KR" sz="1200" dirty="0" smtClean="0"/>
              <a:t>;]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</a:t>
            </a:r>
            <a:r>
              <a:rPr lang="en-US" altLang="ko-KR" sz="1200"/>
              <a:t>	</a:t>
            </a:r>
            <a:r>
              <a:rPr lang="en-US" altLang="ko-KR" sz="1200" smtClean="0"/>
              <a:t>[return </a:t>
            </a:r>
            <a:r>
              <a:rPr lang="en-US" altLang="ko-KR" sz="1200" dirty="0"/>
              <a:t>[ </a:t>
            </a:r>
            <a:r>
              <a:rPr lang="ko-KR" altLang="en-US" sz="1200" dirty="0"/>
              <a:t>리턴 값 </a:t>
            </a:r>
            <a:r>
              <a:rPr lang="en-US" altLang="ko-KR" sz="1200" dirty="0"/>
              <a:t>] </a:t>
            </a:r>
            <a:r>
              <a:rPr lang="en-US" altLang="ko-KR" sz="1200" dirty="0" smtClean="0"/>
              <a:t>;]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 }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 smtClean="0"/>
              <a:t>[</a:t>
            </a:r>
            <a:r>
              <a:rPr lang="ko-KR" altLang="en-US" sz="1200" dirty="0"/>
              <a:t>내부클래스</a:t>
            </a:r>
            <a:r>
              <a:rPr lang="en-US" altLang="ko-KR" sz="1200" dirty="0"/>
              <a:t>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블록 초기화 </a:t>
            </a:r>
            <a:r>
              <a:rPr lang="ko-KR" altLang="en-US" sz="1200" dirty="0" smtClean="0"/>
              <a:t>루틴</a:t>
            </a:r>
            <a:r>
              <a:rPr lang="en-US" altLang="ko-KR" sz="1200" dirty="0" smtClean="0"/>
              <a:t>-</a:t>
            </a:r>
            <a:r>
              <a:rPr lang="ko-KR" altLang="en-US" sz="1200" dirty="0" err="1" smtClean="0"/>
              <a:t>인스턴스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블록초기화 루틴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=&gt;          { </a:t>
            </a:r>
            <a:r>
              <a:rPr lang="ko-KR" altLang="en-US" sz="1200" dirty="0"/>
              <a:t>문장</a:t>
            </a:r>
            <a:r>
              <a:rPr lang="en-US" altLang="ko-KR" sz="1200" dirty="0"/>
              <a:t>; }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블록 초기화 루틴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클래스 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블록초기화 루틴</a:t>
            </a:r>
            <a:r>
              <a:rPr lang="en-US" altLang="ko-KR" sz="1200" dirty="0" smtClean="0"/>
              <a:t>]  </a:t>
            </a:r>
            <a:r>
              <a:rPr lang="en-US" altLang="ko-KR" sz="1200" dirty="0"/>
              <a:t>=&gt;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static { </a:t>
            </a:r>
            <a:r>
              <a:rPr lang="ko-KR" altLang="en-US" sz="1200" dirty="0"/>
              <a:t>문장</a:t>
            </a:r>
            <a:r>
              <a:rPr lang="en-US" altLang="ko-KR" sz="1200" dirty="0"/>
              <a:t>; }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interface(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) - 1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Interface : </a:t>
            </a:r>
            <a:r>
              <a:rPr lang="ko-KR" altLang="en-US" sz="2000" dirty="0" smtClean="0"/>
              <a:t>순수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추상 클래스</a:t>
            </a:r>
            <a:r>
              <a:rPr lang="en-US" altLang="ko-KR" sz="2000" dirty="0" smtClean="0"/>
              <a:t>, class</a:t>
            </a:r>
            <a:r>
              <a:rPr lang="ko-KR" altLang="en-US" sz="2000" dirty="0" smtClean="0"/>
              <a:t> 대신</a:t>
            </a:r>
            <a:r>
              <a:rPr lang="en-US" altLang="ko-KR" sz="2000" dirty="0" smtClean="0"/>
              <a:t> interface</a:t>
            </a:r>
            <a:r>
              <a:rPr lang="ko-KR" altLang="en-US" sz="2000" dirty="0" smtClean="0"/>
              <a:t> 키워드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이용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일종의 추상클래스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스태틱한</a:t>
            </a:r>
            <a:r>
              <a:rPr lang="ko-KR" altLang="en-US" sz="2000" dirty="0" smtClean="0"/>
              <a:t> 상수를 제외하면 모든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추상 </a:t>
            </a:r>
            <a:r>
              <a:rPr lang="ko-KR" altLang="en-US" sz="2000" dirty="0" err="1" smtClean="0"/>
              <a:t>메소드여야</a:t>
            </a:r>
            <a:r>
              <a:rPr lang="ko-KR" altLang="en-US" sz="2000" dirty="0" smtClean="0"/>
              <a:t> 한다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멤버 변수 </a:t>
            </a:r>
            <a:r>
              <a:rPr lang="en-US" altLang="ko-KR" sz="2000" dirty="0" smtClean="0"/>
              <a:t>: public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static final type const-name=value;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멤버 변수에서</a:t>
            </a:r>
            <a:r>
              <a:rPr lang="en-US" altLang="ko-KR" sz="2000" dirty="0" smtClean="0"/>
              <a:t> public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static final </a:t>
            </a:r>
            <a:r>
              <a:rPr lang="ko-KR" altLang="en-US" sz="2000" dirty="0" smtClean="0"/>
              <a:t>은 생략 가능하다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멤버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public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abstract return-type </a:t>
            </a:r>
            <a:r>
              <a:rPr lang="en-US" altLang="ko-KR" sz="2000" dirty="0" err="1" smtClean="0"/>
              <a:t>methodName</a:t>
            </a:r>
            <a:r>
              <a:rPr lang="en-US" altLang="ko-KR" sz="2000" dirty="0" smtClean="0"/>
              <a:t>([</a:t>
            </a:r>
            <a:r>
              <a:rPr lang="en-US" altLang="ko-KR" sz="2000" dirty="0" err="1" smtClean="0"/>
              <a:t>Argu</a:t>
            </a:r>
            <a:r>
              <a:rPr lang="en-US" altLang="ko-KR" sz="2000" dirty="0" smtClean="0"/>
              <a:t>(s)]) 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멤버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메소드에서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public </a:t>
            </a:r>
            <a:r>
              <a:rPr lang="en-US" altLang="ko-KR" sz="2000" dirty="0" err="1" smtClean="0"/>
              <a:t>abstact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생략이 가능하다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그 외는 </a:t>
            </a:r>
            <a:r>
              <a:rPr lang="en-US" altLang="ko-KR" sz="2000" dirty="0" smtClean="0"/>
              <a:t>public </a:t>
            </a:r>
            <a:r>
              <a:rPr lang="en-US" altLang="ko-KR" sz="2000" dirty="0" err="1" smtClean="0"/>
              <a:t>statc</a:t>
            </a:r>
            <a:r>
              <a:rPr lang="en-US" altLang="ko-KR" sz="2000" dirty="0" smtClean="0"/>
              <a:t> class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InnerClass</a:t>
            </a:r>
            <a:r>
              <a:rPr lang="en-US" altLang="ko-KR" sz="2000" dirty="0" smtClean="0"/>
              <a:t> { } 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있을 수 있다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interface(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) - 2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Why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Interface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abstact</a:t>
            </a:r>
            <a:r>
              <a:rPr lang="en-US" altLang="ko-KR" sz="2000" dirty="0" smtClean="0"/>
              <a:t> class</a:t>
            </a:r>
            <a:r>
              <a:rPr lang="ko-KR" altLang="en-US" sz="2000" dirty="0" smtClean="0"/>
              <a:t>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같은 용도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다중 상속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 그 이상의 의미는</a:t>
            </a:r>
            <a:r>
              <a:rPr lang="en-US" altLang="ko-KR" sz="2000" dirty="0" smtClean="0"/>
              <a:t>? – </a:t>
            </a:r>
            <a:r>
              <a:rPr lang="ko-KR" altLang="en-US" sz="2000" dirty="0" err="1" smtClean="0"/>
              <a:t>다형성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개발시간 단축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표준화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독립적인 프로그래밍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서로 무관한 클래스들 간에 관계를 맺어줄 수 있다</a:t>
            </a:r>
            <a:r>
              <a:rPr lang="en-US" altLang="ko-KR" sz="2000" dirty="0" smtClean="0"/>
              <a:t>.(P261)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인터페이스를 구현하는 경우는 </a:t>
            </a:r>
            <a:r>
              <a:rPr lang="en-US" altLang="ko-KR" sz="2000" dirty="0" smtClean="0"/>
              <a:t>implements 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인터페이스 간의 상속에도 상속이 일어날 수 있으며 이 경우에는 </a:t>
            </a:r>
            <a:r>
              <a:rPr lang="en-US" altLang="ko-KR" sz="2000" dirty="0" smtClean="0"/>
              <a:t>extends</a:t>
            </a:r>
            <a:r>
              <a:rPr lang="ko-KR" altLang="en-US" sz="2000" dirty="0" smtClean="0"/>
              <a:t>를 사용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참고 </a:t>
            </a:r>
            <a:r>
              <a:rPr lang="en-US" altLang="ko-KR" sz="2000" dirty="0"/>
              <a:t>: FlyerMain.java</a:t>
            </a: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interface(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) - 3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정수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배열을 정렬하는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작성하시오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Circle </a:t>
            </a:r>
            <a:r>
              <a:rPr lang="ko-KR" altLang="en-US" sz="2000" dirty="0" smtClean="0"/>
              <a:t>배열을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정렬하는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만드시오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Circle, </a:t>
            </a:r>
            <a:r>
              <a:rPr lang="en-US" altLang="ko-KR" sz="2000" dirty="0" err="1" smtClean="0"/>
              <a:t>PartialCircle</a:t>
            </a:r>
            <a:r>
              <a:rPr lang="en-US" altLang="ko-KR" sz="2000" dirty="0" smtClean="0"/>
              <a:t>, Triangle, </a:t>
            </a:r>
            <a:r>
              <a:rPr lang="en-US" altLang="ko-KR" sz="2000" dirty="0" err="1" smtClean="0"/>
              <a:t>Rect</a:t>
            </a:r>
            <a:r>
              <a:rPr lang="ko-KR" altLang="en-US" sz="2000" dirty="0" smtClean="0"/>
              <a:t>의 인스턴스가 원소로 혼재된 배열을 만든 후 그 배열을 정렬하는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만드시오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 smtClean="0"/>
              <a:t>Rhambus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클래스가 있다고 가정할 때 도형 클래스의 </a:t>
            </a:r>
            <a:r>
              <a:rPr lang="ko-KR" altLang="en-US" sz="2000" dirty="0" err="1" smtClean="0"/>
              <a:t>인스턴스들과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Rhombus </a:t>
            </a:r>
            <a:r>
              <a:rPr lang="ko-KR" altLang="en-US" sz="2000" dirty="0" err="1" smtClean="0"/>
              <a:t>인스턴스를</a:t>
            </a:r>
            <a:r>
              <a:rPr lang="ko-KR" altLang="en-US" sz="2000" dirty="0" smtClean="0"/>
              <a:t> 동시에 원소로 가지는 배열을 만들고자 한다면 어떤 절차를 거쳐야 하는가</a:t>
            </a:r>
            <a:r>
              <a:rPr lang="en-US" altLang="ko-KR" sz="2000" dirty="0" smtClean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 smtClean="0"/>
              <a:t>MyShape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와 모든 자손 클래스를 </a:t>
            </a:r>
            <a:r>
              <a:rPr lang="en-US" altLang="ko-KR" sz="2000" dirty="0" smtClean="0"/>
              <a:t>Interface Comparator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implements </a:t>
            </a:r>
            <a:r>
              <a:rPr lang="ko-KR" altLang="en-US" sz="2000" dirty="0" smtClean="0"/>
              <a:t>하시오</a:t>
            </a:r>
            <a:r>
              <a:rPr lang="en-US" altLang="ko-KR" sz="2000" dirty="0" smtClean="0"/>
              <a:t>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 smtClean="0"/>
              <a:t>MyShape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배열이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각 도형의 </a:t>
            </a:r>
            <a:r>
              <a:rPr lang="ko-KR" altLang="en-US" sz="2000" dirty="0" err="1" smtClean="0"/>
              <a:t>인스턴스가</a:t>
            </a:r>
            <a:r>
              <a:rPr lang="ko-KR" altLang="en-US" sz="2000" dirty="0" smtClean="0"/>
              <a:t> 섞인 배열일 경우 </a:t>
            </a:r>
            <a:r>
              <a:rPr lang="en-US" altLang="ko-KR" sz="2000" dirty="0" err="1" smtClean="0"/>
              <a:t>Arrays.sort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이용하여 정렬되게 하려면 각 클래스의 내부 구성이 어떠해야 하는가</a:t>
            </a:r>
            <a:r>
              <a:rPr lang="en-US" altLang="ko-KR" sz="20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package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import 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package : </a:t>
            </a:r>
            <a:r>
              <a:rPr lang="ko-KR" altLang="en-US" sz="2000" dirty="0" smtClean="0"/>
              <a:t>클래스의 묶음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인터페이스 포함 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하부 패키지 포함 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물리적으로는 </a:t>
            </a:r>
            <a:r>
              <a:rPr lang="ko-KR" altLang="en-US" sz="2000" dirty="0" err="1" smtClean="0"/>
              <a:t>디렉토리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서로 관련된 클래스끼리 그룹단위로 묶어 효율적 관리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주석문을</a:t>
            </a:r>
            <a:r>
              <a:rPr lang="ko-KR" altLang="en-US" sz="2000" dirty="0" smtClean="0"/>
              <a:t> 제외하면 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소스 파일 첫 줄에 명시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그 다음이 </a:t>
            </a:r>
            <a:r>
              <a:rPr lang="en-US" altLang="ko-KR" sz="2000" dirty="0" smtClean="0"/>
              <a:t>import, class 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클래스 이름의 충돌을 피할 수 있다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클래스의 실제 이름</a:t>
            </a:r>
            <a:r>
              <a:rPr lang="en-US" altLang="ko-KR" sz="2000" dirty="0" smtClean="0"/>
              <a:t> : “</a:t>
            </a:r>
            <a:r>
              <a:rPr lang="ko-KR" altLang="en-US" sz="2000" dirty="0" err="1" smtClean="0"/>
              <a:t>패키지명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클래스이름</a:t>
            </a:r>
            <a:r>
              <a:rPr lang="en-US" altLang="ko-KR" sz="2000" dirty="0" smtClean="0"/>
              <a:t>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패키지명은</a:t>
            </a:r>
            <a:r>
              <a:rPr lang="ko-KR" altLang="en-US" sz="2000" dirty="0" smtClean="0"/>
              <a:t> 일반적으로 </a:t>
            </a:r>
            <a:r>
              <a:rPr lang="en-US" altLang="ko-KR" sz="2000" dirty="0" smtClean="0"/>
              <a:t>Domain Name</a:t>
            </a:r>
            <a:r>
              <a:rPr lang="ko-KR" altLang="en-US" sz="2000" dirty="0" smtClean="0"/>
              <a:t>의 역순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패키지명은</a:t>
            </a:r>
            <a:r>
              <a:rPr lang="ko-KR" altLang="en-US" sz="2000" dirty="0" smtClean="0"/>
              <a:t> 모두 </a:t>
            </a:r>
            <a:r>
              <a:rPr lang="ko-KR" altLang="en-US" sz="2000" dirty="0" err="1" smtClean="0"/>
              <a:t>소문자로하는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것을 </a:t>
            </a:r>
            <a:r>
              <a:rPr lang="ko-KR" altLang="en-US" sz="2000" dirty="0" err="1" smtClean="0"/>
              <a:t>윈칙으로</a:t>
            </a:r>
            <a:r>
              <a:rPr lang="ko-KR" altLang="en-US" sz="2000" dirty="0" smtClean="0"/>
              <a:t> 한다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문법 </a:t>
            </a:r>
            <a:r>
              <a:rPr lang="en-US" altLang="ko-KR" sz="2000" dirty="0" smtClean="0"/>
              <a:t>: “package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pkgname1[.pkgname2[…]] ;”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모든 클래스는 하나의 패키지에 속해야 한다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패키지명이</a:t>
            </a:r>
            <a:r>
              <a:rPr lang="ko-KR" altLang="en-US" sz="2000" dirty="0" smtClean="0"/>
              <a:t> 없는 모든 클래스는</a:t>
            </a:r>
            <a:r>
              <a:rPr lang="en-US" altLang="ko-KR" sz="2000" dirty="0" smtClean="0"/>
              <a:t>? =&gt; </a:t>
            </a:r>
            <a:r>
              <a:rPr lang="ko-KR" altLang="en-US" sz="2000" dirty="0" smtClean="0"/>
              <a:t>모두 이름없는 패키지에 속함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package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import -2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import : </a:t>
            </a:r>
            <a:r>
              <a:rPr lang="ko-KR" altLang="en-US" sz="2000" dirty="0" smtClean="0"/>
              <a:t>다른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패키지의 클래스를 사용하고자 할 때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문법 </a:t>
            </a:r>
            <a:r>
              <a:rPr lang="en-US" altLang="ko-KR" sz="2000" dirty="0" smtClean="0"/>
              <a:t>: “import pkgname1.[pkgname2[…].]</a:t>
            </a:r>
            <a:r>
              <a:rPr lang="en-US" altLang="ko-KR" sz="2000" dirty="0" err="1" smtClean="0"/>
              <a:t>classname</a:t>
            </a:r>
            <a:r>
              <a:rPr lang="en-US" altLang="ko-KR" sz="2000" dirty="0" smtClean="0"/>
              <a:t> or *;”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모든 자바 파일에는 </a:t>
            </a:r>
            <a:r>
              <a:rPr lang="en-US" altLang="ko-KR" sz="2000" dirty="0" smtClean="0"/>
              <a:t>import “</a:t>
            </a:r>
            <a:r>
              <a:rPr lang="en-US" altLang="ko-KR" sz="2000" dirty="0" err="1" smtClean="0"/>
              <a:t>java.lang</a:t>
            </a:r>
            <a:r>
              <a:rPr lang="en-US" altLang="ko-KR" sz="2000" dirty="0" smtClean="0"/>
              <a:t>.*;” </a:t>
            </a:r>
            <a:r>
              <a:rPr lang="ko-KR" altLang="en-US" sz="2000" dirty="0" smtClean="0"/>
              <a:t>이 생략되어 있다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컴파일 시 모든 클래스의 패키지를 알아내어 패키지 명을 붙여 준다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package 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import</a:t>
            </a:r>
            <a:r>
              <a:rPr lang="ko-KR" altLang="en-US" sz="2000" dirty="0" smtClean="0"/>
              <a:t> 사용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연습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만들어둔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도형 클래스들을 하나의 패키지로 정리해 보자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컴파일 시 </a:t>
            </a:r>
            <a:r>
              <a:rPr lang="en-US" altLang="ko-KR" sz="2000" dirty="0" smtClean="0"/>
              <a:t>“</a:t>
            </a:r>
            <a:r>
              <a:rPr lang="en-US" altLang="ko-KR" sz="2000" dirty="0" err="1" smtClean="0"/>
              <a:t>javac</a:t>
            </a:r>
            <a:r>
              <a:rPr lang="en-US" altLang="ko-KR" sz="2000" dirty="0" smtClean="0"/>
              <a:t> –d </a:t>
            </a:r>
            <a:r>
              <a:rPr lang="ko-KR" altLang="en-US" sz="2000" dirty="0" smtClean="0"/>
              <a:t>패키지루트 자바파일</a:t>
            </a:r>
            <a:r>
              <a:rPr lang="en-US" altLang="ko-KR" sz="2000" dirty="0" smtClean="0"/>
              <a:t>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패키지의 루트 디렉토리를 </a:t>
            </a:r>
            <a:r>
              <a:rPr lang="en-US" altLang="ko-KR" sz="2000" dirty="0" err="1" smtClean="0"/>
              <a:t>classpath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추가 해야 함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만든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 패키지를 이용하는 프로그램을 작성해 보자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C:\Program Files\Java\jdk1.6.0_04\</a:t>
            </a:r>
            <a:r>
              <a:rPr lang="en-US" altLang="ko-KR" sz="2000" dirty="0" err="1" smtClean="0"/>
              <a:t>jre</a:t>
            </a:r>
            <a:r>
              <a:rPr lang="en-US" altLang="ko-KR" sz="2000" dirty="0" smtClean="0"/>
              <a:t>\lib\rt.jar</a:t>
            </a:r>
            <a:r>
              <a:rPr lang="ko-KR" altLang="en-US" sz="2000" dirty="0" smtClean="0"/>
              <a:t>와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classpath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대하여 알아보자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Question 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Instance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개수를 제한하는 클래스는 어떻게 설계해야 하는가</a:t>
            </a:r>
            <a:r>
              <a:rPr lang="en-US" altLang="ko-KR" sz="2000" dirty="0" smtClean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참고 </a:t>
            </a:r>
            <a:r>
              <a:rPr lang="en-US" altLang="ko-KR" sz="2000" dirty="0"/>
              <a:t>: LimitInstance.java LimitInstanceTest.java</a:t>
            </a: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생성자가 </a:t>
            </a:r>
            <a:r>
              <a:rPr lang="en-US" altLang="ko-KR" sz="2000" dirty="0" smtClean="0"/>
              <a:t>private</a:t>
            </a:r>
            <a:r>
              <a:rPr lang="ko-KR" altLang="en-US" sz="2000" dirty="0" smtClean="0"/>
              <a:t>한 </a:t>
            </a:r>
            <a:r>
              <a:rPr lang="en-US" altLang="ko-KR" sz="2000" dirty="0" smtClean="0"/>
              <a:t>class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다른 클래스의 조상이 될 수 있는가</a:t>
            </a:r>
            <a:r>
              <a:rPr lang="en-US" altLang="ko-KR" sz="2000" dirty="0" smtClean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OOP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대 주요사항 </a:t>
            </a:r>
            <a:r>
              <a:rPr lang="en-US" altLang="ko-KR" dirty="0" smtClean="0"/>
              <a:t>=&gt; For REUSABILTY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3</a:t>
            </a:r>
            <a:r>
              <a:rPr lang="ko-KR" altLang="en-US" sz="2000" dirty="0" smtClean="0"/>
              <a:t>대 주요 개념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Encapsulation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Inheritance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Polymorphism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5</a:t>
            </a:r>
            <a:r>
              <a:rPr lang="ko-KR" altLang="en-US" sz="2000" dirty="0" smtClean="0"/>
              <a:t>대 부수 개념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Overloading </a:t>
            </a:r>
            <a:r>
              <a:rPr lang="en-US" altLang="ko-KR" sz="2000" dirty="0" err="1" smtClean="0"/>
              <a:t>vs</a:t>
            </a:r>
            <a:r>
              <a:rPr lang="en-US" altLang="ko-KR" sz="2000" dirty="0" smtClean="0"/>
              <a:t> Overriding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Interface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Abstraction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Modularity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설계 연습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반지름과 원주율을 멤버 변수로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가지며 원 넓이와 원 둘레를 </a:t>
            </a:r>
            <a:r>
              <a:rPr lang="ko-KR" altLang="en-US" sz="2000" smtClean="0"/>
              <a:t>구하는 </a:t>
            </a:r>
            <a:r>
              <a:rPr lang="ko-KR" altLang="en-US" sz="2000" smtClean="0"/>
              <a:t>기능</a:t>
            </a:r>
            <a:r>
              <a:rPr lang="ko-KR" altLang="en-US" sz="2000" smtClean="0"/>
              <a:t>의</a:t>
            </a:r>
            <a:r>
              <a:rPr lang="ko-KR" altLang="en-US" sz="2000" smtClean="0"/>
              <a:t>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가진 가장 단순한 형태의 </a:t>
            </a:r>
            <a:r>
              <a:rPr lang="en-US" altLang="ko-KR" sz="2000" dirty="0" smtClean="0"/>
              <a:t>Circle </a:t>
            </a:r>
            <a:r>
              <a:rPr lang="ko-KR" altLang="en-US" sz="2000" dirty="0" smtClean="0"/>
              <a:t>클래스를 만드시오</a:t>
            </a:r>
            <a:r>
              <a:rPr lang="en-US" altLang="ko-KR" sz="2000" dirty="0" smtClean="0"/>
              <a:t>.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만든 클래스를 이용하는 프로그램을 작성하시오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위에서 만든 클래스에서 멤버변수들을 보호하기 위한 수단을 고안해 보시오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멤버 변수들을 보호한 경우 추가적으로 필요한 </a:t>
            </a:r>
            <a:r>
              <a:rPr lang="ko-KR" altLang="en-US" sz="2000" dirty="0" err="1" smtClean="0"/>
              <a:t>메소드들을</a:t>
            </a:r>
            <a:r>
              <a:rPr lang="ko-KR" altLang="en-US" sz="2000" dirty="0" smtClean="0"/>
              <a:t> 생각하고 추가해 보시오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새로 보안 된 클래스를 이용하는 프로그램을 작성하시오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Information Hiding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Encapsulation</a:t>
            </a:r>
            <a:r>
              <a:rPr lang="ko-KR" altLang="en-US" sz="2000" dirty="0" smtClean="0"/>
              <a:t>에 대하여 정의하여 보자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설계 연습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Circle </a:t>
            </a:r>
            <a:r>
              <a:rPr lang="ko-KR" altLang="en-US" sz="2000" dirty="0" smtClean="0"/>
              <a:t>클래스에 기본 </a:t>
            </a:r>
            <a:r>
              <a:rPr lang="ko-KR" altLang="en-US" sz="2000" dirty="0" err="1" smtClean="0"/>
              <a:t>생성자</a:t>
            </a:r>
            <a:r>
              <a:rPr lang="en-US" altLang="ko-KR" sz="2000" dirty="0" smtClean="0"/>
              <a:t>(Default Constructor)</a:t>
            </a:r>
            <a:r>
              <a:rPr lang="ko-KR" altLang="en-US" sz="2000" dirty="0" smtClean="0"/>
              <a:t>가 아닌 생성자를 추가하시오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만든 클래스를 이용하는 프로그램을 작성하시오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Circle </a:t>
            </a:r>
            <a:r>
              <a:rPr lang="ko-KR" altLang="en-US" sz="2000" dirty="0" smtClean="0"/>
              <a:t>클래스에 인자를 가지는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추가하시오</a:t>
            </a:r>
            <a:r>
              <a:rPr lang="en-US" altLang="ko-KR" sz="2000" dirty="0" smtClean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만든 클래스를 이용하는 프로그램을 작성하시오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Circle </a:t>
            </a:r>
            <a:r>
              <a:rPr lang="ko-KR" altLang="en-US" sz="2000" dirty="0" smtClean="0"/>
              <a:t>클래스에 복사 </a:t>
            </a:r>
            <a:r>
              <a:rPr lang="ko-KR" altLang="en-US" sz="2000" dirty="0" err="1" smtClean="0"/>
              <a:t>생성자</a:t>
            </a:r>
            <a:r>
              <a:rPr lang="en-US" altLang="ko-KR" sz="2000" dirty="0" smtClean="0"/>
              <a:t>(Copy Constructor)</a:t>
            </a:r>
            <a:r>
              <a:rPr lang="ko-KR" altLang="en-US" sz="2000" dirty="0" smtClean="0"/>
              <a:t>를 추가하시오</a:t>
            </a:r>
            <a:r>
              <a:rPr lang="en-US" altLang="ko-KR" sz="2000" dirty="0" smtClean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만든 클래스를 이용하는 프로그램을 작성하시오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Overloading</a:t>
            </a:r>
            <a:r>
              <a:rPr lang="ko-KR" altLang="en-US" sz="2000" dirty="0" smtClean="0"/>
              <a:t>의 개념을 정리하여 보자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생성자가 </a:t>
            </a:r>
            <a:r>
              <a:rPr lang="en-US" altLang="ko-KR" sz="2000" dirty="0" smtClean="0"/>
              <a:t>private </a:t>
            </a:r>
            <a:r>
              <a:rPr lang="ko-KR" altLang="en-US" sz="2000" dirty="0" smtClean="0"/>
              <a:t>속성을 가진다면 어떤 일이 벌어질까</a:t>
            </a:r>
            <a:r>
              <a:rPr lang="en-US" altLang="ko-KR" sz="20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설계 연습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Circle </a:t>
            </a:r>
            <a:r>
              <a:rPr lang="ko-KR" altLang="en-US" sz="2000" dirty="0" smtClean="0"/>
              <a:t>클래스의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인스턴스의</a:t>
            </a:r>
            <a:r>
              <a:rPr lang="ko-KR" altLang="en-US" sz="2000" dirty="0" smtClean="0"/>
              <a:t> 개수를 세는 변수를 멤버 변수로 하나 설계하시오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그 변수가 제대로 동작하는 지를 테스트 하시오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변수들의 종류를 구분하고 각각의 생성 시기와 소멸 시기를 비교하시오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변수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클래스 변수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지역변수</a:t>
            </a: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Circle </a:t>
            </a:r>
            <a:r>
              <a:rPr lang="ko-KR" altLang="en-US" sz="2000" dirty="0" smtClean="0"/>
              <a:t>클래스에 </a:t>
            </a:r>
            <a:r>
              <a:rPr lang="en-US" altLang="ko-KR" sz="2000" dirty="0" smtClean="0"/>
              <a:t>static </a:t>
            </a:r>
            <a:r>
              <a:rPr lang="ko-KR" altLang="en-US" sz="2000" dirty="0" smtClean="0"/>
              <a:t>속성을 가진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추가적으로 설계하시오</a:t>
            </a:r>
            <a:r>
              <a:rPr lang="en-US" altLang="ko-KR" sz="2000" dirty="0" smtClean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그 </a:t>
            </a:r>
            <a:r>
              <a:rPr lang="ko-KR" altLang="en-US" sz="2000" dirty="0" err="1" smtClean="0"/>
              <a:t>메소드가</a:t>
            </a:r>
            <a:r>
              <a:rPr lang="ko-KR" altLang="en-US" sz="2000" dirty="0" smtClean="0"/>
              <a:t> 제대로 동작하는 지를 테스트 하시오</a:t>
            </a:r>
            <a:r>
              <a:rPr lang="en-US" altLang="ko-KR" sz="2000" dirty="0" smtClean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메소드와</a:t>
            </a:r>
            <a:r>
              <a:rPr lang="ko-KR" altLang="en-US" sz="2000" dirty="0" smtClean="0"/>
              <a:t> 클래스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비교하여 보자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클래스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변수를 사용할 수 없는데 그 이유는 무엇인가</a:t>
            </a:r>
            <a:r>
              <a:rPr lang="en-US" altLang="ko-KR" sz="20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설계 연습 </a:t>
            </a:r>
            <a:r>
              <a:rPr lang="en-US" altLang="ko-KR" dirty="0" smtClean="0"/>
              <a:t>4 - this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this</a:t>
            </a:r>
            <a:r>
              <a:rPr lang="ko-KR" altLang="en-US" sz="2000" dirty="0" smtClean="0"/>
              <a:t>의 용법에 관하여 이해해 보자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로서의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this()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이미 만들어 둔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this</a:t>
            </a:r>
            <a:r>
              <a:rPr lang="ko-KR" altLang="en-US" sz="2000" dirty="0" smtClean="0"/>
              <a:t>를 이용하여 재구성 하여 보자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this() </a:t>
            </a:r>
            <a:r>
              <a:rPr lang="ko-KR" altLang="en-US" sz="2000" dirty="0" smtClean="0"/>
              <a:t>이용하여 상호 </a:t>
            </a:r>
            <a:r>
              <a:rPr lang="ko-KR" altLang="en-US" sz="2000" dirty="0" err="1" smtClean="0"/>
              <a:t>호출시</a:t>
            </a:r>
            <a:r>
              <a:rPr lang="ko-KR" altLang="en-US" sz="2000" dirty="0" smtClean="0"/>
              <a:t>  반드시 가장 처음에 호출하여야 한다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로서의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this.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클래스 내에서 </a:t>
            </a:r>
            <a:r>
              <a:rPr lang="ko-KR" altLang="en-US" sz="2000" dirty="0" err="1" smtClean="0"/>
              <a:t>메소드의</a:t>
            </a:r>
            <a:r>
              <a:rPr lang="ko-KR" altLang="en-US" sz="2000" dirty="0" smtClean="0"/>
              <a:t> 인자가 멤버변수의 이름과 동일 한 경우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모든 클래스 </a:t>
            </a:r>
            <a:r>
              <a:rPr lang="ko-KR" altLang="en-US" sz="2000" dirty="0" err="1" smtClean="0"/>
              <a:t>인스턴스들의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호출시</a:t>
            </a:r>
            <a:r>
              <a:rPr lang="ko-KR" altLang="en-US" sz="2000" dirty="0" smtClean="0"/>
              <a:t> 그 구분을 위하여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설계 연습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Circle </a:t>
            </a:r>
            <a:r>
              <a:rPr lang="ko-KR" altLang="en-US" sz="2000" dirty="0" smtClean="0"/>
              <a:t>클래스에서 멤버변수들을 블록 초기화 루틴으로 초기화 하여 보자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초기화 루틴과 </a:t>
            </a:r>
            <a:r>
              <a:rPr lang="ko-KR" altLang="en-US" sz="2000" dirty="0" err="1" smtClean="0"/>
              <a:t>스태틱</a:t>
            </a:r>
            <a:r>
              <a:rPr lang="ko-KR" altLang="en-US" sz="2000" dirty="0" smtClean="0"/>
              <a:t> 초기화 루틴의 차이점을 이해하자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자동 초기화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명시적 초기화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통한 초기화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블록 초기화 루틴을 통한 초기화의 순서를 정하여 보자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6</a:t>
            </a:r>
            <a:r>
              <a:rPr lang="ko-KR" altLang="en-US" sz="2000" dirty="0" smtClean="0"/>
              <a:t>장에 배운 설계 기법을  총 동원하여 삼각형 클래스를 설계하시오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상속 연습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반지름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원주율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중심각을 멤버변수로 하며 넓이와 둘레를 구하는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가진 </a:t>
            </a:r>
            <a:r>
              <a:rPr lang="en-US" altLang="ko-KR" sz="2000" dirty="0" err="1" smtClean="0"/>
              <a:t>PartialCircle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설계하라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Circle class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상속하며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중심각을 추가적인 멤버변수로 가지는 </a:t>
            </a:r>
            <a:r>
              <a:rPr lang="en-US" altLang="ko-KR" sz="2000" dirty="0" err="1" smtClean="0"/>
              <a:t>PartialCircle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설계하라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클래스를 새로 만드는 것과 상속하여 만드는 것의 차이 점을 이해한다</a:t>
            </a:r>
            <a:r>
              <a:rPr lang="en-US" altLang="ko-KR" sz="2000" dirty="0" smtClean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조상클래스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부모</a:t>
            </a:r>
            <a:r>
              <a:rPr lang="en-US" altLang="ko-KR" sz="2000" dirty="0" smtClean="0"/>
              <a:t>(parent) </a:t>
            </a: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(super)</a:t>
            </a:r>
            <a:r>
              <a:rPr lang="ko-KR" altLang="en-US" sz="2000" dirty="0" smtClean="0"/>
              <a:t> 클래스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기반</a:t>
            </a:r>
            <a:r>
              <a:rPr lang="en-US" altLang="ko-KR" sz="2000" dirty="0" smtClean="0"/>
              <a:t>(base) </a:t>
            </a:r>
            <a:r>
              <a:rPr lang="ko-KR" altLang="en-US" sz="2000" dirty="0" smtClean="0"/>
              <a:t>클래스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자손클래스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자식</a:t>
            </a:r>
            <a:r>
              <a:rPr lang="en-US" altLang="ko-KR" sz="2000" dirty="0" smtClean="0"/>
              <a:t>(child) </a:t>
            </a: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(sub)</a:t>
            </a:r>
            <a:r>
              <a:rPr lang="ko-KR" altLang="en-US" sz="2000" dirty="0" smtClean="0"/>
              <a:t> 클래스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파생</a:t>
            </a:r>
            <a:r>
              <a:rPr lang="en-US" altLang="ko-KR" sz="2000" dirty="0" smtClean="0"/>
              <a:t>(derived) </a:t>
            </a:r>
            <a:r>
              <a:rPr lang="ko-KR" altLang="en-US" sz="2000" dirty="0" smtClean="0"/>
              <a:t>클래스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부모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클래스의 변화 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자식클래스에 영향을 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자식클래스의 변화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부모 클래스에 영향을 주지 않음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자식 클래스의 내부 구현이 </a:t>
            </a:r>
            <a:r>
              <a:rPr lang="en-US" altLang="ko-KR" sz="2000" dirty="0" smtClean="0"/>
              <a:t>encapsulation</a:t>
            </a:r>
            <a:r>
              <a:rPr lang="ko-KR" altLang="en-US" sz="2000" dirty="0" smtClean="0"/>
              <a:t>이 완전치 않은 부모 클래스의 멤버 변수를 직접 엑세스 해야 하는 코드를 쓴다면 부모 클래스에 변화가 생기면 문제가 발생한다</a:t>
            </a:r>
            <a:r>
              <a:rPr lang="en-US" altLang="ko-KR" sz="2000" dirty="0" smtClean="0"/>
              <a:t>.(Why? 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구성 요소 중 상속되지 않는 요소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생성자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블록 초기화 루틴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2355</TotalTime>
  <Words>1823</Words>
  <Application>Microsoft Office PowerPoint</Application>
  <PresentationFormat>화면 슬라이드 쇼(4:3)</PresentationFormat>
  <Paragraphs>296</Paragraphs>
  <Slides>25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가을</vt:lpstr>
      <vt:lpstr>Class (chap 6-7)</vt:lpstr>
      <vt:lpstr>Class1</vt:lpstr>
      <vt:lpstr>OOP의 8대 주요사항 =&gt; For REUSABILTY</vt:lpstr>
      <vt:lpstr>Class 설계 연습 1</vt:lpstr>
      <vt:lpstr>Class 설계 연습 2</vt:lpstr>
      <vt:lpstr>Class 설계 연습 3</vt:lpstr>
      <vt:lpstr>Class 설계 연습 4 - this</vt:lpstr>
      <vt:lpstr>Class 설계 연습 5</vt:lpstr>
      <vt:lpstr>Class 상속 연습 1</vt:lpstr>
      <vt:lpstr>Class 상속 연습 2</vt:lpstr>
      <vt:lpstr>Class 상속 연습 3 - super</vt:lpstr>
      <vt:lpstr>Class 상속 연습 4</vt:lpstr>
      <vt:lpstr>Class 상속 연습 5</vt:lpstr>
      <vt:lpstr>Class 상속 연습 6</vt:lpstr>
      <vt:lpstr>Polymorphism(다형성) -1</vt:lpstr>
      <vt:lpstr>Object class</vt:lpstr>
      <vt:lpstr>Modifier(제어자) -1</vt:lpstr>
      <vt:lpstr>Modifier(제어자) -2</vt:lpstr>
      <vt:lpstr>abstract class(추상클래스)</vt:lpstr>
      <vt:lpstr>interface(인터페이스) - 1</vt:lpstr>
      <vt:lpstr>interface(인터페이스) - 2</vt:lpstr>
      <vt:lpstr>interface(인터페이스) - 3</vt:lpstr>
      <vt:lpstr>package와 import -1</vt:lpstr>
      <vt:lpstr>package와 import -2</vt:lpstr>
      <vt:lpstr>Question -1</vt:lpstr>
    </vt:vector>
  </TitlesOfParts>
  <Company>KMLA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</dc:title>
  <dc:creator>KCH</dc:creator>
  <cp:lastModifiedBy>ComLabTeacher</cp:lastModifiedBy>
  <cp:revision>272</cp:revision>
  <dcterms:created xsi:type="dcterms:W3CDTF">2010-09-06T06:20:04Z</dcterms:created>
  <dcterms:modified xsi:type="dcterms:W3CDTF">2019-04-29T06:33:20Z</dcterms:modified>
</cp:coreProperties>
</file>