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6" r:id="rId5"/>
    <p:sldId id="259" r:id="rId6"/>
    <p:sldId id="269" r:id="rId7"/>
    <p:sldId id="273" r:id="rId8"/>
    <p:sldId id="270" r:id="rId9"/>
    <p:sldId id="274" r:id="rId10"/>
    <p:sldId id="271" r:id="rId11"/>
    <p:sldId id="272" r:id="rId12"/>
    <p:sldId id="276" r:id="rId13"/>
    <p:sldId id="268" r:id="rId14"/>
    <p:sldId id="263" r:id="rId15"/>
    <p:sldId id="277" r:id="rId16"/>
    <p:sldId id="26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6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0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54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4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79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36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32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560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684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13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4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179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2965366" y="2098823"/>
            <a:ext cx="6381834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400" b="1" i="1" dirty="0">
                <a:solidFill>
                  <a:prstClr val="white"/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1100" i="1" dirty="0" err="1" smtClean="0">
                <a:solidFill>
                  <a:prstClr val="white"/>
                </a:solidFill>
              </a:rPr>
              <a:t>지플러스</a:t>
            </a:r>
            <a:r>
              <a:rPr lang="ko-KR" altLang="en-US" sz="1100" i="1" dirty="0" smtClean="0">
                <a:solidFill>
                  <a:prstClr val="white"/>
                </a:solidFill>
              </a:rPr>
              <a:t> </a:t>
            </a:r>
            <a:r>
              <a:rPr lang="ko-KR" altLang="en-US" sz="1100" i="1" dirty="0">
                <a:solidFill>
                  <a:prstClr val="white"/>
                </a:solidFill>
              </a:rPr>
              <a:t>수습 프로젝트 </a:t>
            </a:r>
            <a:endParaRPr lang="en-US" altLang="ko-KR" sz="1100" i="1" dirty="0">
              <a:solidFill>
                <a:prstClr val="white"/>
              </a:solidFill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4206507" y="3745723"/>
            <a:ext cx="3899552" cy="370104"/>
            <a:chOff x="3365500" y="3796523"/>
            <a:chExt cx="3899552" cy="370104"/>
          </a:xfrm>
        </p:grpSpPr>
        <p:sp>
          <p:nvSpPr>
            <p:cNvPr id="51" name="직사각형 50"/>
            <p:cNvSpPr/>
            <p:nvPr/>
          </p:nvSpPr>
          <p:spPr>
            <a:xfrm>
              <a:off x="3365500" y="3796523"/>
              <a:ext cx="2997200" cy="370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www.gplus co.kr</a:t>
              </a:r>
              <a:endPara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6362700" y="3796523"/>
              <a:ext cx="902352" cy="370104"/>
            </a:xfrm>
            <a:prstGeom prst="rect">
              <a:avLst/>
            </a:prstGeom>
            <a:solidFill>
              <a:srgbClr val="2041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prstClr val="white"/>
                  </a:solidFill>
                </a:rPr>
                <a:t>Go</a:t>
              </a:r>
              <a:endParaRPr lang="ko-KR" altLang="en-US" sz="110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6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677389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bg1"/>
                </a:solidFill>
              </a:rPr>
              <a:t>Science App</a:t>
            </a:r>
            <a:r>
              <a:rPr lang="ko-KR" altLang="en-US" sz="1600" b="1" dirty="0">
                <a:solidFill>
                  <a:schemeClr val="bg1"/>
                </a:solidFill>
              </a:rPr>
              <a:t> 조회를 위한 </a:t>
            </a:r>
            <a:r>
              <a:rPr lang="en-US" altLang="ko-KR" sz="1600" b="1" dirty="0">
                <a:solidFill>
                  <a:schemeClr val="bg1"/>
                </a:solidFill>
              </a:rPr>
              <a:t>OPEN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API </a:t>
            </a:r>
            <a:r>
              <a:rPr lang="ko-KR" altLang="en-US" sz="1600" b="1" dirty="0">
                <a:solidFill>
                  <a:schemeClr val="bg1"/>
                </a:solidFill>
              </a:rPr>
              <a:t>기능</a:t>
            </a:r>
            <a:r>
              <a:rPr lang="en-US" altLang="ko-KR" sz="1600" b="1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사용자의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검증시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외부에서도 검증이 가능 하도록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API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구현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405" y="2631882"/>
            <a:ext cx="11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기능구현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47" y="2845324"/>
            <a:ext cx="5038400" cy="149352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539948" y="4007457"/>
            <a:ext cx="691763" cy="99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60435" y="3952960"/>
            <a:ext cx="1375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3hj7F20qZzK81X6</a:t>
            </a:r>
          </a:p>
          <a:p>
            <a:endParaRPr lang="ko-KR" altLang="en-US" sz="7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09" y="4832840"/>
            <a:ext cx="5012134" cy="122729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2965" y="2845323"/>
            <a:ext cx="2785870" cy="3214807"/>
          </a:xfrm>
          <a:prstGeom prst="rect">
            <a:avLst/>
          </a:prstGeom>
        </p:spPr>
      </p:pic>
      <p:sp>
        <p:nvSpPr>
          <p:cNvPr id="14" name="아래쪽 화살표 13"/>
          <p:cNvSpPr/>
          <p:nvPr/>
        </p:nvSpPr>
        <p:spPr>
          <a:xfrm>
            <a:off x="4858247" y="4075043"/>
            <a:ext cx="958132" cy="834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7836011" y="5239910"/>
            <a:ext cx="970059" cy="663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143246" y="4862401"/>
            <a:ext cx="21309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Postman</a:t>
            </a:r>
            <a:r>
              <a:rPr lang="ko-KR" altLang="en-US" sz="1050" dirty="0" smtClean="0"/>
              <a:t>을 통한 </a:t>
            </a:r>
            <a:r>
              <a:rPr lang="en-US" altLang="ko-KR" sz="1050" dirty="0" err="1" smtClean="0"/>
              <a:t>openAPI</a:t>
            </a:r>
            <a:r>
              <a:rPr lang="ko-KR" altLang="en-US" sz="1050" dirty="0" smtClean="0"/>
              <a:t>기능 검증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2938009" y="5403920"/>
            <a:ext cx="3339546" cy="344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2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6773897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chemeClr val="bg1"/>
                </a:solidFill>
              </a:rPr>
              <a:t>Lucene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</a:rPr>
              <a:t>을  통한 사이언스 앱 조회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Science App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등록시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Lucene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을 통해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indexing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및 </a:t>
            </a:r>
            <a:r>
              <a:rPr lang="en-US" altLang="ko-KR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Seach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구현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405" y="2631882"/>
            <a:ext cx="11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기능구현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277" y="2745099"/>
            <a:ext cx="6133727" cy="21949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054" y="5131754"/>
            <a:ext cx="6096950" cy="1610953"/>
          </a:xfrm>
          <a:prstGeom prst="rect">
            <a:avLst/>
          </a:prstGeom>
        </p:spPr>
      </p:pic>
      <p:sp>
        <p:nvSpPr>
          <p:cNvPr id="4" name="아래쪽 화살표 3"/>
          <p:cNvSpPr/>
          <p:nvPr/>
        </p:nvSpPr>
        <p:spPr>
          <a:xfrm>
            <a:off x="6058893" y="4818490"/>
            <a:ext cx="882595" cy="532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007457" y="3196424"/>
            <a:ext cx="548640" cy="15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784573" y="3196424"/>
            <a:ext cx="548640" cy="15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234747" y="3196423"/>
            <a:ext cx="548640" cy="1566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8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33240" y="3389458"/>
            <a:ext cx="2045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prstClr val="white"/>
                </a:solidFill>
              </a:rPr>
              <a:t>발표를</a:t>
            </a:r>
            <a:endParaRPr lang="en-US" altLang="ko-KR" sz="3200" b="1" dirty="0" smtClean="0">
              <a:solidFill>
                <a:prstClr val="white"/>
              </a:solidFill>
            </a:endParaRPr>
          </a:p>
          <a:p>
            <a:pPr algn="ctr"/>
            <a:r>
              <a:rPr lang="ko-KR" altLang="en-US" sz="3200" b="1" dirty="0" smtClean="0">
                <a:solidFill>
                  <a:prstClr val="white"/>
                </a:solidFill>
              </a:rPr>
              <a:t>마치며</a:t>
            </a:r>
            <a:r>
              <a:rPr lang="en-US" altLang="ko-KR" sz="3200" b="1" dirty="0" smtClean="0">
                <a:solidFill>
                  <a:prstClr val="white"/>
                </a:solidFill>
              </a:rPr>
              <a:t>..</a:t>
            </a:r>
            <a:endParaRPr lang="en-US" altLang="ko-KR" b="1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7041" y="2715123"/>
            <a:ext cx="2377540" cy="2425889"/>
          </a:xfrm>
          <a:prstGeom prst="ellipse">
            <a:avLst/>
          </a:prstGeom>
          <a:ln w="57150" cap="rnd">
            <a:solidFill>
              <a:srgbClr val="BCD6D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>
            <a:off x="4867042" y="2670086"/>
            <a:ext cx="2377540" cy="242588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 rot="10219561">
            <a:off x="4875059" y="2684553"/>
            <a:ext cx="2377540" cy="242588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1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666565" y="2671444"/>
            <a:ext cx="2395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prstClr val="white"/>
                </a:solidFill>
              </a:rPr>
              <a:t>100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%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344100" y="2078853"/>
            <a:ext cx="3518813" cy="3754759"/>
          </a:xfrm>
          <a:prstGeom prst="ellipse">
            <a:avLst/>
          </a:prstGeom>
          <a:ln w="57150" cap="rnd">
            <a:solidFill>
              <a:srgbClr val="BCD6D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>
            <a:off x="4344101" y="2065900"/>
            <a:ext cx="3518813" cy="375475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 rot="10219561">
            <a:off x="4372201" y="2070032"/>
            <a:ext cx="3518813" cy="375475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360687" y="2105673"/>
            <a:ext cx="3486033" cy="3665856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 smtClean="0">
                <a:solidFill>
                  <a:prstClr val="white"/>
                </a:solidFill>
              </a:rPr>
              <a:t>Q&amp;A</a:t>
            </a:r>
            <a:endParaRPr lang="ko-KR" altLang="en-US" sz="48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12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</a:t>
            </a:r>
            <a:r>
              <a:rPr lang="en-US" altLang="ko-KR" sz="2400" b="1" i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en-US" altLang="ko-KR" sz="24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975757"/>
              </p:ext>
            </p:extLst>
          </p:nvPr>
        </p:nvGraphicFramePr>
        <p:xfrm>
          <a:off x="1066801" y="2057102"/>
          <a:ext cx="10370299" cy="396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83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1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173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데이터 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CRUD</a:t>
                      </a: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사용자 와 관리자의 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신청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및 관리를 위한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CRUD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APP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등록 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73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Lucene</a:t>
                      </a:r>
                      <a:r>
                        <a:rPr kumimoji="0" lang="en-US" altLang="ko-KR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Search</a:t>
                      </a:r>
                      <a:endParaRPr kumimoji="0" lang="ko-KR" altLang="en-US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효율적인 데이터 검색을 위한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Indexing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처리 및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like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검색 기능 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1738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사이언스 앱 조회를 위한</a:t>
                      </a:r>
                      <a:endParaRPr kumimoji="0" lang="en-US" altLang="ko-KR" sz="1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OpenAPI</a:t>
                      </a:r>
                      <a:endParaRPr kumimoji="0" lang="ko-KR" altLang="en-US" sz="1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vl="1" algn="l" latinLnBrk="1">
                        <a:lnSpc>
                          <a:spcPct val="200000"/>
                        </a:lnSpc>
                      </a:pPr>
                      <a:endParaRPr lang="ko-KR" altLang="en-US" sz="1800" dirty="0">
                        <a:solidFill>
                          <a:srgbClr val="204164"/>
                        </a:solidFill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외부에서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조회 및 검증이 가능하도록 사이언스 앱 조회 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OPEN API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구현</a:t>
                      </a:r>
                      <a:endParaRPr lang="en-US" altLang="ko-KR" sz="14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POST MAN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테스트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066801" y="1291206"/>
            <a:ext cx="1831449" cy="389299"/>
          </a:xfrm>
          <a:prstGeom prst="roundRect">
            <a:avLst>
              <a:gd name="adj" fmla="val 0"/>
            </a:avLst>
          </a:prstGeom>
          <a:solidFill>
            <a:srgbClr val="2041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기존 기능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4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</a:t>
            </a:r>
            <a:r>
              <a:rPr lang="en-US" altLang="ko-KR" sz="2400" b="1" i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en-US" altLang="ko-KR" sz="24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99836"/>
              </p:ext>
            </p:extLst>
          </p:nvPr>
        </p:nvGraphicFramePr>
        <p:xfrm>
          <a:off x="1066801" y="1942802"/>
          <a:ext cx="10370299" cy="4633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5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3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52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Lucene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검색 기능 추가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검색 조건 필터 추가 구현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컬럼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필드수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2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스케줄러 기능 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기존의 전체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Indexing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기능을 일정 시간에 자동 수행 구현 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889725"/>
                  </a:ext>
                </a:extLst>
              </a:tr>
              <a:tr h="78995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Modal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팝업 사용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Tx/>
                        <a:buChar char="-"/>
                      </a:pP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신청 및 검증 프로세스에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모달창을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이용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49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Pagination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en-US" altLang="ko-KR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Lucene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을 활용한 </a:t>
                      </a:r>
                      <a:r>
                        <a:rPr lang="ko-KR" altLang="en-US" sz="12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페이징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구현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058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승인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반려 상태 값 변경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200,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반려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500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상태값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변경 </a:t>
                      </a:r>
                      <a:endParaRPr lang="en-US" altLang="ko-KR" sz="1200" b="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상태 만료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404 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추가 </a:t>
                      </a:r>
                      <a:r>
                        <a:rPr lang="en-US" altLang="ko-KR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054657"/>
                  </a:ext>
                </a:extLst>
              </a:tr>
              <a:tr h="750583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정렬 기능</a:t>
                      </a:r>
                      <a:endParaRPr kumimoji="0" lang="en-US" altLang="ko-KR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일부 컬럼 오름차순 내림차순 정렬 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045629"/>
                  </a:ext>
                </a:extLst>
              </a:tr>
              <a:tr h="615681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기타 </a:t>
                      </a:r>
                      <a:r>
                        <a:rPr kumimoji="0" lang="en-US" altLang="ko-KR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UI </a:t>
                      </a:r>
                      <a:r>
                        <a:rPr kumimoji="0" lang="ko-KR" altLang="en-US" sz="16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04164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 변경</a:t>
                      </a:r>
                      <a:endParaRPr kumimoji="0" lang="ko-KR" altLang="en-US" sz="1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204164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L="216000"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b="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반응형</a:t>
                      </a:r>
                      <a:r>
                        <a:rPr lang="ko-KR" altLang="en-US" sz="12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웹 적용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T="18000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1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307936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066801" y="1291206"/>
            <a:ext cx="1831449" cy="389299"/>
          </a:xfrm>
          <a:prstGeom prst="roundRect">
            <a:avLst>
              <a:gd name="adj" fmla="val 0"/>
            </a:avLst>
          </a:prstGeom>
          <a:solidFill>
            <a:srgbClr val="20416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 smtClean="0">
                <a:solidFill>
                  <a:schemeClr val="bg1"/>
                </a:solidFill>
              </a:rPr>
              <a:t>추가 사항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3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9716" y="2989801"/>
            <a:ext cx="161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>
                <a:solidFill>
                  <a:prstClr val="white"/>
                </a:solidFill>
              </a:rPr>
              <a:t>100</a:t>
            </a:r>
            <a:r>
              <a:rPr lang="en-US" altLang="ko-KR" sz="2000" b="1" dirty="0" smtClean="0">
                <a:solidFill>
                  <a:prstClr val="white"/>
                </a:solidFill>
              </a:rPr>
              <a:t>%</a:t>
            </a:r>
            <a:endParaRPr lang="en-US" altLang="ko-KR" sz="2000" b="1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867041" y="2108454"/>
            <a:ext cx="2377540" cy="2425889"/>
          </a:xfrm>
          <a:prstGeom prst="ellipse">
            <a:avLst/>
          </a:prstGeom>
          <a:ln w="57150" cap="rnd">
            <a:solidFill>
              <a:srgbClr val="BCD6D7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>
            <a:off x="4867042" y="2063417"/>
            <a:ext cx="2377540" cy="242588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02873" y="4694763"/>
            <a:ext cx="2435125" cy="141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6600" b="1" dirty="0" smtClean="0">
                <a:solidFill>
                  <a:prstClr val="white"/>
                </a:solidFill>
              </a:rPr>
              <a:t>시연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 rot="10219561">
            <a:off x="4875059" y="2077884"/>
            <a:ext cx="2377540" cy="2425889"/>
          </a:xfrm>
          <a:prstGeom prst="arc">
            <a:avLst>
              <a:gd name="adj1" fmla="val 16200000"/>
              <a:gd name="adj2" fmla="val 11013480"/>
            </a:avLst>
          </a:prstGeom>
          <a:ln w="76200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rgbClr val="4B7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9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 rot="18233279" flipH="1">
            <a:off x="8386186" y="1894249"/>
            <a:ext cx="792000" cy="1658088"/>
            <a:chOff x="5525713" y="3381918"/>
            <a:chExt cx="792000" cy="1658088"/>
          </a:xfrm>
        </p:grpSpPr>
        <p:sp>
          <p:nvSpPr>
            <p:cNvPr id="6" name="타원 5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7" name="직선 연결선 6"/>
            <p:cNvCxnSpPr>
              <a:stCxn id="8" idx="4"/>
              <a:endCxn id="6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 rot="19969417" flipH="1">
            <a:off x="6613548" y="3324133"/>
            <a:ext cx="792000" cy="1658088"/>
            <a:chOff x="5525713" y="3381918"/>
            <a:chExt cx="792000" cy="1658088"/>
          </a:xfrm>
        </p:grpSpPr>
        <p:sp>
          <p:nvSpPr>
            <p:cNvPr id="10" name="타원 9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1" name="직선 연결선 10"/>
            <p:cNvCxnSpPr>
              <a:stCxn id="12" idx="4"/>
              <a:endCxn id="10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 rot="4368996">
            <a:off x="2075431" y="433693"/>
            <a:ext cx="792000" cy="1658088"/>
            <a:chOff x="5525713" y="3381918"/>
            <a:chExt cx="792000" cy="1658088"/>
          </a:xfrm>
        </p:grpSpPr>
        <p:sp>
          <p:nvSpPr>
            <p:cNvPr id="14" name="타원 13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5" name="직선 연결선 14"/>
            <p:cNvCxnSpPr>
              <a:stCxn id="16" idx="4"/>
              <a:endCxn id="14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 rot="3317820">
            <a:off x="2838821" y="1971155"/>
            <a:ext cx="792000" cy="1658088"/>
            <a:chOff x="5525713" y="3381918"/>
            <a:chExt cx="792000" cy="1658088"/>
          </a:xfrm>
        </p:grpSpPr>
        <p:sp>
          <p:nvSpPr>
            <p:cNvPr id="18" name="타원 17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19" name="직선 연결선 18"/>
            <p:cNvCxnSpPr>
              <a:stCxn id="20" idx="4"/>
              <a:endCxn id="18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 rot="1692442">
            <a:off x="4335677" y="3288575"/>
            <a:ext cx="792000" cy="1658088"/>
            <a:chOff x="5525713" y="3381918"/>
            <a:chExt cx="792000" cy="1658088"/>
          </a:xfrm>
        </p:grpSpPr>
        <p:sp>
          <p:nvSpPr>
            <p:cNvPr id="22" name="타원 21"/>
            <p:cNvSpPr/>
            <p:nvPr/>
          </p:nvSpPr>
          <p:spPr>
            <a:xfrm rot="124181"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23" name="직선 연결선 22"/>
            <p:cNvCxnSpPr>
              <a:stCxn id="24" idx="4"/>
              <a:endCxn id="22" idx="0"/>
            </p:cNvCxnSpPr>
            <p:nvPr/>
          </p:nvCxnSpPr>
          <p:spPr>
            <a:xfrm rot="20200409" flipH="1">
              <a:off x="5818510" y="3679020"/>
              <a:ext cx="214544" cy="549213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 24"/>
          <p:cNvSpPr/>
          <p:nvPr/>
        </p:nvSpPr>
        <p:spPr>
          <a:xfrm>
            <a:off x="3778538" y="0"/>
            <a:ext cx="4284000" cy="2956497"/>
          </a:xfrm>
          <a:custGeom>
            <a:avLst/>
            <a:gdLst>
              <a:gd name="connsiteX0" fmla="*/ 161278 w 4284000"/>
              <a:gd name="connsiteY0" fmla="*/ 0 h 2956497"/>
              <a:gd name="connsiteX1" fmla="*/ 4122723 w 4284000"/>
              <a:gd name="connsiteY1" fmla="*/ 0 h 2956497"/>
              <a:gd name="connsiteX2" fmla="*/ 4187700 w 4284000"/>
              <a:gd name="connsiteY2" fmla="*/ 177532 h 2956497"/>
              <a:gd name="connsiteX3" fmla="*/ 4284000 w 4284000"/>
              <a:gd name="connsiteY3" fmla="*/ 814497 h 2956497"/>
              <a:gd name="connsiteX4" fmla="*/ 2142000 w 4284000"/>
              <a:gd name="connsiteY4" fmla="*/ 2956497 h 2956497"/>
              <a:gd name="connsiteX5" fmla="*/ 0 w 4284000"/>
              <a:gd name="connsiteY5" fmla="*/ 814497 h 2956497"/>
              <a:gd name="connsiteX6" fmla="*/ 96300 w 4284000"/>
              <a:gd name="connsiteY6" fmla="*/ 177532 h 295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4000" h="2956497">
                <a:moveTo>
                  <a:pt x="161278" y="0"/>
                </a:moveTo>
                <a:lnTo>
                  <a:pt x="4122723" y="0"/>
                </a:lnTo>
                <a:lnTo>
                  <a:pt x="4187700" y="177532"/>
                </a:lnTo>
                <a:cubicBezTo>
                  <a:pt x="4250285" y="378749"/>
                  <a:pt x="4284000" y="592686"/>
                  <a:pt x="4284000" y="814497"/>
                </a:cubicBezTo>
                <a:cubicBezTo>
                  <a:pt x="4284000" y="1997491"/>
                  <a:pt x="3324994" y="2956497"/>
                  <a:pt x="2142000" y="2956497"/>
                </a:cubicBezTo>
                <a:cubicBezTo>
                  <a:pt x="959006" y="2956497"/>
                  <a:pt x="0" y="1997491"/>
                  <a:pt x="0" y="814497"/>
                </a:cubicBezTo>
                <a:cubicBezTo>
                  <a:pt x="0" y="592686"/>
                  <a:pt x="33715" y="378749"/>
                  <a:pt x="96300" y="177532"/>
                </a:cubicBezTo>
                <a:close/>
              </a:path>
            </a:pathLst>
          </a:custGeom>
          <a:solidFill>
            <a:srgbClr val="204164"/>
          </a:solidFill>
          <a:ln w="635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6" name="Group 20"/>
          <p:cNvGrpSpPr>
            <a:grpSpLocks noChangeAspect="1"/>
          </p:cNvGrpSpPr>
          <p:nvPr/>
        </p:nvGrpSpPr>
        <p:grpSpPr bwMode="auto">
          <a:xfrm rot="1312666">
            <a:off x="4315655" y="4277269"/>
            <a:ext cx="351887" cy="479990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27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8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9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3701966" y="499295"/>
            <a:ext cx="4369113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i="1" dirty="0" smtClean="0">
                <a:solidFill>
                  <a:prstClr val="white"/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 smtClean="0">
                <a:solidFill>
                  <a:prstClr val="white"/>
                </a:solidFill>
              </a:rPr>
              <a:t>지플러스</a:t>
            </a:r>
            <a:r>
              <a:rPr lang="ko-KR" altLang="en-US" sz="900" i="1" dirty="0" smtClean="0">
                <a:solidFill>
                  <a:prstClr val="white"/>
                </a:solidFill>
              </a:rPr>
              <a:t> 수습 프로젝트 </a:t>
            </a:r>
            <a:endParaRPr lang="en-US" altLang="ko-KR" sz="900" i="1" dirty="0">
              <a:solidFill>
                <a:prstClr val="white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136710" y="5118409"/>
            <a:ext cx="179589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개발일정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3" name="Freeform 6"/>
          <p:cNvSpPr>
            <a:spLocks/>
          </p:cNvSpPr>
          <p:nvPr/>
        </p:nvSpPr>
        <p:spPr bwMode="auto">
          <a:xfrm rot="706591">
            <a:off x="2698749" y="2906506"/>
            <a:ext cx="395606" cy="350745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4" name="자유형 33"/>
          <p:cNvSpPr>
            <a:spLocks/>
          </p:cNvSpPr>
          <p:nvPr/>
        </p:nvSpPr>
        <p:spPr bwMode="auto">
          <a:xfrm>
            <a:off x="8923113" y="2798261"/>
            <a:ext cx="364932" cy="31938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36"/>
          <p:cNvSpPr>
            <a:spLocks noEditPoints="1"/>
          </p:cNvSpPr>
          <p:nvPr/>
        </p:nvSpPr>
        <p:spPr bwMode="auto">
          <a:xfrm rot="1177557">
            <a:off x="1935642" y="1227297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11"/>
          <p:cNvSpPr>
            <a:spLocks noEditPoints="1"/>
          </p:cNvSpPr>
          <p:nvPr/>
        </p:nvSpPr>
        <p:spPr bwMode="auto">
          <a:xfrm rot="21053141" flipH="1">
            <a:off x="7007734" y="4340017"/>
            <a:ext cx="350410" cy="430205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439080" y="3597750"/>
            <a:ext cx="170535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개발툴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87949" y="1675707"/>
            <a:ext cx="71832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개요</a:t>
            </a:r>
            <a:endParaRPr lang="en-US" altLang="ko-KR" sz="20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561528" y="5132569"/>
            <a:ext cx="180679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요구사항정의 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9214733" y="3476760"/>
            <a:ext cx="2205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기능구현설명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26473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055963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847187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638411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429635" y="1954306"/>
            <a:ext cx="108000" cy="1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6350">
            <a:noFill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/>
          <p:cNvGrpSpPr/>
          <p:nvPr/>
        </p:nvGrpSpPr>
        <p:grpSpPr>
          <a:xfrm rot="17122068" flipH="1">
            <a:off x="9024075" y="302528"/>
            <a:ext cx="792000" cy="1679626"/>
            <a:chOff x="5525713" y="3381918"/>
            <a:chExt cx="792000" cy="1658088"/>
          </a:xfrm>
        </p:grpSpPr>
        <p:sp>
          <p:nvSpPr>
            <p:cNvPr id="47" name="타원 46"/>
            <p:cNvSpPr/>
            <p:nvPr/>
          </p:nvSpPr>
          <p:spPr>
            <a:xfrm>
              <a:off x="5525713" y="4248006"/>
              <a:ext cx="792000" cy="792000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204164"/>
              </a:solidFill>
            </a:ln>
            <a:effectLst>
              <a:outerShdw blurRad="139700" dist="114300" sx="102000" sy="102000" algn="ctr" rotWithShape="0">
                <a:prstClr val="black">
                  <a:alpha val="5000"/>
                </a:prstClr>
              </a:outerShdw>
            </a:effectLst>
            <a:scene3d>
              <a:camera prst="orthographicFront"/>
              <a:lightRig rig="fla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02EAEF"/>
                  </a:solidFill>
                </a:rPr>
                <a:t> </a:t>
              </a:r>
            </a:p>
          </p:txBody>
        </p:sp>
        <p:cxnSp>
          <p:nvCxnSpPr>
            <p:cNvPr id="48" name="직선 연결선 47"/>
            <p:cNvCxnSpPr>
              <a:stCxn id="49" idx="4"/>
              <a:endCxn id="47" idx="0"/>
            </p:cNvCxnSpPr>
            <p:nvPr/>
          </p:nvCxnSpPr>
          <p:spPr>
            <a:xfrm>
              <a:off x="5915550" y="3658988"/>
              <a:ext cx="6163" cy="58901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/>
            <p:cNvSpPr/>
            <p:nvPr/>
          </p:nvSpPr>
          <p:spPr>
            <a:xfrm>
              <a:off x="5777015" y="3381918"/>
              <a:ext cx="277070" cy="277070"/>
            </a:xfrm>
            <a:prstGeom prst="ellipse">
              <a:avLst/>
            </a:prstGeom>
            <a:solidFill>
              <a:srgbClr val="204164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51" name="Freeform 36"/>
          <p:cNvSpPr>
            <a:spLocks noEditPoints="1"/>
          </p:cNvSpPr>
          <p:nvPr/>
        </p:nvSpPr>
        <p:spPr bwMode="auto">
          <a:xfrm rot="944078">
            <a:off x="9737591" y="1119263"/>
            <a:ext cx="215408" cy="36229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906340" y="1796144"/>
            <a:ext cx="220562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prstClr val="black">
                    <a:lumMod val="65000"/>
                    <a:lumOff val="35000"/>
                  </a:prstClr>
                </a:solidFill>
              </a:rPr>
              <a:t>시연</a:t>
            </a:r>
            <a:endParaRPr lang="ko-KR" altLang="en-US" sz="2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>
            <a:off x="4549020" y="1736879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0" y="-2359"/>
            <a:ext cx="12192000" cy="801552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8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8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8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98282" y="1680594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527182" y="1178516"/>
            <a:ext cx="3014609" cy="2900576"/>
            <a:chOff x="1155220" y="1980622"/>
            <a:chExt cx="3014609" cy="2900576"/>
          </a:xfrm>
        </p:grpSpPr>
        <p:sp>
          <p:nvSpPr>
            <p:cNvPr id="60" name="타원 59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>
                <a:gd name="adj" fmla="val 0"/>
              </a:avLst>
            </a:prstGeom>
            <a:solidFill>
              <a:srgbClr val="20416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chemeClr val="bg1"/>
                  </a:solidFill>
                </a:rPr>
                <a:t>개발툴</a:t>
              </a:r>
              <a:endParaRPr lang="en-US" altLang="ko-K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모서리가 둥근 직사각형 62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8256082" y="1680594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8256082" y="1178516"/>
            <a:ext cx="3014609" cy="2900576"/>
            <a:chOff x="1155220" y="1980622"/>
            <a:chExt cx="3014609" cy="2900576"/>
          </a:xfrm>
        </p:grpSpPr>
        <p:sp>
          <p:nvSpPr>
            <p:cNvPr id="76" name="타원 75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모서리가 둥근 직사각형 76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>
                <a:gd name="adj" fmla="val 0"/>
              </a:avLst>
            </a:prstGeom>
            <a:solidFill>
              <a:srgbClr val="BCD6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>
                  <a:solidFill>
                    <a:srgbClr val="204164"/>
                  </a:solidFill>
                </a:rPr>
                <a:t>개발툴</a:t>
              </a:r>
              <a:endParaRPr lang="en-US" altLang="ko-KR" sz="1200" b="1" dirty="0">
                <a:solidFill>
                  <a:srgbClr val="204164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모서리가 둥근 직사각형 78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타원 79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1026" name="Picture 2" descr="이클립스 mars 이미지 검색결과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" r="1858"/>
          <a:stretch/>
        </p:blipFill>
        <p:spPr bwMode="auto">
          <a:xfrm>
            <a:off x="866368" y="1751026"/>
            <a:ext cx="2924893" cy="198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직사각형 91"/>
          <p:cNvSpPr/>
          <p:nvPr/>
        </p:nvSpPr>
        <p:spPr>
          <a:xfrm>
            <a:off x="798282" y="3923289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65"/>
          <a:stretch/>
        </p:blipFill>
        <p:spPr>
          <a:xfrm>
            <a:off x="4878151" y="1758050"/>
            <a:ext cx="2347103" cy="2002381"/>
          </a:xfrm>
          <a:prstGeom prst="rect">
            <a:avLst/>
          </a:prstGeom>
          <a:noFill/>
        </p:spPr>
      </p:pic>
      <p:grpSp>
        <p:nvGrpSpPr>
          <p:cNvPr id="2" name="그룹 1"/>
          <p:cNvGrpSpPr/>
          <p:nvPr/>
        </p:nvGrpSpPr>
        <p:grpSpPr>
          <a:xfrm>
            <a:off x="798282" y="1178516"/>
            <a:ext cx="3014609" cy="2900576"/>
            <a:chOff x="1155220" y="1980622"/>
            <a:chExt cx="3014609" cy="2900576"/>
          </a:xfrm>
        </p:grpSpPr>
        <p:sp>
          <p:nvSpPr>
            <p:cNvPr id="24" name="타원 23"/>
            <p:cNvSpPr/>
            <p:nvPr/>
          </p:nvSpPr>
          <p:spPr>
            <a:xfrm>
              <a:off x="1344554" y="2528073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1155220" y="1980622"/>
              <a:ext cx="3014609" cy="389299"/>
            </a:xfrm>
            <a:prstGeom prst="roundRect">
              <a:avLst>
                <a:gd name="adj" fmla="val 0"/>
              </a:avLst>
            </a:prstGeom>
            <a:solidFill>
              <a:srgbClr val="BCD6D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 err="1" smtClean="0">
                  <a:solidFill>
                    <a:srgbClr val="204164"/>
                  </a:solidFill>
                </a:rPr>
                <a:t>개발툴</a:t>
              </a:r>
              <a:endParaRPr lang="en-US" altLang="ko-KR" sz="1200" b="1" dirty="0">
                <a:solidFill>
                  <a:srgbClr val="204164"/>
                </a:solidFill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1344554" y="2118816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모서리가 둥근 직사각형 26"/>
            <p:cNvSpPr/>
            <p:nvPr/>
          </p:nvSpPr>
          <p:spPr>
            <a:xfrm>
              <a:off x="1388640" y="2171678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3868679" y="2531881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3868679" y="2122624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모서리가 둥근 직사각형 49"/>
            <p:cNvSpPr/>
            <p:nvPr/>
          </p:nvSpPr>
          <p:spPr>
            <a:xfrm>
              <a:off x="3912765" y="2175486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321694" y="4740977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1321694" y="4331720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365780" y="4384582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3845819" y="4744785"/>
              <a:ext cx="136413" cy="136413"/>
            </a:xfrm>
            <a:prstGeom prst="ellips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845819" y="4335528"/>
              <a:ext cx="136413" cy="13641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889905" y="4388390"/>
              <a:ext cx="45719" cy="43148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8283070" y="3946965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540676" y="3938871"/>
            <a:ext cx="3012323" cy="203723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77" y="3973142"/>
            <a:ext cx="2925853" cy="1965821"/>
          </a:xfrm>
          <a:prstGeom prst="rect">
            <a:avLst/>
          </a:prstGeom>
          <a:noFill/>
        </p:spPr>
      </p:pic>
      <p:sp>
        <p:nvSpPr>
          <p:cNvPr id="5" name="AutoShape 8" descr="mysql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6" name="Picture 12" descr="Liferay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181" y="4146636"/>
            <a:ext cx="2926568" cy="164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556" y="3973143"/>
            <a:ext cx="2705137" cy="1987375"/>
          </a:xfrm>
          <a:prstGeom prst="rect">
            <a:avLst/>
          </a:prstGeom>
          <a:noFill/>
        </p:spPr>
      </p:pic>
      <p:pic>
        <p:nvPicPr>
          <p:cNvPr id="1038" name="Picture 14" descr="Lucene 이미지 검색결과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605" y="6053656"/>
            <a:ext cx="4304130" cy="78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ysql 워크벤치 이미지 검색결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447" y="1683931"/>
            <a:ext cx="2457180" cy="203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6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</a:t>
            </a:r>
            <a:r>
              <a:rPr lang="en-US" altLang="ko-KR" sz="2400" b="1" i="1" dirty="0" smtClean="0">
                <a:solidFill>
                  <a:schemeClr val="accent1">
                    <a:lumMod val="50000"/>
                  </a:schemeClr>
                </a:solidFill>
              </a:rPr>
              <a:t>APP</a:t>
            </a:r>
            <a:endParaRPr lang="en-US" altLang="ko-KR" sz="2400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24418"/>
              </p:ext>
            </p:extLst>
          </p:nvPr>
        </p:nvGraphicFramePr>
        <p:xfrm>
          <a:off x="730317" y="1078130"/>
          <a:ext cx="10675619" cy="569665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518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4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6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8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65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4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6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89093"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rgbClr val="C00000"/>
                          </a:solidFill>
                          <a:latin typeface="나눔바른고딕" charset="0"/>
                          <a:ea typeface="나눔바른고딕" charset="0"/>
                        </a:rPr>
                        <a:t>SUN</a:t>
                      </a:r>
                      <a:endParaRPr kumimoji="1" lang="ko-KR" altLang="en-US" sz="1100" b="1" i="0" strike="noStrike" kern="1200" cap="none">
                        <a:solidFill>
                          <a:srgbClr val="C0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MON</a:t>
                      </a:r>
                      <a:endParaRPr kumimoji="1" lang="ko-KR" altLang="en-US" sz="1100" b="1" i="0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TUE</a:t>
                      </a:r>
                      <a:endParaRPr kumimoji="1" lang="ko-KR" altLang="en-US" sz="1100" b="1" i="0" strike="noStrike" kern="1200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WED</a:t>
                      </a:r>
                      <a:endParaRPr kumimoji="1" lang="ko-KR" altLang="en-US" sz="1100" b="1" i="0" strike="noStrike" kern="1200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THR</a:t>
                      </a:r>
                      <a:endParaRPr kumimoji="1" lang="ko-KR" altLang="en-US" sz="1100" b="1" i="0" strike="noStrike" kern="1200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FRI</a:t>
                      </a:r>
                      <a:endParaRPr kumimoji="1" lang="ko-KR" altLang="en-US" sz="1100" b="1" i="0" strike="noStrike" kern="1200" cap="none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eaLnBrk="1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sz="1100" b="1" i="0" strike="noStrike" kern="1200" cap="none">
                          <a:solidFill>
                            <a:schemeClr val="tx2"/>
                          </a:solidFill>
                          <a:latin typeface="나눔바른고딕" charset="0"/>
                          <a:ea typeface="나눔바른고딕" charset="0"/>
                        </a:rPr>
                        <a:t>SAT</a:t>
                      </a:r>
                      <a:endParaRPr kumimoji="1" lang="ko-KR" altLang="en-US" sz="1100" b="1" i="0" strike="noStrike" kern="1200" cap="none">
                        <a:solidFill>
                          <a:schemeClr val="tx2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 anchor="ctr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75000"/>
                        <a:alpha val="4867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1699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9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0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11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12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13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14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3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9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20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21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22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521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23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4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kumimoji="0" lang="ko-KR" altLang="en-US" sz="1400" b="1" i="0" strike="noStrike" kern="1200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28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29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93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3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4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5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93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9 </a:t>
                      </a:r>
                      <a:r>
                        <a:rPr kumimoji="0" lang="ko-KR" altLang="en-US" sz="1400" b="1" i="0" strike="noStrike" kern="1200" cap="none" dirty="0" err="1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최종발표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10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11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12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13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14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9336"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FF0000"/>
                          </a:solidFill>
                          <a:latin typeface="나눔바른고딕" charset="0"/>
                          <a:ea typeface="나눔바른고딕" charset="0"/>
                        </a:rPr>
                        <a:t>15</a:t>
                      </a:r>
                      <a:endParaRPr kumimoji="0" lang="ko-KR" altLang="en-US" sz="1400" b="1" i="0" strike="noStrike" kern="1200" cap="none" dirty="0">
                        <a:solidFill>
                          <a:srgbClr val="FF000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6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7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</a:t>
                      </a:r>
                      <a:r>
                        <a:rPr kumimoji="0" lang="en-US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8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19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chemeClr val="tx1"/>
                          </a:solidFill>
                          <a:latin typeface="나눔바른고딕" charset="0"/>
                          <a:ea typeface="나눔바른고딕" charset="0"/>
                        </a:rPr>
                        <a:t>20</a:t>
                      </a:r>
                      <a:endParaRPr kumimoji="0" lang="ko-KR" altLang="en-US" sz="1400" b="1" i="0" strike="noStrike" kern="1200" cap="none" dirty="0">
                        <a:solidFill>
                          <a:schemeClr val="tx1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0" lang="en-US" altLang="ko-KR" sz="1400" b="1" i="0" strike="noStrike" kern="1200" cap="none" dirty="0" smtClean="0">
                          <a:solidFill>
                            <a:srgbClr val="0070C0"/>
                          </a:solidFill>
                          <a:latin typeface="나눔바른고딕" charset="0"/>
                          <a:ea typeface="나눔바른고딕" charset="0"/>
                        </a:rPr>
                        <a:t>21</a:t>
                      </a:r>
                      <a:endParaRPr kumimoji="0" lang="ko-KR" altLang="en-US" sz="1400" b="1" i="0" strike="noStrike" kern="1200" cap="none" dirty="0">
                        <a:solidFill>
                          <a:srgbClr val="0070C0"/>
                        </a:solidFill>
                        <a:latin typeface="나눔바른고딕" charset="0"/>
                        <a:ea typeface="나눔바른고딕" charset="0"/>
                      </a:endParaRPr>
                    </a:p>
                  </a:txBody>
                  <a:tcPr marL="68580" marR="68580" marT="25400" marB="25400">
                    <a:lnL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8F8F8F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" name="그룹 4"/>
          <p:cNvGrpSpPr/>
          <p:nvPr/>
        </p:nvGrpSpPr>
        <p:grpSpPr>
          <a:xfrm>
            <a:off x="2263808" y="1697587"/>
            <a:ext cx="7683116" cy="883136"/>
            <a:chOff x="2504440" y="2772410"/>
            <a:chExt cx="5953760" cy="405580"/>
          </a:xfrm>
        </p:grpSpPr>
        <p:cxnSp>
          <p:nvCxnSpPr>
            <p:cNvPr id="6" name="도형 58"/>
            <p:cNvCxnSpPr/>
            <p:nvPr/>
          </p:nvCxnSpPr>
          <p:spPr>
            <a:xfrm>
              <a:off x="2504440" y="2772410"/>
              <a:ext cx="5953760" cy="13335"/>
            </a:xfrm>
            <a:prstGeom prst="straightConnector1">
              <a:avLst/>
            </a:prstGeom>
            <a:ln w="19050" cap="flat" cmpd="sng">
              <a:prstDash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텍스트 상자 59"/>
            <p:cNvSpPr txBox="1">
              <a:spLocks/>
            </p:cNvSpPr>
            <p:nvPr/>
          </p:nvSpPr>
          <p:spPr>
            <a:xfrm>
              <a:off x="4930398" y="2807150"/>
              <a:ext cx="2402840" cy="370840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numCol="1" anchor="t">
              <a:spAutoFit/>
            </a:bodyPr>
            <a:lstStyle/>
            <a:p>
              <a:pPr marL="0" indent="0" algn="l" defTabSz="91440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 sz="1800"/>
              </a:pPr>
              <a:r>
                <a:rPr sz="1800" dirty="0" err="1">
                  <a:latin typeface="맑은 고딕" charset="0"/>
                  <a:ea typeface="맑은 고딕" charset="0"/>
                </a:rPr>
                <a:t>산출물</a:t>
              </a:r>
              <a:r>
                <a:rPr sz="1800" dirty="0">
                  <a:latin typeface="맑은 고딕" charset="0"/>
                  <a:ea typeface="맑은 고딕" charset="0"/>
                </a:rPr>
                <a:t> </a:t>
              </a:r>
              <a:r>
                <a:rPr sz="1800" dirty="0" err="1">
                  <a:latin typeface="맑은 고딕" charset="0"/>
                  <a:ea typeface="맑은 고딕" charset="0"/>
                </a:rPr>
                <a:t>작업</a:t>
              </a:r>
              <a:endParaRPr lang="ko-KR" altLang="en-US" sz="1800" dirty="0"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8" name="도형 60"/>
          <p:cNvCxnSpPr/>
          <p:nvPr/>
        </p:nvCxnSpPr>
        <p:spPr>
          <a:xfrm>
            <a:off x="2263808" y="3592107"/>
            <a:ext cx="7683116" cy="0"/>
          </a:xfrm>
          <a:prstGeom prst="straightConnector1">
            <a:avLst/>
          </a:prstGeom>
          <a:ln w="19050" cap="flat" cmpd="sng">
            <a:solidFill>
              <a:srgbClr val="003A9A">
                <a:alpha val="100000"/>
              </a:srgbClr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도형 66"/>
          <p:cNvCxnSpPr/>
          <p:nvPr/>
        </p:nvCxnSpPr>
        <p:spPr>
          <a:xfrm flipV="1">
            <a:off x="5273107" y="4507832"/>
            <a:ext cx="4673817" cy="9658"/>
          </a:xfrm>
          <a:prstGeom prst="straightConnector1">
            <a:avLst/>
          </a:prstGeom>
          <a:ln w="19050" cap="flat" cmpd="sng">
            <a:solidFill>
              <a:srgbClr val="FC4700">
                <a:alpha val="100000"/>
              </a:srgbClr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도형 60"/>
          <p:cNvCxnSpPr/>
          <p:nvPr/>
        </p:nvCxnSpPr>
        <p:spPr>
          <a:xfrm flipV="1">
            <a:off x="2263808" y="2658682"/>
            <a:ext cx="7683116" cy="1368"/>
          </a:xfrm>
          <a:prstGeom prst="straightConnector1">
            <a:avLst/>
          </a:prstGeom>
          <a:ln w="19050" cap="flat" cmpd="sng">
            <a:solidFill>
              <a:srgbClr val="003A9A">
                <a:alpha val="100000"/>
              </a:srgbClr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도형 60"/>
          <p:cNvCxnSpPr/>
          <p:nvPr/>
        </p:nvCxnSpPr>
        <p:spPr>
          <a:xfrm>
            <a:off x="2226568" y="4492102"/>
            <a:ext cx="3046539" cy="15730"/>
          </a:xfrm>
          <a:prstGeom prst="straightConnector1">
            <a:avLst/>
          </a:prstGeom>
          <a:ln w="19050" cap="flat" cmpd="sng">
            <a:solidFill>
              <a:srgbClr val="003A9A">
                <a:alpha val="100000"/>
              </a:srgbClr>
            </a:solidFill>
            <a:prstDash val="soli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텍스트 상자 63"/>
          <p:cNvSpPr txBox="1">
            <a:spLocks/>
          </p:cNvSpPr>
          <p:nvPr/>
        </p:nvSpPr>
        <p:spPr>
          <a:xfrm>
            <a:off x="5743391" y="2739207"/>
            <a:ext cx="2402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dirty="0" err="1">
                <a:latin typeface="맑은 고딕" charset="0"/>
                <a:ea typeface="맑은 고딕" charset="0"/>
              </a:rPr>
              <a:t>개발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63"/>
          <p:cNvSpPr txBox="1">
            <a:spLocks/>
          </p:cNvSpPr>
          <p:nvPr/>
        </p:nvSpPr>
        <p:spPr>
          <a:xfrm>
            <a:off x="3623217" y="4516596"/>
            <a:ext cx="2402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dirty="0" err="1">
                <a:latin typeface="맑은 고딕" charset="0"/>
                <a:ea typeface="맑은 고딕" charset="0"/>
              </a:rPr>
              <a:t>개발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63"/>
          <p:cNvSpPr txBox="1">
            <a:spLocks/>
          </p:cNvSpPr>
          <p:nvPr/>
        </p:nvSpPr>
        <p:spPr>
          <a:xfrm>
            <a:off x="5743391" y="3679130"/>
            <a:ext cx="240284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 dirty="0" err="1">
                <a:latin typeface="맑은 고딕" charset="0"/>
                <a:ea typeface="맑은 고딕" charset="0"/>
              </a:rPr>
              <a:t>개발</a:t>
            </a:r>
            <a:endParaRPr lang="ko-KR" altLang="en-US" sz="1800" dirty="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67"/>
          <p:cNvSpPr txBox="1">
            <a:spLocks/>
          </p:cNvSpPr>
          <p:nvPr/>
        </p:nvSpPr>
        <p:spPr>
          <a:xfrm>
            <a:off x="6640577" y="4552915"/>
            <a:ext cx="2278380" cy="37084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800"/>
            </a:pPr>
            <a:r>
              <a:rPr sz="1800">
                <a:latin typeface="맑은 고딕" charset="0"/>
                <a:ea typeface="맑은 고딕" charset="0"/>
              </a:rPr>
              <a:t>테스트 및 발표준비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9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3" y="2012132"/>
            <a:ext cx="714760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600" b="1" dirty="0" smtClean="0">
                <a:solidFill>
                  <a:schemeClr val="bg1"/>
                </a:solidFill>
              </a:rPr>
              <a:t>API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신청 및 관리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신청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Science App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조회를 위한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발급 요청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신청 관리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신청 내역을 승인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반려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가지 경우로 관리하며 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승인시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랜덤으로 발생한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토큰키를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발급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</a:t>
            </a:r>
          </a:p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600" b="1" dirty="0">
                <a:solidFill>
                  <a:schemeClr val="bg1"/>
                </a:solidFill>
              </a:rPr>
              <a:t>Science App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조회를 위한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OPEN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API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기능</a:t>
            </a:r>
            <a:r>
              <a:rPr lang="en-US" altLang="ko-KR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 - 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사용자의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검증시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외부에서도 검증이 가능 하도록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OPEN API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구현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 startAt="3"/>
            </a:pPr>
            <a:r>
              <a:rPr lang="en-US" altLang="ko-KR" sz="1600" b="1" dirty="0" err="1" smtClean="0">
                <a:solidFill>
                  <a:schemeClr val="bg1"/>
                </a:solidFill>
              </a:rPr>
              <a:t>Lucene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을  통한 사이언스 앱 조회</a:t>
            </a:r>
            <a:endParaRPr lang="en-US" altLang="ko-KR" sz="1600" b="1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   - Science App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</a:t>
            </a:r>
            <a:r>
              <a:rPr lang="ko-KR" altLang="en-US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등록시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Lucene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을 통해 </a:t>
            </a:r>
            <a:r>
              <a:rPr lang="en-US" altLang="ko-KR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indexing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및 </a:t>
            </a:r>
            <a:r>
              <a:rPr lang="en-US" altLang="ko-KR" sz="12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Seach</a:t>
            </a:r>
            <a:r>
              <a:rPr lang="ko-KR" altLang="en-US" sz="12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기능 구현</a:t>
            </a:r>
            <a:endParaRPr lang="en-US" altLang="ko-KR" sz="12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57578" y="2012132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prstClr val="white"/>
                </a:solidFill>
              </a:rPr>
              <a:t>요구사항 정의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9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36385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API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신청 및 관리 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신청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Science App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조회를 위한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발급 요청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211" y="2535328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기능구현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Process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10" name="Group 20"/>
          <p:cNvGrpSpPr>
            <a:grpSpLocks noChangeAspect="1"/>
          </p:cNvGrpSpPr>
          <p:nvPr/>
        </p:nvGrpSpPr>
        <p:grpSpPr bwMode="auto">
          <a:xfrm>
            <a:off x="2863407" y="3327086"/>
            <a:ext cx="682875" cy="931473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14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8" name="오른쪽 화살표 7"/>
          <p:cNvSpPr/>
          <p:nvPr/>
        </p:nvSpPr>
        <p:spPr>
          <a:xfrm>
            <a:off x="3741089" y="3737113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 flipH="1">
            <a:off x="6486921" y="3444398"/>
            <a:ext cx="677203" cy="7697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5849510" y="3737112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417612" y="3664572"/>
            <a:ext cx="1152939" cy="314076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Api</a:t>
            </a:r>
            <a:r>
              <a:rPr lang="en-US" altLang="ko-KR" sz="1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Table</a:t>
            </a:r>
            <a:endParaRPr lang="ko-KR" altLang="en-US" sz="16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37364" y="4287188"/>
            <a:ext cx="116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사용자 신청 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26588" y="4287187"/>
            <a:ext cx="116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확인  </a:t>
            </a:r>
            <a:endParaRPr lang="ko-KR" altLang="en-US" sz="1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7842636" y="3737112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오른쪽 화살표 26"/>
          <p:cNvSpPr/>
          <p:nvPr/>
        </p:nvSpPr>
        <p:spPr>
          <a:xfrm rot="20362884">
            <a:off x="7825614" y="3178216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오른쪽 화살표 27"/>
          <p:cNvSpPr/>
          <p:nvPr/>
        </p:nvSpPr>
        <p:spPr>
          <a:xfrm rot="1061559">
            <a:off x="7858914" y="4314974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460187" y="2858494"/>
            <a:ext cx="9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승인 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460187" y="3634991"/>
            <a:ext cx="9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반려  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460186" y="4441075"/>
            <a:ext cx="970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삭제 </a:t>
            </a:r>
            <a:endParaRPr lang="ko-KR" altLang="en-US" dirty="0"/>
          </a:p>
        </p:txBody>
      </p:sp>
      <p:sp>
        <p:nvSpPr>
          <p:cNvPr id="32" name="오른쪽 화살표 31"/>
          <p:cNvSpPr/>
          <p:nvPr/>
        </p:nvSpPr>
        <p:spPr>
          <a:xfrm>
            <a:off x="9337481" y="3749952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1061559">
            <a:off x="9321203" y="4725908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화살표 33"/>
          <p:cNvSpPr/>
          <p:nvPr/>
        </p:nvSpPr>
        <p:spPr>
          <a:xfrm rot="20362884">
            <a:off x="9354503" y="2624909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0079602" y="3545181"/>
            <a:ext cx="106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</a:p>
          <a:p>
            <a:r>
              <a:rPr lang="en-US" altLang="ko-KR" dirty="0" smtClean="0"/>
              <a:t>500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9875518" y="4751251"/>
            <a:ext cx="1614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요청 데이터 삭제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0006715" y="1745146"/>
            <a:ext cx="106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Status</a:t>
            </a:r>
          </a:p>
          <a:p>
            <a:r>
              <a:rPr lang="en-US" altLang="ko-KR" dirty="0" smtClean="0"/>
              <a:t>200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959009" y="2341659"/>
            <a:ext cx="1470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Tokenkey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발급</a:t>
            </a:r>
            <a:r>
              <a:rPr lang="en-US" altLang="ko-KR" sz="1200" dirty="0" smtClean="0"/>
              <a:t> </a:t>
            </a:r>
          </a:p>
          <a:p>
            <a:r>
              <a:rPr lang="ko-KR" altLang="en-US" sz="1200" dirty="0" smtClean="0"/>
              <a:t>영문 및 숫자 랜덤 </a:t>
            </a:r>
            <a:r>
              <a:rPr lang="en-US" altLang="ko-KR" sz="1200" dirty="0" smtClean="0"/>
              <a:t>15</a:t>
            </a:r>
            <a:r>
              <a:rPr lang="ko-KR" altLang="en-US" sz="1200" dirty="0" smtClean="0"/>
              <a:t>자리 수 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812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3638577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API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신청 및 관리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신청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Science App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조회를 위한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발급 요청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03405" y="2631882"/>
            <a:ext cx="11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기능구현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79" y="3299962"/>
            <a:ext cx="3090621" cy="22858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14" y="3696114"/>
            <a:ext cx="5038400" cy="1493526"/>
          </a:xfrm>
          <a:prstGeom prst="rect">
            <a:avLst/>
          </a:prstGeom>
        </p:spPr>
      </p:pic>
      <p:sp>
        <p:nvSpPr>
          <p:cNvPr id="6" name="오른쪽 화살표 5"/>
          <p:cNvSpPr/>
          <p:nvPr/>
        </p:nvSpPr>
        <p:spPr>
          <a:xfrm>
            <a:off x="5788550" y="4257923"/>
            <a:ext cx="870667" cy="687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993173" y="5216460"/>
            <a:ext cx="4850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order by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EndDate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내림차순 정렬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79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677389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prstClr val="white"/>
                </a:solidFill>
              </a:rPr>
              <a:t>API</a:t>
            </a:r>
            <a:r>
              <a:rPr lang="ko-KR" altLang="en-US" sz="1600" b="1" dirty="0" smtClean="0">
                <a:solidFill>
                  <a:prstClr val="white"/>
                </a:solidFill>
              </a:rPr>
              <a:t>신청 및 관리 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-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관리자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API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신청 관리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 신청 내역을 승인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반려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삭제 </a:t>
            </a: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가지 경우로 관리하며 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   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승인시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랜덤으로 발생한 </a:t>
            </a:r>
            <a:r>
              <a:rPr lang="ko-KR" altLang="en-US" sz="11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토큰키를</a:t>
            </a:r>
            <a:r>
              <a:rPr lang="ko-KR" altLang="en-US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발급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405" y="2631882"/>
            <a:ext cx="110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기능구현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87" y="4134798"/>
            <a:ext cx="7690690" cy="2123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5673" y="3291840"/>
            <a:ext cx="6357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*</a:t>
            </a:r>
            <a:r>
              <a:rPr lang="en-US" altLang="ko-KR" sz="1400" dirty="0" err="1" smtClean="0"/>
              <a:t>Tokenkey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영문 대소문자 및 숫자 </a:t>
            </a:r>
            <a:r>
              <a:rPr lang="en-US" altLang="ko-KR" sz="1400" dirty="0" smtClean="0"/>
              <a:t>15</a:t>
            </a:r>
            <a:r>
              <a:rPr lang="ko-KR" altLang="en-US" sz="1400" dirty="0" smtClean="0"/>
              <a:t>자리 </a:t>
            </a:r>
            <a:r>
              <a:rPr lang="ko-KR" altLang="en-US" sz="1400" dirty="0" err="1" smtClean="0"/>
              <a:t>랜덤값</a:t>
            </a:r>
            <a:endParaRPr lang="en-US" altLang="ko-KR" sz="1400" dirty="0" smtClean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상태 </a:t>
            </a:r>
            <a:r>
              <a:rPr lang="en-US" altLang="ko-KR" sz="1400" dirty="0" smtClean="0"/>
              <a:t>200:</a:t>
            </a:r>
            <a:r>
              <a:rPr lang="ko-KR" altLang="en-US" sz="1400" dirty="0"/>
              <a:t> </a:t>
            </a:r>
            <a:r>
              <a:rPr lang="ko-KR" altLang="en-US" sz="1400" dirty="0" err="1" smtClean="0"/>
              <a:t>승인상태</a:t>
            </a:r>
            <a:endParaRPr lang="en-US" altLang="ko-KR" sz="1400" dirty="0" smtClean="0"/>
          </a:p>
          <a:p>
            <a:r>
              <a:rPr lang="en-US" altLang="ko-KR" sz="1400" dirty="0" smtClean="0"/>
              <a:t>*</a:t>
            </a:r>
            <a:r>
              <a:rPr lang="ko-KR" altLang="en-US" sz="1400" dirty="0" smtClean="0"/>
              <a:t>상태 </a:t>
            </a:r>
            <a:r>
              <a:rPr lang="en-US" altLang="ko-KR" sz="1400" dirty="0" smtClean="0"/>
              <a:t>500: </a:t>
            </a:r>
            <a:r>
              <a:rPr lang="ko-KR" altLang="en-US" sz="1400" dirty="0" err="1" smtClean="0"/>
              <a:t>반려상태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745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rgbClr val="BCD6D7"/>
          </a:fgClr>
          <a:bgClr>
            <a:srgbClr val="8ABABC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/>
          <p:cNvSpPr/>
          <p:nvPr/>
        </p:nvSpPr>
        <p:spPr>
          <a:xfrm>
            <a:off x="0" y="-2359"/>
            <a:ext cx="12192000" cy="916968"/>
          </a:xfrm>
          <a:prstGeom prst="rect">
            <a:avLst/>
          </a:prstGeom>
          <a:solidFill>
            <a:schemeClr val="bg1"/>
          </a:solidFill>
        </p:spPr>
        <p:txBody>
          <a:bodyPr wrap="square" bIns="108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i="1" dirty="0">
                <a:solidFill>
                  <a:schemeClr val="accent1">
                    <a:lumMod val="50000"/>
                  </a:schemeClr>
                </a:solidFill>
              </a:rPr>
              <a:t>Science APP</a:t>
            </a:r>
          </a:p>
          <a:p>
            <a:pPr algn="ctr">
              <a:lnSpc>
                <a:spcPct val="150000"/>
              </a:lnSpc>
            </a:pPr>
            <a:r>
              <a:rPr lang="ko-KR" altLang="en-US" sz="900" i="1" dirty="0" err="1">
                <a:solidFill>
                  <a:schemeClr val="accent1">
                    <a:lumMod val="50000"/>
                  </a:schemeClr>
                </a:solidFill>
              </a:rPr>
              <a:t>지플러스</a:t>
            </a:r>
            <a:r>
              <a:rPr lang="ko-KR" altLang="en-US" sz="900" i="1" dirty="0">
                <a:solidFill>
                  <a:schemeClr val="accent1">
                    <a:lumMod val="50000"/>
                  </a:schemeClr>
                </a:solidFill>
              </a:rPr>
              <a:t> 수습 프로젝트 </a:t>
            </a:r>
            <a:endParaRPr lang="en-US" altLang="ko-KR" sz="900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228844" y="2012132"/>
            <a:ext cx="5749165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 startAt="2"/>
            </a:pPr>
            <a:r>
              <a:rPr lang="en-US" altLang="ko-KR" sz="1600" b="1" dirty="0">
                <a:solidFill>
                  <a:schemeClr val="bg1"/>
                </a:solidFill>
              </a:rPr>
              <a:t>Science App</a:t>
            </a:r>
            <a:r>
              <a:rPr lang="ko-KR" altLang="en-US" sz="1600" b="1" dirty="0">
                <a:solidFill>
                  <a:schemeClr val="bg1"/>
                </a:solidFill>
              </a:rPr>
              <a:t> 조회를 위한 </a:t>
            </a:r>
            <a:r>
              <a:rPr lang="en-US" altLang="ko-KR" sz="1600" b="1" dirty="0">
                <a:solidFill>
                  <a:schemeClr val="bg1"/>
                </a:solidFill>
              </a:rPr>
              <a:t>OPEN</a:t>
            </a:r>
            <a:r>
              <a:rPr lang="ko-KR" altLang="en-US" sz="1600" b="1" dirty="0">
                <a:solidFill>
                  <a:schemeClr val="bg1"/>
                </a:solidFill>
              </a:rPr>
              <a:t> </a:t>
            </a:r>
            <a:r>
              <a:rPr lang="en-US" altLang="ko-KR" sz="1600" b="1" dirty="0">
                <a:solidFill>
                  <a:schemeClr val="bg1"/>
                </a:solidFill>
              </a:rPr>
              <a:t>API </a:t>
            </a:r>
            <a:r>
              <a:rPr lang="ko-KR" altLang="en-US" sz="1600" b="1" dirty="0">
                <a:solidFill>
                  <a:schemeClr val="bg1"/>
                </a:solidFill>
              </a:rPr>
              <a:t>기능</a:t>
            </a:r>
            <a:r>
              <a:rPr lang="en-US" altLang="ko-KR" sz="1600" b="1" dirty="0">
                <a:solidFill>
                  <a:schemeClr val="bg1"/>
                </a:solidFill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ko-KR" sz="11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- 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사용자의 </a:t>
            </a:r>
            <a:r>
              <a:rPr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토큰키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0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검증시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외부에서도 검증이 가능 하도록 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OPEN API</a:t>
            </a: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기능 구현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315672" y="2162327"/>
            <a:ext cx="1282071" cy="128207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9211" y="2535328"/>
            <a:ext cx="110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기능구현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en-US" altLang="ko-KR" dirty="0" smtClean="0">
                <a:solidFill>
                  <a:schemeClr val="bg1"/>
                </a:solidFill>
              </a:rPr>
              <a:t>Process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Freeform 11"/>
          <p:cNvSpPr>
            <a:spLocks noEditPoints="1"/>
          </p:cNvSpPr>
          <p:nvPr/>
        </p:nvSpPr>
        <p:spPr bwMode="auto">
          <a:xfrm flipH="1">
            <a:off x="597034" y="3995083"/>
            <a:ext cx="677203" cy="76979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6701" y="4837872"/>
            <a:ext cx="1163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관리자 승인  </a:t>
            </a:r>
            <a:endParaRPr lang="ko-KR" altLang="en-US" sz="1400" dirty="0"/>
          </a:p>
        </p:txBody>
      </p:sp>
      <p:sp>
        <p:nvSpPr>
          <p:cNvPr id="26" name="오른쪽 화살표 25"/>
          <p:cNvSpPr/>
          <p:nvPr/>
        </p:nvSpPr>
        <p:spPr>
          <a:xfrm>
            <a:off x="3619258" y="4475514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Group 20"/>
          <p:cNvGrpSpPr>
            <a:grpSpLocks noChangeAspect="1"/>
          </p:cNvGrpSpPr>
          <p:nvPr/>
        </p:nvGrpSpPr>
        <p:grpSpPr bwMode="auto">
          <a:xfrm>
            <a:off x="2513412" y="3906399"/>
            <a:ext cx="682875" cy="931473"/>
            <a:chOff x="2597" y="4163"/>
            <a:chExt cx="217" cy="296"/>
          </a:xfrm>
          <a:solidFill>
            <a:schemeClr val="tx2">
              <a:lumMod val="75000"/>
            </a:schemeClr>
          </a:solidFill>
        </p:grpSpPr>
        <p:sp>
          <p:nvSpPr>
            <p:cNvPr id="38" name="Freeform 22"/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39" name="Freeform 23"/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0" name="Freeform 24"/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163027" y="4866501"/>
            <a:ext cx="141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Tokenkey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발급</a:t>
            </a:r>
            <a:endParaRPr lang="ko-KR" altLang="en-US" sz="1400" dirty="0"/>
          </a:p>
        </p:txBody>
      </p:sp>
      <p:sp>
        <p:nvSpPr>
          <p:cNvPr id="43" name="오른쪽 화살표 42"/>
          <p:cNvSpPr/>
          <p:nvPr/>
        </p:nvSpPr>
        <p:spPr>
          <a:xfrm>
            <a:off x="1695042" y="4485423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 43"/>
          <p:cNvSpPr>
            <a:spLocks/>
          </p:cNvSpPr>
          <p:nvPr/>
        </p:nvSpPr>
        <p:spPr bwMode="auto">
          <a:xfrm>
            <a:off x="4435461" y="4080681"/>
            <a:ext cx="814813" cy="665932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43794" y="4866501"/>
            <a:ext cx="141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외부 </a:t>
            </a:r>
            <a:r>
              <a:rPr lang="en-US" altLang="ko-KR" sz="1400" dirty="0" err="1" smtClean="0"/>
              <a:t>Tokenkey</a:t>
            </a:r>
            <a:r>
              <a:rPr lang="ko-KR" altLang="en-US" sz="1400" dirty="0" smtClean="0"/>
              <a:t> 검증 요청</a:t>
            </a:r>
            <a:endParaRPr lang="ko-KR" altLang="en-US" sz="1400" dirty="0"/>
          </a:p>
        </p:txBody>
      </p:sp>
      <p:sp>
        <p:nvSpPr>
          <p:cNvPr id="47" name="오른쪽 화살표 46"/>
          <p:cNvSpPr/>
          <p:nvPr/>
        </p:nvSpPr>
        <p:spPr>
          <a:xfrm>
            <a:off x="5600788" y="4485423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24561" y="3552456"/>
            <a:ext cx="2631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ApiServiceImpl</a:t>
            </a:r>
            <a:endParaRPr lang="en-US" altLang="ko-KR" dirty="0" smtClean="0"/>
          </a:p>
          <a:p>
            <a:r>
              <a:rPr lang="en-US" altLang="ko-KR" sz="1100" dirty="0" smtClean="0"/>
              <a:t>(</a:t>
            </a:r>
            <a:r>
              <a:rPr lang="ko-KR" altLang="en-US" sz="1100" dirty="0" err="1" smtClean="0"/>
              <a:t>외부접근</a:t>
            </a:r>
            <a:r>
              <a:rPr lang="ko-KR" altLang="en-US" sz="1100" dirty="0" smtClean="0"/>
              <a:t> 가능한 </a:t>
            </a:r>
            <a:r>
              <a:rPr lang="en-US" altLang="ko-KR" sz="1100" dirty="0" smtClean="0"/>
              <a:t>remote </a:t>
            </a:r>
            <a:r>
              <a:rPr lang="ko-KR" altLang="en-US" sz="1100" dirty="0" smtClean="0"/>
              <a:t>서비스 관련 메서드 관리</a:t>
            </a:r>
            <a:r>
              <a:rPr lang="en-US" altLang="ko-KR" sz="1100" dirty="0" smtClean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6124561" y="4322310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@</a:t>
            </a:r>
            <a:r>
              <a:rPr lang="en-US" altLang="ko-KR" dirty="0" err="1">
                <a:solidFill>
                  <a:srgbClr val="646464"/>
                </a:solidFill>
                <a:highlight>
                  <a:srgbClr val="E8F2FE"/>
                </a:highlight>
                <a:latin typeface="Courier New" panose="02070309020205020404" pitchFamily="49" charset="0"/>
              </a:rPr>
              <a:t>JSONWebService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55296" y="4698996"/>
            <a:ext cx="282271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smtClean="0"/>
              <a:t>1. Post</a:t>
            </a:r>
            <a:r>
              <a:rPr lang="ko-KR" altLang="en-US" sz="1050" dirty="0" smtClean="0"/>
              <a:t>방식 전송 </a:t>
            </a:r>
            <a:endParaRPr lang="en-US" altLang="ko-KR" sz="1050" dirty="0" smtClean="0"/>
          </a:p>
          <a:p>
            <a:r>
              <a:rPr lang="en-US" altLang="ko-KR" sz="1050" dirty="0" smtClean="0"/>
              <a:t>2. </a:t>
            </a:r>
            <a:r>
              <a:rPr lang="en-US" altLang="ko-KR" sz="1050" dirty="0" err="1" smtClean="0"/>
              <a:t>userId</a:t>
            </a:r>
            <a:r>
              <a:rPr lang="ko-KR" altLang="en-US" sz="1050" dirty="0" smtClean="0"/>
              <a:t>와</a:t>
            </a:r>
            <a:r>
              <a:rPr lang="en-US" altLang="ko-KR" sz="1050" dirty="0"/>
              <a:t> </a:t>
            </a:r>
            <a:r>
              <a:rPr lang="en-US" altLang="ko-KR" sz="1050" dirty="0" err="1" smtClean="0"/>
              <a:t>tokenkey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여부 체크</a:t>
            </a:r>
            <a:endParaRPr lang="en-US" altLang="ko-KR" sz="1050" dirty="0" smtClean="0"/>
          </a:p>
          <a:p>
            <a:r>
              <a:rPr lang="en-US" altLang="ko-KR" sz="1050" dirty="0" smtClean="0"/>
              <a:t>3. </a:t>
            </a:r>
            <a:r>
              <a:rPr lang="ko-KR" altLang="en-US" sz="1050" dirty="0" smtClean="0"/>
              <a:t>종료 날짜 확인</a:t>
            </a:r>
            <a:endParaRPr lang="en-US" altLang="ko-KR" sz="1050" dirty="0" smtClean="0"/>
          </a:p>
        </p:txBody>
      </p:sp>
      <p:sp>
        <p:nvSpPr>
          <p:cNvPr id="17" name="아래쪽 화살표 16"/>
          <p:cNvSpPr/>
          <p:nvPr/>
        </p:nvSpPr>
        <p:spPr>
          <a:xfrm>
            <a:off x="6921610" y="5318202"/>
            <a:ext cx="528762" cy="2869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610604" y="5679987"/>
            <a:ext cx="119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JsonArray</a:t>
            </a:r>
            <a:endParaRPr lang="ko-KR" altLang="en-US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825" y="3232243"/>
            <a:ext cx="2482579" cy="1942035"/>
          </a:xfrm>
          <a:prstGeom prst="rect">
            <a:avLst/>
          </a:prstGeom>
        </p:spPr>
      </p:pic>
      <p:sp>
        <p:nvSpPr>
          <p:cNvPr id="51" name="오른쪽 화살표 50"/>
          <p:cNvSpPr/>
          <p:nvPr/>
        </p:nvSpPr>
        <p:spPr>
          <a:xfrm>
            <a:off x="8645917" y="4506975"/>
            <a:ext cx="397565" cy="1689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아래쪽 화살표 49"/>
          <p:cNvSpPr/>
          <p:nvPr/>
        </p:nvSpPr>
        <p:spPr>
          <a:xfrm>
            <a:off x="9847733" y="4987536"/>
            <a:ext cx="1156186" cy="7727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382596" y="5961368"/>
            <a:ext cx="20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외부망</a:t>
            </a:r>
            <a:r>
              <a:rPr lang="ko-KR" altLang="en-US" dirty="0" smtClean="0"/>
              <a:t> 검증 가능</a:t>
            </a:r>
            <a:r>
              <a:rPr lang="en-US" altLang="ko-KR" dirty="0" smtClean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14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1359</TotalTime>
  <Words>623</Words>
  <Application>Microsoft Office PowerPoint</Application>
  <PresentationFormat>와이드스크린</PresentationFormat>
  <Paragraphs>203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나눔바른고딕</vt:lpstr>
      <vt:lpstr>맑은 고딕</vt:lpstr>
      <vt:lpstr>Arial</vt:lpstr>
      <vt:lpstr>Courier New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csy81</cp:lastModifiedBy>
  <cp:revision>68</cp:revision>
  <dcterms:created xsi:type="dcterms:W3CDTF">2020-01-28T04:19:09Z</dcterms:created>
  <dcterms:modified xsi:type="dcterms:W3CDTF">2020-03-13T08:55:54Z</dcterms:modified>
</cp:coreProperties>
</file>