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1" autoAdjust="0"/>
  </p:normalViewPr>
  <p:slideViewPr>
    <p:cSldViewPr>
      <p:cViewPr varScale="1">
        <p:scale>
          <a:sx n="86" d="100"/>
          <a:sy n="86" d="100"/>
        </p:scale>
        <p:origin x="133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77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7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8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49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6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9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20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64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9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35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44F4-EB0D-4C98-BE1C-61E67B517F6C}" type="datetimeFigureOut">
              <a:rPr lang="de-CH" smtClean="0"/>
              <a:t>13.09.2019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1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8">
            <a:extLst>
              <a:ext uri="{FF2B5EF4-FFF2-40B4-BE49-F238E27FC236}">
                <a16:creationId xmlns:a16="http://schemas.microsoft.com/office/drawing/2014/main" id="{90F8FBD8-4EC1-4A9F-868D-66760D5011BE}"/>
              </a:ext>
            </a:extLst>
          </p:cNvPr>
          <p:cNvSpPr/>
          <p:nvPr/>
        </p:nvSpPr>
        <p:spPr>
          <a:xfrm>
            <a:off x="7462632" y="198547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Diamond 10">
            <a:extLst>
              <a:ext uri="{FF2B5EF4-FFF2-40B4-BE49-F238E27FC236}">
                <a16:creationId xmlns:a16="http://schemas.microsoft.com/office/drawing/2014/main" id="{87F3F83B-C17C-45D0-83F8-71AA82FCAAA2}"/>
              </a:ext>
            </a:extLst>
          </p:cNvPr>
          <p:cNvSpPr/>
          <p:nvPr/>
        </p:nvSpPr>
        <p:spPr>
          <a:xfrm>
            <a:off x="7538832" y="274747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Diamond 16">
            <a:extLst>
              <a:ext uri="{FF2B5EF4-FFF2-40B4-BE49-F238E27FC236}">
                <a16:creationId xmlns:a16="http://schemas.microsoft.com/office/drawing/2014/main" id="{6F6FD5BB-B739-49D3-9D8C-B389AE12DC72}"/>
              </a:ext>
            </a:extLst>
          </p:cNvPr>
          <p:cNvSpPr/>
          <p:nvPr/>
        </p:nvSpPr>
        <p:spPr>
          <a:xfrm>
            <a:off x="6243501" y="2230690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ADF2AE5-6EA5-4530-BD67-EC1F4EB6E8A7}"/>
              </a:ext>
            </a:extLst>
          </p:cNvPr>
          <p:cNvSpPr/>
          <p:nvPr/>
        </p:nvSpPr>
        <p:spPr>
          <a:xfrm>
            <a:off x="6205401" y="2418957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Diamond 8">
            <a:extLst>
              <a:ext uri="{FF2B5EF4-FFF2-40B4-BE49-F238E27FC236}">
                <a16:creationId xmlns:a16="http://schemas.microsoft.com/office/drawing/2014/main" id="{A6FC03CA-9DA5-4269-AAB7-8DD61A4DA745}"/>
              </a:ext>
            </a:extLst>
          </p:cNvPr>
          <p:cNvSpPr/>
          <p:nvPr/>
        </p:nvSpPr>
        <p:spPr>
          <a:xfrm>
            <a:off x="7462632" y="2154490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Diamond 10">
            <a:extLst>
              <a:ext uri="{FF2B5EF4-FFF2-40B4-BE49-F238E27FC236}">
                <a16:creationId xmlns:a16="http://schemas.microsoft.com/office/drawing/2014/main" id="{7151835F-23FF-4736-B4BD-897FE56E97C6}"/>
              </a:ext>
            </a:extLst>
          </p:cNvPr>
          <p:cNvSpPr/>
          <p:nvPr/>
        </p:nvSpPr>
        <p:spPr>
          <a:xfrm>
            <a:off x="7538832" y="2230690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403A4FDE-6055-4C17-B168-322045F32D60}"/>
              </a:ext>
            </a:extLst>
          </p:cNvPr>
          <p:cNvSpPr txBox="1"/>
          <p:nvPr/>
        </p:nvSpPr>
        <p:spPr>
          <a:xfrm>
            <a:off x="7030032" y="5422436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Drücke nichts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5005120A-F6A0-4C5B-92A7-256E3ECE5355}"/>
              </a:ext>
            </a:extLst>
          </p:cNvPr>
          <p:cNvSpPr txBox="1"/>
          <p:nvPr/>
        </p:nvSpPr>
        <p:spPr>
          <a:xfrm>
            <a:off x="7030032" y="1175457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Drücke links</a:t>
            </a:r>
          </a:p>
        </p:txBody>
      </p:sp>
      <p:sp>
        <p:nvSpPr>
          <p:cNvPr id="16" name="Diamond 3">
            <a:extLst>
              <a:ext uri="{FF2B5EF4-FFF2-40B4-BE49-F238E27FC236}">
                <a16:creationId xmlns:a16="http://schemas.microsoft.com/office/drawing/2014/main" id="{68359022-2ACB-4212-93B1-298E4DB1A7E1}"/>
              </a:ext>
            </a:extLst>
          </p:cNvPr>
          <p:cNvSpPr/>
          <p:nvPr/>
        </p:nvSpPr>
        <p:spPr>
          <a:xfrm>
            <a:off x="7526256" y="4419600"/>
            <a:ext cx="990600" cy="9906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Diamond 6">
            <a:extLst>
              <a:ext uri="{FF2B5EF4-FFF2-40B4-BE49-F238E27FC236}">
                <a16:creationId xmlns:a16="http://schemas.microsoft.com/office/drawing/2014/main" id="{C25ACA1B-B095-44F3-9623-9B5F90EABA00}"/>
              </a:ext>
            </a:extLst>
          </p:cNvPr>
          <p:cNvSpPr/>
          <p:nvPr/>
        </p:nvSpPr>
        <p:spPr>
          <a:xfrm>
            <a:off x="7602456" y="4495800"/>
            <a:ext cx="838200" cy="8382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Diamond 7">
            <a:extLst>
              <a:ext uri="{FF2B5EF4-FFF2-40B4-BE49-F238E27FC236}">
                <a16:creationId xmlns:a16="http://schemas.microsoft.com/office/drawing/2014/main" id="{2C8066B3-2474-4AB4-9905-5835C46594B3}"/>
              </a:ext>
            </a:extLst>
          </p:cNvPr>
          <p:cNvSpPr/>
          <p:nvPr/>
        </p:nvSpPr>
        <p:spPr>
          <a:xfrm>
            <a:off x="6248400" y="4419600"/>
            <a:ext cx="838200" cy="838200"/>
          </a:xfrm>
          <a:prstGeom prst="diamond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08983C3-34FB-4F69-8833-66178986CA39}"/>
              </a:ext>
            </a:extLst>
          </p:cNvPr>
          <p:cNvSpPr/>
          <p:nvPr/>
        </p:nvSpPr>
        <p:spPr>
          <a:xfrm>
            <a:off x="6972300" y="4607867"/>
            <a:ext cx="190500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BFB2405F-D8AE-4D22-B14C-A99B0B1398DE}"/>
              </a:ext>
            </a:extLst>
          </p:cNvPr>
          <p:cNvSpPr txBox="1"/>
          <p:nvPr/>
        </p:nvSpPr>
        <p:spPr>
          <a:xfrm>
            <a:off x="6953832" y="3114292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000" dirty="0">
                <a:solidFill>
                  <a:schemeClr val="bg1"/>
                </a:solidFill>
              </a:rPr>
              <a:t>Drücke links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DB84D6-36A3-4CF8-8590-FF17C1D70494}"/>
              </a:ext>
            </a:extLst>
          </p:cNvPr>
          <p:cNvSpPr/>
          <p:nvPr/>
        </p:nvSpPr>
        <p:spPr>
          <a:xfrm>
            <a:off x="0" y="599595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Denke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daran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b="1" dirty="0" err="1">
                <a:solidFill>
                  <a:schemeClr val="bg1"/>
                </a:solidFill>
              </a:rPr>
              <a:t>Im</a:t>
            </a:r>
            <a:r>
              <a:rPr lang="en-US" b="1" dirty="0">
                <a:solidFill>
                  <a:schemeClr val="bg1"/>
                </a:solidFill>
              </a:rPr>
              <a:t> Experiment </a:t>
            </a:r>
            <a:r>
              <a:rPr lang="en-US" b="1" dirty="0" err="1">
                <a:solidFill>
                  <a:schemeClr val="bg1"/>
                </a:solidFill>
              </a:rPr>
              <a:t>ist</a:t>
            </a:r>
            <a:r>
              <a:rPr lang="en-US" b="1" dirty="0">
                <a:solidFill>
                  <a:schemeClr val="bg1"/>
                </a:solidFill>
              </a:rPr>
              <a:t> die </a:t>
            </a:r>
            <a:r>
              <a:rPr lang="en-US" b="1" dirty="0" err="1">
                <a:solidFill>
                  <a:schemeClr val="bg1"/>
                </a:solidFill>
              </a:rPr>
              <a:t>Geschwindigkeit</a:t>
            </a:r>
            <a:r>
              <a:rPr lang="en-US" b="1" dirty="0">
                <a:solidFill>
                  <a:schemeClr val="bg1"/>
                </a:solidFill>
              </a:rPr>
              <a:t> der </a:t>
            </a:r>
            <a:r>
              <a:rPr lang="en-US" b="1" dirty="0" err="1">
                <a:solidFill>
                  <a:schemeClr val="bg1"/>
                </a:solidFill>
              </a:rPr>
              <a:t>Diamanten</a:t>
            </a:r>
            <a:r>
              <a:rPr lang="en-US" b="1" dirty="0">
                <a:solidFill>
                  <a:schemeClr val="bg1"/>
                </a:solidFill>
              </a:rPr>
              <a:t> und </a:t>
            </a:r>
            <a:r>
              <a:rPr lang="en-US" b="1" dirty="0" err="1">
                <a:solidFill>
                  <a:schemeClr val="bg1"/>
                </a:solidFill>
              </a:rPr>
              <a:t>Rahmen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sehr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hoch</a:t>
            </a:r>
            <a:r>
              <a:rPr lang="en-US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A4F2615-88DC-4AD4-93E1-DD610E5729DC}"/>
              </a:ext>
            </a:extLst>
          </p:cNvPr>
          <p:cNvSpPr/>
          <p:nvPr/>
        </p:nvSpPr>
        <p:spPr>
          <a:xfrm>
            <a:off x="172456" y="2038899"/>
            <a:ext cx="5043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</a:br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>Drücke die </a:t>
            </a:r>
            <a:r>
              <a:rPr lang="de-CH" b="1" dirty="0">
                <a:solidFill>
                  <a:schemeClr val="bg1"/>
                </a:solidFill>
                <a:cs typeface="Times New Roman" panose="02020603050405020304" pitchFamily="18" charset="0"/>
              </a:rPr>
              <a:t>linke</a:t>
            </a:r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> Taste, wenn dem Rahmen ein Diamant vorangeht, dem die </a:t>
            </a:r>
            <a:r>
              <a:rPr lang="de-CH" b="1" dirty="0">
                <a:solidFill>
                  <a:schemeClr val="bg1"/>
                </a:solidFill>
                <a:cs typeface="Times New Roman" panose="02020603050405020304" pitchFamily="18" charset="0"/>
              </a:rPr>
              <a:t>linke Seite</a:t>
            </a:r>
            <a:r>
              <a:rPr lang="de-CH" dirty="0">
                <a:solidFill>
                  <a:schemeClr val="bg1"/>
                </a:solidFill>
                <a:cs typeface="Times New Roman" panose="02020603050405020304" pitchFamily="18" charset="0"/>
              </a:rPr>
              <a:t> fehlt!</a:t>
            </a:r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09331F2-5393-4CAE-BD3E-3336DCED2F34}"/>
              </a:ext>
            </a:extLst>
          </p:cNvPr>
          <p:cNvSpPr/>
          <p:nvPr/>
        </p:nvSpPr>
        <p:spPr>
          <a:xfrm>
            <a:off x="172456" y="4173460"/>
            <a:ext cx="5080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CH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Aber, </a:t>
            </a:r>
            <a:r>
              <a:rPr lang="en-US" b="1" u="sng" dirty="0" err="1">
                <a:solidFill>
                  <a:schemeClr val="bg1"/>
                </a:solidFill>
              </a:rPr>
              <a:t>drücke</a:t>
            </a:r>
            <a:r>
              <a:rPr lang="en-US" b="1" u="sng" dirty="0">
                <a:solidFill>
                  <a:schemeClr val="bg1"/>
                </a:solidFill>
              </a:rPr>
              <a:t> </a:t>
            </a:r>
            <a:r>
              <a:rPr lang="en-US" b="1" u="sng" dirty="0" err="1">
                <a:solidFill>
                  <a:schemeClr val="bg1"/>
                </a:solidFill>
              </a:rPr>
              <a:t>keine</a:t>
            </a:r>
            <a:r>
              <a:rPr lang="en-US" b="1" u="sng" dirty="0">
                <a:solidFill>
                  <a:schemeClr val="bg1"/>
                </a:solidFill>
              </a:rPr>
              <a:t> Taste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wenn</a:t>
            </a:r>
            <a:r>
              <a:rPr lang="en-US" dirty="0">
                <a:solidFill>
                  <a:schemeClr val="bg1"/>
                </a:solidFill>
              </a:rPr>
              <a:t> dem </a:t>
            </a:r>
            <a:r>
              <a:rPr lang="en-US" dirty="0" err="1">
                <a:solidFill>
                  <a:schemeClr val="bg1"/>
                </a:solidFill>
              </a:rPr>
              <a:t>Rahmen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</a:t>
            </a:r>
            <a:r>
              <a:rPr lang="en-US" dirty="0">
                <a:solidFill>
                  <a:schemeClr val="bg1"/>
                </a:solidFill>
              </a:rPr>
              <a:t> Diamant </a:t>
            </a:r>
            <a:r>
              <a:rPr lang="en-US" dirty="0" err="1">
                <a:solidFill>
                  <a:schemeClr val="bg1"/>
                </a:solidFill>
              </a:rPr>
              <a:t>vorangeht</a:t>
            </a:r>
            <a:r>
              <a:rPr lang="en-US" dirty="0">
                <a:solidFill>
                  <a:schemeClr val="bg1"/>
                </a:solidFill>
              </a:rPr>
              <a:t>, dem die </a:t>
            </a:r>
            <a:r>
              <a:rPr lang="en-US" b="1" dirty="0" err="1">
                <a:solidFill>
                  <a:schemeClr val="bg1"/>
                </a:solidFill>
              </a:rPr>
              <a:t>rechte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fehlt</a:t>
            </a:r>
            <a:r>
              <a:rPr lang="en-US" dirty="0">
                <a:solidFill>
                  <a:schemeClr val="bg1"/>
                </a:solidFill>
              </a:rPr>
              <a:t>!</a:t>
            </a:r>
            <a:br>
              <a:rPr lang="de-CH" dirty="0">
                <a:solidFill>
                  <a:schemeClr val="bg1"/>
                </a:solidFill>
              </a:rPr>
            </a:br>
            <a:endParaRPr lang="de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2FD835F-464E-4707-9CF8-E70269CA7287}"/>
              </a:ext>
            </a:extLst>
          </p:cNvPr>
          <p:cNvSpPr/>
          <p:nvPr/>
        </p:nvSpPr>
        <p:spPr>
          <a:xfrm>
            <a:off x="178748" y="512921"/>
            <a:ext cx="5080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Drücke</a:t>
            </a:r>
            <a:r>
              <a:rPr lang="en-US" dirty="0">
                <a:solidFill>
                  <a:schemeClr val="bg1"/>
                </a:solidFill>
              </a:rPr>
              <a:t> die </a:t>
            </a:r>
            <a:r>
              <a:rPr lang="en-US" b="1" dirty="0" err="1">
                <a:solidFill>
                  <a:schemeClr val="bg1"/>
                </a:solidFill>
              </a:rPr>
              <a:t>linke</a:t>
            </a:r>
            <a:r>
              <a:rPr lang="en-US" b="1" dirty="0">
                <a:solidFill>
                  <a:schemeClr val="bg1"/>
                </a:solidFill>
              </a:rPr>
              <a:t> Taste</a:t>
            </a:r>
            <a:r>
              <a:rPr lang="en-US" dirty="0">
                <a:solidFill>
                  <a:schemeClr val="bg1"/>
                </a:solidFill>
              </a:rPr>
              <a:t> so schnell </a:t>
            </a:r>
            <a:r>
              <a:rPr lang="en-US" dirty="0" err="1">
                <a:solidFill>
                  <a:schemeClr val="bg1"/>
                </a:solidFill>
              </a:rPr>
              <a:t>wie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möglich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wenn</a:t>
            </a:r>
            <a:r>
              <a:rPr lang="en-US" dirty="0">
                <a:solidFill>
                  <a:schemeClr val="bg1"/>
                </a:solidFill>
              </a:rPr>
              <a:t> du </a:t>
            </a:r>
            <a:r>
              <a:rPr lang="en-US" dirty="0" err="1">
                <a:solidFill>
                  <a:schemeClr val="bg1"/>
                </a:solidFill>
              </a:rPr>
              <a:t>diesen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Rahmen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siehst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4C0DE05B-21C7-44F2-87A8-9CA7BD2C1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86" y="4435525"/>
            <a:ext cx="900176" cy="71263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D558390-71F4-4068-806C-5BFC9065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886" y="2300278"/>
            <a:ext cx="900176" cy="71263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546BC0F7-9FBF-4934-9443-D1284B993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876" y="324653"/>
            <a:ext cx="900176" cy="7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/>
      <p:bldP spid="14" grpId="0"/>
      <p:bldP spid="16" grpId="0" animBg="1"/>
      <p:bldP spid="17" grpId="0" animBg="1"/>
      <p:bldP spid="18" grpId="0" animBg="1"/>
      <p:bldP spid="19" grpId="0" animBg="1"/>
      <p:bldP spid="21" grpId="0"/>
      <p:bldP spid="3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USZ">
  <a:themeElements>
    <a:clrScheme name="USZ">
      <a:dk1>
        <a:sysClr val="windowText" lastClr="000000"/>
      </a:dk1>
      <a:lt1>
        <a:sysClr val="window" lastClr="FFFFFF"/>
      </a:lt1>
      <a:dk2>
        <a:srgbClr val="0057A2"/>
      </a:dk2>
      <a:lt2>
        <a:srgbClr val="E5EAED"/>
      </a:lt2>
      <a:accent1>
        <a:srgbClr val="419BC9"/>
      </a:accent1>
      <a:accent2>
        <a:srgbClr val="86929A"/>
      </a:accent2>
      <a:accent3>
        <a:srgbClr val="FABC34"/>
      </a:accent3>
      <a:accent4>
        <a:srgbClr val="478B7D"/>
      </a:accent4>
      <a:accent5>
        <a:srgbClr val="A64633"/>
      </a:accent5>
      <a:accent6>
        <a:srgbClr val="8F699C"/>
      </a:accent6>
      <a:hlink>
        <a:srgbClr val="0000FF"/>
      </a:hlink>
      <a:folHlink>
        <a:srgbClr val="800080"/>
      </a:folHlink>
    </a:clrScheme>
    <a:fontScheme name="USZ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806A018F-57AA-4556-B086-07577B7E5075}" vid="{C77BC566-D6C2-4F59-8638-3167F1DA3B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gianluca_dark</Template>
  <TotalTime>0</TotalTime>
  <Words>36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USZ</vt:lpstr>
      <vt:lpstr>PowerPoint-Präsentation</vt:lpstr>
    </vt:vector>
  </TitlesOfParts>
  <Company>UniversitätsSpital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Mazloum Reza</dc:creator>
  <cp:lastModifiedBy>Gianluca Macauda</cp:lastModifiedBy>
  <cp:revision>39</cp:revision>
  <dcterms:created xsi:type="dcterms:W3CDTF">2019-08-28T10:32:10Z</dcterms:created>
  <dcterms:modified xsi:type="dcterms:W3CDTF">2019-09-13T15:20:00Z</dcterms:modified>
</cp:coreProperties>
</file>