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FF9"/>
    <a:srgbClr val="FED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9692-BA85-48D2-A33D-704507C1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96468-CAAA-4B5C-9154-2B9824378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C5CD9-B409-4E14-8D6D-D3A95459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720F1-02C9-4E11-A141-05003AB9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E57EF-D623-4754-8B86-6644D21C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7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2A230-4832-433C-B5E7-F5A1FE2D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83E2D-AF16-4F8B-936C-C3D10A36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9F9F7-C681-483E-8807-5B5E0BDF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BECB7-1DC4-4ABD-AD7D-1C390E7B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32E63-0F7B-41C5-935A-FB6211D7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A1F18-4EE5-4CB8-AD28-CE2A90767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F1998-F2D7-4351-8F0A-5F7D58B8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45709-685B-4612-89FE-FC001898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798CC-1DE1-409F-8B7D-5B6C8B7D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D30B7-E440-45EF-893C-5D974B4A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16F1F-1771-4E62-988E-84834D5E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20388-3C65-4E79-BA83-A6EB84D7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D1A43-97B1-41E6-9E5A-9404CAF0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15A69-F8A1-41B5-BC32-B6740698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E9B9C-DCC2-4375-9BBC-8A63DB28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2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3EEF-862F-4340-8584-62B36175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38FD9-A974-49E9-8D0C-FC0C8DE4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02D97-A657-495B-A974-D50D4EC1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80B08-6E8D-4EBD-BD15-C8610B07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B50DE-BB80-47A9-8DE2-6121BA7F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2A665-C245-4ABD-B4E5-675F5A7A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12430-9667-4231-8426-489FC3280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C49CA-E281-477B-830F-1B1D9B5D5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F8727-4F9F-4C54-A49A-B6DE7EF6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6120E-A418-4486-B32A-1CCCDC36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C8FDE-AD3B-4EF6-AA51-9EB4DA24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5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905A9-9825-4BFC-B9CA-10061C07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17B49-756D-44BA-A9AC-5282EB4B0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F84114-6A02-4B67-A746-2C30EF3D5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4F7DBD-AA27-41BF-A2E5-3F02AB1E2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BBC688-FD8C-43AC-859C-F4F3B812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50534-2AFE-4ECB-9E27-529F46BD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592C8-510B-44E9-9B3B-0A054DD4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737B53-B938-4945-932D-BA950266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8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4CCE-0E2F-49AB-9578-D0AE73A6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C83DEE-D6A6-45B3-897B-18C4F8F4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F1A31C-2668-458C-A7A5-EBB96BD0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9003E-D405-4A8D-9749-D3E1FACF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2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B4EC5-9AE1-46B8-BC25-CDDF11BF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24A990-8125-43DF-A542-66296E3D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41931-5E28-4635-AA74-4F8108F6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582E1-9FF0-4714-8B39-154137E9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C2B18-DDA5-47D7-BE9F-1C10F78A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C1C1A-7848-4C43-AA73-92A56E24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F35E6-0822-4056-A8BD-74445225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BD9D8-F080-4706-A0BF-53652F83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0DCB8-7913-418F-A92B-265E366C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099BF-3D71-46CF-AEC5-F088612D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02E0CB-039E-46C7-A807-1F2E4D543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D2596-455B-47D4-A303-D99D8E1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73C2E-F5CD-4DBE-9ED0-9A9273C1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D59F4-CA72-493A-974C-FC7D96F8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E05A4-0450-4A90-8F4F-1974258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6BEDDE-D35B-4457-83CC-72CC223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08CA7-E12C-42DC-B4AA-AC4E895D2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A6B15-DC32-49F2-959A-1E63FAB2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83EB-344F-4FF0-AB8E-309C1B7CA1A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B2695-95A8-475F-9B94-D28511A37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5B5D3-F7D9-42CA-9E7E-59946CA7C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1151-9359-4DD1-A78B-2F71E2130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8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025BF-224E-4337-B2B3-127A0FEB1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哈雪大帽险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C4DF17-6446-42FF-BB24-03D62D885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第一次壁外调查</a:t>
            </a:r>
          </a:p>
        </p:txBody>
      </p:sp>
      <p:pic>
        <p:nvPicPr>
          <p:cNvPr id="1026" name="Picture 2" descr="曼波- song and lyrics by 赛马娘~ | Spotify">
            <a:extLst>
              <a:ext uri="{FF2B5EF4-FFF2-40B4-BE49-F238E27FC236}">
                <a16:creationId xmlns:a16="http://schemas.microsoft.com/office/drawing/2014/main" id="{E1925AB3-A2B0-4C30-8DF1-9410F7BE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161731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网红猫“圆头耄耋”可能已经死了- 卓明谷- Stage1st - 手机版 ...">
            <a:extLst>
              <a:ext uri="{FF2B5EF4-FFF2-40B4-BE49-F238E27FC236}">
                <a16:creationId xmlns:a16="http://schemas.microsoft.com/office/drawing/2014/main" id="{97DA1927-A465-4038-B450-273CE409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15" y="4180781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AFCE223-4935-4B07-AA38-D4DD1C541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43"/>
          <a:stretch/>
        </p:blipFill>
        <p:spPr bwMode="auto">
          <a:xfrm>
            <a:off x="7590817" y="4161731"/>
            <a:ext cx="1608416" cy="18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955A-6D8E-4501-A215-23C3D563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9" y="0"/>
            <a:ext cx="10515600" cy="1325563"/>
          </a:xfrm>
        </p:spPr>
        <p:txBody>
          <a:bodyPr/>
          <a:lstStyle/>
          <a:p>
            <a:r>
              <a:rPr lang="zh-CN" altLang="en-US" dirty="0"/>
              <a:t>请求消息队列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E8A6-A8F3-4BF6-9C34-E727AAA7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04" y="1253331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22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73FC7F6-F2EC-481E-8287-AAF2E5D4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36" y="-10478"/>
            <a:ext cx="10515600" cy="1325563"/>
          </a:xfrm>
        </p:spPr>
        <p:txBody>
          <a:bodyPr/>
          <a:lstStyle/>
          <a:p>
            <a:r>
              <a:rPr lang="zh-CN" altLang="en-US" dirty="0"/>
              <a:t>整体模块拆解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D26C7B-1F8A-4931-A2B8-EAC89B43A889}"/>
              </a:ext>
            </a:extLst>
          </p:cNvPr>
          <p:cNvSpPr/>
          <p:nvPr/>
        </p:nvSpPr>
        <p:spPr>
          <a:xfrm>
            <a:off x="518101" y="1266867"/>
            <a:ext cx="10321984" cy="4570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FB530B-16F7-4580-BBBB-7C4F5BAE7B85}"/>
              </a:ext>
            </a:extLst>
          </p:cNvPr>
          <p:cNvGrpSpPr/>
          <p:nvPr/>
        </p:nvGrpSpPr>
        <p:grpSpPr>
          <a:xfrm>
            <a:off x="735241" y="2677655"/>
            <a:ext cx="4000261" cy="1439310"/>
            <a:chOff x="989577" y="1697505"/>
            <a:chExt cx="4000261" cy="14393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CD3374-21B8-4CB1-B9E2-C9BCF5C3D464}"/>
                </a:ext>
              </a:extLst>
            </p:cNvPr>
            <p:cNvSpPr/>
            <p:nvPr/>
          </p:nvSpPr>
          <p:spPr>
            <a:xfrm>
              <a:off x="1067823" y="1751539"/>
              <a:ext cx="3922015" cy="13852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3BEC601-E229-44BA-B155-D2A47E766F41}"/>
                </a:ext>
              </a:extLst>
            </p:cNvPr>
            <p:cNvSpPr txBox="1"/>
            <p:nvPr/>
          </p:nvSpPr>
          <p:spPr>
            <a:xfrm>
              <a:off x="989577" y="1697505"/>
              <a:ext cx="246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写入模块</a:t>
              </a:r>
              <a:r>
                <a:rPr lang="en-US" altLang="zh-CN" dirty="0"/>
                <a:t>(</a:t>
              </a:r>
              <a:r>
                <a:rPr lang="zh-CN" altLang="en-US" dirty="0"/>
                <a:t>数据布局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C1BF20-C581-4AC5-ADE5-73047408FA6B}"/>
                </a:ext>
              </a:extLst>
            </p:cNvPr>
            <p:cNvSpPr/>
            <p:nvPr/>
          </p:nvSpPr>
          <p:spPr>
            <a:xfrm>
              <a:off x="1158134" y="2066837"/>
              <a:ext cx="1874314" cy="967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盘间数据布局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负载均衡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A1124D-C620-419A-BB51-11EF5F0ACF80}"/>
                </a:ext>
              </a:extLst>
            </p:cNvPr>
            <p:cNvSpPr/>
            <p:nvPr/>
          </p:nvSpPr>
          <p:spPr>
            <a:xfrm>
              <a:off x="3122759" y="2066836"/>
              <a:ext cx="1767431" cy="967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盘内数据布局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同</a:t>
              </a:r>
              <a:r>
                <a:rPr lang="en-US" altLang="zh-CN" dirty="0">
                  <a:solidFill>
                    <a:schemeClr val="tx1"/>
                  </a:solidFill>
                </a:rPr>
                <a:t>Tag</a:t>
              </a:r>
              <a:r>
                <a:rPr lang="zh-CN" altLang="en-US" dirty="0">
                  <a:solidFill>
                    <a:schemeClr val="tx1"/>
                  </a:solidFill>
                </a:rPr>
                <a:t>连续分布与动态扩缩容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665544-B70A-4488-B3A6-88633A501A9C}"/>
              </a:ext>
            </a:extLst>
          </p:cNvPr>
          <p:cNvGrpSpPr/>
          <p:nvPr/>
        </p:nvGrpSpPr>
        <p:grpSpPr>
          <a:xfrm>
            <a:off x="5263271" y="2674862"/>
            <a:ext cx="5409018" cy="1439310"/>
            <a:chOff x="5345779" y="1716681"/>
            <a:chExt cx="5409018" cy="14393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3201A-4CEF-4A1B-A376-C0DAD3535686}"/>
                </a:ext>
              </a:extLst>
            </p:cNvPr>
            <p:cNvSpPr/>
            <p:nvPr/>
          </p:nvSpPr>
          <p:spPr>
            <a:xfrm>
              <a:off x="5424025" y="1770715"/>
              <a:ext cx="5330772" cy="1385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BA42A17-2AA0-4770-B788-6D8955DA9CA6}"/>
                </a:ext>
              </a:extLst>
            </p:cNvPr>
            <p:cNvSpPr txBox="1"/>
            <p:nvPr/>
          </p:nvSpPr>
          <p:spPr>
            <a:xfrm>
              <a:off x="5345779" y="1716681"/>
              <a:ext cx="2467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读入模块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磁盘动作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</a:p>
            <a:p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F42FFA-0E0B-43AE-A89C-3AC23C8B27CD}"/>
                </a:ext>
              </a:extLst>
            </p:cNvPr>
            <p:cNvSpPr/>
            <p:nvPr/>
          </p:nvSpPr>
          <p:spPr>
            <a:xfrm>
              <a:off x="5514336" y="2086013"/>
              <a:ext cx="2091534" cy="9672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Jump</a:t>
              </a:r>
              <a:r>
                <a:rPr lang="zh-CN" altLang="en-US" dirty="0">
                  <a:solidFill>
                    <a:schemeClr val="tx1"/>
                  </a:solidFill>
                </a:rPr>
                <a:t>指令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如何选择好的分区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19D2B16-6F4C-40FE-AB9A-06B781BB8B28}"/>
                </a:ext>
              </a:extLst>
            </p:cNvPr>
            <p:cNvSpPr/>
            <p:nvPr/>
          </p:nvSpPr>
          <p:spPr>
            <a:xfrm>
              <a:off x="7696181" y="2086013"/>
              <a:ext cx="2967782" cy="9672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Pass &amp; Read</a:t>
              </a:r>
              <a:r>
                <a:rPr lang="zh-CN" altLang="en-US" dirty="0">
                  <a:solidFill>
                    <a:schemeClr val="tx1"/>
                  </a:solidFill>
                </a:rPr>
                <a:t>指令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连续扫盘期间的读取取舍</a:t>
              </a: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71AAB8-9B89-4CCC-A323-A0D17E09EA5C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735502" y="3421534"/>
            <a:ext cx="606015" cy="27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875EB19-5634-4018-9D41-345DE1DE40EC}"/>
              </a:ext>
            </a:extLst>
          </p:cNvPr>
          <p:cNvSpPr txBox="1"/>
          <p:nvPr/>
        </p:nvSpPr>
        <p:spPr>
          <a:xfrm>
            <a:off x="4735502" y="3063078"/>
            <a:ext cx="8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协同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85652D0-01B0-4138-BAB1-645CB1C5FB4B}"/>
              </a:ext>
            </a:extLst>
          </p:cNvPr>
          <p:cNvGrpSpPr/>
          <p:nvPr/>
        </p:nvGrpSpPr>
        <p:grpSpPr>
          <a:xfrm>
            <a:off x="928020" y="1315085"/>
            <a:ext cx="9040147" cy="1080930"/>
            <a:chOff x="1048530" y="3430514"/>
            <a:chExt cx="9040147" cy="108093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4E377B-964B-45C9-9672-3E105B3D695E}"/>
                </a:ext>
              </a:extLst>
            </p:cNvPr>
            <p:cNvSpPr/>
            <p:nvPr/>
          </p:nvSpPr>
          <p:spPr>
            <a:xfrm>
              <a:off x="1048530" y="3430514"/>
              <a:ext cx="9040147" cy="1080930"/>
            </a:xfrm>
            <a:prstGeom prst="rect">
              <a:avLst/>
            </a:prstGeom>
            <a:solidFill>
              <a:srgbClr val="FED4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4433C3C-DBB6-421F-80EF-113DC95C7B79}"/>
                </a:ext>
              </a:extLst>
            </p:cNvPr>
            <p:cNvSpPr txBox="1"/>
            <p:nvPr/>
          </p:nvSpPr>
          <p:spPr>
            <a:xfrm>
              <a:off x="1051536" y="3432030"/>
              <a:ext cx="246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预处理模块</a:t>
              </a:r>
              <a:r>
                <a:rPr lang="en-US" altLang="zh-CN" dirty="0"/>
                <a:t>(</a:t>
              </a:r>
              <a:r>
                <a:rPr lang="zh-CN" altLang="en-US" dirty="0"/>
                <a:t>热点预测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B36DD94-FB7B-4B10-A8F6-C79B32B78207}"/>
                </a:ext>
              </a:extLst>
            </p:cNvPr>
            <p:cNvSpPr/>
            <p:nvPr/>
          </p:nvSpPr>
          <p:spPr>
            <a:xfrm>
              <a:off x="1152079" y="3804383"/>
              <a:ext cx="3304864" cy="593415"/>
            </a:xfrm>
            <a:prstGeom prst="rect">
              <a:avLst/>
            </a:prstGeom>
            <a:solidFill>
              <a:srgbClr val="D99F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各</a:t>
              </a:r>
              <a:r>
                <a:rPr lang="en-US" altLang="zh-CN" dirty="0">
                  <a:solidFill>
                    <a:schemeClr val="tx1"/>
                  </a:solidFill>
                </a:rPr>
                <a:t>Tag</a:t>
              </a:r>
              <a:r>
                <a:rPr lang="zh-CN" altLang="en-US" dirty="0">
                  <a:solidFill>
                    <a:schemeClr val="tx1"/>
                  </a:solidFill>
                </a:rPr>
                <a:t>数据量占比估计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C6E64A8-251A-47D4-82F4-1B5C27B4A62C}"/>
                </a:ext>
              </a:extLst>
            </p:cNvPr>
            <p:cNvSpPr/>
            <p:nvPr/>
          </p:nvSpPr>
          <p:spPr>
            <a:xfrm>
              <a:off x="5680109" y="3795627"/>
              <a:ext cx="3304864" cy="593415"/>
            </a:xfrm>
            <a:prstGeom prst="rect">
              <a:avLst/>
            </a:prstGeom>
            <a:solidFill>
              <a:srgbClr val="D99F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各</a:t>
              </a:r>
              <a:r>
                <a:rPr lang="en-US" altLang="zh-CN" dirty="0">
                  <a:solidFill>
                    <a:schemeClr val="tx1"/>
                  </a:solidFill>
                </a:rPr>
                <a:t>Tag</a:t>
              </a:r>
              <a:r>
                <a:rPr lang="zh-CN" altLang="en-US" dirty="0">
                  <a:solidFill>
                    <a:schemeClr val="tx1"/>
                  </a:solidFill>
                </a:rPr>
                <a:t>读写峰谷估计</a:t>
              </a: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75539-858D-4723-8723-9C8A406FD6F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684001" y="2282369"/>
            <a:ext cx="1443" cy="446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E2159DE-12F8-42A6-97C7-01B5992E5312}"/>
              </a:ext>
            </a:extLst>
          </p:cNvPr>
          <p:cNvCxnSpPr>
            <a:cxnSpLocks/>
          </p:cNvCxnSpPr>
          <p:nvPr/>
        </p:nvCxnSpPr>
        <p:spPr>
          <a:xfrm>
            <a:off x="7222686" y="2273613"/>
            <a:ext cx="1443" cy="446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E611F7F-9ADE-4453-B8CE-F1A0F3C821F4}"/>
              </a:ext>
            </a:extLst>
          </p:cNvPr>
          <p:cNvSpPr txBox="1"/>
          <p:nvPr/>
        </p:nvSpPr>
        <p:spPr>
          <a:xfrm>
            <a:off x="2684001" y="2365710"/>
            <a:ext cx="81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指导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4223F1-8525-46EF-8413-9BBD36E6C29A}"/>
              </a:ext>
            </a:extLst>
          </p:cNvPr>
          <p:cNvSpPr txBox="1"/>
          <p:nvPr/>
        </p:nvSpPr>
        <p:spPr>
          <a:xfrm>
            <a:off x="7229424" y="2342445"/>
            <a:ext cx="209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2F4415D-C363-48AA-9D43-2D71838DAE42}"/>
              </a:ext>
            </a:extLst>
          </p:cNvPr>
          <p:cNvSpPr/>
          <p:nvPr/>
        </p:nvSpPr>
        <p:spPr>
          <a:xfrm>
            <a:off x="855447" y="4214513"/>
            <a:ext cx="9816842" cy="1508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614445-FBBC-4964-ADD0-03A9B277EEBE}"/>
              </a:ext>
            </a:extLst>
          </p:cNvPr>
          <p:cNvSpPr txBox="1"/>
          <p:nvPr/>
        </p:nvSpPr>
        <p:spPr>
          <a:xfrm>
            <a:off x="903798" y="4224891"/>
            <a:ext cx="246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请求消息队列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81F4BE-6EEF-4890-9075-9775EBE34DAD}"/>
              </a:ext>
            </a:extLst>
          </p:cNvPr>
          <p:cNvSpPr/>
          <p:nvPr/>
        </p:nvSpPr>
        <p:spPr>
          <a:xfrm>
            <a:off x="5341517" y="4648447"/>
            <a:ext cx="5133362" cy="967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对象请求价值的维护（高效访存与排序）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6D42447-DF9D-46D5-9654-DB02A0CA25B2}"/>
              </a:ext>
            </a:extLst>
          </p:cNvPr>
          <p:cNvCxnSpPr>
            <a:cxnSpLocks/>
          </p:cNvCxnSpPr>
          <p:nvPr/>
        </p:nvCxnSpPr>
        <p:spPr>
          <a:xfrm flipV="1">
            <a:off x="7608368" y="4019245"/>
            <a:ext cx="0" cy="564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0864019-2B93-4A0E-B967-2194132C5F62}"/>
              </a:ext>
            </a:extLst>
          </p:cNvPr>
          <p:cNvSpPr txBox="1"/>
          <p:nvPr/>
        </p:nvSpPr>
        <p:spPr>
          <a:xfrm>
            <a:off x="7659792" y="4185736"/>
            <a:ext cx="139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判断依据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23DB06-86CC-463E-9C3C-C0ECD5997E5A}"/>
              </a:ext>
            </a:extLst>
          </p:cNvPr>
          <p:cNvSpPr/>
          <p:nvPr/>
        </p:nvSpPr>
        <p:spPr>
          <a:xfrm>
            <a:off x="998020" y="4648447"/>
            <a:ext cx="4076597" cy="967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Anything Others?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955A-6D8E-4501-A215-23C3D563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9" y="0"/>
            <a:ext cx="10515600" cy="1325563"/>
          </a:xfrm>
        </p:spPr>
        <p:txBody>
          <a:bodyPr/>
          <a:lstStyle/>
          <a:p>
            <a:r>
              <a:rPr lang="zh-CN" altLang="en-US" dirty="0"/>
              <a:t>预处理模块</a:t>
            </a:r>
          </a:p>
        </p:txBody>
      </p:sp>
    </p:spTree>
    <p:extLst>
      <p:ext uri="{BB962C8B-B14F-4D97-AF65-F5344CB8AC3E}">
        <p14:creationId xmlns:p14="http://schemas.microsoft.com/office/powerpoint/2010/main" val="137738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955A-6D8E-4501-A215-23C3D563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9" y="0"/>
            <a:ext cx="10515600" cy="1325563"/>
          </a:xfrm>
        </p:spPr>
        <p:txBody>
          <a:bodyPr/>
          <a:lstStyle/>
          <a:p>
            <a:r>
              <a:rPr lang="zh-CN" altLang="en-US" dirty="0"/>
              <a:t>写入模块之盘间负载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E8A6-A8F3-4BF6-9C34-E727AAA7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03" y="1253331"/>
            <a:ext cx="11781731" cy="4351338"/>
          </a:xfrm>
        </p:spPr>
        <p:txBody>
          <a:bodyPr/>
          <a:lstStyle/>
          <a:p>
            <a:pPr algn="l"/>
            <a:r>
              <a:rPr lang="zh-CN" altLang="en-US" dirty="0"/>
              <a:t>分支</a:t>
            </a:r>
            <a:r>
              <a:rPr lang="en-GB" altLang="zh-CN" b="1" i="0" dirty="0"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5a034bc</a:t>
            </a:r>
            <a:endParaRPr lang="en-GB" altLang="zh-CN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主要思路：采用正交拉丁方为每个对象三副本分配磁盘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-apple-system"/>
              </a:rPr>
              <a:t>ID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，以保证分配的均衡</a:t>
            </a:r>
            <a:endParaRPr lang="en-US" altLang="zh-CN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存在问题：正交拉丁方没有考虑各个对象的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size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后果未知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此外，当出现边界条件时（即正交拉丁方的方案非法时），对候选盘的剩余空间排序与否会影响数据布局的负载</a:t>
            </a:r>
            <a:br>
              <a:rPr lang="en-GB" altLang="zh-CN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2CC7D6-AA84-4E58-9831-08695220E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9" y="3264562"/>
            <a:ext cx="8810941" cy="33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9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14591-9DF3-4CEE-9DFE-1F106517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97A8-8AAD-4DB1-8BE2-41F158CB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线上分低</a:t>
            </a:r>
            <a:endParaRPr lang="en-US" altLang="zh-CN" dirty="0"/>
          </a:p>
          <a:p>
            <a:r>
              <a:rPr lang="zh-CN" altLang="en-US" dirty="0"/>
              <a:t>线下分高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278599-08DA-43BE-9802-90E886354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13" y="0"/>
            <a:ext cx="8921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9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14591-9DF3-4CEE-9DFE-1F106517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97A8-8AAD-4DB1-8BE2-41F158CB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线上分高</a:t>
            </a:r>
            <a:endParaRPr lang="en-US" altLang="zh-CN" dirty="0"/>
          </a:p>
          <a:p>
            <a:r>
              <a:rPr lang="zh-CN" altLang="en-US" dirty="0"/>
              <a:t>线下分低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BE32F-EB5B-4757-AF88-DBADB2697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48" y="43904"/>
            <a:ext cx="9049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955A-6D8E-4501-A215-23C3D563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9" y="0"/>
            <a:ext cx="10515600" cy="1325563"/>
          </a:xfrm>
        </p:spPr>
        <p:txBody>
          <a:bodyPr/>
          <a:lstStyle/>
          <a:p>
            <a:r>
              <a:rPr lang="zh-CN" altLang="en-US" dirty="0"/>
              <a:t>写入模块之盘内负载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E8A6-A8F3-4BF6-9C34-E727AAA7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03" y="1253331"/>
            <a:ext cx="11781731" cy="4351338"/>
          </a:xfrm>
        </p:spPr>
        <p:txBody>
          <a:bodyPr/>
          <a:lstStyle/>
          <a:p>
            <a:pPr algn="l"/>
            <a:r>
              <a:rPr lang="zh-CN" altLang="en-US" dirty="0"/>
              <a:t>分支</a:t>
            </a:r>
            <a:r>
              <a:rPr lang="en-GB" altLang="zh-CN" b="1" i="0" dirty="0"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5a034bc</a:t>
            </a:r>
            <a:endParaRPr lang="en-GB" altLang="zh-CN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主要思路：根据预输入的各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Tag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第一时间段（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1800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片）的写入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size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总和，为磁盘按比例分配预算，保证靠前的一定时间的各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tag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数据的连续性</a:t>
            </a:r>
            <a:endParaRPr lang="en-US" altLang="zh-CN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存在问题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lvl="2"/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比例分配无法动态调整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lvl="2"/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当超过预算后，会抢占其他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tag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的空间，造成严重碎片化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 marL="457200" lvl="1" indent="0">
              <a:buNone/>
            </a:pPr>
            <a:br>
              <a:rPr lang="en-GB" altLang="zh-CN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7EDBB3-B465-49E8-878E-FFB783D2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83" y="3535522"/>
            <a:ext cx="6763694" cy="2972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EB1289-A777-409B-B5E5-EE9898A6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49" y="3535522"/>
            <a:ext cx="3775829" cy="31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3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3E1E1-870B-4569-99F8-8C97E872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061"/>
            <a:ext cx="10515600" cy="5734902"/>
          </a:xfrm>
        </p:spPr>
        <p:txBody>
          <a:bodyPr/>
          <a:lstStyle/>
          <a:p>
            <a:r>
              <a:rPr lang="en-US" altLang="zh-CN" dirty="0"/>
              <a:t>2000S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20000S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50000S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80000S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3A104A-3E1C-4B71-99DD-A066E5E67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298"/>
            <a:ext cx="12192000" cy="9101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9A4F53-C03C-42D6-95C2-6F49D9F9A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933"/>
            <a:ext cx="12192000" cy="8555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1818F2-F527-43E5-AE28-8C0568EB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8703"/>
            <a:ext cx="12192000" cy="873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675F1A-9659-45EE-8F3E-39793FFB0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6579"/>
            <a:ext cx="12192000" cy="8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4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955A-6D8E-4501-A215-23C3D563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9" y="0"/>
            <a:ext cx="10515600" cy="1325563"/>
          </a:xfrm>
        </p:spPr>
        <p:txBody>
          <a:bodyPr/>
          <a:lstStyle/>
          <a:p>
            <a:r>
              <a:rPr lang="zh-CN" altLang="en-US" dirty="0"/>
              <a:t>读入模块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E8A6-A8F3-4BF6-9C34-E727AAA7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04" y="1253331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46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273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var(--fontStack-monospace, ui-monospace, SFMono-Regular, SF Mono, Menlo, Consolas, Liberation Mono, monospace)</vt:lpstr>
      <vt:lpstr>等线</vt:lpstr>
      <vt:lpstr>等线 Light</vt:lpstr>
      <vt:lpstr>Arial</vt:lpstr>
      <vt:lpstr>Office 主题​​</vt:lpstr>
      <vt:lpstr>哈雪大帽险</vt:lpstr>
      <vt:lpstr>整体模块拆解</vt:lpstr>
      <vt:lpstr>预处理模块</vt:lpstr>
      <vt:lpstr>写入模块之盘间负载</vt:lpstr>
      <vt:lpstr>有排序</vt:lpstr>
      <vt:lpstr>无排序</vt:lpstr>
      <vt:lpstr>写入模块之盘内负载</vt:lpstr>
      <vt:lpstr>PowerPoint 演示文稿</vt:lpstr>
      <vt:lpstr>读入模块</vt:lpstr>
      <vt:lpstr>请求消息队列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哈雪大帽险</dc:title>
  <dc:creator>源 曾</dc:creator>
  <cp:lastModifiedBy>源 曾</cp:lastModifiedBy>
  <cp:revision>25</cp:revision>
  <dcterms:created xsi:type="dcterms:W3CDTF">2025-03-14T14:22:29Z</dcterms:created>
  <dcterms:modified xsi:type="dcterms:W3CDTF">2025-03-14T15:09:17Z</dcterms:modified>
</cp:coreProperties>
</file>