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u980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4197D153-9C0F-45A4-A76D-B5DC2E27B64C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6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4">
          <a:shade val="40000"/>
        </a:schemeClr>
      </a:tcTxStyle>
      <a:tcStyle>
        <a:tcBdr/>
        <a:fill>
          <a:solidFill>
            <a:schemeClr val="accent4">
              <a:alpha val="4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57F29265-21B7-48F4-9A6F-F1856CE448A9}" styleName="Dark Style 2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chemeClr val="accent5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853DD967-0C4B-4B1B-81E8-427034623973}" styleName="Dark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>
                  <a:shade val="40000"/>
                </a:schemeClr>
              </a:solidFill>
            </a:ln>
          </a:left>
          <a:right>
            <a:ln w="12700" cmpd="sng">
              <a:solidFill>
                <a:schemeClr val="accent3">
                  <a:shade val="40000"/>
                </a:schemeClr>
              </a:solidFill>
            </a:ln>
          </a:right>
          <a:top>
            <a:ln w="12700" cmpd="sng">
              <a:solidFill>
                <a:schemeClr val="accent3">
                  <a:shade val="40000"/>
                </a:schemeClr>
              </a:solidFill>
            </a:ln>
          </a:top>
          <a:bottom>
            <a:ln w="12700" cmpd="sng">
              <a:solidFill>
                <a:schemeClr val="accent3">
                  <a:shade val="40000"/>
                </a:schemeClr>
              </a:solidFill>
            </a:ln>
          </a:bottom>
          <a:insideH>
            <a:ln w="12700" cmpd="sng">
              <a:solidFill>
                <a:schemeClr val="accent3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3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3">
                  <a:shade val="40000"/>
                </a:schemeClr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5BECE69-D687-424E-834B-858F6D195783}" styleName="Dark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>
                  <a:shade val="40000"/>
                </a:schemeClr>
              </a:solidFill>
            </a:ln>
          </a:left>
          <a:right>
            <a:ln w="12700" cmpd="sng">
              <a:solidFill>
                <a:schemeClr val="accent4">
                  <a:shade val="40000"/>
                </a:schemeClr>
              </a:solidFill>
            </a:ln>
          </a:right>
          <a:top>
            <a:ln w="12700" cmpd="sng">
              <a:solidFill>
                <a:schemeClr val="accent4">
                  <a:shade val="40000"/>
                </a:schemeClr>
              </a:solidFill>
            </a:ln>
          </a:top>
          <a:bottom>
            <a:ln w="12700" cmpd="sng">
              <a:solidFill>
                <a:schemeClr val="accent4">
                  <a:shade val="40000"/>
                </a:schemeClr>
              </a:solidFill>
            </a:ln>
          </a:bottom>
          <a:insideH>
            <a:ln w="12700" cmpd="sng">
              <a:solidFill>
                <a:schemeClr val="accent4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4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4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4">
                  <a:shade val="40000"/>
                </a:schemeClr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6FBF6D-05E2-417B-BFB7-B5EF770E99EB}" styleName="Dark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>
                  <a:shade val="40000"/>
                </a:schemeClr>
              </a:solidFill>
            </a:ln>
          </a:left>
          <a:right>
            <a:ln w="12700" cmpd="sng">
              <a:solidFill>
                <a:schemeClr val="accent1">
                  <a:shade val="40000"/>
                </a:schemeClr>
              </a:solidFill>
            </a:ln>
          </a:right>
          <a:top>
            <a:ln w="12700" cmpd="sng">
              <a:solidFill>
                <a:schemeClr val="accent1">
                  <a:shade val="40000"/>
                </a:schemeClr>
              </a:solidFill>
            </a:ln>
          </a:top>
          <a:bottom>
            <a:ln w="12700" cmpd="sng">
              <a:solidFill>
                <a:schemeClr val="accent1">
                  <a:shade val="40000"/>
                </a:schemeClr>
              </a:solidFill>
            </a:ln>
          </a:bottom>
          <a:insideH>
            <a:ln w="12700" cmpd="sng">
              <a:solidFill>
                <a:schemeClr val="accent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1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1">
                  <a:shade val="40000"/>
                </a:schemeClr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1C22B483-C546-46A3-A673-CE7D59D43378}" styleName="Dark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>
                  <a:shade val="40000"/>
                </a:schemeClr>
              </a:solidFill>
            </a:ln>
          </a:left>
          <a:right>
            <a:ln w="12700" cmpd="sng">
              <a:solidFill>
                <a:schemeClr val="accent5">
                  <a:shade val="40000"/>
                </a:schemeClr>
              </a:solidFill>
            </a:ln>
          </a:right>
          <a:top>
            <a:ln w="12700" cmpd="sng">
              <a:solidFill>
                <a:schemeClr val="accent5">
                  <a:shade val="40000"/>
                </a:schemeClr>
              </a:solidFill>
            </a:ln>
          </a:top>
          <a:bottom>
            <a:ln w="12700" cmpd="sng">
              <a:solidFill>
                <a:schemeClr val="accent5">
                  <a:shade val="40000"/>
                </a:schemeClr>
              </a:solidFill>
            </a:ln>
          </a:bottom>
          <a:insideH>
            <a:ln w="12700" cmpd="sng">
              <a:solidFill>
                <a:schemeClr val="accent5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5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5">
                  <a:shade val="40000"/>
                </a:schemeClr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657285-3E7B-475F-B1AF-AFCC4D25165C}" styleName="Dark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>
                  <a:shade val="40000"/>
                </a:schemeClr>
              </a:solidFill>
            </a:ln>
          </a:left>
          <a:right>
            <a:ln w="12700" cmpd="sng">
              <a:solidFill>
                <a:schemeClr val="accent6">
                  <a:shade val="40000"/>
                </a:schemeClr>
              </a:solidFill>
            </a:ln>
          </a:right>
          <a:top>
            <a:ln w="12700" cmpd="sng">
              <a:solidFill>
                <a:schemeClr val="accent6">
                  <a:shade val="40000"/>
                </a:schemeClr>
              </a:solidFill>
            </a:ln>
          </a:top>
          <a:bottom>
            <a:ln w="12700" cmpd="sng">
              <a:solidFill>
                <a:schemeClr val="accent6">
                  <a:shade val="40000"/>
                </a:schemeClr>
              </a:solidFill>
            </a:ln>
          </a:bottom>
          <a:insideH>
            <a:ln w="12700" cmpd="sng">
              <a:solidFill>
                <a:schemeClr val="accent6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6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6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6">
                  <a:shade val="40000"/>
                </a:schemeClr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65BD628B-B912-4737-B26B-3470B51DB470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4"/>
              </a:solidFill>
            </a:ln>
          </a:top>
          <a:bottom>
            <a:ln w="22700" cmpd="thickThin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4"/>
              </a:solidFill>
            </a:ln>
          </a:top>
          <a:bottom>
            <a:ln w="10000" cmpd="sng">
              <a:solidFill>
                <a:schemeClr val="accent4"/>
              </a:solidFill>
            </a:ln>
          </a:bottom>
        </a:tcBdr>
        <a:fill>
          <a:solidFill>
            <a:schemeClr val="accent4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4E978D-9BAA-4586-AC6A-376D3A6993E0}" styleName="Normal Style 3 - Accent 4">
    <a:wholeTbl>
      <a:tcTxStyle>
        <a:fontRef idx="minor">
          <a:scrgbClr r="0" g="0" b="0"/>
        </a:fontRef>
        <a:schemeClr val="accent4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4"/>
      </a:tcTxStyle>
      <a:tcStyle>
        <a:tcBdr/>
      </a:tcStyle>
    </a:seCell>
    <a:swCell>
      <a:tcTxStyle b="on">
        <a:fontRef idx="minor">
          <a:scrgbClr r="0" g="0" b="0"/>
        </a:fontRef>
        <a:schemeClr val="accent4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D9F1CDC0-45E9-45A2-8651-09014E95D811}" styleName="Normal Style 2 - Accent 4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4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>
              <a:shade val="50000"/>
              <a:satMod val="230000"/>
            </a:schemeClr>
          </a:solidFill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4BFE82C6-8956-4E4D-8A03-91500DEAC9FB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4"/>
              </a:solidFill>
              <a:prstDash val="dash"/>
            </a:ln>
          </a:left>
          <a:right>
            <a:ln w="32700" cmpd="sng">
              <a:solidFill>
                <a:schemeClr val="accent4"/>
              </a:solidFill>
              <a:prstDash val="dash"/>
            </a:ln>
          </a:right>
          <a:top>
            <a:ln w="32700" cmpd="sng">
              <a:solidFill>
                <a:schemeClr val="accent4"/>
              </a:solidFill>
              <a:prstDash val="dash"/>
            </a:ln>
          </a:top>
          <a:bottom>
            <a:ln w="32700" cmpd="sng">
              <a:solidFill>
                <a:schemeClr val="accent4"/>
              </a:solidFill>
              <a:prstDash val="dash"/>
            </a:ln>
          </a:bottom>
          <a:insideH>
            <a:ln w="22700" cmpd="sng">
              <a:solidFill>
                <a:schemeClr val="accent4"/>
              </a:solidFill>
              <a:prstDash val="sysDot"/>
            </a:ln>
          </a:insideH>
          <a:insideV>
            <a:ln w="22700" cmpd="sng">
              <a:solidFill>
                <a:schemeClr val="accent4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62A2DE9-F89E-4204-9AB8-F3013159B469}" styleName="Normal Style 3 - Accent 5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5"/>
      </a:tcTxStyle>
      <a:tcStyle>
        <a:tcBdr/>
      </a:tcStyle>
    </a:seCell>
    <a:swCell>
      <a:tcTxStyle b="on">
        <a:fontRef idx="minor">
          <a:scrgbClr r="0" g="0" b="0"/>
        </a:fontRef>
        <a:schemeClr val="accent5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  <a:tblStyle styleId="{501A1DFC-DDFA-4CE8-B061-16488A30120D}" styleName="Dark Style 2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TxStyle/>
      <a:tcStyle>
        <a:tcBdr/>
        <a:fill>
          <a:solidFill>
            <a:schemeClr val="accent6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7"/>
    <p:restoredTop sz="9015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16.</a:t>
            </a:r>
            <a:r>
              <a:rPr lang="ko-KR" altLang="en-US" b="1"/>
              <a:t> </a:t>
            </a:r>
            <a:r>
              <a:rPr lang="en-US" altLang="ko-KR" b="1"/>
              <a:t>Script Control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/>
        </p:nvSpPr>
        <p:spPr>
          <a:xfrm>
            <a:off x="760477" y="769557"/>
            <a:ext cx="10160126" cy="5760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>
              <a:buNone/>
              <a:defRPr/>
            </a:pPr>
            <a:r>
              <a:rPr lang="en-US" altLang="ko-KR" sz="3500" b="1"/>
              <a:t>6. Automating script execution	  </a:t>
            </a:r>
            <a:r>
              <a:rPr lang="en-US" altLang="ko-KR" sz="3500" i="1">
                <a:solidFill>
                  <a:srgbClr val="ff0000"/>
                </a:solidFill>
              </a:rPr>
              <a:t>(at, atq ,atrm)</a:t>
            </a:r>
            <a:endParaRPr lang="en-US" altLang="ko-KR" sz="3500" i="1">
              <a:solidFill>
                <a:srgbClr val="ff0000"/>
              </a:solidFill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60477" y="2348865"/>
            <a:ext cx="9865237" cy="12306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* (sendmail application </a:t>
            </a:r>
            <a:r>
              <a:rPr lang="ko-KR" altLang="en-US" sz="2500"/>
              <a:t>이 작동한다면</a:t>
            </a:r>
            <a:r>
              <a:rPr lang="en-US" altLang="ko-KR" sz="2500"/>
              <a:t>) ouput </a:t>
            </a:r>
            <a:r>
              <a:rPr lang="ko-KR" altLang="en-US" sz="2500"/>
              <a:t>은 자동으로 사용자 </a:t>
            </a:r>
            <a:r>
              <a:rPr lang="en-US" altLang="ko-KR" sz="2500"/>
              <a:t>email </a:t>
            </a:r>
            <a:r>
              <a:rPr lang="ko-KR" altLang="en-US" sz="2500"/>
              <a:t>로 보내짐 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*</a:t>
            </a:r>
            <a:r>
              <a:rPr lang="ko-KR" altLang="en-US" sz="2500"/>
              <a:t> </a:t>
            </a:r>
            <a:r>
              <a:rPr lang="en-US" altLang="ko-KR" sz="2500"/>
              <a:t>scrpit </a:t>
            </a:r>
            <a:r>
              <a:rPr lang="ko-KR" altLang="en-US" sz="2500"/>
              <a:t>에서 </a:t>
            </a:r>
            <a:r>
              <a:rPr lang="en-US" altLang="ko-KR" sz="2500"/>
              <a:t>command </a:t>
            </a:r>
            <a:r>
              <a:rPr lang="ko-KR" altLang="en-US" sz="2500"/>
              <a:t>마다 </a:t>
            </a:r>
            <a:r>
              <a:rPr lang="en-US" altLang="ko-KR" sz="2500"/>
              <a:t>redirect </a:t>
            </a:r>
            <a:r>
              <a:rPr lang="ko-KR" altLang="en-US" sz="2500"/>
              <a:t>해줘야함 </a:t>
            </a:r>
            <a:endParaRPr lang="ko-KR" altLang="en-US" sz="2500"/>
          </a:p>
        </p:txBody>
      </p: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761048" y="1628775"/>
          <a:ext cx="10669904" cy="548640"/>
        </p:xfrm>
        <a:graphic>
          <a:graphicData uri="http://schemas.openxmlformats.org/drawingml/2006/table">
            <a:tbl>
              <a:tblPr>
                <a:tableStyleId>{CDE67981-C926-4AC7-AA08-ACFD1CD1FBA1}</a:tableStyleId>
              </a:tblPr>
              <a:tblGrid>
                <a:gridCol w="10669904"/>
              </a:tblGrid>
              <a:tr h="548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$</a:t>
                      </a:r>
                      <a:r>
                        <a:rPr lang="en-US" altLang="ko-KR" sz="2500" b="1" i="0"/>
                        <a:t>at   -f </a:t>
                      </a:r>
                      <a:r>
                        <a:rPr lang="en-US" altLang="ko-KR" sz="2500" i="1"/>
                        <a:t>filename     time</a:t>
                      </a:r>
                      <a:endParaRPr lang="en-US" altLang="ko-KR" sz="2500" i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761048" y="4602861"/>
          <a:ext cx="10669904" cy="1274445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4"/>
              </a:tblGrid>
              <a:tr h="12744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 i="0"/>
                        <a:t>$at </a:t>
                      </a:r>
                      <a:r>
                        <a:rPr lang="en-US" altLang="ko-KR" sz="2500" i="1"/>
                        <a:t>time</a:t>
                      </a:r>
                      <a:endParaRPr lang="en-US" altLang="ko-KR" sz="2500" i="1"/>
                    </a:p>
                    <a:p>
                      <a:pPr>
                        <a:defRPr/>
                      </a:pPr>
                      <a:r>
                        <a:rPr lang="en-US" altLang="ko-KR" sz="2500" i="1"/>
                        <a:t>&gt; command </a:t>
                      </a:r>
                      <a:endParaRPr lang="en-US" altLang="ko-KR" sz="2500" i="1"/>
                    </a:p>
                    <a:p>
                      <a:pPr>
                        <a:defRPr/>
                      </a:pPr>
                      <a:r>
                        <a:rPr lang="en-US" altLang="ko-KR" sz="2500" i="1"/>
                        <a:t>&gt; </a:t>
                      </a:r>
                      <a:r>
                        <a:rPr lang="en-US" altLang="ko-KR" sz="2500" b="1"/>
                        <a:t>Catl+d </a:t>
                      </a:r>
                      <a:endParaRPr lang="en-US" altLang="ko-KR" sz="2500" b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761047" y="3744468"/>
          <a:ext cx="10674095" cy="548640"/>
        </p:xfrm>
        <a:graphic>
          <a:graphicData uri="http://schemas.openxmlformats.org/drawingml/2006/table">
            <a:tbl>
              <a:tblPr>
                <a:tableStyleId>{CDE67981-C926-4AC7-AA08-ACFD1CD1FBA1}</a:tableStyleId>
              </a:tblPr>
              <a:tblGrid>
                <a:gridCol w="5050155"/>
                <a:gridCol w="5623940"/>
              </a:tblGrid>
              <a:tr h="548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$</a:t>
                      </a:r>
                      <a:r>
                        <a:rPr lang="en-US" altLang="ko-KR" sz="2500" b="1" i="0"/>
                        <a:t>at -M</a:t>
                      </a:r>
                      <a:r>
                        <a:rPr lang="ko-KR" altLang="en-US" sz="2500" b="1" i="0"/>
                        <a:t> </a:t>
                      </a:r>
                      <a:r>
                        <a:rPr lang="en-US" altLang="ko-KR" sz="2500" b="1" i="0"/>
                        <a:t>-f </a:t>
                      </a:r>
                      <a:r>
                        <a:rPr lang="en-US" altLang="ko-KR" sz="2500" i="1"/>
                        <a:t>filename  time</a:t>
                      </a:r>
                      <a:endParaRPr lang="en-US" altLang="ko-KR" sz="2500" i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600" i="0"/>
                        <a:t>suppress any output </a:t>
                      </a:r>
                      <a:endParaRPr lang="en-US" altLang="ko-KR" sz="2600" i="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/>
        </p:nvSpPr>
        <p:spPr>
          <a:xfrm>
            <a:off x="761048" y="1209993"/>
            <a:ext cx="10160126" cy="5760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buNone/>
              <a:defRPr/>
            </a:pPr>
            <a:r>
              <a:rPr lang="ko-KR" altLang="en-US" sz="2800">
                <a:solidFill>
                  <a:schemeClr val="dk1"/>
                </a:solidFill>
                <a:latin typeface="맑은 고딕"/>
                <a:ea typeface="맑은 고딕"/>
              </a:rPr>
              <a:t> 주기적으로 </a:t>
            </a:r>
            <a:r>
              <a:rPr lang="en-US" altLang="ko-KR" sz="2800">
                <a:solidFill>
                  <a:schemeClr val="dk1"/>
                </a:solidFill>
                <a:latin typeface="맑은 고딕"/>
                <a:ea typeface="맑은 고딕"/>
              </a:rPr>
              <a:t>ps</a:t>
            </a:r>
            <a:r>
              <a:rPr lang="ko-KR" altLang="en-US" sz="2800">
                <a:solidFill>
                  <a:schemeClr val="dk1"/>
                </a:solidFill>
                <a:latin typeface="맑은 고딕"/>
                <a:ea typeface="맑은 고딕"/>
              </a:rPr>
              <a:t>를 실행하고 싶을때 </a:t>
            </a:r>
            <a:endParaRPr lang="ko-KR" altLang="en-US" sz="28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747332" y="2553080"/>
          <a:ext cx="10669905" cy="1408556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5"/>
              </a:tblGrid>
              <a:tr h="28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$ crontab -e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9361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#min    hour   dayofmonth    month   </a:t>
                      </a:r>
                      <a:r>
                        <a:rPr lang="ko-KR" altLang="en-US" sz="2500" b="1"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 dayofweek     command 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 i="1">
                          <a:latin typeface="맑은 고딕"/>
                          <a:ea typeface="맑은 고딕"/>
                        </a:rPr>
                        <a:t>  0-60   0 -24        1-31           1-12        0-6 or sun - sat</a:t>
                      </a:r>
                      <a:endParaRPr lang="en-US" altLang="ko-KR" sz="2500" i="1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761048" y="4909947"/>
          <a:ext cx="10669904" cy="1615440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4902898"/>
                <a:gridCol w="5767006"/>
              </a:tblGrid>
              <a:tr h="28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/etc/cron.daily/ 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/etc/cron.monthly/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/etc/cron.weekly/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/etc/cron.hourly/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>
                          <a:latin typeface="맑은 고딕"/>
                          <a:ea typeface="맑은 고딕"/>
                        </a:rPr>
                        <a:t>폴더에 </a:t>
                      </a:r>
                      <a:r>
                        <a:rPr lang="en-US" altLang="ko-KR" sz="2500">
                          <a:latin typeface="맑은 고딕"/>
                          <a:ea typeface="맑은 고딕"/>
                        </a:rPr>
                        <a:t>script </a:t>
                      </a:r>
                      <a:r>
                        <a:rPr lang="ko-KR" altLang="en-US" sz="2500">
                          <a:latin typeface="맑은 고딕"/>
                          <a:ea typeface="맑은 고딕"/>
                        </a:rPr>
                        <a:t>파일이 실행됨 </a:t>
                      </a:r>
                      <a:endParaRPr lang="ko-KR" altLang="en-US" sz="2500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5" name="제목 1"/>
          <p:cNvSpPr>
            <a:spLocks noGrp="1"/>
          </p:cNvSpPr>
          <p:nvPr/>
        </p:nvSpPr>
        <p:spPr>
          <a:xfrm>
            <a:off x="761047" y="633921"/>
            <a:ext cx="10160126" cy="5760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buNone/>
              <a:defRPr/>
            </a:pPr>
            <a:r>
              <a:rPr lang="en-US" altLang="ko-KR" sz="3500" b="1">
                <a:solidFill>
                  <a:srgbClr val="ff0000"/>
                </a:solidFill>
                <a:latin typeface="맑은 고딕"/>
                <a:ea typeface="맑은 고딕"/>
              </a:rPr>
              <a:t>Crontap file </a:t>
            </a:r>
            <a:endParaRPr lang="en-US" altLang="ko-KR" sz="35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36" name="내용 개체 틀 2"/>
          <p:cNvSpPr>
            <a:spLocks noGrp="1"/>
          </p:cNvSpPr>
          <p:nvPr>
            <p:ph idx="1"/>
          </p:nvPr>
        </p:nvSpPr>
        <p:spPr>
          <a:xfrm>
            <a:off x="595886" y="1844802"/>
            <a:ext cx="10972798" cy="67665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</a:rPr>
              <a:t>user’s crontab 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설정하기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7" name="내용 개체 틀 2"/>
          <p:cNvSpPr>
            <a:spLocks noGrp="1"/>
          </p:cNvSpPr>
          <p:nvPr/>
        </p:nvSpPr>
        <p:spPr>
          <a:xfrm>
            <a:off x="609601" y="4264532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linux’s crontab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설정하기 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/>
        </p:nvSpPr>
        <p:spPr>
          <a:xfrm>
            <a:off x="761048" y="1340739"/>
            <a:ext cx="10160126" cy="129616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buNone/>
              <a:defRPr/>
            </a:pPr>
            <a:r>
              <a:rPr lang="en-US" altLang="ko-KR" sz="2800">
                <a:solidFill>
                  <a:schemeClr val="dk1"/>
                </a:solidFill>
                <a:latin typeface="맑은 고딕"/>
                <a:ea typeface="맑은 고딕"/>
              </a:rPr>
              <a:t>linux’s crontab folder </a:t>
            </a:r>
            <a:r>
              <a:rPr lang="ko-KR" altLang="en-US" sz="2800">
                <a:solidFill>
                  <a:schemeClr val="dk1"/>
                </a:solidFill>
                <a:latin typeface="맑은 고딕"/>
                <a:ea typeface="맑은 고딕"/>
              </a:rPr>
              <a:t>에 있는 </a:t>
            </a:r>
            <a:r>
              <a:rPr lang="en-US" altLang="ko-KR" sz="2800">
                <a:solidFill>
                  <a:schemeClr val="dk1"/>
                </a:solidFill>
                <a:latin typeface="맑은 고딕"/>
                <a:ea typeface="맑은 고딕"/>
              </a:rPr>
              <a:t>script</a:t>
            </a:r>
            <a:r>
              <a:rPr lang="ko-KR" altLang="en-US" sz="2800">
                <a:solidFill>
                  <a:schemeClr val="dk1"/>
                </a:solidFill>
                <a:latin typeface="맑은 고딕"/>
                <a:ea typeface="맑은 고딕"/>
              </a:rPr>
              <a:t>들이 </a:t>
            </a:r>
            <a:endParaRPr lang="en-US" altLang="ko-KR" sz="28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chemeClr val="dk1"/>
                </a:solidFill>
                <a:latin typeface="맑은 고딕"/>
                <a:ea typeface="맑은 고딕"/>
              </a:rPr>
              <a:t>system</a:t>
            </a:r>
            <a:r>
              <a:rPr lang="ko-KR" altLang="en-US" sz="2800">
                <a:solidFill>
                  <a:schemeClr val="dk1"/>
                </a:solidFill>
                <a:latin typeface="맑은 고딕"/>
                <a:ea typeface="맑은 고딕"/>
              </a:rPr>
              <a:t>이 꺼저있어서 수행이 되지 않았다면 </a:t>
            </a:r>
            <a:endParaRPr lang="ko-KR" altLang="en-US" sz="28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chemeClr val="dk1"/>
                </a:solidFill>
                <a:latin typeface="맑은 고딕"/>
                <a:ea typeface="맑은 고딕"/>
              </a:rPr>
              <a:t>system</a:t>
            </a:r>
            <a:r>
              <a:rPr lang="ko-KR" altLang="en-US" sz="2800">
                <a:solidFill>
                  <a:schemeClr val="dk1"/>
                </a:solidFill>
                <a:latin typeface="맑은 고딕"/>
                <a:ea typeface="맑은 고딕"/>
              </a:rPr>
              <a:t>이 켜젔을때 이를 확인하고 여유시간을 갖고 재실행  </a:t>
            </a:r>
            <a:endParaRPr lang="ko-KR" altLang="en-US" sz="28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5" name="제목 1"/>
          <p:cNvSpPr>
            <a:spLocks noGrp="1"/>
          </p:cNvSpPr>
          <p:nvPr/>
        </p:nvSpPr>
        <p:spPr>
          <a:xfrm>
            <a:off x="761047" y="633921"/>
            <a:ext cx="10160126" cy="5760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buNone/>
              <a:defRPr/>
            </a:pPr>
            <a:r>
              <a:rPr lang="en-US" altLang="ko-KR" sz="3500" b="1">
                <a:solidFill>
                  <a:srgbClr val="ff0000"/>
                </a:solidFill>
                <a:latin typeface="맑은 고딕"/>
                <a:ea typeface="맑은 고딕"/>
              </a:rPr>
              <a:t>ancron</a:t>
            </a:r>
            <a:endParaRPr lang="en-US" altLang="ko-KR" sz="35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761048" y="4437126"/>
          <a:ext cx="10669904" cy="472440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4686871"/>
                <a:gridCol w="5983033"/>
              </a:tblGrid>
              <a:tr h="318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 i="0"/>
                        <a:t>$ sudo cat /etc/anacrontab</a:t>
                      </a:r>
                      <a:endParaRPr lang="en-US" altLang="ko-KR" sz="2500" b="1" i="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i="0"/>
                        <a:t>anacron setup</a:t>
                      </a:r>
                      <a:endParaRPr lang="en-US" altLang="ko-KR" sz="2500" i="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760380" y="2956560"/>
          <a:ext cx="10671238" cy="472440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6271069"/>
                <a:gridCol w="4400169"/>
              </a:tblGrid>
              <a:tr h="318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 i="0"/>
                        <a:t>$ sudo cat /var/spool/anacron/cron.*</a:t>
                      </a:r>
                      <a:endParaRPr lang="en-US" altLang="ko-KR" sz="2500" b="1" i="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i="0"/>
                        <a:t>crontab timestamp</a:t>
                      </a:r>
                      <a:endParaRPr lang="en-US" altLang="ko-KR" sz="2500" i="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" name="제목 1"/>
          <p:cNvSpPr>
            <a:spLocks noGrp="1"/>
          </p:cNvSpPr>
          <p:nvPr/>
        </p:nvSpPr>
        <p:spPr>
          <a:xfrm>
            <a:off x="767334" y="3645027"/>
            <a:ext cx="10160126" cy="36004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* timestamp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file : 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</a:rPr>
              <a:t>언제 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crontab folder 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script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</a:rPr>
              <a:t>들이 실행 됬는지 알려주는 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file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760380" y="5157216"/>
            <a:ext cx="10160126" cy="36004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</a:rPr>
              <a:t>* period   delayinminutes    identifier   command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03122" y="2509837"/>
            <a:ext cx="11332464" cy="72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1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$HOME/.bashrc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file runs both when you log into the bash shell and when you start a bash shell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" name=""/>
          <p:cNvSpPr/>
          <p:nvPr/>
        </p:nvSpPr>
        <p:spPr>
          <a:xfrm>
            <a:off x="4409122" y="3245167"/>
            <a:ext cx="33737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767334" y="908685"/>
            <a:ext cx="10160126" cy="5760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lang="en-US" altLang="ko-KR" sz="3500" b="1">
                <a:latin typeface="맑은 고딕"/>
                <a:ea typeface="맑은 고딕"/>
              </a:rPr>
              <a:t>7. </a:t>
            </a:r>
            <a:r>
              <a:rPr xmlns:mc="http://schemas.openxmlformats.org/markup-compatibility/2006" xmlns:hp="http://schemas.haansoft.com/office/presentation/8.0" sz="35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Starting scripts with a new shell</a:t>
            </a:r>
            <a:endParaRPr xmlns:mc="http://schemas.openxmlformats.org/markup-compatibility/2006" xmlns:hp="http://schemas.haansoft.com/office/presentation/8.0" sz="350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603122" y="1988820"/>
            <a:ext cx="6020181" cy="4095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1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$HOME/.profile 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run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at login time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398907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1"/>
              <a:t>1. Handling signals					</a:t>
            </a:r>
            <a:r>
              <a:rPr lang="en-US" altLang="ko-KR" i="1">
                <a:solidFill>
                  <a:srgbClr val="ff0000"/>
                </a:solidFill>
              </a:rPr>
              <a:t>(trap)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2. Running scripts in the background  </a:t>
            </a:r>
            <a:r>
              <a:rPr lang="en-US" altLang="ko-KR" i="1">
                <a:solidFill>
                  <a:srgbClr val="ff0000"/>
                </a:solidFill>
              </a:rPr>
              <a:t>( &amp; 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3. Forbidding hang-ups</a:t>
            </a:r>
            <a:r>
              <a:rPr lang="ko-KR" altLang="en-US" b="1"/>
              <a:t> </a:t>
            </a:r>
            <a:r>
              <a:rPr lang="en-US" altLang="ko-KR" b="1"/>
              <a:t>      		      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en-US" altLang="ko-KR" i="1">
                <a:solidFill>
                  <a:srgbClr val="ff0000"/>
                </a:solidFill>
              </a:rPr>
              <a:t>(nohup)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4. Controlling a Job 			       </a:t>
            </a:r>
            <a:r>
              <a:rPr lang="en-US" altLang="ko-KR" i="1">
                <a:solidFill>
                  <a:srgbClr val="ff0000"/>
                </a:solidFill>
              </a:rPr>
              <a:t>(jobs, bg ,fg)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5. Modifying script priority			</a:t>
            </a:r>
            <a:r>
              <a:rPr lang="en-US" altLang="ko-KR" i="1">
                <a:solidFill>
                  <a:srgbClr val="ff0000"/>
                </a:solidFill>
              </a:rPr>
              <a:t>(nice, renice 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6. Automating script execution		</a:t>
            </a:r>
            <a:r>
              <a:rPr lang="en-US" altLang="ko-KR" i="1">
                <a:solidFill>
                  <a:srgbClr val="ff0000"/>
                </a:solidFill>
              </a:rPr>
              <a:t>(at, crontab)</a:t>
            </a:r>
            <a:endParaRPr lang="en-US" altLang="ko-KR" i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b="1"/>
              <a:t>1.Handling signals in script</a:t>
            </a:r>
            <a:endParaRPr lang="en-US" altLang="ko-KR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312164"/>
            <a:ext cx="10972798" cy="676656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accent2"/>
                </a:solidFill>
              </a:rPr>
              <a:t>script </a:t>
            </a:r>
            <a:r>
              <a:rPr lang="ko-KR" altLang="en-US">
                <a:solidFill>
                  <a:schemeClr val="accent2"/>
                </a:solidFill>
              </a:rPr>
              <a:t>안에서 </a:t>
            </a:r>
            <a:r>
              <a:rPr lang="en-US" altLang="ko-KR">
                <a:solidFill>
                  <a:schemeClr val="accent2"/>
                </a:solidFill>
              </a:rPr>
              <a:t>signal</a:t>
            </a:r>
            <a:r>
              <a:rPr lang="ko-KR" altLang="en-US">
                <a:solidFill>
                  <a:schemeClr val="accent2"/>
                </a:solidFill>
              </a:rPr>
              <a:t>을 다루어 보자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95886" y="1888236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4623" y="1988820"/>
            <a:ext cx="9161872" cy="3278695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894624" y="2636901"/>
            <a:ext cx="9161872" cy="515874"/>
          </a:xfrm>
          <a:prstGeom prst="frame">
            <a:avLst>
              <a:gd name="adj1" fmla="val 125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272522" y="2420874"/>
            <a:ext cx="1847469" cy="824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/>
              <a:t>Ctrl + C :</a:t>
            </a:r>
            <a:br>
              <a:rPr lang="en-US" altLang="ko-KR" sz="2400" b="1"/>
            </a:br>
            <a:r>
              <a:rPr lang="en-US" altLang="ko-KR" sz="2400"/>
              <a:t>simply stop</a:t>
            </a:r>
            <a:endParaRPr lang="en-US" altLang="ko-KR" sz="2400"/>
          </a:p>
        </p:txBody>
      </p:sp>
      <p:sp>
        <p:nvSpPr>
          <p:cNvPr id="22" name=""/>
          <p:cNvSpPr txBox="1"/>
          <p:nvPr/>
        </p:nvSpPr>
        <p:spPr>
          <a:xfrm>
            <a:off x="10344532" y="4124516"/>
            <a:ext cx="1847469" cy="228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Ctrl + Z :</a:t>
            </a:r>
            <a:endParaRPr lang="en-US" altLang="ko-KR" sz="2400" b="1"/>
          </a:p>
          <a:p>
            <a:pPr>
              <a:defRPr/>
            </a:pPr>
            <a:r>
              <a:rPr lang="en-US" altLang="ko-KR" sz="2400"/>
              <a:t>stoping ps leave the progrem in memory</a:t>
            </a:r>
            <a:endParaRPr lang="en-US" altLang="ko-KR" sz="2400"/>
          </a:p>
          <a:p>
            <a:pPr>
              <a:defRPr/>
            </a:pPr>
            <a:endParaRPr lang="en-US" altLang="ko-KR" sz="2400" b="1"/>
          </a:p>
        </p:txBody>
      </p:sp>
      <p:sp>
        <p:nvSpPr>
          <p:cNvPr id="23" name=""/>
          <p:cNvSpPr/>
          <p:nvPr/>
        </p:nvSpPr>
        <p:spPr>
          <a:xfrm>
            <a:off x="894623" y="4513707"/>
            <a:ext cx="9161872" cy="499491"/>
          </a:xfrm>
          <a:prstGeom prst="frame">
            <a:avLst>
              <a:gd name="adj1" fmla="val 125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94624" y="5502212"/>
            <a:ext cx="9161872" cy="87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/>
              <a:t>warning</a:t>
            </a:r>
            <a:r>
              <a:rPr lang="en-US" altLang="ko-KR" sz="2800"/>
              <a:t> </a:t>
            </a:r>
            <a:r>
              <a:rPr lang="en-US" altLang="ko-KR" sz="2300"/>
              <a:t>system file </a:t>
            </a:r>
            <a:r>
              <a:rPr lang="ko-KR" altLang="en-US" sz="2300"/>
              <a:t>을 열고 있을때 조심해야함 </a:t>
            </a:r>
            <a:endParaRPr lang="ko-KR" altLang="en-US" sz="2300"/>
          </a:p>
          <a:p>
            <a:pPr>
              <a:defRPr/>
            </a:pP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95885" y="1124712"/>
          <a:ext cx="10669905" cy="4634864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5"/>
              </a:tblGrid>
              <a:tr h="1101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#!/bin/bash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800" b="1">
                          <a:solidFill>
                            <a:srgbClr val="ff0000"/>
                          </a:solidFill>
                        </a:rPr>
                        <a:t>trap      “echo ‘ Sorry! I have trapped Ctrl-C”’            SIGINT</a:t>
                      </a:r>
                      <a:endParaRPr lang="en-US" altLang="ko-KR" sz="28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count=1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while [ $count -le 10 ]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do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echo “Loop #$count”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sleep 1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count=$[ $count + 1 ]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done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endParaRPr lang="en-US" altLang="ko-KR" sz="2000" b="1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/>
        </p:nvSpPr>
        <p:spPr>
          <a:xfrm>
            <a:off x="609601" y="448056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</a:t>
            </a:r>
            <a:r>
              <a:rPr xmlns:mc="http://schemas.openxmlformats.org/markup-compatibility/2006" xmlns:hp="http://schemas.haansoft.com/office/presentation/8.0" kumimoji="0" lang="en-US" altLang="ko-KR" sz="3200" i="1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 signals </a:t>
            </a:r>
            <a:endParaRPr xmlns:mc="http://schemas.openxmlformats.org/markup-compatibility/2006" xmlns:hp="http://schemas.haansoft.com/office/presentation/8.0" kumimoji="0" lang="en-US" altLang="ko-KR" sz="3200" i="1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523877" y="5992749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trap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설정되지 않았으면 </a:t>
            </a: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defalut 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설정된 작업을 수행 </a:t>
            </a:r>
            <a:endPara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trap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을 설정하면 </a:t>
            </a: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shell 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부터 </a:t>
            </a: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signal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을 받았을떼 수행할 작업을 선택할수 있음</a:t>
            </a:r>
            <a:r>
              <a:rPr xmlns:mc="http://schemas.openxmlformats.org/markup-compatibility/2006" xmlns:hp="http://schemas.haansoft.com/office/presentation/8.0" kumimoji="0" lang="en-US" altLang="ko-KR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95885" y="1124712"/>
          <a:ext cx="10669905" cy="5015864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5"/>
              </a:tblGrid>
              <a:tr h="1101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#!/bin/bash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800" b="1">
                          <a:solidFill>
                            <a:srgbClr val="ff0000"/>
                          </a:solidFill>
                        </a:rPr>
                        <a:t>trap      “echo ‘ script exit ”’            EXIT</a:t>
                      </a:r>
                      <a:endParaRPr lang="en-US" altLang="ko-KR" sz="28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count=1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while [ $count -le 10 ]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do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echo “Loop #$count”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sleep 1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count=$[ $count + 1 ]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done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endParaRPr lang="en-US" altLang="ko-KR" sz="2000" b="1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/>
        </p:nvSpPr>
        <p:spPr>
          <a:xfrm>
            <a:off x="609601" y="448056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일반적인 종료상황</a:t>
            </a:r>
            <a:r>
              <a:rPr xmlns:mc="http://schemas.openxmlformats.org/markup-compatibility/2006" xmlns:hp="http://schemas.haansoft.com/office/presentation/8.0" kumimoji="0" lang="en-US" altLang="ko-KR" sz="3200" b="1" i="1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200" b="1" i="1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95885" y="1124712"/>
          <a:ext cx="10669905" cy="2729865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5"/>
              </a:tblGrid>
              <a:tr h="1101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#!/bin/bash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800" b="1">
                          <a:solidFill>
                            <a:srgbClr val="ff0000"/>
                          </a:solidFill>
                        </a:rPr>
                        <a:t>trap       “echo ‘ Sorry! I have trapped Ctrl-C”’       SIGINT</a:t>
                      </a:r>
                      <a:endParaRPr lang="en-US" altLang="ko-KR" sz="28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4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>
                          <a:solidFill>
                            <a:schemeClr val="tx1"/>
                          </a:solidFill>
                        </a:rPr>
                        <a:t>section 1</a:t>
                      </a:r>
                      <a:endParaRPr lang="en-US" altLang="ko-KR" sz="2500" b="1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800" b="1">
                          <a:solidFill>
                            <a:srgbClr val="ff0000"/>
                          </a:solidFill>
                        </a:rPr>
                        <a:t>trap      “echo ‘ i modified the trap ”’            SIGINT</a:t>
                      </a:r>
                      <a:endParaRPr lang="en-US" altLang="ko-KR" sz="28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5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>
                          <a:solidFill>
                            <a:schemeClr val="tx1"/>
                          </a:solidFill>
                        </a:rPr>
                        <a:t>section 2</a:t>
                      </a:r>
                      <a:endParaRPr lang="en-US" altLang="ko-KR" sz="2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/>
        </p:nvSpPr>
        <p:spPr>
          <a:xfrm>
            <a:off x="609601" y="448056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수정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 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595884" y="4005072"/>
          <a:ext cx="10669905" cy="2729865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5"/>
              </a:tblGrid>
              <a:tr h="8221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/>
                        <a:t>#!/bin/bash</a:t>
                      </a:r>
                      <a:endParaRPr lang="en-US" altLang="ko-KR" sz="2500" b="1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800" b="1">
                          <a:solidFill>
                            <a:srgbClr val="ff0000"/>
                          </a:solidFill>
                        </a:rPr>
                        <a:t>trap      “echo ‘ script exit ”’            SIGINT</a:t>
                      </a:r>
                      <a:endParaRPr lang="en-US" altLang="ko-KR" sz="28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4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>
                          <a:solidFill>
                            <a:schemeClr val="tx1"/>
                          </a:solidFill>
                        </a:rPr>
                        <a:t>section 1</a:t>
                      </a:r>
                      <a:endParaRPr lang="en-US" altLang="ko-KR" sz="2500" b="1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800" b="1">
                          <a:solidFill>
                            <a:srgbClr val="ff0000"/>
                          </a:solidFill>
                        </a:rPr>
                        <a:t>trap      -          SIGINT</a:t>
                      </a:r>
                      <a:endParaRPr lang="en-US" altLang="ko-KR" sz="28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500" b="1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2500" b="1">
                          <a:solidFill>
                            <a:schemeClr val="tx1"/>
                          </a:solidFill>
                        </a:rPr>
                        <a:t>section 2</a:t>
                      </a:r>
                      <a:endParaRPr lang="en-US" altLang="ko-KR" sz="2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/>
        </p:nvSpPr>
        <p:spPr>
          <a:xfrm>
            <a:off x="609601" y="448056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>
          <a:xfrm>
            <a:off x="760477" y="1124712"/>
            <a:ext cx="10160126" cy="93291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>
              <a:buNone/>
              <a:defRPr/>
            </a:pPr>
            <a:br>
              <a:rPr lang="ko-KR" altLang="en-US" sz="3900" b="1"/>
            </a:br>
            <a:r>
              <a:rPr lang="en-US" altLang="ko-KR" sz="3900" b="1"/>
              <a:t>2. Running scripts in the background  </a:t>
            </a:r>
            <a:r>
              <a:rPr lang="en-US" altLang="ko-KR" sz="3900" i="1">
                <a:solidFill>
                  <a:srgbClr val="ff0000"/>
                </a:solidFill>
              </a:rPr>
              <a:t>( &amp; )</a:t>
            </a:r>
            <a:br>
              <a:rPr lang="ko-KR" altLang="en-US" sz="3900" i="1">
                <a:solidFill>
                  <a:srgbClr val="ff0000"/>
                </a:solidFill>
              </a:rPr>
            </a:br>
            <a:endParaRPr lang="ko-KR" altLang="en-US" sz="3900" i="1">
              <a:solidFill>
                <a:srgbClr val="ff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60477" y="3429000"/>
            <a:ext cx="10671045" cy="624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/>
              <a:t>3. Forbidding hang-up</a:t>
            </a:r>
            <a:r>
              <a:rPr lang="ko-KR" altLang="en-US" sz="3500" b="1"/>
              <a:t> </a:t>
            </a:r>
            <a:r>
              <a:rPr lang="en-US" altLang="ko-KR" sz="3500" b="1"/>
              <a:t>    </a:t>
            </a:r>
            <a:r>
              <a:rPr lang="ko-KR" altLang="en-US" sz="3500" b="1"/>
              <a:t>	</a:t>
            </a:r>
            <a:r>
              <a:rPr lang="en-US" altLang="ko-KR" sz="3500" b="1"/>
              <a:t>  </a:t>
            </a:r>
            <a:r>
              <a:rPr lang="en-US" altLang="ko-KR" sz="3500" i="1">
                <a:solidFill>
                  <a:srgbClr val="ff0000"/>
                </a:solidFill>
              </a:rPr>
              <a:t>(nohup)</a:t>
            </a:r>
            <a:endParaRPr lang="en-US" altLang="ko-KR" sz="3500" i="1">
              <a:solidFill>
                <a:srgbClr val="ff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25628" y="4324350"/>
            <a:ext cx="10671046" cy="161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*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teminal </a:t>
            </a:r>
            <a:r>
              <a:rPr lang="ko-KR" altLang="en-US" sz="2500">
                <a:latin typeface="맑은 고딕"/>
                <a:ea typeface="맑은 고딕"/>
              </a:rPr>
              <a:t>종료시 실행중인 </a:t>
            </a:r>
            <a:r>
              <a:rPr lang="en-US" altLang="ko-KR" sz="2500">
                <a:latin typeface="맑은 고딕"/>
                <a:ea typeface="맑은 고딕"/>
              </a:rPr>
              <a:t>process</a:t>
            </a:r>
            <a:r>
              <a:rPr lang="ko-KR" altLang="en-US" sz="2500">
                <a:latin typeface="맑은 고딕"/>
                <a:ea typeface="맑은 고딕"/>
              </a:rPr>
              <a:t>에 </a:t>
            </a:r>
            <a:r>
              <a:rPr lang="en-US" altLang="ko-KR" sz="2500">
                <a:latin typeface="맑은 고딕"/>
                <a:ea typeface="맑은 고딕"/>
              </a:rPr>
              <a:t>hangup signal</a:t>
            </a:r>
            <a:r>
              <a:rPr lang="ko-KR" altLang="en-US" sz="2500">
                <a:latin typeface="맑은 고딕"/>
                <a:ea typeface="맑은 고딕"/>
              </a:rPr>
              <a:t>이 전달되는데 이 신호를 </a:t>
            </a:r>
            <a:r>
              <a:rPr lang="en-US" altLang="ko-KR" sz="2500">
                <a:latin typeface="맑은 고딕"/>
                <a:ea typeface="맑은 고딕"/>
              </a:rPr>
              <a:t>ps</a:t>
            </a:r>
            <a:r>
              <a:rPr lang="ko-KR" altLang="en-US" sz="2500">
                <a:latin typeface="맑은 고딕"/>
                <a:ea typeface="맑은 고딕"/>
              </a:rPr>
              <a:t>가 무시하게 됨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* command </a:t>
            </a:r>
            <a:r>
              <a:rPr lang="ko-KR" altLang="en-US" sz="2500">
                <a:latin typeface="맑은 고딕"/>
                <a:ea typeface="맑은 고딕"/>
              </a:rPr>
              <a:t>의 출력이 </a:t>
            </a:r>
            <a:r>
              <a:rPr lang="en-US" altLang="ko-KR" sz="2500">
                <a:latin typeface="맑은 고딕"/>
                <a:ea typeface="맑은 고딕"/>
              </a:rPr>
              <a:t>STDOUT</a:t>
            </a:r>
            <a:r>
              <a:rPr lang="ko-KR" altLang="en-US" sz="2500">
                <a:latin typeface="맑은 고딕"/>
                <a:ea typeface="맑은 고딕"/>
              </a:rPr>
              <a:t>에서 자동으로 </a:t>
            </a:r>
            <a:r>
              <a:rPr lang="en-US" altLang="ko-KR" sz="2500">
                <a:latin typeface="맑은 고딕"/>
                <a:ea typeface="맑은 고딕"/>
              </a:rPr>
              <a:t>nohup.out</a:t>
            </a:r>
            <a:r>
              <a:rPr lang="ko-KR" altLang="en-US" sz="2500">
                <a:latin typeface="맑은 고딕"/>
                <a:ea typeface="맑은 고딕"/>
              </a:rPr>
              <a:t> 으로 </a:t>
            </a:r>
            <a:r>
              <a:rPr lang="en-US" altLang="ko-KR" sz="2500">
                <a:latin typeface="맑은 고딕"/>
                <a:ea typeface="맑은 고딕"/>
              </a:rPr>
              <a:t>redirect</a:t>
            </a:r>
            <a:r>
              <a:rPr lang="ko-KR" altLang="en-US" sz="2500">
                <a:latin typeface="맑은 고딕"/>
                <a:ea typeface="맑은 고딕"/>
              </a:rPr>
              <a:t>됨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/>
        </p:nvSpPr>
        <p:spPr>
          <a:xfrm>
            <a:off x="609601" y="613791"/>
            <a:ext cx="10972798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>
          <a:xfrm>
            <a:off x="760478" y="357536"/>
            <a:ext cx="10160126" cy="93291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>
              <a:buNone/>
              <a:defRPr/>
            </a:pPr>
            <a:br>
              <a:rPr lang="ko-KR" altLang="en-US" sz="3900" b="1"/>
            </a:br>
            <a:r>
              <a:rPr lang="en-US" altLang="ko-KR" sz="3900" b="1"/>
              <a:t>4. Controilling a job </a:t>
            </a:r>
            <a:r>
              <a:rPr lang="en-US" altLang="ko-KR" sz="3900" i="1">
                <a:solidFill>
                  <a:srgbClr val="ff0000"/>
                </a:solidFill>
              </a:rPr>
              <a:t>(fg ,bg ,jobs)</a:t>
            </a:r>
            <a:br>
              <a:rPr lang="ko-KR" altLang="en-US" sz="3900" i="1">
                <a:solidFill>
                  <a:srgbClr val="ff0000"/>
                </a:solidFill>
              </a:rPr>
            </a:br>
            <a:endParaRPr lang="ko-KR" altLang="en-US" sz="3900" i="1">
              <a:solidFill>
                <a:srgbClr val="ff0000"/>
              </a:solidFill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761047" y="1546479"/>
          <a:ext cx="10669905" cy="1234440"/>
        </p:xfrm>
        <a:graphic>
          <a:graphicData uri="http://schemas.openxmlformats.org/drawingml/2006/table">
            <a:tbl>
              <a:tblPr>
                <a:tableStyleId>{26EB75EC-ACF4-43F1-940C-6C9C5489C1DE}</a:tableStyleId>
              </a:tblPr>
              <a:tblGrid>
                <a:gridCol w="10669905"/>
              </a:tblGrid>
              <a:tr h="8221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latin typeface="맑은 고딕"/>
                          <a:ea typeface="맑은 고딕"/>
                        </a:rPr>
                        <a:t>$ jobs </a:t>
                      </a:r>
                      <a:endParaRPr lang="en-US" altLang="ko-KR" sz="2500" b="1"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>
                          <a:latin typeface="맑은 고딕"/>
                          <a:ea typeface="맑은 고딕"/>
                        </a:rPr>
                        <a:t>[1]+</a:t>
                      </a:r>
                      <a:r>
                        <a:rPr lang="ko-KR" altLang="en-US" sz="25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2500">
                          <a:latin typeface="맑은 고딕"/>
                          <a:ea typeface="맑은 고딕"/>
                        </a:rPr>
                        <a:t>200</a:t>
                      </a:r>
                      <a:r>
                        <a:rPr lang="ko-KR" altLang="en-US" sz="25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2500">
                          <a:latin typeface="맑은 고딕"/>
                          <a:ea typeface="맑은 고딕"/>
                        </a:rPr>
                        <a:t>stop</a:t>
                      </a:r>
                      <a:endParaRPr lang="en-US" altLang="ko-KR" sz="2500"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>
                          <a:latin typeface="맑은 고딕"/>
                          <a:ea typeface="맑은 고딕"/>
                        </a:rPr>
                        <a:t>[2]-</a:t>
                      </a:r>
                      <a:r>
                        <a:rPr lang="ko-KR" altLang="en-US" sz="2500"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2500">
                          <a:latin typeface="맑은 고딕"/>
                          <a:ea typeface="맑은 고딕"/>
                        </a:rPr>
                        <a:t>201 running </a:t>
                      </a:r>
                      <a:endParaRPr lang="en-US" altLang="ko-KR" sz="2500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"/>
          <p:cNvSpPr txBox="1"/>
          <p:nvPr/>
        </p:nvSpPr>
        <p:spPr>
          <a:xfrm>
            <a:off x="760477" y="3002280"/>
            <a:ext cx="10671046" cy="85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* + :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default process ( job # </a:t>
            </a:r>
            <a:r>
              <a:rPr lang="ko-KR" altLang="en-US" sz="2500">
                <a:latin typeface="맑은 고딕"/>
                <a:ea typeface="맑은 고딕"/>
              </a:rPr>
              <a:t>없이 </a:t>
            </a:r>
            <a:r>
              <a:rPr lang="en-US" altLang="ko-KR" sz="2500">
                <a:latin typeface="맑은 고딕"/>
                <a:ea typeface="맑은 고딕"/>
              </a:rPr>
              <a:t>fg, bg</a:t>
            </a:r>
            <a:r>
              <a:rPr lang="ko-KR" altLang="en-US" sz="2500">
                <a:latin typeface="맑은 고딕"/>
                <a:ea typeface="맑은 고딕"/>
              </a:rPr>
              <a:t>등을 사용시 적용대상 </a:t>
            </a:r>
            <a:r>
              <a:rPr lang="en-US" altLang="ko-KR" sz="2500">
                <a:latin typeface="맑은 고딕"/>
                <a:ea typeface="맑은 고딕"/>
              </a:rPr>
              <a:t>)</a:t>
            </a: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  - : next default process  (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+ ps </a:t>
            </a:r>
            <a:r>
              <a:rPr lang="ko-KR" altLang="en-US" sz="2500">
                <a:latin typeface="맑은 고딕"/>
                <a:ea typeface="맑은 고딕"/>
              </a:rPr>
              <a:t>종료시 다음 </a:t>
            </a:r>
            <a:r>
              <a:rPr lang="en-US" altLang="ko-KR" sz="2500">
                <a:latin typeface="맑은 고딕"/>
                <a:ea typeface="맑은 고딕"/>
              </a:rPr>
              <a:t>default process )</a:t>
            </a:r>
            <a:endParaRPr lang="en-US" altLang="ko-KR" sz="2500">
              <a:latin typeface="맑은 고딕"/>
              <a:ea typeface="맑은 고딕"/>
            </a:endParaRPr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758952" y="4077081"/>
          <a:ext cx="10669142" cy="2286000"/>
        </p:xfrm>
        <a:graphic>
          <a:graphicData uri="http://schemas.openxmlformats.org/drawingml/2006/table">
            <a:tbl>
              <a:tblPr>
                <a:tableStyleId>{CDE67981-C926-4AC7-AA08-ACFD1CD1FBA1}</a:tableStyleId>
              </a:tblPr>
              <a:tblGrid>
                <a:gridCol w="656462"/>
                <a:gridCol w="10012679"/>
              </a:tblGrid>
              <a:tr h="12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>
                          <a:latin typeface="맑은 고딕"/>
                          <a:ea typeface="맑은 고딕"/>
                        </a:rPr>
                        <a:t>-l</a:t>
                      </a:r>
                      <a:endParaRPr lang="en-US" altLang="ko-KR" sz="2000" b="1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i="0"/>
                        <a:t>Lists the PID of the process along with the job number</a:t>
                      </a:r>
                      <a:endParaRPr lang="en-US" altLang="ko-KR" sz="2000" i="0"/>
                    </a:p>
                  </a:txBody>
                  <a:tcPr marL="91440" marR="91440"/>
                </a:tc>
              </a:tr>
              <a:tr h="12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/>
                        <a:t>-n</a:t>
                      </a:r>
                      <a:endParaRPr lang="en-US" altLang="ko-KR" sz="20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i="0"/>
                        <a:t>Lists only jobs that have changed their status since the last notification fromthe shel</a:t>
                      </a:r>
                      <a:endParaRPr lang="en-US" altLang="ko-KR" sz="2000" i="0"/>
                    </a:p>
                  </a:txBody>
                  <a:tcPr marL="91440" marR="91440"/>
                </a:tc>
              </a:tr>
              <a:tr h="12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/>
                        <a:t>-p</a:t>
                      </a:r>
                      <a:endParaRPr lang="en-US" altLang="ko-KR" sz="20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i="0"/>
                        <a:t>Lists only the PIDs of the jobs</a:t>
                      </a:r>
                      <a:endParaRPr lang="en-US" altLang="ko-KR" sz="2000" i="0"/>
                    </a:p>
                  </a:txBody>
                  <a:tcPr marL="91440" marR="91440"/>
                </a:tc>
              </a:tr>
              <a:tr h="12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/>
                        <a:t>-r</a:t>
                      </a:r>
                      <a:endParaRPr lang="en-US" altLang="ko-KR" sz="20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i="0"/>
                        <a:t>Lists only the running jobs</a:t>
                      </a:r>
                      <a:endParaRPr lang="en-US" altLang="ko-KR" sz="2000" i="0"/>
                    </a:p>
                  </a:txBody>
                  <a:tcPr marL="91440" marR="91440"/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/>
                        <a:t>-s</a:t>
                      </a:r>
                      <a:endParaRPr lang="en-US" altLang="ko-KR" sz="20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i="0"/>
                        <a:t>Lists only stopped jobs</a:t>
                      </a:r>
                      <a:endParaRPr lang="en-US" altLang="ko-KR" sz="2000" i="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/>
        </p:nvSpPr>
        <p:spPr>
          <a:xfrm>
            <a:off x="760477" y="769557"/>
            <a:ext cx="10160126" cy="5760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>
              <a:buNone/>
              <a:defRPr/>
            </a:pPr>
            <a:r>
              <a:rPr lang="en-US" altLang="ko-KR" sz="3500" b="1"/>
              <a:t>5. Modifying script priority		</a:t>
            </a:r>
            <a:r>
              <a:rPr lang="en-US" altLang="ko-KR" sz="3500" i="1">
                <a:solidFill>
                  <a:srgbClr val="ff0000"/>
                </a:solidFill>
              </a:rPr>
              <a:t>(nice, renice )</a:t>
            </a:r>
            <a:endParaRPr lang="en-US" altLang="ko-KR" sz="3500" i="1">
              <a:solidFill>
                <a:srgbClr val="ff0000"/>
              </a:solidFill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055368" y="1785303"/>
            <a:ext cx="9865236" cy="9095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 *kernel</a:t>
            </a:r>
            <a:r>
              <a:rPr lang="ko-KR" altLang="en-US" sz="2700"/>
              <a:t>이 </a:t>
            </a:r>
            <a:r>
              <a:rPr lang="en-US" altLang="ko-KR" sz="2700"/>
              <a:t>ps </a:t>
            </a:r>
            <a:r>
              <a:rPr lang="ko-KR" altLang="en-US" sz="2700"/>
              <a:t>에 </a:t>
            </a:r>
            <a:r>
              <a:rPr lang="en-US" altLang="ko-KR" sz="2700"/>
              <a:t>cpu</a:t>
            </a:r>
            <a:r>
              <a:rPr lang="ko-KR" altLang="en-US" sz="2700"/>
              <a:t>를 할당해주는데</a:t>
            </a:r>
            <a:r>
              <a:rPr lang="en-US" altLang="ko-KR" sz="2700"/>
              <a:t> priority </a:t>
            </a:r>
            <a:r>
              <a:rPr lang="ko-KR" altLang="en-US" sz="2700"/>
              <a:t>를 보고 상대적인 </a:t>
            </a:r>
            <a:r>
              <a:rPr lang="en-US" altLang="ko-KR" sz="2700"/>
              <a:t>cpu time </a:t>
            </a:r>
            <a:r>
              <a:rPr lang="ko-KR" altLang="en-US" sz="2700"/>
              <a:t>을 할당해줌</a:t>
            </a:r>
            <a:endParaRPr lang="ko-KR" altLang="en-US" sz="2700"/>
          </a:p>
        </p:txBody>
      </p: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761048" y="3267837"/>
          <a:ext cx="10669904" cy="1097280"/>
        </p:xfrm>
        <a:graphic>
          <a:graphicData uri="http://schemas.openxmlformats.org/drawingml/2006/table">
            <a:tbl>
              <a:tblPr>
                <a:tableStyleId>{CDE67981-C926-4AC7-AA08-ACFD1CD1FBA1}</a:tableStyleId>
              </a:tblPr>
              <a:tblGrid>
                <a:gridCol w="10669904"/>
              </a:tblGrid>
              <a:tr h="5029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 b="1">
                          <a:latin typeface="맑은 고딕"/>
                          <a:ea typeface="맑은 고딕"/>
                        </a:rPr>
                        <a:t>$</a:t>
                      </a:r>
                      <a:r>
                        <a:rPr lang="en-US" altLang="ko-KR" sz="3000" b="1"/>
                        <a:t>nice     -n </a:t>
                      </a:r>
                      <a:r>
                        <a:rPr lang="en-US" altLang="ko-KR" sz="3000" i="1"/>
                        <a:t>#     command </a:t>
                      </a:r>
                      <a:endParaRPr lang="en-US" altLang="ko-KR" sz="3000" i="1"/>
                    </a:p>
                  </a:txBody>
                  <a:tcPr marL="91440" marR="91440"/>
                </a:tc>
              </a:tr>
              <a:tr h="5029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 b="1" i="0"/>
                        <a:t>$renice  -n </a:t>
                      </a:r>
                      <a:r>
                        <a:rPr lang="en-US" altLang="ko-KR" sz="3000" i="1"/>
                        <a:t>#     </a:t>
                      </a:r>
                      <a:r>
                        <a:rPr lang="en-US" altLang="ko-KR" sz="3000" b="1" i="0"/>
                        <a:t> -p </a:t>
                      </a:r>
                      <a:r>
                        <a:rPr lang="en-US" altLang="ko-KR" sz="3000" i="1"/>
                        <a:t>#</a:t>
                      </a:r>
                      <a:endParaRPr lang="en-US" altLang="ko-KR" sz="3000" i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3481</ep:Words>
  <ep:PresentationFormat>화면 슬라이드 쇼(4:3)</ep:PresentationFormat>
  <ep:Paragraphs>182</ep:Paragraphs>
  <ep:Slides>13</ep:Slides>
  <ep:Notes>29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16. Script Control</vt:lpstr>
      <vt:lpstr>슬라이드 2</vt:lpstr>
      <vt:lpstr>1.Handling signals in script</vt:lpstr>
      <vt:lpstr>슬라이드 4</vt:lpstr>
      <vt:lpstr>슬라이드 5</vt:lpstr>
      <vt:lpstr>슬라이드 6</vt:lpstr>
      <vt:lpstr>2. Running scripts in the background  ( &amp; )</vt:lpstr>
      <vt:lpstr>4. Controilling a job (fg ,bg ,jobs)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2021-01-16T04:41:06.425</dcterms:created>
  <dc:creator>su980</dc:creator>
  <cp:lastModifiedBy>su980</cp:lastModifiedBy>
  <dcterms:modified xsi:type="dcterms:W3CDTF">2021-03-11T04:10:38.884</dcterms:modified>
  <cp:revision>284</cp:revision>
  <dc:title>5. Manipulating Text</dc:title>
  <cp:version>1000.0000.01</cp:version>
</cp:coreProperties>
</file>