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63" autoAdjust="0"/>
  </p:normalViewPr>
  <p:slideViewPr>
    <p:cSldViewPr snapToGrid="0">
      <p:cViewPr varScale="1">
        <p:scale>
          <a:sx n="46" d="100"/>
          <a:sy n="46" d="100"/>
        </p:scale>
        <p:origin x="1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D618-8EBB-4EED-BEDB-F3550C92EA13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C375-C337-416C-A2A1-67B20273B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9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1C375-C337-416C-A2A1-67B20273B4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8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1C375-C337-416C-A2A1-67B20273B4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1C375-C337-416C-A2A1-67B20273B4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5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8562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9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7814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3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44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1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A20F34-2FD4-47B8-95CA-E7E6656663B0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0945C6-2B07-4F44-9A83-02BA9A14AC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0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4D8C5-7C47-448F-BCDE-A932D14C1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14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A95F0-C4F4-4B01-8809-A8A23A5E0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0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78A42A-49EE-4321-98D4-F64A4451BAB8}"/>
              </a:ext>
            </a:extLst>
          </p:cNvPr>
          <p:cNvSpPr txBox="1"/>
          <p:nvPr/>
        </p:nvSpPr>
        <p:spPr>
          <a:xfrm>
            <a:off x="1068530" y="719743"/>
            <a:ext cx="4788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앞에 마지막 문자만 인자전달 </a:t>
            </a:r>
            <a:endParaRPr lang="en-US" altLang="ko-KR" dirty="0"/>
          </a:p>
          <a:p>
            <a:r>
              <a:rPr lang="ko-KR" altLang="en-US" dirty="0"/>
              <a:t>나머지는 옵션 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이경우 </a:t>
            </a:r>
            <a:r>
              <a:rPr lang="en-US" altLang="ko-KR" dirty="0"/>
              <a:t>: </a:t>
            </a:r>
            <a:r>
              <a:rPr lang="ko-KR" altLang="en-US" dirty="0"/>
              <a:t>앞에 있는</a:t>
            </a:r>
            <a:endParaRPr lang="en-US" altLang="ko-KR" dirty="0"/>
          </a:p>
          <a:p>
            <a:r>
              <a:rPr lang="en-US" altLang="ko-KR" dirty="0"/>
              <a:t>a, b, d </a:t>
            </a:r>
            <a:r>
              <a:rPr lang="ko-KR" altLang="en-US" dirty="0"/>
              <a:t>만 변수 전달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650A229-4456-436C-9424-A21FBCBB7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30" y="3982161"/>
            <a:ext cx="10876498" cy="252367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5F8B783-ACE0-4006-891D-22D89F7B5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00" y="719743"/>
            <a:ext cx="6922428" cy="27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1C6FD-E1E5-456D-A703-B6D7F5F2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Standardizing </a:t>
            </a:r>
            <a:br>
              <a:rPr lang="en-US" altLang="ko-KR" dirty="0"/>
            </a:br>
            <a:r>
              <a:rPr lang="en-US" altLang="ko-KR" dirty="0"/>
              <a:t>Option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A8D6AE-1A3B-4125-A5D0-E2E0E049F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12" y="113614"/>
            <a:ext cx="5961611" cy="6630771"/>
          </a:xfrm>
        </p:spPr>
      </p:pic>
    </p:spTree>
    <p:extLst>
      <p:ext uri="{BB962C8B-B14F-4D97-AF65-F5344CB8AC3E}">
        <p14:creationId xmlns:p14="http://schemas.microsoft.com/office/powerpoint/2010/main" val="232168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968E9-77CE-4E7F-A3F2-44F9DF8C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79" y="373965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User input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85EE6-64C8-48F0-A892-379FD7A9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63782"/>
            <a:ext cx="10382596" cy="52744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read &lt;variable&gt;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600" dirty="0" err="1"/>
              <a:t>변수하나를</a:t>
            </a:r>
            <a:r>
              <a:rPr lang="ko-KR" altLang="en-US" sz="1600" dirty="0"/>
              <a:t> 입력한다면 공백까지 입력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두개를 입력하면 공백을 기준으로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err="1"/>
              <a:t>변수나눔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read –p “</a:t>
            </a:r>
            <a:r>
              <a:rPr lang="ko-KR" altLang="en-US" dirty="0"/>
              <a:t>출력할 문자열</a:t>
            </a:r>
            <a:r>
              <a:rPr lang="en-US" altLang="ko-KR" dirty="0"/>
              <a:t>“  &lt;variable&gt;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9137FB-6408-435C-AC17-5C3539710B76}"/>
              </a:ext>
            </a:extLst>
          </p:cNvPr>
          <p:cNvGrpSpPr/>
          <p:nvPr/>
        </p:nvGrpSpPr>
        <p:grpSpPr>
          <a:xfrm>
            <a:off x="5055349" y="580131"/>
            <a:ext cx="6488084" cy="2660653"/>
            <a:chOff x="5055349" y="580131"/>
            <a:chExt cx="6488084" cy="2660653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DB4B6128-807B-46AC-96A9-5E4E8DC55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974" y="580131"/>
              <a:ext cx="6471459" cy="26511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EA8FB3-BAC3-47E9-906E-808F8344E4BF}"/>
                </a:ext>
              </a:extLst>
            </p:cNvPr>
            <p:cNvSpPr/>
            <p:nvPr/>
          </p:nvSpPr>
          <p:spPr>
            <a:xfrm>
              <a:off x="5055349" y="1787023"/>
              <a:ext cx="1234789" cy="2373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CB85AE-8562-4968-A01A-550DD0707BCC}"/>
                </a:ext>
              </a:extLst>
            </p:cNvPr>
            <p:cNvSpPr/>
            <p:nvPr/>
          </p:nvSpPr>
          <p:spPr>
            <a:xfrm>
              <a:off x="7056289" y="2760759"/>
              <a:ext cx="1234789" cy="2373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3D31F6-C28D-4CD5-AE0C-3E6CDA844C75}"/>
                </a:ext>
              </a:extLst>
            </p:cNvPr>
            <p:cNvSpPr/>
            <p:nvPr/>
          </p:nvSpPr>
          <p:spPr>
            <a:xfrm>
              <a:off x="5769034" y="3003445"/>
              <a:ext cx="1105764" cy="2373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0ECBCA-BA1B-4D88-9C78-E95F8C88391F}"/>
              </a:ext>
            </a:extLst>
          </p:cNvPr>
          <p:cNvGrpSpPr/>
          <p:nvPr/>
        </p:nvGrpSpPr>
        <p:grpSpPr>
          <a:xfrm>
            <a:off x="4748992" y="3975243"/>
            <a:ext cx="7271211" cy="2829864"/>
            <a:chOff x="4748992" y="3975243"/>
            <a:chExt cx="7271211" cy="2829864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F64ACE0C-B543-43E4-B066-E489939B1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712" y="3975243"/>
              <a:ext cx="7225491" cy="282986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5382B7-04C5-438D-B45C-12CFA33D7C2B}"/>
                </a:ext>
              </a:extLst>
            </p:cNvPr>
            <p:cNvSpPr/>
            <p:nvPr/>
          </p:nvSpPr>
          <p:spPr>
            <a:xfrm>
              <a:off x="4748992" y="4936842"/>
              <a:ext cx="6439939" cy="3307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98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E85C5F-B0F8-43BF-A79A-B02EF6F863E3}"/>
              </a:ext>
            </a:extLst>
          </p:cNvPr>
          <p:cNvGrpSpPr/>
          <p:nvPr/>
        </p:nvGrpSpPr>
        <p:grpSpPr>
          <a:xfrm>
            <a:off x="5376600" y="87292"/>
            <a:ext cx="4498919" cy="2699231"/>
            <a:chOff x="5376602" y="902277"/>
            <a:chExt cx="5363441" cy="2982309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97EEF7FC-5F11-487C-BECD-64950B00F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602" y="902277"/>
              <a:ext cx="5363441" cy="298230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7CB349-F4CF-45B5-82EE-4EBF1A92E4F7}"/>
                </a:ext>
              </a:extLst>
            </p:cNvPr>
            <p:cNvSpPr/>
            <p:nvPr/>
          </p:nvSpPr>
          <p:spPr>
            <a:xfrm>
              <a:off x="6212724" y="1729129"/>
              <a:ext cx="532015" cy="2246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CB6F278-65BA-49F4-953A-BD06EAB59B43}"/>
              </a:ext>
            </a:extLst>
          </p:cNvPr>
          <p:cNvSpPr txBox="1"/>
          <p:nvPr/>
        </p:nvSpPr>
        <p:spPr>
          <a:xfrm>
            <a:off x="1311675" y="389494"/>
            <a:ext cx="406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-t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옵션으로  </a:t>
            </a:r>
            <a:r>
              <a:rPr lang="en-US" altLang="ko-KR" dirty="0"/>
              <a:t>time limit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5 </a:t>
            </a:r>
            <a:r>
              <a:rPr lang="ko-KR" altLang="en-US" dirty="0"/>
              <a:t>이면 </a:t>
            </a:r>
            <a:r>
              <a:rPr lang="en-US" altLang="ko-KR" dirty="0"/>
              <a:t>5</a:t>
            </a:r>
            <a:r>
              <a:rPr lang="ko-KR" altLang="en-US" dirty="0" err="1"/>
              <a:t>초동안</a:t>
            </a:r>
            <a:r>
              <a:rPr lang="ko-KR" altLang="en-US" dirty="0"/>
              <a:t> 입력 없을 시 종료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1C80E1-74BE-4131-9588-FAC71C152A18}"/>
              </a:ext>
            </a:extLst>
          </p:cNvPr>
          <p:cNvSpPr txBox="1"/>
          <p:nvPr/>
        </p:nvSpPr>
        <p:spPr>
          <a:xfrm>
            <a:off x="1311675" y="3055815"/>
            <a:ext cx="406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-n</a:t>
            </a:r>
          </a:p>
          <a:p>
            <a:r>
              <a:rPr lang="ko-KR" altLang="en-US" dirty="0"/>
              <a:t>옵션으로  문자열 길이 설정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이면 단일 문자 입력 시 </a:t>
            </a:r>
            <a:endParaRPr lang="en-US" altLang="ko-KR" dirty="0"/>
          </a:p>
          <a:p>
            <a:r>
              <a:rPr lang="en-US" altLang="ko-KR" dirty="0"/>
              <a:t>‘enter‘ </a:t>
            </a:r>
            <a:r>
              <a:rPr lang="ko-KR" altLang="en-US" dirty="0"/>
              <a:t>없이 입력종료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exit</a:t>
            </a:r>
            <a:r>
              <a:rPr lang="ko-KR" altLang="en-US" dirty="0"/>
              <a:t> </a:t>
            </a:r>
            <a:r>
              <a:rPr lang="en-US" altLang="ko-KR" dirty="0"/>
              <a:t>;;</a:t>
            </a:r>
          </a:p>
          <a:p>
            <a:r>
              <a:rPr lang="ko-KR" altLang="en-US" dirty="0" err="1"/>
              <a:t>있을경우</a:t>
            </a:r>
            <a:r>
              <a:rPr lang="ko-KR" altLang="en-US" dirty="0"/>
              <a:t> 종료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err="1"/>
              <a:t>하였을때</a:t>
            </a:r>
            <a:r>
              <a:rPr lang="ko-KR" altLang="en-US" dirty="0"/>
              <a:t> </a:t>
            </a:r>
            <a:r>
              <a:rPr lang="en-US" altLang="ko-KR" dirty="0"/>
              <a:t>exit </a:t>
            </a:r>
            <a:r>
              <a:rPr lang="ko-KR" altLang="en-US" dirty="0"/>
              <a:t>로 인해</a:t>
            </a:r>
            <a:endParaRPr lang="en-US" altLang="ko-KR" dirty="0"/>
          </a:p>
          <a:p>
            <a:r>
              <a:rPr lang="en-US" altLang="ko-KR" dirty="0"/>
              <a:t>‘This is the end of the script’ </a:t>
            </a:r>
            <a:r>
              <a:rPr lang="ko-KR" altLang="en-US" dirty="0"/>
              <a:t>실행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EC566DE-25AE-4DA6-AADC-8A7A20292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0"/>
          <a:stretch/>
        </p:blipFill>
        <p:spPr>
          <a:xfrm>
            <a:off x="5376601" y="2958753"/>
            <a:ext cx="5230439" cy="38119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055554-78D6-44BC-AB4D-96069FF6D387}"/>
              </a:ext>
            </a:extLst>
          </p:cNvPr>
          <p:cNvSpPr/>
          <p:nvPr/>
        </p:nvSpPr>
        <p:spPr>
          <a:xfrm>
            <a:off x="5859718" y="3750357"/>
            <a:ext cx="403212" cy="18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4EE257-424B-4524-8D4F-DC744116F4D4}"/>
              </a:ext>
            </a:extLst>
          </p:cNvPr>
          <p:cNvSpPr/>
          <p:nvPr/>
        </p:nvSpPr>
        <p:spPr>
          <a:xfrm>
            <a:off x="6095999" y="4878771"/>
            <a:ext cx="653935" cy="208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835FF7-6C4C-4552-AC78-C816150E5932}"/>
              </a:ext>
            </a:extLst>
          </p:cNvPr>
          <p:cNvSpPr/>
          <p:nvPr/>
        </p:nvSpPr>
        <p:spPr>
          <a:xfrm>
            <a:off x="5371734" y="6008651"/>
            <a:ext cx="2857866" cy="208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74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BA543FE-56A5-40B2-9099-D4CDEE77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85" y="750288"/>
            <a:ext cx="6908870" cy="551255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7566AB-B62D-48C8-9725-651F001BAE8E}"/>
              </a:ext>
            </a:extLst>
          </p:cNvPr>
          <p:cNvSpPr/>
          <p:nvPr/>
        </p:nvSpPr>
        <p:spPr>
          <a:xfrm>
            <a:off x="4756785" y="3061640"/>
            <a:ext cx="1461135" cy="334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05D152-9CF5-4F65-990D-A08BB061DA4C}"/>
              </a:ext>
            </a:extLst>
          </p:cNvPr>
          <p:cNvCxnSpPr/>
          <p:nvPr/>
        </p:nvCxnSpPr>
        <p:spPr>
          <a:xfrm>
            <a:off x="4756785" y="1762299"/>
            <a:ext cx="69088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B8FC10-DAEE-420B-88D8-D79A7621E43F}"/>
              </a:ext>
            </a:extLst>
          </p:cNvPr>
          <p:cNvCxnSpPr/>
          <p:nvPr/>
        </p:nvCxnSpPr>
        <p:spPr>
          <a:xfrm>
            <a:off x="4759555" y="4890659"/>
            <a:ext cx="69088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677DE1-79EE-4351-86C4-2DA37200DCD4}"/>
              </a:ext>
            </a:extLst>
          </p:cNvPr>
          <p:cNvSpPr txBox="1"/>
          <p:nvPr/>
        </p:nvSpPr>
        <p:spPr>
          <a:xfrm>
            <a:off x="1062293" y="1566731"/>
            <a:ext cx="406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file </a:t>
            </a:r>
          </a:p>
          <a:p>
            <a:r>
              <a:rPr lang="ko-KR" altLang="en-US" dirty="0"/>
              <a:t>로 </a:t>
            </a:r>
            <a:r>
              <a:rPr lang="en-US" altLang="ko-KR" dirty="0"/>
              <a:t>file</a:t>
            </a:r>
            <a:r>
              <a:rPr lang="ko-KR" altLang="en-US" dirty="0"/>
              <a:t>을 읽고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read line </a:t>
            </a:r>
          </a:p>
          <a:p>
            <a:r>
              <a:rPr lang="ko-KR" altLang="en-US" dirty="0" err="1"/>
              <a:t>으로</a:t>
            </a:r>
            <a:r>
              <a:rPr lang="ko-KR" altLang="en-US" dirty="0"/>
              <a:t> 라인을 하나씩 받음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55DF0-4CC7-40CF-8B91-995AA83FFF1D}"/>
              </a:ext>
            </a:extLst>
          </p:cNvPr>
          <p:cNvSpPr txBox="1"/>
          <p:nvPr/>
        </p:nvSpPr>
        <p:spPr>
          <a:xfrm>
            <a:off x="1062293" y="743297"/>
            <a:ext cx="406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Read file</a:t>
            </a:r>
            <a:endParaRPr lang="ko-KR" altLang="en-US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16D11A-7B6C-465D-B08E-E74CBA976911}"/>
              </a:ext>
            </a:extLst>
          </p:cNvPr>
          <p:cNvSpPr/>
          <p:nvPr/>
        </p:nvSpPr>
        <p:spPr>
          <a:xfrm>
            <a:off x="6387614" y="3064996"/>
            <a:ext cx="2207746" cy="36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30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AAD21-DBAE-44E6-8611-41E5D770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7537"/>
            <a:ext cx="9601200" cy="451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reading parameters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Being shifty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getopts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Standardizing options</a:t>
            </a:r>
          </a:p>
          <a:p>
            <a:endParaRPr lang="en-US" altLang="ko-KR" sz="2400" dirty="0"/>
          </a:p>
          <a:p>
            <a:r>
              <a:rPr lang="en-US" altLang="ko-KR" sz="2400" dirty="0"/>
              <a:t>Getting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195566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7C18E-BE6F-4B03-9D5E-C3C27628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0491"/>
            <a:ext cx="9601200" cy="100111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Reading parameters</a:t>
            </a:r>
            <a:endParaRPr lang="ko-KR" altLang="en-US" sz="36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2A125F9-38EF-4C1F-A68C-76E2AAED3958}"/>
              </a:ext>
            </a:extLst>
          </p:cNvPr>
          <p:cNvGrpSpPr/>
          <p:nvPr/>
        </p:nvGrpSpPr>
        <p:grpSpPr>
          <a:xfrm>
            <a:off x="1487476" y="2889167"/>
            <a:ext cx="8003829" cy="1001110"/>
            <a:chOff x="1787020" y="4674478"/>
            <a:chExt cx="9475539" cy="1342826"/>
          </a:xfrm>
        </p:grpSpPr>
        <p:pic>
          <p:nvPicPr>
            <p:cNvPr id="20" name="그림 19" descr="텍스트, 장치, 측정기, 게이지이(가) 표시된 사진&#10;&#10;자동 생성된 설명">
              <a:extLst>
                <a:ext uri="{FF2B5EF4-FFF2-40B4-BE49-F238E27FC236}">
                  <a16:creationId xmlns:a16="http://schemas.microsoft.com/office/drawing/2014/main" id="{BF82247D-0FFF-43F5-A9B8-0477BC622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020" y="4696942"/>
              <a:ext cx="9475539" cy="132036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C612F7-9A2B-4DD7-806E-6822FD7F6695}"/>
                </a:ext>
              </a:extLst>
            </p:cNvPr>
            <p:cNvSpPr/>
            <p:nvPr/>
          </p:nvSpPr>
          <p:spPr>
            <a:xfrm>
              <a:off x="10310643" y="4674478"/>
              <a:ext cx="346843" cy="3074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C01EBE-5DC3-4762-8C27-FD19137B3D32}"/>
                </a:ext>
              </a:extLst>
            </p:cNvPr>
            <p:cNvSpPr/>
            <p:nvPr/>
          </p:nvSpPr>
          <p:spPr>
            <a:xfrm>
              <a:off x="10652236" y="4684986"/>
              <a:ext cx="346843" cy="2969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158996-4299-4B2C-912F-93453A4D432E}"/>
              </a:ext>
            </a:extLst>
          </p:cNvPr>
          <p:cNvGrpSpPr/>
          <p:nvPr/>
        </p:nvGrpSpPr>
        <p:grpSpPr>
          <a:xfrm>
            <a:off x="1487476" y="1091212"/>
            <a:ext cx="4608524" cy="1682091"/>
            <a:chOff x="1787020" y="1500877"/>
            <a:chExt cx="7250283" cy="27715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4EBF357-3692-4269-B3FD-1DF20A788AA5}"/>
                </a:ext>
              </a:extLst>
            </p:cNvPr>
            <p:cNvGrpSpPr/>
            <p:nvPr/>
          </p:nvGrpSpPr>
          <p:grpSpPr>
            <a:xfrm>
              <a:off x="1787020" y="1500877"/>
              <a:ext cx="7250283" cy="2771577"/>
              <a:chOff x="1787020" y="1500877"/>
              <a:chExt cx="7250283" cy="2771577"/>
            </a:xfrm>
          </p:grpSpPr>
          <p:pic>
            <p:nvPicPr>
              <p:cNvPr id="15" name="그림 14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E1DECD01-D296-4940-86FC-AFE34F859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7020" y="1500877"/>
                <a:ext cx="7250283" cy="2771577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D0D9C04-7ED1-4F68-A607-7220D8A02617}"/>
                  </a:ext>
                </a:extLst>
              </p:cNvPr>
              <p:cNvSpPr/>
              <p:nvPr/>
            </p:nvSpPr>
            <p:spPr>
              <a:xfrm>
                <a:off x="3279228" y="2569783"/>
                <a:ext cx="646386" cy="4256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4A24EA1-420B-4FF5-8C16-F4431EAC68A5}"/>
                  </a:ext>
                </a:extLst>
              </p:cNvPr>
              <p:cNvSpPr/>
              <p:nvPr/>
            </p:nvSpPr>
            <p:spPr>
              <a:xfrm>
                <a:off x="4188374" y="2564525"/>
                <a:ext cx="646386" cy="4256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1E772B-BAEB-4BCF-B9B1-53215744FC16}"/>
                </a:ext>
              </a:extLst>
            </p:cNvPr>
            <p:cNvSpPr txBox="1"/>
            <p:nvPr/>
          </p:nvSpPr>
          <p:spPr>
            <a:xfrm>
              <a:off x="2455968" y="2107991"/>
              <a:ext cx="1926849" cy="55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FF00"/>
                  </a:solidFill>
                </a:rPr>
                <a:t>1</a:t>
              </a:r>
              <a:r>
                <a:rPr lang="ko-KR" altLang="en-US" sz="1600" dirty="0">
                  <a:solidFill>
                    <a:srgbClr val="FFFF00"/>
                  </a:solidFill>
                </a:rPr>
                <a:t>번 변수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8F20CC-71C2-4803-B42C-7F9200E41905}"/>
                </a:ext>
              </a:extLst>
            </p:cNvPr>
            <p:cNvSpPr txBox="1"/>
            <p:nvPr/>
          </p:nvSpPr>
          <p:spPr>
            <a:xfrm>
              <a:off x="4108876" y="2153782"/>
              <a:ext cx="2009960" cy="50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FF00"/>
                  </a:solidFill>
                </a:rPr>
                <a:t>2</a:t>
              </a:r>
              <a:r>
                <a:rPr lang="ko-KR" altLang="en-US" sz="1400" dirty="0">
                  <a:solidFill>
                    <a:srgbClr val="FFFF00"/>
                  </a:solidFill>
                </a:rPr>
                <a:t>번 변수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4E53B3-DC0C-4392-9AF3-FDC9C8AF3F96}"/>
              </a:ext>
            </a:extLst>
          </p:cNvPr>
          <p:cNvGrpSpPr/>
          <p:nvPr/>
        </p:nvGrpSpPr>
        <p:grpSpPr>
          <a:xfrm>
            <a:off x="1506000" y="4307616"/>
            <a:ext cx="4487655" cy="1345015"/>
            <a:chOff x="1292771" y="749015"/>
            <a:chExt cx="8594658" cy="2435620"/>
          </a:xfrm>
        </p:grpSpPr>
        <p:pic>
          <p:nvPicPr>
            <p:cNvPr id="27" name="그림 26" descr="텍스트이(가) 표시된 사진&#10;&#10;자동 생성된 설명">
              <a:extLst>
                <a:ext uri="{FF2B5EF4-FFF2-40B4-BE49-F238E27FC236}">
                  <a16:creationId xmlns:a16="http://schemas.microsoft.com/office/drawing/2014/main" id="{31DB3226-C81A-47EC-972E-4734D740B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771" y="749015"/>
              <a:ext cx="8594658" cy="243562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C8AEC6E-90FD-4904-A167-661728D43DB3}"/>
                </a:ext>
              </a:extLst>
            </p:cNvPr>
            <p:cNvSpPr/>
            <p:nvPr/>
          </p:nvSpPr>
          <p:spPr>
            <a:xfrm>
              <a:off x="3909846" y="2317532"/>
              <a:ext cx="914401" cy="4887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E67855-536C-47F3-98DA-05F27AED7BA4}"/>
              </a:ext>
            </a:extLst>
          </p:cNvPr>
          <p:cNvGrpSpPr/>
          <p:nvPr/>
        </p:nvGrpSpPr>
        <p:grpSpPr>
          <a:xfrm>
            <a:off x="1506000" y="5286058"/>
            <a:ext cx="10272849" cy="1430054"/>
            <a:chOff x="1371600" y="4206997"/>
            <a:chExt cx="11363227" cy="1342313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42168D7-E3B3-49B8-8B81-C0022DFA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4716254"/>
              <a:ext cx="10654352" cy="833056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0D7F85-7CB1-4686-AEE8-AB73812D0847}"/>
                </a:ext>
              </a:extLst>
            </p:cNvPr>
            <p:cNvSpPr/>
            <p:nvPr/>
          </p:nvSpPr>
          <p:spPr>
            <a:xfrm>
              <a:off x="10988566" y="4698571"/>
              <a:ext cx="788276" cy="4273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127003-1E01-456C-9AA4-A8787D6DB19C}"/>
                </a:ext>
              </a:extLst>
            </p:cNvPr>
            <p:cNvSpPr txBox="1"/>
            <p:nvPr/>
          </p:nvSpPr>
          <p:spPr>
            <a:xfrm>
              <a:off x="9595826" y="4206997"/>
              <a:ext cx="3139001" cy="346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문자열도 변수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59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AE1D5C-DBE2-469F-9534-497F466F14D1}"/>
              </a:ext>
            </a:extLst>
          </p:cNvPr>
          <p:cNvGrpSpPr/>
          <p:nvPr/>
        </p:nvGrpSpPr>
        <p:grpSpPr>
          <a:xfrm>
            <a:off x="1304910" y="113924"/>
            <a:ext cx="10821867" cy="1883531"/>
            <a:chOff x="1404291" y="4154661"/>
            <a:chExt cx="10821867" cy="1883531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53BFB217-F7C5-4B5C-AF74-369511A93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291" y="4616263"/>
              <a:ext cx="10605220" cy="1421929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F685D9-934E-4CF0-AF29-BEF9CFFDBA0B}"/>
                </a:ext>
              </a:extLst>
            </p:cNvPr>
            <p:cNvSpPr/>
            <p:nvPr/>
          </p:nvSpPr>
          <p:spPr>
            <a:xfrm>
              <a:off x="10034994" y="4584731"/>
              <a:ext cx="1599957" cy="4129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6E3F47B-BA61-44FD-8591-F400EBE5B7F6}"/>
                </a:ext>
              </a:extLst>
            </p:cNvPr>
            <p:cNvSpPr/>
            <p:nvPr/>
          </p:nvSpPr>
          <p:spPr>
            <a:xfrm>
              <a:off x="10188587" y="5311461"/>
              <a:ext cx="1599957" cy="4129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5D92555-2FD0-46B2-83DC-4BA688FD63C1}"/>
                </a:ext>
              </a:extLst>
            </p:cNvPr>
            <p:cNvSpPr/>
            <p:nvPr/>
          </p:nvSpPr>
          <p:spPr>
            <a:xfrm>
              <a:off x="2367697" y="5625254"/>
              <a:ext cx="1599957" cy="4129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DF8AC28-87DB-4E33-9E4A-DE1B46A31BFC}"/>
                </a:ext>
              </a:extLst>
            </p:cNvPr>
            <p:cNvSpPr/>
            <p:nvPr/>
          </p:nvSpPr>
          <p:spPr>
            <a:xfrm>
              <a:off x="2367697" y="4898523"/>
              <a:ext cx="888268" cy="4129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E23831-9A50-4BB3-92AF-1012AE8A8B39}"/>
                </a:ext>
              </a:extLst>
            </p:cNvPr>
            <p:cNvSpPr txBox="1"/>
            <p:nvPr/>
          </p:nvSpPr>
          <p:spPr>
            <a:xfrm>
              <a:off x="9750972" y="4154661"/>
              <a:ext cx="2475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여러단어</a:t>
              </a:r>
              <a:r>
                <a:rPr lang="ko-KR" altLang="en-US" dirty="0"/>
                <a:t>  </a:t>
              </a:r>
              <a:r>
                <a:rPr lang="en-US" altLang="ko-KR" dirty="0"/>
                <a:t>‘ </a:t>
              </a:r>
              <a:r>
                <a:rPr lang="ko-KR" altLang="en-US" dirty="0"/>
                <a:t>   </a:t>
              </a:r>
              <a:r>
                <a:rPr lang="en-US" altLang="ko-KR" dirty="0"/>
                <a:t>‘ </a:t>
              </a:r>
              <a:endParaRPr lang="ko-KR" altLang="en-US" dirty="0"/>
            </a:p>
          </p:txBody>
        </p:sp>
      </p:grp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C5C3193B-8E6C-491B-8584-B1433B935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10" y="2858083"/>
            <a:ext cx="4307613" cy="167381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43DC672-DF31-48F9-9AB9-DF1A35EE7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89" y="5007727"/>
            <a:ext cx="9879082" cy="121796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98F016D-B719-400D-B1A9-C2EB123E88F6}"/>
              </a:ext>
            </a:extLst>
          </p:cNvPr>
          <p:cNvSpPr txBox="1"/>
          <p:nvPr/>
        </p:nvSpPr>
        <p:spPr>
          <a:xfrm>
            <a:off x="6096000" y="3059668"/>
            <a:ext cx="323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 N }  N</a:t>
            </a:r>
            <a:r>
              <a:rPr lang="ko-KR" altLang="en-US" dirty="0"/>
              <a:t>번째 문자열 변수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441CCF-A713-4734-828B-D7FBFD85D8C0}"/>
              </a:ext>
            </a:extLst>
          </p:cNvPr>
          <p:cNvSpPr/>
          <p:nvPr/>
        </p:nvSpPr>
        <p:spPr>
          <a:xfrm>
            <a:off x="2268315" y="3429000"/>
            <a:ext cx="1751891" cy="370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7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CF9D7CF-8913-434B-A858-EDBB538A9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35923"/>
            <a:ext cx="7252138" cy="2780413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09F6503-2AD9-4050-96D6-AB755556B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4736"/>
            <a:ext cx="5139559" cy="31942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9C81D8-5124-44E7-9775-1FD5852A0AFB}"/>
              </a:ext>
            </a:extLst>
          </p:cNvPr>
          <p:cNvSpPr/>
          <p:nvPr/>
        </p:nvSpPr>
        <p:spPr>
          <a:xfrm>
            <a:off x="1371600" y="1371600"/>
            <a:ext cx="2758966" cy="66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107180-9F2D-45FA-840B-C4AB209CA2BD}"/>
              </a:ext>
            </a:extLst>
          </p:cNvPr>
          <p:cNvSpPr/>
          <p:nvPr/>
        </p:nvSpPr>
        <p:spPr>
          <a:xfrm>
            <a:off x="1371600" y="2033750"/>
            <a:ext cx="2758966" cy="662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59807-7159-4B33-9C8D-4868F443CF4E}"/>
              </a:ext>
            </a:extLst>
          </p:cNvPr>
          <p:cNvSpPr txBox="1"/>
          <p:nvPr/>
        </p:nvSpPr>
        <p:spPr>
          <a:xfrm>
            <a:off x="8734097" y="3752193"/>
            <a:ext cx="312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복사한 </a:t>
            </a:r>
            <a:endParaRPr lang="en-US" altLang="ko-KR" dirty="0"/>
          </a:p>
          <a:p>
            <a:r>
              <a:rPr lang="en-US" altLang="ko-KR" dirty="0" err="1"/>
              <a:t>addem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Symlink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multem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ko-KR" altLang="en-US" dirty="0"/>
              <a:t>둘 다</a:t>
            </a:r>
            <a:r>
              <a:rPr lang="en-US" altLang="ko-KR" dirty="0"/>
              <a:t> </a:t>
            </a:r>
            <a:r>
              <a:rPr lang="ko-KR" altLang="en-US" dirty="0"/>
              <a:t>작동을 잘함 </a:t>
            </a:r>
          </a:p>
        </p:txBody>
      </p:sp>
    </p:spTree>
    <p:extLst>
      <p:ext uri="{BB962C8B-B14F-4D97-AF65-F5344CB8AC3E}">
        <p14:creationId xmlns:p14="http://schemas.microsoft.com/office/powerpoint/2010/main" val="189374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E99755-C68E-4D66-AAEB-537B78175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58" y="319197"/>
            <a:ext cx="3786375" cy="33857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D33354-0F94-45EF-A7CA-9AB73D481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20" y="4028089"/>
            <a:ext cx="9973595" cy="2510714"/>
          </a:xfrm>
          <a:prstGeom prst="rect">
            <a:avLst/>
          </a:prstGeom>
        </p:spPr>
      </p:pic>
      <p:graphicFrame>
        <p:nvGraphicFramePr>
          <p:cNvPr id="8" name="표 33">
            <a:extLst>
              <a:ext uri="{FF2B5EF4-FFF2-40B4-BE49-F238E27FC236}">
                <a16:creationId xmlns:a16="http://schemas.microsoft.com/office/drawing/2014/main" id="{9D65BF81-AC3B-451D-8904-05B61F214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17045"/>
              </p:ext>
            </p:extLst>
          </p:nvPr>
        </p:nvGraphicFramePr>
        <p:xfrm>
          <a:off x="5922574" y="448446"/>
          <a:ext cx="5549463" cy="2555342"/>
        </p:xfrm>
        <a:graphic>
          <a:graphicData uri="http://schemas.openxmlformats.org/drawingml/2006/table">
            <a:tbl>
              <a:tblPr firstRow="1" bandRow="1"/>
              <a:tblGrid>
                <a:gridCol w="520262">
                  <a:extLst>
                    <a:ext uri="{9D8B030D-6E8A-4147-A177-3AD203B41FA5}">
                      <a16:colId xmlns:a16="http://schemas.microsoft.com/office/drawing/2014/main" val="3779110932"/>
                    </a:ext>
                  </a:extLst>
                </a:gridCol>
                <a:gridCol w="2129723">
                  <a:extLst>
                    <a:ext uri="{9D8B030D-6E8A-4147-A177-3AD203B41FA5}">
                      <a16:colId xmlns:a16="http://schemas.microsoft.com/office/drawing/2014/main" val="1859556636"/>
                    </a:ext>
                  </a:extLst>
                </a:gridCol>
                <a:gridCol w="536028">
                  <a:extLst>
                    <a:ext uri="{9D8B030D-6E8A-4147-A177-3AD203B41FA5}">
                      <a16:colId xmlns:a16="http://schemas.microsoft.com/office/drawing/2014/main" val="1552541870"/>
                    </a:ext>
                  </a:extLst>
                </a:gridCol>
                <a:gridCol w="2363450">
                  <a:extLst>
                    <a:ext uri="{9D8B030D-6E8A-4147-A177-3AD203B41FA5}">
                      <a16:colId xmlns:a16="http://schemas.microsoft.com/office/drawing/2014/main" val="863849865"/>
                    </a:ext>
                  </a:extLst>
                </a:gridCol>
              </a:tblGrid>
              <a:tr h="820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$0 - $9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매개변수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$0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shell script</a:t>
                      </a:r>
                    </a:p>
                    <a:p>
                      <a:pPr latinLnBrk="1"/>
                      <a:r>
                        <a:rPr lang="en-US" altLang="ko-KR" dirty="0"/>
                        <a:t>$1</a:t>
                      </a:r>
                      <a:r>
                        <a:rPr lang="ko-KR" altLang="en-US" dirty="0"/>
                        <a:t>은 첫번째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$@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매개인자를 하나의 문자열로 각각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429180"/>
                  </a:ext>
                </a:extLst>
              </a:tr>
              <a:tr h="820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$#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매개인자의 개수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최근에 실행된 명령의 상태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526700"/>
                  </a:ext>
                </a:extLst>
              </a:tr>
              <a:tr h="820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매개인자 통합 하나의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$$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프로세스의 </a:t>
                      </a:r>
                      <a:r>
                        <a:rPr lang="en-US" altLang="ko-KR" dirty="0"/>
                        <a:t>ID </a:t>
                      </a:r>
                      <a:r>
                        <a:rPr lang="ko-KR" altLang="en-US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23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81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6A43A90-B37A-42C6-9EE0-71E44944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8" y="3950971"/>
            <a:ext cx="9722770" cy="127253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D834DBA-F822-45AF-A481-9F5BC1A2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7" y="1540422"/>
            <a:ext cx="4662127" cy="20817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88CA46-9876-4FCF-B95F-FA45F821E43D}"/>
              </a:ext>
            </a:extLst>
          </p:cNvPr>
          <p:cNvSpPr/>
          <p:nvPr/>
        </p:nvSpPr>
        <p:spPr>
          <a:xfrm>
            <a:off x="2362910" y="3121571"/>
            <a:ext cx="900554" cy="260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01AFA-ED61-4B82-B0C0-8F77E3591449}"/>
              </a:ext>
            </a:extLst>
          </p:cNvPr>
          <p:cNvSpPr txBox="1"/>
          <p:nvPr/>
        </p:nvSpPr>
        <p:spPr>
          <a:xfrm>
            <a:off x="6637283" y="1449824"/>
            <a:ext cx="425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$1</a:t>
            </a:r>
            <a:r>
              <a:rPr lang="ko-KR" altLang="en-US" dirty="0"/>
              <a:t>자리에 </a:t>
            </a:r>
            <a:r>
              <a:rPr lang="en-US" altLang="ko-KR" dirty="0"/>
              <a:t>$2 shift $2 </a:t>
            </a:r>
            <a:r>
              <a:rPr lang="ko-KR" altLang="en-US" dirty="0"/>
              <a:t>자리에는 </a:t>
            </a:r>
            <a:r>
              <a:rPr lang="en-US" altLang="ko-KR" dirty="0"/>
              <a:t>$3</a:t>
            </a:r>
          </a:p>
          <a:p>
            <a:r>
              <a:rPr lang="ko-KR" altLang="en-US" dirty="0" err="1"/>
              <a:t>한칸</a:t>
            </a:r>
            <a:r>
              <a:rPr lang="ko-KR" altLang="en-US" dirty="0"/>
              <a:t> 씩 </a:t>
            </a:r>
            <a:r>
              <a:rPr lang="ko-KR" altLang="en-US" dirty="0" err="1"/>
              <a:t>땡겨지며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</a:p>
          <a:p>
            <a:endParaRPr lang="en-US" altLang="ko-KR" dirty="0"/>
          </a:p>
          <a:p>
            <a:r>
              <a:rPr lang="en-US" altLang="ko-KR" dirty="0"/>
              <a:t>Shift N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칸 만큼 </a:t>
            </a:r>
            <a:r>
              <a:rPr lang="en-US" altLang="ko-KR" dirty="0"/>
              <a:t>shift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6409D-A266-4450-ACD0-88C7120C50D2}"/>
              </a:ext>
            </a:extLst>
          </p:cNvPr>
          <p:cNvSpPr txBox="1"/>
          <p:nvPr/>
        </p:nvSpPr>
        <p:spPr>
          <a:xfrm>
            <a:off x="1581017" y="482138"/>
            <a:ext cx="49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Parameter shift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92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D59CB35-8400-4DD2-9730-AEA72CEA7A7C}"/>
              </a:ext>
            </a:extLst>
          </p:cNvPr>
          <p:cNvGrpSpPr/>
          <p:nvPr/>
        </p:nvGrpSpPr>
        <p:grpSpPr>
          <a:xfrm>
            <a:off x="1255225" y="4497335"/>
            <a:ext cx="6522523" cy="2250581"/>
            <a:chOff x="1255225" y="4497335"/>
            <a:chExt cx="6522523" cy="2250581"/>
          </a:xfrm>
        </p:grpSpPr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CDBD9B47-CC19-41CA-B4A8-1F71743A5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661" y="4497335"/>
              <a:ext cx="6498087" cy="2227664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1C25C67-80AE-4956-B5A8-E3FE58B99A64}"/>
                </a:ext>
              </a:extLst>
            </p:cNvPr>
            <p:cNvCxnSpPr>
              <a:cxnSpLocks/>
            </p:cNvCxnSpPr>
            <p:nvPr/>
          </p:nvCxnSpPr>
          <p:spPr>
            <a:xfrm>
              <a:off x="6045362" y="4656839"/>
              <a:ext cx="15765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689C17-D477-4A97-BBDA-A4C1E3AE3E88}"/>
                </a:ext>
              </a:extLst>
            </p:cNvPr>
            <p:cNvSpPr/>
            <p:nvPr/>
          </p:nvSpPr>
          <p:spPr>
            <a:xfrm>
              <a:off x="1255225" y="5071827"/>
              <a:ext cx="1759775" cy="543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DD70F3-E747-440F-9243-FE3C8804441D}"/>
                </a:ext>
              </a:extLst>
            </p:cNvPr>
            <p:cNvSpPr/>
            <p:nvPr/>
          </p:nvSpPr>
          <p:spPr>
            <a:xfrm>
              <a:off x="1271850" y="6204640"/>
              <a:ext cx="1891862" cy="543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75D6BC-3808-46ED-BD9C-8A2181EA3EB0}"/>
              </a:ext>
            </a:extLst>
          </p:cNvPr>
          <p:cNvGrpSpPr/>
          <p:nvPr/>
        </p:nvGrpSpPr>
        <p:grpSpPr>
          <a:xfrm>
            <a:off x="1283770" y="313354"/>
            <a:ext cx="4882839" cy="3954696"/>
            <a:chOff x="1283770" y="313354"/>
            <a:chExt cx="4882839" cy="3954696"/>
          </a:xfrm>
        </p:grpSpPr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1EA341DE-42E2-4A68-8706-1E482D74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70" y="313354"/>
              <a:ext cx="4882839" cy="395469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28B41C-AC34-478C-86B5-63E6D1F1FE8C}"/>
                </a:ext>
              </a:extLst>
            </p:cNvPr>
            <p:cNvSpPr/>
            <p:nvPr/>
          </p:nvSpPr>
          <p:spPr>
            <a:xfrm>
              <a:off x="2669647" y="1740698"/>
              <a:ext cx="1759775" cy="4614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07FE05D-2E67-4D93-A1A7-8465A6C9F916}"/>
              </a:ext>
            </a:extLst>
          </p:cNvPr>
          <p:cNvSpPr txBox="1"/>
          <p:nvPr/>
        </p:nvSpPr>
        <p:spPr>
          <a:xfrm>
            <a:off x="6783186" y="2576945"/>
            <a:ext cx="4405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-c)</a:t>
            </a:r>
            <a:r>
              <a:rPr lang="ko-KR" altLang="en-US" dirty="0"/>
              <a:t> 엔 </a:t>
            </a:r>
            <a:r>
              <a:rPr lang="en-US" altLang="ko-KR" dirty="0"/>
              <a:t>test1</a:t>
            </a:r>
          </a:p>
          <a:p>
            <a:r>
              <a:rPr lang="en-US" altLang="ko-KR" dirty="0"/>
              <a:t>-a </a:t>
            </a:r>
            <a:r>
              <a:rPr lang="ko-KR" altLang="en-US" dirty="0"/>
              <a:t>에 </a:t>
            </a:r>
            <a:r>
              <a:rPr lang="en-US" altLang="ko-KR" dirty="0"/>
              <a:t>test2</a:t>
            </a:r>
          </a:p>
          <a:p>
            <a:r>
              <a:rPr lang="en-US" altLang="ko-KR" dirty="0"/>
              <a:t>-b </a:t>
            </a:r>
            <a:r>
              <a:rPr lang="ko-KR" altLang="en-US" dirty="0"/>
              <a:t>에 </a:t>
            </a:r>
            <a:r>
              <a:rPr lang="en-US" altLang="ko-KR" dirty="0"/>
              <a:t>test3 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- </a:t>
            </a:r>
            <a:r>
              <a:rPr lang="ko-KR" altLang="en-US" dirty="0"/>
              <a:t>는 종료를 의미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8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527348-B012-4863-B488-9AAA95A42F60}"/>
              </a:ext>
            </a:extLst>
          </p:cNvPr>
          <p:cNvSpPr txBox="1"/>
          <p:nvPr/>
        </p:nvSpPr>
        <p:spPr>
          <a:xfrm>
            <a:off x="1505988" y="305128"/>
            <a:ext cx="4902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/>
              <a:t>getopts</a:t>
            </a:r>
            <a:endParaRPr lang="ko-KR" altLang="en-US" sz="44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D68951A-6FDC-4600-8853-B949D5316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83" y="305127"/>
            <a:ext cx="7088364" cy="252599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5222480-D495-4C0E-BE90-F1D962C5C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83" y="2989385"/>
            <a:ext cx="7308567" cy="3659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D7BD07-F639-4738-948D-8B930E8397B6}"/>
              </a:ext>
            </a:extLst>
          </p:cNvPr>
          <p:cNvSpPr txBox="1"/>
          <p:nvPr/>
        </p:nvSpPr>
        <p:spPr>
          <a:xfrm>
            <a:off x="1113906" y="1710098"/>
            <a:ext cx="29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여러가지 옵션을 선택하고</a:t>
            </a:r>
            <a:endParaRPr lang="en-US" altLang="ko-KR" dirty="0"/>
          </a:p>
          <a:p>
            <a:r>
              <a:rPr lang="ko-KR" altLang="en-US" dirty="0"/>
              <a:t>변수 인자 전달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2C3FD8-24FD-4ADC-A9AB-92C8EE041437}"/>
              </a:ext>
            </a:extLst>
          </p:cNvPr>
          <p:cNvSpPr/>
          <p:nvPr/>
        </p:nvSpPr>
        <p:spPr>
          <a:xfrm>
            <a:off x="5862578" y="924233"/>
            <a:ext cx="597216" cy="279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4A3F1A-36B0-41CC-B532-69954E004E32}"/>
              </a:ext>
            </a:extLst>
          </p:cNvPr>
          <p:cNvSpPr/>
          <p:nvPr/>
        </p:nvSpPr>
        <p:spPr>
          <a:xfrm>
            <a:off x="6418731" y="924233"/>
            <a:ext cx="493346" cy="279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A53926-85A0-4117-9DF0-F11CB48988DA}"/>
              </a:ext>
            </a:extLst>
          </p:cNvPr>
          <p:cNvSpPr/>
          <p:nvPr/>
        </p:nvSpPr>
        <p:spPr>
          <a:xfrm>
            <a:off x="6017342" y="1521449"/>
            <a:ext cx="335842" cy="85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C76822-1A46-4158-BDEA-8B443E8D62FF}"/>
              </a:ext>
            </a:extLst>
          </p:cNvPr>
          <p:cNvSpPr/>
          <p:nvPr/>
        </p:nvSpPr>
        <p:spPr>
          <a:xfrm>
            <a:off x="10105197" y="1506158"/>
            <a:ext cx="943401" cy="499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B5D7CF-D525-45C6-A2EB-B2646740E50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161186" y="1203334"/>
            <a:ext cx="24077" cy="318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F208112-2AD1-4E70-AB78-6E7EAF5EE201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912077" y="1063784"/>
            <a:ext cx="3664821" cy="4423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F01DC-C80C-461E-A950-A706D4F19376}"/>
              </a:ext>
            </a:extLst>
          </p:cNvPr>
          <p:cNvSpPr txBox="1"/>
          <p:nvPr/>
        </p:nvSpPr>
        <p:spPr>
          <a:xfrm>
            <a:off x="5572337" y="1565297"/>
            <a:ext cx="44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옵션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F43592-F5CF-4E81-8419-F787622EDC3B}"/>
              </a:ext>
            </a:extLst>
          </p:cNvPr>
          <p:cNvSpPr txBox="1"/>
          <p:nvPr/>
        </p:nvSpPr>
        <p:spPr>
          <a:xfrm>
            <a:off x="10268196" y="1057695"/>
            <a:ext cx="128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101059190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6846</TotalTime>
  <Words>255</Words>
  <Application>Microsoft Office PowerPoint</Application>
  <PresentationFormat>와이드스크린</PresentationFormat>
  <Paragraphs>90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Franklin Gothic Book</vt:lpstr>
      <vt:lpstr>자르기</vt:lpstr>
      <vt:lpstr>Chapter 14</vt:lpstr>
      <vt:lpstr>PowerPoint 프레젠테이션</vt:lpstr>
      <vt:lpstr>Reading parameters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Standardizing  Option</vt:lpstr>
      <vt:lpstr>User input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68</cp:revision>
  <dcterms:created xsi:type="dcterms:W3CDTF">2021-03-04T12:19:36Z</dcterms:created>
  <dcterms:modified xsi:type="dcterms:W3CDTF">2021-03-09T06:27:33Z</dcterms:modified>
</cp:coreProperties>
</file>