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35"/>
  </p:notesMasterIdLst>
  <p:sldIdLst>
    <p:sldId id="836" r:id="rId3"/>
    <p:sldId id="961" r:id="rId4"/>
    <p:sldId id="963" r:id="rId5"/>
    <p:sldId id="989" r:id="rId6"/>
    <p:sldId id="990" r:id="rId7"/>
    <p:sldId id="983" r:id="rId8"/>
    <p:sldId id="991" r:id="rId9"/>
    <p:sldId id="996" r:id="rId10"/>
    <p:sldId id="992" r:id="rId11"/>
    <p:sldId id="999" r:id="rId12"/>
    <p:sldId id="1000" r:id="rId13"/>
    <p:sldId id="993" r:id="rId14"/>
    <p:sldId id="998" r:id="rId15"/>
    <p:sldId id="1003" r:id="rId16"/>
    <p:sldId id="1002" r:id="rId17"/>
    <p:sldId id="1004" r:id="rId18"/>
    <p:sldId id="1001" r:id="rId19"/>
    <p:sldId id="1005" r:id="rId20"/>
    <p:sldId id="1006" r:id="rId21"/>
    <p:sldId id="1008" r:id="rId22"/>
    <p:sldId id="1007" r:id="rId23"/>
    <p:sldId id="1009" r:id="rId24"/>
    <p:sldId id="1010" r:id="rId25"/>
    <p:sldId id="1011" r:id="rId26"/>
    <p:sldId id="1012" r:id="rId27"/>
    <p:sldId id="1016" r:id="rId28"/>
    <p:sldId id="1017" r:id="rId29"/>
    <p:sldId id="1013" r:id="rId30"/>
    <p:sldId id="1014" r:id="rId31"/>
    <p:sldId id="1015" r:id="rId32"/>
    <p:sldId id="967" r:id="rId33"/>
    <p:sldId id="982" r:id="rId34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3354" autoAdjust="0"/>
  </p:normalViewPr>
  <p:slideViewPr>
    <p:cSldViewPr>
      <p:cViewPr varScale="1">
        <p:scale>
          <a:sx n="137" d="100"/>
          <a:sy n="137" d="100"/>
        </p:scale>
        <p:origin x="166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2022/6/21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3840B-94F0-49FA-A493-1B79233BF67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1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>
                <a:latin typeface="包图简圆体" panose="02010601030101010101" pitchFamily="2" charset="-122"/>
                <a:ea typeface="包图简圆体" panose="02010601030101010101" pitchFamily="2" charset="-122"/>
              </a:rPr>
              <a:pPr/>
              <a:t>2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1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5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3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29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4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2022/6/21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3"/>
          <p:cNvGrpSpPr/>
          <p:nvPr userDrawn="1"/>
        </p:nvGrpSpPr>
        <p:grpSpPr bwMode="auto">
          <a:xfrm flipH="1">
            <a:off x="-1" y="248018"/>
            <a:ext cx="179513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latin typeface="包图简圆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latin typeface="包图简圆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255630" y="370296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accent1"/>
                </a:solidFill>
                <a:latin typeface="包图简圆体" panose="02010601030101010101" pitchFamily="2" charset="-122"/>
                <a:ea typeface="包图简圆体" panose="02010601030101010101" pitchFamily="2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>
              <a:latin typeface="包图简圆体" panose="02010601030101010101" pitchFamily="2" charset="-122"/>
            </a:endParaRPr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>
              <a:latin typeface="包图简圆体" panose="02010601030101010101" pitchFamily="2" charset="-122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>
                <a:latin typeface="包图简圆体" panose="02010601030101010101" pitchFamily="2" charset="-122"/>
              </a:rPr>
              <a:pPr/>
              <a:t>‹#›</a:t>
            </a:fld>
            <a:endParaRPr lang="en-US" sz="1000" dirty="0">
              <a:latin typeface="包图简圆体" panose="02010601030101010101" pitchFamily="2" charset="-122"/>
            </a:endParaRPr>
          </a:p>
        </p:txBody>
      </p:sp>
      <p:grpSp>
        <p:nvGrpSpPr>
          <p:cNvPr id="2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包图简圆体" panose="02010601030101010101" pitchFamily="2" charset="-122"/>
              </a:endParaRPr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包图简圆体" panose="02010601030101010101" pitchFamily="2" charset="-122"/>
              </a:endParaRPr>
            </a:p>
          </p:txBody>
        </p:sp>
      </p:grpSp>
      <p:grpSp>
        <p:nvGrpSpPr>
          <p:cNvPr id="3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包图简圆体" panose="02010601030101010101" pitchFamily="2" charset="-122"/>
              </a:endParaRPr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包图简圆体" panose="02010601030101010101" pitchFamily="2" charset="-122"/>
              </a:endParaRPr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3"/>
          <p:cNvSpPr>
            <a:spLocks noChangeArrowheads="1"/>
          </p:cNvSpPr>
          <p:nvPr userDrawn="1"/>
        </p:nvSpPr>
        <p:spPr bwMode="auto">
          <a:xfrm>
            <a:off x="1187624" y="612722"/>
            <a:ext cx="2376296" cy="23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en-US" altLang="zh-CN" sz="105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  <a:sym typeface="Arial" pitchFamily="34" charset="0"/>
              </a:rPr>
              <a:t>Click here to add the title text content</a:t>
            </a:r>
            <a:endParaRPr lang="zh-CN" altLang="en-US" sz="1050" b="0" dirty="0">
              <a:solidFill>
                <a:schemeClr val="tx1">
                  <a:lumMod val="85000"/>
                  <a:lumOff val="15000"/>
                </a:schemeClr>
              </a:solidFill>
              <a:latin typeface="包图简圆体" panose="02010601030101010101" pitchFamily="2" charset="-122"/>
              <a:ea typeface="包图简圆体" panose="02010601030101010101" pitchFamily="2" charset="-122"/>
              <a:sym typeface="Arial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184649" y="250504"/>
            <a:ext cx="3216269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>
              <a:def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包图简圆体" panose="02010601030101010101" pitchFamily="2" charset="-122"/>
                <a:cs typeface="+mn-cs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3528" y="50250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1249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7" name="组合 3"/>
          <p:cNvGrpSpPr/>
          <p:nvPr userDrawn="1"/>
        </p:nvGrpSpPr>
        <p:grpSpPr bwMode="auto">
          <a:xfrm flipH="1">
            <a:off x="-1" y="248018"/>
            <a:ext cx="179513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8" name="矩形 7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latin typeface="包图简圆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latin typeface="包图简圆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0" name="文本框 12"/>
          <p:cNvSpPr txBox="1">
            <a:spLocks noChangeArrowheads="1"/>
          </p:cNvSpPr>
          <p:nvPr userDrawn="1"/>
        </p:nvSpPr>
        <p:spPr bwMode="auto">
          <a:xfrm>
            <a:off x="255630" y="370296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accent1"/>
                </a:solidFill>
                <a:latin typeface="包图简圆体" panose="02010601030101010101" pitchFamily="2" charset="-122"/>
                <a:ea typeface="包图简圆体" panose="02010601030101010101" pitchFamily="2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2022/6/21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5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2022/6/21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6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69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2022/6/21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5" r:id="rId3"/>
    <p:sldLayoutId id="2147483670" r:id="rId4"/>
    <p:sldLayoutId id="2147483668" r:id="rId5"/>
    <p:sldLayoutId id="2147483669" r:id="rId6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53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772532" y="3652450"/>
            <a:ext cx="33674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04012005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班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2019210941-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刘志昊</a:t>
            </a: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753670" y="1962040"/>
            <a:ext cx="4826444" cy="115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Storage system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知识分享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755576" y="1059582"/>
            <a:ext cx="31683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存储系统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7208A7-A566-4759-AA7B-B461E598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35" y="0"/>
            <a:ext cx="71972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0" grpId="0"/>
      <p:bldP spid="20" grpId="1"/>
      <p:bldP spid="22" grpId="0"/>
      <p:bldP spid="2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SRAM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DRAM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AA5FE050-9E98-F5FD-55B4-918BB2377BE3}"/>
              </a:ext>
            </a:extLst>
          </p:cNvPr>
          <p:cNvGraphicFramePr>
            <a:graphicFrameLocks noGrp="1"/>
          </p:cNvGraphicFramePr>
          <p:nvPr/>
        </p:nvGraphicFramePr>
        <p:xfrm>
          <a:off x="1259632" y="1779662"/>
          <a:ext cx="6816081" cy="229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27">
                  <a:extLst>
                    <a:ext uri="{9D8B030D-6E8A-4147-A177-3AD203B41FA5}">
                      <a16:colId xmlns:a16="http://schemas.microsoft.com/office/drawing/2014/main" val="3770355520"/>
                    </a:ext>
                  </a:extLst>
                </a:gridCol>
                <a:gridCol w="2272027">
                  <a:extLst>
                    <a:ext uri="{9D8B030D-6E8A-4147-A177-3AD203B41FA5}">
                      <a16:colId xmlns:a16="http://schemas.microsoft.com/office/drawing/2014/main" val="940837135"/>
                    </a:ext>
                  </a:extLst>
                </a:gridCol>
                <a:gridCol w="2272027">
                  <a:extLst>
                    <a:ext uri="{9D8B030D-6E8A-4147-A177-3AD203B41FA5}">
                      <a16:colId xmlns:a16="http://schemas.microsoft.com/office/drawing/2014/main" val="1217226426"/>
                    </a:ext>
                  </a:extLst>
                </a:gridCol>
              </a:tblGrid>
              <a:tr h="4590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00044"/>
                  </a:ext>
                </a:extLst>
              </a:tr>
              <a:tr h="459050"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需要刷新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23733"/>
                  </a:ext>
                </a:extLst>
              </a:tr>
              <a:tr h="459050"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主要用于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76223"/>
                  </a:ext>
                </a:extLst>
              </a:tr>
              <a:tr h="45905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33845"/>
                  </a:ext>
                </a:extLst>
              </a:tr>
              <a:tr h="459050">
                <a:tc>
                  <a:txBody>
                    <a:bodyPr/>
                    <a:lstStyle/>
                    <a:p>
                      <a:r>
                        <a:rPr lang="zh-CN" altLang="en-US" dirty="0"/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532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D2BFFA4-DD22-11CF-CAF4-2E78A36E8058}"/>
              </a:ext>
            </a:extLst>
          </p:cNvPr>
          <p:cNvSpPr txBox="1"/>
          <p:nvPr/>
        </p:nvSpPr>
        <p:spPr>
          <a:xfrm>
            <a:off x="4305360" y="1795569"/>
            <a:ext cx="72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SRAM</a:t>
            </a:r>
            <a:endParaRPr lang="zh-CN" altLang="en-US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695158-63A5-2F56-DB8D-648E29AC7E2A}"/>
              </a:ext>
            </a:extLst>
          </p:cNvPr>
          <p:cNvSpPr txBox="1"/>
          <p:nvPr/>
        </p:nvSpPr>
        <p:spPr>
          <a:xfrm>
            <a:off x="6650522" y="1795569"/>
            <a:ext cx="72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DRAM</a:t>
            </a:r>
            <a:endParaRPr lang="zh-CN" altLang="en-US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65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SRAM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DRAM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AA5FE050-9E98-F5FD-55B4-918BB2377BE3}"/>
              </a:ext>
            </a:extLst>
          </p:cNvPr>
          <p:cNvGraphicFramePr>
            <a:graphicFrameLocks noGrp="1"/>
          </p:cNvGraphicFramePr>
          <p:nvPr/>
        </p:nvGraphicFramePr>
        <p:xfrm>
          <a:off x="1259632" y="1779662"/>
          <a:ext cx="6816081" cy="229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27">
                  <a:extLst>
                    <a:ext uri="{9D8B030D-6E8A-4147-A177-3AD203B41FA5}">
                      <a16:colId xmlns:a16="http://schemas.microsoft.com/office/drawing/2014/main" val="3770355520"/>
                    </a:ext>
                  </a:extLst>
                </a:gridCol>
                <a:gridCol w="2272027">
                  <a:extLst>
                    <a:ext uri="{9D8B030D-6E8A-4147-A177-3AD203B41FA5}">
                      <a16:colId xmlns:a16="http://schemas.microsoft.com/office/drawing/2014/main" val="940837135"/>
                    </a:ext>
                  </a:extLst>
                </a:gridCol>
                <a:gridCol w="2272027">
                  <a:extLst>
                    <a:ext uri="{9D8B030D-6E8A-4147-A177-3AD203B41FA5}">
                      <a16:colId xmlns:a16="http://schemas.microsoft.com/office/drawing/2014/main" val="1217226426"/>
                    </a:ext>
                  </a:extLst>
                </a:gridCol>
              </a:tblGrid>
              <a:tr h="4590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00044"/>
                  </a:ext>
                </a:extLst>
              </a:tr>
              <a:tr h="459050"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需要刷新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23733"/>
                  </a:ext>
                </a:extLst>
              </a:tr>
              <a:tr h="459050"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主要用于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76223"/>
                  </a:ext>
                </a:extLst>
              </a:tr>
              <a:tr h="45905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33845"/>
                  </a:ext>
                </a:extLst>
              </a:tr>
              <a:tr h="459050">
                <a:tc>
                  <a:txBody>
                    <a:bodyPr/>
                    <a:lstStyle/>
                    <a:p>
                      <a:r>
                        <a:rPr lang="zh-CN" altLang="en-US" dirty="0"/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532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D2BFFA4-DD22-11CF-CAF4-2E78A36E8058}"/>
              </a:ext>
            </a:extLst>
          </p:cNvPr>
          <p:cNvSpPr txBox="1"/>
          <p:nvPr/>
        </p:nvSpPr>
        <p:spPr>
          <a:xfrm>
            <a:off x="4305360" y="1795569"/>
            <a:ext cx="72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SRAM</a:t>
            </a:r>
            <a:endParaRPr lang="zh-CN" altLang="en-US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695158-63A5-2F56-DB8D-648E29AC7E2A}"/>
              </a:ext>
            </a:extLst>
          </p:cNvPr>
          <p:cNvSpPr txBox="1"/>
          <p:nvPr/>
        </p:nvSpPr>
        <p:spPr>
          <a:xfrm>
            <a:off x="6650522" y="1795569"/>
            <a:ext cx="72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DRAM</a:t>
            </a:r>
            <a:endParaRPr lang="zh-CN" altLang="en-US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93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" y="3003799"/>
            <a:ext cx="9504040" cy="3719578"/>
            <a:chOff x="1" y="3003799"/>
            <a:chExt cx="9504040" cy="3719578"/>
          </a:xfrm>
        </p:grpSpPr>
        <p:pic>
          <p:nvPicPr>
            <p:cNvPr id="20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22247" y="2541583"/>
              <a:ext cx="3503555" cy="4860033"/>
            </a:xfrm>
            <a:prstGeom prst="rect">
              <a:avLst/>
            </a:prstGeom>
            <a:noFill/>
          </p:spPr>
        </p:pic>
        <p:pic>
          <p:nvPicPr>
            <p:cNvPr id="19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78240" y="2325560"/>
              <a:ext cx="3503555" cy="4860033"/>
            </a:xfrm>
            <a:prstGeom prst="rect">
              <a:avLst/>
            </a:prstGeom>
            <a:noFill/>
          </p:spPr>
        </p:pic>
      </p:grpSp>
      <p:sp>
        <p:nvSpPr>
          <p:cNvPr id="13" name="矩形 12"/>
          <p:cNvSpPr/>
          <p:nvPr/>
        </p:nvSpPr>
        <p:spPr>
          <a:xfrm>
            <a:off x="2877699" y="2246037"/>
            <a:ext cx="39646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多体交叉存储器</a:t>
            </a:r>
          </a:p>
        </p:txBody>
      </p:sp>
      <p:sp>
        <p:nvSpPr>
          <p:cNvPr id="18" name="椭圆 17"/>
          <p:cNvSpPr/>
          <p:nvPr/>
        </p:nvSpPr>
        <p:spPr>
          <a:xfrm>
            <a:off x="2555776" y="771550"/>
            <a:ext cx="3744416" cy="37444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331293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多体交叉存储器基本思想</a:t>
            </a:r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30290FFA-498C-8A12-CC38-123C99E54403}"/>
              </a:ext>
            </a:extLst>
          </p:cNvPr>
          <p:cNvGrpSpPr>
            <a:grpSpLocks/>
          </p:cNvGrpSpPr>
          <p:nvPr/>
        </p:nvGrpSpPr>
        <p:grpSpPr bwMode="auto">
          <a:xfrm>
            <a:off x="3636101" y="981085"/>
            <a:ext cx="2199151" cy="2197203"/>
            <a:chOff x="0" y="0"/>
            <a:chExt cx="6753151" cy="6746917"/>
          </a:xfrm>
          <a:effectLst/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6D860BA5-A569-3E95-DA0E-2262CA216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753151" cy="6746917"/>
            </a:xfrm>
            <a:custGeom>
              <a:avLst/>
              <a:gdLst>
                <a:gd name="T0" fmla="*/ 3376405 w 19777"/>
                <a:gd name="T1" fmla="*/ 3680572 h 19739"/>
                <a:gd name="T2" fmla="*/ 3376405 w 19777"/>
                <a:gd name="T3" fmla="*/ 3680572 h 19739"/>
                <a:gd name="T4" fmla="*/ 3376405 w 19777"/>
                <a:gd name="T5" fmla="*/ 3680572 h 19739"/>
                <a:gd name="T6" fmla="*/ 3376405 w 19777"/>
                <a:gd name="T7" fmla="*/ 3680572 h 197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77" h="19739">
                  <a:moveTo>
                    <a:pt x="17933" y="-1"/>
                  </a:moveTo>
                  <a:lnTo>
                    <a:pt x="15856" y="2079"/>
                  </a:lnTo>
                  <a:cubicBezTo>
                    <a:pt x="11992" y="-899"/>
                    <a:pt x="6427" y="-621"/>
                    <a:pt x="2885" y="2921"/>
                  </a:cubicBezTo>
                  <a:cubicBezTo>
                    <a:pt x="-962" y="6768"/>
                    <a:pt x="-962" y="13006"/>
                    <a:pt x="2885" y="16853"/>
                  </a:cubicBezTo>
                  <a:cubicBezTo>
                    <a:pt x="6733" y="20700"/>
                    <a:pt x="12971" y="20701"/>
                    <a:pt x="16819" y="16853"/>
                  </a:cubicBezTo>
                  <a:cubicBezTo>
                    <a:pt x="20348" y="13324"/>
                    <a:pt x="20637" y="7786"/>
                    <a:pt x="17693" y="3924"/>
                  </a:cubicBezTo>
                  <a:lnTo>
                    <a:pt x="19777" y="1836"/>
                  </a:lnTo>
                  <a:lnTo>
                    <a:pt x="19694" y="76"/>
                  </a:lnTo>
                  <a:lnTo>
                    <a:pt x="17933" y="-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53C9EA10-D4FA-A1D5-1199-58CF36E1E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72" y="255591"/>
              <a:ext cx="6251505" cy="6251614"/>
            </a:xfrm>
            <a:custGeom>
              <a:avLst/>
              <a:gdLst>
                <a:gd name="T0" fmla="*/ 3125594 w 19679"/>
                <a:gd name="T1" fmla="*/ 3430938 h 19679"/>
                <a:gd name="T2" fmla="*/ 3125594 w 19679"/>
                <a:gd name="T3" fmla="*/ 3430938 h 19679"/>
                <a:gd name="T4" fmla="*/ 3125594 w 19679"/>
                <a:gd name="T5" fmla="*/ 3430938 h 19679"/>
                <a:gd name="T6" fmla="*/ 3125594 w 19679"/>
                <a:gd name="T7" fmla="*/ 343093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061B9285-B244-DFE0-3EEF-2CF95360A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6027" y="346077"/>
              <a:ext cx="871527" cy="871543"/>
            </a:xfrm>
            <a:prstGeom prst="line">
              <a:avLst/>
            </a:prstGeom>
            <a:noFill/>
            <a:ln w="635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48882">
                <a:defRPr/>
              </a:pPr>
              <a:endParaRPr lang="es-ES" sz="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Group 5">
            <a:extLst>
              <a:ext uri="{FF2B5EF4-FFF2-40B4-BE49-F238E27FC236}">
                <a16:creationId xmlns:a16="http://schemas.microsoft.com/office/drawing/2014/main" id="{7DC5120F-29FA-E667-AA7D-15A30E56604B}"/>
              </a:ext>
            </a:extLst>
          </p:cNvPr>
          <p:cNvGrpSpPr>
            <a:grpSpLocks/>
          </p:cNvGrpSpPr>
          <p:nvPr/>
        </p:nvGrpSpPr>
        <p:grpSpPr bwMode="auto">
          <a:xfrm>
            <a:off x="3805664" y="1155310"/>
            <a:ext cx="2477276" cy="1853405"/>
            <a:chOff x="-1" y="0"/>
            <a:chExt cx="7608239" cy="5691704"/>
          </a:xfrm>
          <a:effectLst/>
        </p:grpSpPr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C24B8B55-0D22-745D-2EFD-ECFE4510E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7608239" cy="5691704"/>
            </a:xfrm>
            <a:custGeom>
              <a:avLst/>
              <a:gdLst>
                <a:gd name="T0" fmla="*/ 3804119 w 20840"/>
                <a:gd name="T1" fmla="*/ 2845714 h 20595"/>
                <a:gd name="T2" fmla="*/ 3804119 w 20840"/>
                <a:gd name="T3" fmla="*/ 2845714 h 20595"/>
                <a:gd name="T4" fmla="*/ 3804119 w 20840"/>
                <a:gd name="T5" fmla="*/ 2845714 h 20595"/>
                <a:gd name="T6" fmla="*/ 3804119 w 20840"/>
                <a:gd name="T7" fmla="*/ 2845714 h 20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40" h="20595">
                  <a:moveTo>
                    <a:pt x="7788" y="0"/>
                  </a:moveTo>
                  <a:cubicBezTo>
                    <a:pt x="5795" y="0"/>
                    <a:pt x="3802" y="1004"/>
                    <a:pt x="2281" y="3015"/>
                  </a:cubicBezTo>
                  <a:cubicBezTo>
                    <a:pt x="-760" y="7037"/>
                    <a:pt x="-760" y="13557"/>
                    <a:pt x="2281" y="17578"/>
                  </a:cubicBezTo>
                  <a:cubicBezTo>
                    <a:pt x="5322" y="21600"/>
                    <a:pt x="10254" y="21599"/>
                    <a:pt x="13295" y="17578"/>
                  </a:cubicBezTo>
                  <a:cubicBezTo>
                    <a:pt x="14526" y="15951"/>
                    <a:pt x="15257" y="13915"/>
                    <a:pt x="15492" y="11801"/>
                  </a:cubicBezTo>
                  <a:lnTo>
                    <a:pt x="19726" y="11801"/>
                  </a:lnTo>
                  <a:lnTo>
                    <a:pt x="20839" y="10192"/>
                  </a:lnTo>
                  <a:lnTo>
                    <a:pt x="19726" y="8584"/>
                  </a:lnTo>
                  <a:lnTo>
                    <a:pt x="15466" y="8584"/>
                  </a:lnTo>
                  <a:cubicBezTo>
                    <a:pt x="15207" y="6545"/>
                    <a:pt x="14485" y="4589"/>
                    <a:pt x="13295" y="3015"/>
                  </a:cubicBezTo>
                  <a:cubicBezTo>
                    <a:pt x="11774" y="1004"/>
                    <a:pt x="9781" y="0"/>
                    <a:pt x="7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810BFDAE-81D4-702A-06ED-F32AE64D9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37" y="222270"/>
              <a:ext cx="5258449" cy="5258278"/>
            </a:xfrm>
            <a:custGeom>
              <a:avLst/>
              <a:gdLst>
                <a:gd name="T0" fmla="*/ 2629091 w 19679"/>
                <a:gd name="T1" fmla="*/ 2885787 h 19679"/>
                <a:gd name="T2" fmla="*/ 2629091 w 19679"/>
                <a:gd name="T3" fmla="*/ 2885787 h 19679"/>
                <a:gd name="T4" fmla="*/ 2629091 w 19679"/>
                <a:gd name="T5" fmla="*/ 2885787 h 19679"/>
                <a:gd name="T6" fmla="*/ 2629091 w 19679"/>
                <a:gd name="T7" fmla="*/ 2885787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05BBF54B-8649-D1E0-DC52-94086C64A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18806" y="2806955"/>
              <a:ext cx="1595634" cy="0"/>
            </a:xfrm>
            <a:prstGeom prst="line">
              <a:avLst/>
            </a:prstGeom>
            <a:noFill/>
            <a:ln w="635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48882">
                <a:defRPr/>
              </a:pPr>
              <a:endParaRPr lang="es-ES" sz="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FE8E9DE0-FFEF-3EFF-AD7D-A7C549BC9DDF}"/>
              </a:ext>
            </a:extLst>
          </p:cNvPr>
          <p:cNvGrpSpPr>
            <a:grpSpLocks/>
          </p:cNvGrpSpPr>
          <p:nvPr/>
        </p:nvGrpSpPr>
        <p:grpSpPr bwMode="auto">
          <a:xfrm>
            <a:off x="3955067" y="1304720"/>
            <a:ext cx="1876567" cy="1955770"/>
            <a:chOff x="0" y="0"/>
            <a:chExt cx="5763342" cy="6005116"/>
          </a:xfrm>
          <a:effectLst/>
        </p:grpSpPr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1A39CAAE-1EB7-5A61-6B50-F2B02CF15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3342" cy="6005116"/>
            </a:xfrm>
            <a:custGeom>
              <a:avLst/>
              <a:gdLst>
                <a:gd name="T0" fmla="*/ 2881532 w 20761"/>
                <a:gd name="T1" fmla="*/ 3002558 h 21600"/>
                <a:gd name="T2" fmla="*/ 2881532 w 20761"/>
                <a:gd name="T3" fmla="*/ 3002558 h 21600"/>
                <a:gd name="T4" fmla="*/ 2881532 w 20761"/>
                <a:gd name="T5" fmla="*/ 3002558 h 21600"/>
                <a:gd name="T6" fmla="*/ 2881532 w 20761"/>
                <a:gd name="T7" fmla="*/ 300255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61" h="21600">
                  <a:moveTo>
                    <a:pt x="8590" y="0"/>
                  </a:moveTo>
                  <a:cubicBezTo>
                    <a:pt x="6391" y="0"/>
                    <a:pt x="4192" y="837"/>
                    <a:pt x="2515" y="2513"/>
                  </a:cubicBezTo>
                  <a:cubicBezTo>
                    <a:pt x="-839" y="5866"/>
                    <a:pt x="-839" y="11302"/>
                    <a:pt x="2515" y="14655"/>
                  </a:cubicBezTo>
                  <a:cubicBezTo>
                    <a:pt x="5245" y="17383"/>
                    <a:pt x="9356" y="17890"/>
                    <a:pt x="12600" y="16178"/>
                  </a:cubicBezTo>
                  <a:lnTo>
                    <a:pt x="18602" y="21600"/>
                  </a:lnTo>
                  <a:lnTo>
                    <a:pt x="20761" y="21395"/>
                  </a:lnTo>
                  <a:lnTo>
                    <a:pt x="20750" y="19230"/>
                  </a:lnTo>
                  <a:lnTo>
                    <a:pt x="15123" y="14145"/>
                  </a:lnTo>
                  <a:cubicBezTo>
                    <a:pt x="18003" y="10772"/>
                    <a:pt x="17854" y="5703"/>
                    <a:pt x="14663" y="2513"/>
                  </a:cubicBezTo>
                  <a:cubicBezTo>
                    <a:pt x="12986" y="837"/>
                    <a:pt x="10788" y="0"/>
                    <a:pt x="8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7" name="AutoShape 11">
              <a:extLst>
                <a:ext uri="{FF2B5EF4-FFF2-40B4-BE49-F238E27FC236}">
                  <a16:creationId xmlns:a16="http://schemas.microsoft.com/office/drawing/2014/main" id="{B2912B85-5D5F-43F9-2952-5EBF3395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98" y="225410"/>
              <a:ext cx="4382045" cy="4382798"/>
            </a:xfrm>
            <a:custGeom>
              <a:avLst/>
              <a:gdLst>
                <a:gd name="T0" fmla="*/ 2190911 w 19679"/>
                <a:gd name="T1" fmla="*/ 2405316 h 19679"/>
                <a:gd name="T2" fmla="*/ 2190911 w 19679"/>
                <a:gd name="T3" fmla="*/ 2405316 h 19679"/>
                <a:gd name="T4" fmla="*/ 2190911 w 19679"/>
                <a:gd name="T5" fmla="*/ 2405316 h 19679"/>
                <a:gd name="T6" fmla="*/ 2190911 w 19679"/>
                <a:gd name="T7" fmla="*/ 240531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BBFD791E-CDCD-92CD-CD10-9E10B375D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35852" y="4101829"/>
              <a:ext cx="1579760" cy="1406432"/>
            </a:xfrm>
            <a:prstGeom prst="line">
              <a:avLst/>
            </a:prstGeom>
            <a:noFill/>
            <a:ln w="635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48882">
                <a:defRPr/>
              </a:pPr>
              <a:endParaRPr lang="es-ES" sz="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55A168CE-B502-2B30-F2BC-B53A276B2109}"/>
              </a:ext>
            </a:extLst>
          </p:cNvPr>
          <p:cNvGrpSpPr>
            <a:grpSpLocks/>
          </p:cNvGrpSpPr>
          <p:nvPr/>
        </p:nvGrpSpPr>
        <p:grpSpPr bwMode="auto">
          <a:xfrm>
            <a:off x="3646958" y="1454129"/>
            <a:ext cx="1745776" cy="1805326"/>
            <a:chOff x="0" y="0"/>
            <a:chExt cx="5362063" cy="5542360"/>
          </a:xfrm>
          <a:effectLst/>
        </p:grpSpPr>
        <p:sp>
          <p:nvSpPr>
            <p:cNvPr id="20" name="AutoShape 14">
              <a:extLst>
                <a:ext uri="{FF2B5EF4-FFF2-40B4-BE49-F238E27FC236}">
                  <a16:creationId xmlns:a16="http://schemas.microsoft.com/office/drawing/2014/main" id="{BBBF7821-B612-AE92-D9CC-DEEEE5002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362063" cy="5542360"/>
            </a:xfrm>
            <a:custGeom>
              <a:avLst/>
              <a:gdLst>
                <a:gd name="T0" fmla="*/ 2680903 w 20853"/>
                <a:gd name="T1" fmla="*/ 2771180 h 21600"/>
                <a:gd name="T2" fmla="*/ 2680903 w 20853"/>
                <a:gd name="T3" fmla="*/ 2771180 h 21600"/>
                <a:gd name="T4" fmla="*/ 2680903 w 20853"/>
                <a:gd name="T5" fmla="*/ 2771180 h 21600"/>
                <a:gd name="T6" fmla="*/ 2680903 w 20853"/>
                <a:gd name="T7" fmla="*/ 277118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53" h="21600">
                  <a:moveTo>
                    <a:pt x="13197" y="0"/>
                  </a:moveTo>
                  <a:cubicBezTo>
                    <a:pt x="11238" y="0"/>
                    <a:pt x="9279" y="749"/>
                    <a:pt x="7784" y="2248"/>
                  </a:cubicBezTo>
                  <a:cubicBezTo>
                    <a:pt x="5095" y="4946"/>
                    <a:pt x="4835" y="9149"/>
                    <a:pt x="6985" y="12149"/>
                  </a:cubicBezTo>
                  <a:lnTo>
                    <a:pt x="0" y="19149"/>
                  </a:lnTo>
                  <a:lnTo>
                    <a:pt x="104" y="21493"/>
                  </a:lnTo>
                  <a:lnTo>
                    <a:pt x="2444" y="21600"/>
                  </a:lnTo>
                  <a:lnTo>
                    <a:pt x="9583" y="14446"/>
                  </a:lnTo>
                  <a:cubicBezTo>
                    <a:pt x="12480" y="16005"/>
                    <a:pt x="16165" y="15560"/>
                    <a:pt x="18610" y="13108"/>
                  </a:cubicBezTo>
                  <a:cubicBezTo>
                    <a:pt x="21599" y="10109"/>
                    <a:pt x="21599" y="5247"/>
                    <a:pt x="18610" y="2248"/>
                  </a:cubicBezTo>
                  <a:cubicBezTo>
                    <a:pt x="17115" y="749"/>
                    <a:pt x="15156" y="0"/>
                    <a:pt x="13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1" name="AutoShape 15">
              <a:extLst>
                <a:ext uri="{FF2B5EF4-FFF2-40B4-BE49-F238E27FC236}">
                  <a16:creationId xmlns:a16="http://schemas.microsoft.com/office/drawing/2014/main" id="{FBC8FDE7-912E-43B4-6146-C98ED26D9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636" y="193632"/>
              <a:ext cx="3536074" cy="3536191"/>
            </a:xfrm>
            <a:custGeom>
              <a:avLst/>
              <a:gdLst>
                <a:gd name="T0" fmla="*/ 1767947 w 19679"/>
                <a:gd name="T1" fmla="*/ 1940691 h 19679"/>
                <a:gd name="T2" fmla="*/ 1767947 w 19679"/>
                <a:gd name="T3" fmla="*/ 1940691 h 19679"/>
                <a:gd name="T4" fmla="*/ 1767947 w 19679"/>
                <a:gd name="T5" fmla="*/ 1940691 h 19679"/>
                <a:gd name="T6" fmla="*/ 1767947 w 19679"/>
                <a:gd name="T7" fmla="*/ 1940691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84E5BCBB-A696-11EC-0842-6313068DC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961" y="3271135"/>
              <a:ext cx="1906971" cy="1906179"/>
            </a:xfrm>
            <a:prstGeom prst="line">
              <a:avLst/>
            </a:prstGeom>
            <a:noFill/>
            <a:ln w="635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48882">
                <a:defRPr/>
              </a:pPr>
              <a:endParaRPr lang="es-ES" sz="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Group 17">
            <a:extLst>
              <a:ext uri="{FF2B5EF4-FFF2-40B4-BE49-F238E27FC236}">
                <a16:creationId xmlns:a16="http://schemas.microsoft.com/office/drawing/2014/main" id="{99FB2662-79F3-1AF3-4D33-A513D356DB9C}"/>
              </a:ext>
            </a:extLst>
          </p:cNvPr>
          <p:cNvGrpSpPr>
            <a:grpSpLocks/>
          </p:cNvGrpSpPr>
          <p:nvPr/>
        </p:nvGrpSpPr>
        <p:grpSpPr bwMode="auto">
          <a:xfrm>
            <a:off x="3190999" y="1607159"/>
            <a:ext cx="2049232" cy="977626"/>
            <a:chOff x="0" y="-1"/>
            <a:chExt cx="6292395" cy="3002312"/>
          </a:xfrm>
        </p:grpSpPr>
        <p:sp>
          <p:nvSpPr>
            <p:cNvPr id="24" name="AutoShape 18">
              <a:extLst>
                <a:ext uri="{FF2B5EF4-FFF2-40B4-BE49-F238E27FC236}">
                  <a16:creationId xmlns:a16="http://schemas.microsoft.com/office/drawing/2014/main" id="{9ED456CB-DBB6-B265-9409-DAAD39AB0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"/>
              <a:ext cx="6292395" cy="3002312"/>
            </a:xfrm>
            <a:custGeom>
              <a:avLst/>
              <a:gdLst>
                <a:gd name="T0" fmla="*/ 3146048 w 21109"/>
                <a:gd name="T1" fmla="*/ 1501083 h 20595"/>
                <a:gd name="T2" fmla="*/ 3146048 w 21109"/>
                <a:gd name="T3" fmla="*/ 1501083 h 20595"/>
                <a:gd name="T4" fmla="*/ 3146048 w 21109"/>
                <a:gd name="T5" fmla="*/ 1501083 h 20595"/>
                <a:gd name="T6" fmla="*/ 3146048 w 21109"/>
                <a:gd name="T7" fmla="*/ 1501083 h 20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09" h="20595">
                  <a:moveTo>
                    <a:pt x="16077" y="0"/>
                  </a:moveTo>
                  <a:cubicBezTo>
                    <a:pt x="14790" y="0"/>
                    <a:pt x="13502" y="1005"/>
                    <a:pt x="12520" y="3016"/>
                  </a:cubicBezTo>
                  <a:cubicBezTo>
                    <a:pt x="11895" y="4295"/>
                    <a:pt x="11470" y="5826"/>
                    <a:pt x="11243" y="7451"/>
                  </a:cubicBezTo>
                  <a:lnTo>
                    <a:pt x="1363" y="7451"/>
                  </a:lnTo>
                  <a:lnTo>
                    <a:pt x="0" y="10500"/>
                  </a:lnTo>
                  <a:lnTo>
                    <a:pt x="1363" y="13549"/>
                  </a:lnTo>
                  <a:lnTo>
                    <a:pt x="11308" y="13549"/>
                  </a:lnTo>
                  <a:cubicBezTo>
                    <a:pt x="11547" y="15021"/>
                    <a:pt x="11947" y="16407"/>
                    <a:pt x="12520" y="17578"/>
                  </a:cubicBezTo>
                  <a:cubicBezTo>
                    <a:pt x="14485" y="21599"/>
                    <a:pt x="17670" y="21599"/>
                    <a:pt x="19635" y="17578"/>
                  </a:cubicBezTo>
                  <a:cubicBezTo>
                    <a:pt x="21599" y="13557"/>
                    <a:pt x="21600" y="7037"/>
                    <a:pt x="19635" y="3016"/>
                  </a:cubicBezTo>
                  <a:cubicBezTo>
                    <a:pt x="18652" y="1005"/>
                    <a:pt x="17365" y="0"/>
                    <a:pt x="16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5" name="AutoShape 19">
              <a:extLst>
                <a:ext uri="{FF2B5EF4-FFF2-40B4-BE49-F238E27FC236}">
                  <a16:creationId xmlns:a16="http://schemas.microsoft.com/office/drawing/2014/main" id="{33D56CBB-D1EB-F509-5F19-D904EC1D9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093" y="263555"/>
              <a:ext cx="2481082" cy="2481551"/>
            </a:xfrm>
            <a:custGeom>
              <a:avLst/>
              <a:gdLst>
                <a:gd name="T0" fmla="*/ 1240478 w 19679"/>
                <a:gd name="T1" fmla="*/ 1361896 h 19679"/>
                <a:gd name="T2" fmla="*/ 1240478 w 19679"/>
                <a:gd name="T3" fmla="*/ 1361896 h 19679"/>
                <a:gd name="T4" fmla="*/ 1240478 w 19679"/>
                <a:gd name="T5" fmla="*/ 1361896 h 19679"/>
                <a:gd name="T6" fmla="*/ 1240478 w 19679"/>
                <a:gd name="T7" fmla="*/ 136189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3E73592-3FD9-8C11-9531-48EEC1F4B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298" y="1522588"/>
              <a:ext cx="3131912" cy="0"/>
            </a:xfrm>
            <a:prstGeom prst="line">
              <a:avLst/>
            </a:prstGeom>
            <a:noFill/>
            <a:ln w="635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48882">
                <a:defRPr/>
              </a:pPr>
              <a:endParaRPr lang="es-ES" sz="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8A7D785E-EFAC-8F96-99F9-726B236EE2B1}"/>
              </a:ext>
            </a:extLst>
          </p:cNvPr>
          <p:cNvGrpSpPr>
            <a:grpSpLocks/>
          </p:cNvGrpSpPr>
          <p:nvPr/>
        </p:nvGrpSpPr>
        <p:grpSpPr bwMode="auto">
          <a:xfrm>
            <a:off x="3646441" y="978499"/>
            <a:ext cx="1443871" cy="1455841"/>
            <a:chOff x="0" y="0"/>
            <a:chExt cx="4433297" cy="4470884"/>
          </a:xfrm>
          <a:effectLst/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8A28E690-5D5C-44DC-888A-73ECD435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433297" cy="4470884"/>
            </a:xfrm>
            <a:custGeom>
              <a:avLst/>
              <a:gdLst>
                <a:gd name="T0" fmla="*/ 2216544 w 21117"/>
                <a:gd name="T1" fmla="*/ 2235336 h 21121"/>
                <a:gd name="T2" fmla="*/ 2216544 w 21117"/>
                <a:gd name="T3" fmla="*/ 2235336 h 21121"/>
                <a:gd name="T4" fmla="*/ 2216544 w 21117"/>
                <a:gd name="T5" fmla="*/ 2235336 h 21121"/>
                <a:gd name="T6" fmla="*/ 2216544 w 21117"/>
                <a:gd name="T7" fmla="*/ 2235336 h 21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17" h="21121">
                  <a:moveTo>
                    <a:pt x="2994" y="0"/>
                  </a:moveTo>
                  <a:lnTo>
                    <a:pt x="128" y="127"/>
                  </a:lnTo>
                  <a:lnTo>
                    <a:pt x="0" y="2969"/>
                  </a:lnTo>
                  <a:lnTo>
                    <a:pt x="11559" y="14434"/>
                  </a:lnTo>
                  <a:cubicBezTo>
                    <a:pt x="10874" y="16192"/>
                    <a:pt x="11241" y="18263"/>
                    <a:pt x="12671" y="19682"/>
                  </a:cubicBezTo>
                  <a:cubicBezTo>
                    <a:pt x="14603" y="21600"/>
                    <a:pt x="17735" y="21599"/>
                    <a:pt x="19667" y="19682"/>
                  </a:cubicBezTo>
                  <a:cubicBezTo>
                    <a:pt x="21600" y="17764"/>
                    <a:pt x="21599" y="14653"/>
                    <a:pt x="19667" y="12735"/>
                  </a:cubicBezTo>
                  <a:cubicBezTo>
                    <a:pt x="18305" y="11383"/>
                    <a:pt x="16347" y="10989"/>
                    <a:pt x="14633" y="11543"/>
                  </a:cubicBezTo>
                  <a:lnTo>
                    <a:pt x="29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20936" tIns="20936" rIns="20936" bIns="20936"/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78DAF76C-A4EC-B49B-C2E3-9DBA8BF61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406" y="2835582"/>
              <a:ext cx="1196815" cy="1197105"/>
            </a:xfrm>
            <a:custGeom>
              <a:avLst/>
              <a:gdLst>
                <a:gd name="T0" fmla="*/ 598377 w 19679"/>
                <a:gd name="T1" fmla="*/ 656981 h 19679"/>
                <a:gd name="T2" fmla="*/ 598377 w 19679"/>
                <a:gd name="T3" fmla="*/ 656981 h 19679"/>
                <a:gd name="T4" fmla="*/ 598377 w 19679"/>
                <a:gd name="T5" fmla="*/ 656981 h 19679"/>
                <a:gd name="T6" fmla="*/ 598377 w 19679"/>
                <a:gd name="T7" fmla="*/ 656981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D09DA8F7-B435-EE7E-AF79-56857214C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0156" y="446134"/>
              <a:ext cx="2963466" cy="2962597"/>
            </a:xfrm>
            <a:prstGeom prst="line">
              <a:avLst/>
            </a:prstGeom>
            <a:noFill/>
            <a:ln w="6350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48882">
                <a:defRPr/>
              </a:pPr>
              <a:endParaRPr lang="es-ES" sz="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AutoShape 31">
            <a:extLst>
              <a:ext uri="{FF2B5EF4-FFF2-40B4-BE49-F238E27FC236}">
                <a16:creationId xmlns:a16="http://schemas.microsoft.com/office/drawing/2014/main" id="{BDEBABB2-2FD7-14C4-6E1B-66DB21C534AE}"/>
              </a:ext>
            </a:extLst>
          </p:cNvPr>
          <p:cNvSpPr>
            <a:spLocks/>
          </p:cNvSpPr>
          <p:nvPr/>
        </p:nvSpPr>
        <p:spPr bwMode="auto">
          <a:xfrm>
            <a:off x="6003264" y="1002798"/>
            <a:ext cx="140613" cy="14062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190238">
              <a:lnSpc>
                <a:spcPct val="120000"/>
              </a:lnSpc>
              <a:defRPr/>
            </a:pPr>
            <a:endParaRPr lang="es-ES" sz="9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2" name="AutoShape 34">
            <a:extLst>
              <a:ext uri="{FF2B5EF4-FFF2-40B4-BE49-F238E27FC236}">
                <a16:creationId xmlns:a16="http://schemas.microsoft.com/office/drawing/2014/main" id="{7319F423-DDCF-2626-8386-4EC8D5848200}"/>
              </a:ext>
            </a:extLst>
          </p:cNvPr>
          <p:cNvSpPr>
            <a:spLocks/>
          </p:cNvSpPr>
          <p:nvPr/>
        </p:nvSpPr>
        <p:spPr bwMode="auto">
          <a:xfrm>
            <a:off x="6354280" y="2003689"/>
            <a:ext cx="140613" cy="14062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190238">
              <a:lnSpc>
                <a:spcPct val="120000"/>
              </a:lnSpc>
              <a:defRPr/>
            </a:pPr>
            <a:endParaRPr lang="es-ES" sz="9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3" name="AutoShape 37">
            <a:extLst>
              <a:ext uri="{FF2B5EF4-FFF2-40B4-BE49-F238E27FC236}">
                <a16:creationId xmlns:a16="http://schemas.microsoft.com/office/drawing/2014/main" id="{D920DED6-6B50-AD3C-D484-AC1781D49F9E}"/>
              </a:ext>
            </a:extLst>
          </p:cNvPr>
          <p:cNvSpPr>
            <a:spLocks/>
          </p:cNvSpPr>
          <p:nvPr/>
        </p:nvSpPr>
        <p:spPr bwMode="auto">
          <a:xfrm>
            <a:off x="5895220" y="3027327"/>
            <a:ext cx="140613" cy="14062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190238">
              <a:lnSpc>
                <a:spcPct val="120000"/>
              </a:lnSpc>
              <a:defRPr/>
            </a:pPr>
            <a:endParaRPr lang="es-ES" sz="1300" dirty="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AutoShape 40">
            <a:extLst>
              <a:ext uri="{FF2B5EF4-FFF2-40B4-BE49-F238E27FC236}">
                <a16:creationId xmlns:a16="http://schemas.microsoft.com/office/drawing/2014/main" id="{7D44F4D3-5C5F-2A1D-F591-06824716795E}"/>
              </a:ext>
            </a:extLst>
          </p:cNvPr>
          <p:cNvSpPr>
            <a:spLocks/>
          </p:cNvSpPr>
          <p:nvPr/>
        </p:nvSpPr>
        <p:spPr bwMode="auto">
          <a:xfrm>
            <a:off x="3378139" y="3067652"/>
            <a:ext cx="140613" cy="14062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190238">
              <a:lnSpc>
                <a:spcPct val="120000"/>
              </a:lnSpc>
              <a:defRPr/>
            </a:pPr>
            <a:endParaRPr lang="es-ES" sz="9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AutoShape 43">
            <a:extLst>
              <a:ext uri="{FF2B5EF4-FFF2-40B4-BE49-F238E27FC236}">
                <a16:creationId xmlns:a16="http://schemas.microsoft.com/office/drawing/2014/main" id="{5519E8E5-060A-C49D-14F2-81E7B2425051}"/>
              </a:ext>
            </a:extLst>
          </p:cNvPr>
          <p:cNvSpPr>
            <a:spLocks/>
          </p:cNvSpPr>
          <p:nvPr/>
        </p:nvSpPr>
        <p:spPr bwMode="auto">
          <a:xfrm>
            <a:off x="2967155" y="2038844"/>
            <a:ext cx="140613" cy="14062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190238">
              <a:lnSpc>
                <a:spcPct val="120000"/>
              </a:lnSpc>
              <a:defRPr/>
            </a:pPr>
            <a:endParaRPr lang="es-ES" sz="9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6" name="AutoShape 46">
            <a:extLst>
              <a:ext uri="{FF2B5EF4-FFF2-40B4-BE49-F238E27FC236}">
                <a16:creationId xmlns:a16="http://schemas.microsoft.com/office/drawing/2014/main" id="{0B7189B3-8C09-08BB-B108-61AFB3861F80}"/>
              </a:ext>
            </a:extLst>
          </p:cNvPr>
          <p:cNvSpPr>
            <a:spLocks/>
          </p:cNvSpPr>
          <p:nvPr/>
        </p:nvSpPr>
        <p:spPr bwMode="auto">
          <a:xfrm>
            <a:off x="3381240" y="1006934"/>
            <a:ext cx="140613" cy="14062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190238">
              <a:lnSpc>
                <a:spcPct val="120000"/>
              </a:lnSpc>
              <a:defRPr/>
            </a:pPr>
            <a:endParaRPr lang="es-ES" sz="9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7E0B72B0-6675-32B1-D43F-31B827576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1" y="3468749"/>
            <a:ext cx="8651425" cy="15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7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3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9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7494"/>
            <a:ext cx="338437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高位多体交叉存储器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E4802B-EB46-6014-A649-B3610919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92598"/>
            <a:ext cx="7245122" cy="36096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C8D66D-EA00-6241-565F-00972FA3CB33}"/>
              </a:ext>
            </a:extLst>
          </p:cNvPr>
          <p:cNvSpPr txBox="1"/>
          <p:nvPr/>
        </p:nvSpPr>
        <p:spPr>
          <a:xfrm>
            <a:off x="2900809" y="451653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省流：没啥卵用，还是串行</a:t>
            </a:r>
          </a:p>
        </p:txBody>
      </p:sp>
    </p:spTree>
    <p:extLst>
      <p:ext uri="{BB962C8B-B14F-4D97-AF65-F5344CB8AC3E}">
        <p14:creationId xmlns:p14="http://schemas.microsoft.com/office/powerpoint/2010/main" val="67886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低位多体交叉存储器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18C474-B8DD-C245-3EB0-4CDBA16DB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1" y="728556"/>
            <a:ext cx="7398662" cy="38792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D71D4CE-84B2-DDD8-5A44-55789494AEE2}"/>
              </a:ext>
            </a:extLst>
          </p:cNvPr>
          <p:cNvSpPr txBox="1"/>
          <p:nvPr/>
        </p:nvSpPr>
        <p:spPr>
          <a:xfrm>
            <a:off x="2945182" y="46942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省流：牛哇牛哇</a:t>
            </a:r>
          </a:p>
        </p:txBody>
      </p:sp>
    </p:spTree>
    <p:extLst>
      <p:ext uri="{BB962C8B-B14F-4D97-AF65-F5344CB8AC3E}">
        <p14:creationId xmlns:p14="http://schemas.microsoft.com/office/powerpoint/2010/main" val="982828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" y="3003799"/>
            <a:ext cx="9504040" cy="3719578"/>
            <a:chOff x="1" y="3003799"/>
            <a:chExt cx="9504040" cy="3719578"/>
          </a:xfrm>
        </p:grpSpPr>
        <p:pic>
          <p:nvPicPr>
            <p:cNvPr id="20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22247" y="2541583"/>
              <a:ext cx="3503555" cy="4860033"/>
            </a:xfrm>
            <a:prstGeom prst="rect">
              <a:avLst/>
            </a:prstGeom>
            <a:noFill/>
          </p:spPr>
        </p:pic>
        <p:pic>
          <p:nvPicPr>
            <p:cNvPr id="19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78240" y="2325560"/>
              <a:ext cx="3503555" cy="4860033"/>
            </a:xfrm>
            <a:prstGeom prst="rect">
              <a:avLst/>
            </a:prstGeom>
            <a:noFill/>
          </p:spPr>
        </p:pic>
      </p:grpSp>
      <p:sp>
        <p:nvSpPr>
          <p:cNvPr id="13" name="矩形 12"/>
          <p:cNvSpPr/>
          <p:nvPr/>
        </p:nvSpPr>
        <p:spPr>
          <a:xfrm>
            <a:off x="3275856" y="2267938"/>
            <a:ext cx="39646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cs typeface="+mn-ea"/>
                <a:sym typeface="+mn-lt"/>
              </a:rPr>
              <a:t>Cache</a:t>
            </a:r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映射</a:t>
            </a:r>
          </a:p>
        </p:txBody>
      </p:sp>
      <p:sp>
        <p:nvSpPr>
          <p:cNvPr id="18" name="椭圆 17"/>
          <p:cNvSpPr/>
          <p:nvPr/>
        </p:nvSpPr>
        <p:spPr>
          <a:xfrm>
            <a:off x="2555776" y="771550"/>
            <a:ext cx="3744416" cy="37444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288133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全相联映射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ED6AF0-08CE-3E5D-24A4-7C26B5232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" y="915567"/>
            <a:ext cx="8466667" cy="35283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76BEF6-0058-6C60-347F-FB385BC5C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800" y="83619"/>
            <a:ext cx="1383533" cy="16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5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直接映射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A0A19A-591E-0DE7-61EF-214C2E665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26531"/>
            <a:ext cx="8409524" cy="39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63D1E7-F2FB-C599-D3F6-6BE58FC7A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357" y="40080"/>
            <a:ext cx="1194711" cy="136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组相联映射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87BFD2-F88C-3563-C264-99AFEBF1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87065"/>
            <a:ext cx="8323809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0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193905" y="-236561"/>
            <a:ext cx="7487534" cy="5350956"/>
          </a:xfrm>
          <a:prstGeom prst="rect">
            <a:avLst/>
          </a:prstGeom>
          <a:noFill/>
        </p:spPr>
      </p:pic>
      <p:sp>
        <p:nvSpPr>
          <p:cNvPr id="17" name="圆角矩形 16"/>
          <p:cNvSpPr/>
          <p:nvPr/>
        </p:nvSpPr>
        <p:spPr>
          <a:xfrm>
            <a:off x="4517808" y="463275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517808" y="1077457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b="1" dirty="0"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4517808" y="1691638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517808" y="2305820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6" name="椭圆 80"/>
          <p:cNvSpPr/>
          <p:nvPr/>
        </p:nvSpPr>
        <p:spPr bwMode="auto">
          <a:xfrm>
            <a:off x="4502348" y="42559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100" b="1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7" name="椭圆 80"/>
          <p:cNvSpPr/>
          <p:nvPr/>
        </p:nvSpPr>
        <p:spPr bwMode="auto">
          <a:xfrm>
            <a:off x="4502348" y="104315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100" b="1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8" name="椭圆 80"/>
          <p:cNvSpPr/>
          <p:nvPr/>
        </p:nvSpPr>
        <p:spPr bwMode="auto">
          <a:xfrm>
            <a:off x="4502348" y="1657336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" name="椭圆 80"/>
          <p:cNvSpPr/>
          <p:nvPr/>
        </p:nvSpPr>
        <p:spPr bwMode="auto">
          <a:xfrm>
            <a:off x="4502348" y="228520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" name="矩形 39"/>
          <p:cNvSpPr>
            <a:spLocks noChangeArrowheads="1"/>
          </p:cNvSpPr>
          <p:nvPr/>
        </p:nvSpPr>
        <p:spPr bwMode="auto">
          <a:xfrm>
            <a:off x="5652120" y="433654"/>
            <a:ext cx="3026692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存储系统层次化结构及原理</a:t>
            </a:r>
          </a:p>
        </p:txBody>
      </p:sp>
      <p:sp>
        <p:nvSpPr>
          <p:cNvPr id="122" name="矩形 39"/>
          <p:cNvSpPr>
            <a:spLocks noChangeArrowheads="1"/>
          </p:cNvSpPr>
          <p:nvPr/>
        </p:nvSpPr>
        <p:spPr bwMode="auto">
          <a:xfrm>
            <a:off x="5652120" y="1056812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主存中数据的组织</a:t>
            </a:r>
          </a:p>
        </p:txBody>
      </p:sp>
      <p:sp>
        <p:nvSpPr>
          <p:cNvPr id="123" name="矩形 39"/>
          <p:cNvSpPr>
            <a:spLocks noChangeArrowheads="1"/>
          </p:cNvSpPr>
          <p:nvPr/>
        </p:nvSpPr>
        <p:spPr bwMode="auto">
          <a:xfrm>
            <a:off x="5652120" y="1671790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SRAM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DRAM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" name="矩形 39"/>
          <p:cNvSpPr>
            <a:spLocks noChangeArrowheads="1"/>
          </p:cNvSpPr>
          <p:nvPr/>
        </p:nvSpPr>
        <p:spPr bwMode="auto">
          <a:xfrm>
            <a:off x="5652120" y="2291853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多体交叉存储器</a:t>
            </a:r>
          </a:p>
        </p:txBody>
      </p:sp>
      <p:sp>
        <p:nvSpPr>
          <p:cNvPr id="29" name="MH_Others_1"/>
          <p:cNvSpPr txBox="1"/>
          <p:nvPr>
            <p:custDataLst>
              <p:tags r:id="rId1"/>
            </p:custDataLst>
          </p:nvPr>
        </p:nvSpPr>
        <p:spPr>
          <a:xfrm>
            <a:off x="2627784" y="2211710"/>
            <a:ext cx="1141603" cy="6154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999" b="1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30" name="MH_Others_2"/>
          <p:cNvSpPr txBox="1"/>
          <p:nvPr>
            <p:custDataLst>
              <p:tags r:id="rId2"/>
            </p:custDataLst>
          </p:nvPr>
        </p:nvSpPr>
        <p:spPr>
          <a:xfrm>
            <a:off x="2195736" y="2840037"/>
            <a:ext cx="187220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圆角矩形 101">
            <a:extLst>
              <a:ext uri="{FF2B5EF4-FFF2-40B4-BE49-F238E27FC236}">
                <a16:creationId xmlns:a16="http://schemas.microsoft.com/office/drawing/2014/main" id="{BE367749-8A97-D3A6-DFC1-67A87AE76742}"/>
              </a:ext>
            </a:extLst>
          </p:cNvPr>
          <p:cNvSpPr/>
          <p:nvPr/>
        </p:nvSpPr>
        <p:spPr>
          <a:xfrm>
            <a:off x="4517808" y="2937542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80">
            <a:extLst>
              <a:ext uri="{FF2B5EF4-FFF2-40B4-BE49-F238E27FC236}">
                <a16:creationId xmlns:a16="http://schemas.microsoft.com/office/drawing/2014/main" id="{7915AE9F-CE85-82B7-1553-0207FC4CA994}"/>
              </a:ext>
            </a:extLst>
          </p:cNvPr>
          <p:cNvSpPr/>
          <p:nvPr/>
        </p:nvSpPr>
        <p:spPr bwMode="auto">
          <a:xfrm>
            <a:off x="4502348" y="2916926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2100" b="1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E022EB59-8829-2007-B26C-AC7719508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2923575"/>
            <a:ext cx="1352692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Cache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映射</a:t>
            </a:r>
          </a:p>
        </p:txBody>
      </p:sp>
      <p:sp>
        <p:nvSpPr>
          <p:cNvPr id="23" name="圆角矩形 101">
            <a:extLst>
              <a:ext uri="{FF2B5EF4-FFF2-40B4-BE49-F238E27FC236}">
                <a16:creationId xmlns:a16="http://schemas.microsoft.com/office/drawing/2014/main" id="{BC1915CC-71E8-B81B-9467-6E0EF218A8E7}"/>
              </a:ext>
            </a:extLst>
          </p:cNvPr>
          <p:cNvSpPr/>
          <p:nvPr/>
        </p:nvSpPr>
        <p:spPr>
          <a:xfrm>
            <a:off x="4517808" y="3548648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椭圆 80">
            <a:extLst>
              <a:ext uri="{FF2B5EF4-FFF2-40B4-BE49-F238E27FC236}">
                <a16:creationId xmlns:a16="http://schemas.microsoft.com/office/drawing/2014/main" id="{0286C4DD-E23F-925E-F0BC-1D75F1D82E25}"/>
              </a:ext>
            </a:extLst>
          </p:cNvPr>
          <p:cNvSpPr/>
          <p:nvPr/>
        </p:nvSpPr>
        <p:spPr bwMode="auto">
          <a:xfrm>
            <a:off x="4502348" y="3528032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06</a:t>
            </a:r>
            <a:endParaRPr lang="zh-CN" altLang="en-US" sz="2100" b="1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E374BBAA-D484-814F-0DB3-737720C2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19" y="3534681"/>
            <a:ext cx="1786215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Cache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淘汰策略</a:t>
            </a:r>
          </a:p>
        </p:txBody>
      </p:sp>
      <p:sp>
        <p:nvSpPr>
          <p:cNvPr id="26" name="圆角矩形 101">
            <a:extLst>
              <a:ext uri="{FF2B5EF4-FFF2-40B4-BE49-F238E27FC236}">
                <a16:creationId xmlns:a16="http://schemas.microsoft.com/office/drawing/2014/main" id="{6E27A217-DCF1-BF28-0E31-ECC6562C1497}"/>
              </a:ext>
            </a:extLst>
          </p:cNvPr>
          <p:cNvSpPr/>
          <p:nvPr/>
        </p:nvSpPr>
        <p:spPr>
          <a:xfrm>
            <a:off x="4511494" y="4137906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椭圆 80">
            <a:extLst>
              <a:ext uri="{FF2B5EF4-FFF2-40B4-BE49-F238E27FC236}">
                <a16:creationId xmlns:a16="http://schemas.microsoft.com/office/drawing/2014/main" id="{9D9BA075-C798-8973-6139-BAD1427FB47C}"/>
              </a:ext>
            </a:extLst>
          </p:cNvPr>
          <p:cNvSpPr/>
          <p:nvPr/>
        </p:nvSpPr>
        <p:spPr bwMode="auto">
          <a:xfrm>
            <a:off x="4496034" y="411729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07</a:t>
            </a:r>
            <a:endParaRPr lang="zh-CN" altLang="en-US" sz="2100" b="1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39">
            <a:extLst>
              <a:ext uri="{FF2B5EF4-FFF2-40B4-BE49-F238E27FC236}">
                <a16:creationId xmlns:a16="http://schemas.microsoft.com/office/drawing/2014/main" id="{5F87AE13-144E-76E4-AF85-9C3064BB9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806" y="4123939"/>
            <a:ext cx="1352692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156718824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6" grpId="0" animBg="1"/>
      <p:bldP spid="101" grpId="0" animBg="1"/>
      <p:bldP spid="102" grpId="0" animBg="1"/>
      <p:bldP spid="116" grpId="0"/>
      <p:bldP spid="117" grpId="0"/>
      <p:bldP spid="118" grpId="0"/>
      <p:bldP spid="119" grpId="0"/>
      <p:bldP spid="121" grpId="0"/>
      <p:bldP spid="122" grpId="0"/>
      <p:bldP spid="123" grpId="0"/>
      <p:bldP spid="124" grpId="0"/>
      <p:bldP spid="29" grpId="0"/>
      <p:bldP spid="30" grpId="0"/>
      <p:bldP spid="18" grpId="0" animBg="1"/>
      <p:bldP spid="19" grpId="0"/>
      <p:bldP spid="20" grpId="0"/>
      <p:bldP spid="23" grpId="0" animBg="1"/>
      <p:bldP spid="24" grpId="0"/>
      <p:bldP spid="25" grpId="0"/>
      <p:bldP spid="26" grpId="0" animBg="1"/>
      <p:bldP spid="28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" y="3003799"/>
            <a:ext cx="9504040" cy="3719578"/>
            <a:chOff x="1" y="3003799"/>
            <a:chExt cx="9504040" cy="3719578"/>
          </a:xfrm>
        </p:grpSpPr>
        <p:pic>
          <p:nvPicPr>
            <p:cNvPr id="20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22247" y="2541583"/>
              <a:ext cx="3503555" cy="4860033"/>
            </a:xfrm>
            <a:prstGeom prst="rect">
              <a:avLst/>
            </a:prstGeom>
            <a:noFill/>
          </p:spPr>
        </p:pic>
        <p:pic>
          <p:nvPicPr>
            <p:cNvPr id="19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78240" y="2325560"/>
              <a:ext cx="3503555" cy="4860033"/>
            </a:xfrm>
            <a:prstGeom prst="rect">
              <a:avLst/>
            </a:prstGeom>
            <a:noFill/>
          </p:spPr>
        </p:pic>
      </p:grpSp>
      <p:sp>
        <p:nvSpPr>
          <p:cNvPr id="13" name="矩形 12"/>
          <p:cNvSpPr/>
          <p:nvPr/>
        </p:nvSpPr>
        <p:spPr>
          <a:xfrm>
            <a:off x="2915816" y="2294751"/>
            <a:ext cx="39646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cs typeface="+mn-ea"/>
                <a:sym typeface="+mn-lt"/>
              </a:rPr>
              <a:t>Cache</a:t>
            </a:r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替换策略</a:t>
            </a:r>
          </a:p>
        </p:txBody>
      </p:sp>
      <p:sp>
        <p:nvSpPr>
          <p:cNvPr id="18" name="椭圆 17"/>
          <p:cNvSpPr/>
          <p:nvPr/>
        </p:nvSpPr>
        <p:spPr>
          <a:xfrm>
            <a:off x="2555776" y="771550"/>
            <a:ext cx="3744416" cy="37444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102222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FIFO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替换策略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7E9AF9-1D5F-3616-F36B-C98B5CC3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87574"/>
            <a:ext cx="6085714" cy="35333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A0AA1B-B2C0-28DF-B3F6-6D85D5F41019}"/>
              </a:ext>
            </a:extLst>
          </p:cNvPr>
          <p:cNvSpPr txBox="1"/>
          <p:nvPr/>
        </p:nvSpPr>
        <p:spPr>
          <a:xfrm>
            <a:off x="3419872" y="4600319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Age</a:t>
            </a:r>
            <a:r>
              <a:rPr lang="zh-CN" altLang="en-US" dirty="0"/>
              <a:t>，删除</a:t>
            </a:r>
            <a:r>
              <a:rPr lang="en-US" altLang="zh-CN" dirty="0"/>
              <a:t>age</a:t>
            </a:r>
            <a:r>
              <a:rPr lang="zh-CN" altLang="en-US" dirty="0"/>
              <a:t>最大的行</a:t>
            </a:r>
          </a:p>
        </p:txBody>
      </p:sp>
    </p:spTree>
    <p:extLst>
      <p:ext uri="{BB962C8B-B14F-4D97-AF65-F5344CB8AC3E}">
        <p14:creationId xmlns:p14="http://schemas.microsoft.com/office/powerpoint/2010/main" val="2423763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LFU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替换策略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11F32C-952A-DB0C-0DE3-75C3D163A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15566"/>
            <a:ext cx="7723809" cy="35238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A8FE55-02FC-8B00-BE50-36B4240C347D}"/>
              </a:ext>
            </a:extLst>
          </p:cNvPr>
          <p:cNvSpPr txBox="1"/>
          <p:nvPr/>
        </p:nvSpPr>
        <p:spPr>
          <a:xfrm>
            <a:off x="2699792" y="46095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使用次数计数器，删除计数器最小的行</a:t>
            </a:r>
          </a:p>
        </p:txBody>
      </p:sp>
    </p:spTree>
    <p:extLst>
      <p:ext uri="{BB962C8B-B14F-4D97-AF65-F5344CB8AC3E}">
        <p14:creationId xmlns:p14="http://schemas.microsoft.com/office/powerpoint/2010/main" val="317997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LRU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替换策略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5B4C97-BFB0-55F6-7E1A-6D61AD76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980798"/>
            <a:ext cx="6533333" cy="33714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81D78B-8F47-A30C-E111-D3AE51BA3D3C}"/>
              </a:ext>
            </a:extLst>
          </p:cNvPr>
          <p:cNvSpPr txBox="1"/>
          <p:nvPr/>
        </p:nvSpPr>
        <p:spPr>
          <a:xfrm>
            <a:off x="2483768" y="45095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FIFO</a:t>
            </a:r>
            <a:r>
              <a:rPr lang="zh-CN" altLang="en-US" dirty="0"/>
              <a:t>的改进版本，命中后</a:t>
            </a:r>
            <a:r>
              <a:rPr lang="en-US" altLang="zh-CN" dirty="0"/>
              <a:t>age</a:t>
            </a:r>
            <a:r>
              <a:rPr lang="zh-CN" altLang="en-US" dirty="0"/>
              <a:t>清零</a:t>
            </a:r>
          </a:p>
        </p:txBody>
      </p:sp>
    </p:spTree>
    <p:extLst>
      <p:ext uri="{BB962C8B-B14F-4D97-AF65-F5344CB8AC3E}">
        <p14:creationId xmlns:p14="http://schemas.microsoft.com/office/powerpoint/2010/main" val="4059030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" y="3003799"/>
            <a:ext cx="9504040" cy="3719578"/>
            <a:chOff x="1" y="3003799"/>
            <a:chExt cx="9504040" cy="3719578"/>
          </a:xfrm>
        </p:grpSpPr>
        <p:pic>
          <p:nvPicPr>
            <p:cNvPr id="20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22247" y="2541583"/>
              <a:ext cx="3503555" cy="4860033"/>
            </a:xfrm>
            <a:prstGeom prst="rect">
              <a:avLst/>
            </a:prstGeom>
            <a:noFill/>
          </p:spPr>
        </p:pic>
        <p:pic>
          <p:nvPicPr>
            <p:cNvPr id="19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78240" y="2325560"/>
              <a:ext cx="3503555" cy="4860033"/>
            </a:xfrm>
            <a:prstGeom prst="rect">
              <a:avLst/>
            </a:prstGeom>
            <a:noFill/>
          </p:spPr>
        </p:pic>
      </p:grpSp>
      <p:sp>
        <p:nvSpPr>
          <p:cNvPr id="13" name="矩形 12"/>
          <p:cNvSpPr/>
          <p:nvPr/>
        </p:nvSpPr>
        <p:spPr>
          <a:xfrm>
            <a:off x="4067944" y="2231495"/>
            <a:ext cx="39646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例题</a:t>
            </a:r>
          </a:p>
        </p:txBody>
      </p:sp>
      <p:sp>
        <p:nvSpPr>
          <p:cNvPr id="18" name="椭圆 17"/>
          <p:cNvSpPr/>
          <p:nvPr/>
        </p:nvSpPr>
        <p:spPr>
          <a:xfrm>
            <a:off x="2555776" y="771550"/>
            <a:ext cx="3744416" cy="37444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213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例题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4DF09D-59E9-0AE4-1DF8-F06424497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860451"/>
            <a:ext cx="7675486" cy="37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24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例题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B2A833-1F49-8641-ACFB-50721D771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71860"/>
            <a:ext cx="6634015" cy="40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25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例题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41097A-0D28-69BF-2824-9EE76650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43558"/>
            <a:ext cx="8135888" cy="38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01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2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572D52-60E0-5757-B149-8EF95D5B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23161"/>
            <a:ext cx="7308304" cy="37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1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2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4503AF-BD2F-4C7A-121F-05AA961B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07457"/>
            <a:ext cx="7596336" cy="37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0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" y="3003799"/>
            <a:ext cx="9504040" cy="3719578"/>
            <a:chOff x="1" y="3003799"/>
            <a:chExt cx="9504040" cy="3719578"/>
          </a:xfrm>
        </p:grpSpPr>
        <p:pic>
          <p:nvPicPr>
            <p:cNvPr id="20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22247" y="2541583"/>
              <a:ext cx="3503555" cy="4860033"/>
            </a:xfrm>
            <a:prstGeom prst="rect">
              <a:avLst/>
            </a:prstGeom>
            <a:noFill/>
          </p:spPr>
        </p:pic>
        <p:pic>
          <p:nvPicPr>
            <p:cNvPr id="19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78240" y="2325560"/>
              <a:ext cx="3503555" cy="4860033"/>
            </a:xfrm>
            <a:prstGeom prst="rect">
              <a:avLst/>
            </a:prstGeom>
            <a:noFill/>
          </p:spPr>
        </p:pic>
      </p:grpSp>
      <p:sp>
        <p:nvSpPr>
          <p:cNvPr id="13" name="矩形 12"/>
          <p:cNvSpPr/>
          <p:nvPr/>
        </p:nvSpPr>
        <p:spPr>
          <a:xfrm>
            <a:off x="2555776" y="2643758"/>
            <a:ext cx="39646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层次化结构与原理</a:t>
            </a:r>
          </a:p>
        </p:txBody>
      </p:sp>
      <p:sp>
        <p:nvSpPr>
          <p:cNvPr id="18" name="椭圆 17"/>
          <p:cNvSpPr/>
          <p:nvPr/>
        </p:nvSpPr>
        <p:spPr>
          <a:xfrm>
            <a:off x="2555776" y="771550"/>
            <a:ext cx="3744416" cy="37444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903D3E-F941-C1AA-CC6F-18DEC703256A}"/>
              </a:ext>
            </a:extLst>
          </p:cNvPr>
          <p:cNvSpPr/>
          <p:nvPr/>
        </p:nvSpPr>
        <p:spPr>
          <a:xfrm>
            <a:off x="2553632" y="2071718"/>
            <a:ext cx="39646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       存储系统</a:t>
            </a:r>
          </a:p>
        </p:txBody>
      </p:sp>
    </p:spTree>
    <p:extLst>
      <p:ext uri="{BB962C8B-B14F-4D97-AF65-F5344CB8AC3E}">
        <p14:creationId xmlns:p14="http://schemas.microsoft.com/office/powerpoint/2010/main" val="17650517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2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F214FF-ECF3-360F-2097-6594FADCA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15566"/>
            <a:ext cx="7236296" cy="35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69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/>
          <p:nvPr/>
        </p:nvGrpSpPr>
        <p:grpSpPr>
          <a:xfrm>
            <a:off x="2609216" y="1574887"/>
            <a:ext cx="2981157" cy="4108378"/>
            <a:chOff x="1079500" y="969962"/>
            <a:chExt cx="8877301" cy="1223327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079500" y="4344988"/>
              <a:ext cx="5178425" cy="7847013"/>
            </a:xfrm>
            <a:custGeom>
              <a:avLst/>
              <a:gdLst>
                <a:gd name="T0" fmla="*/ 245 w 245"/>
                <a:gd name="T1" fmla="*/ 0 h 372"/>
                <a:gd name="T2" fmla="*/ 5 w 245"/>
                <a:gd name="T3" fmla="*/ 353 h 372"/>
                <a:gd name="T4" fmla="*/ 14 w 245"/>
                <a:gd name="T5" fmla="*/ 371 h 372"/>
                <a:gd name="T6" fmla="*/ 15 w 245"/>
                <a:gd name="T7" fmla="*/ 372 h 372"/>
                <a:gd name="T8" fmla="*/ 245 w 245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2">
                  <a:moveTo>
                    <a:pt x="245" y="0"/>
                  </a:moveTo>
                  <a:cubicBezTo>
                    <a:pt x="97" y="179"/>
                    <a:pt x="1" y="321"/>
                    <a:pt x="5" y="353"/>
                  </a:cubicBezTo>
                  <a:cubicBezTo>
                    <a:pt x="7" y="358"/>
                    <a:pt x="11" y="366"/>
                    <a:pt x="14" y="371"/>
                  </a:cubicBezTo>
                  <a:cubicBezTo>
                    <a:pt x="15" y="372"/>
                    <a:pt x="15" y="372"/>
                    <a:pt x="15" y="372"/>
                  </a:cubicBezTo>
                  <a:cubicBezTo>
                    <a:pt x="0" y="335"/>
                    <a:pt x="129" y="148"/>
                    <a:pt x="24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565275" y="5335588"/>
              <a:ext cx="5178425" cy="7867650"/>
            </a:xfrm>
            <a:custGeom>
              <a:avLst/>
              <a:gdLst>
                <a:gd name="T0" fmla="*/ 245 w 245"/>
                <a:gd name="T1" fmla="*/ 0 h 373"/>
                <a:gd name="T2" fmla="*/ 5 w 245"/>
                <a:gd name="T3" fmla="*/ 353 h 373"/>
                <a:gd name="T4" fmla="*/ 14 w 245"/>
                <a:gd name="T5" fmla="*/ 372 h 373"/>
                <a:gd name="T6" fmla="*/ 15 w 245"/>
                <a:gd name="T7" fmla="*/ 373 h 373"/>
                <a:gd name="T8" fmla="*/ 245 w 245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3">
                  <a:moveTo>
                    <a:pt x="245" y="0"/>
                  </a:moveTo>
                  <a:cubicBezTo>
                    <a:pt x="97" y="180"/>
                    <a:pt x="1" y="322"/>
                    <a:pt x="5" y="353"/>
                  </a:cubicBezTo>
                  <a:cubicBezTo>
                    <a:pt x="7" y="359"/>
                    <a:pt x="11" y="367"/>
                    <a:pt x="14" y="372"/>
                  </a:cubicBezTo>
                  <a:cubicBezTo>
                    <a:pt x="15" y="373"/>
                    <a:pt x="15" y="373"/>
                    <a:pt x="15" y="373"/>
                  </a:cubicBezTo>
                  <a:cubicBezTo>
                    <a:pt x="0" y="335"/>
                    <a:pt x="130" y="149"/>
                    <a:pt x="24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954463" y="1011237"/>
              <a:ext cx="5283199" cy="6391276"/>
            </a:xfrm>
            <a:custGeom>
              <a:avLst/>
              <a:gdLst>
                <a:gd name="T0" fmla="*/ 84 w 250"/>
                <a:gd name="T1" fmla="*/ 232 h 303"/>
                <a:gd name="T2" fmla="*/ 79 w 250"/>
                <a:gd name="T3" fmla="*/ 226 h 303"/>
                <a:gd name="T4" fmla="*/ 66 w 250"/>
                <a:gd name="T5" fmla="*/ 218 h 303"/>
                <a:gd name="T6" fmla="*/ 66 w 250"/>
                <a:gd name="T7" fmla="*/ 218 h 303"/>
                <a:gd name="T8" fmla="*/ 132 w 250"/>
                <a:gd name="T9" fmla="*/ 225 h 303"/>
                <a:gd name="T10" fmla="*/ 177 w 250"/>
                <a:gd name="T11" fmla="*/ 217 h 303"/>
                <a:gd name="T12" fmla="*/ 65 w 250"/>
                <a:gd name="T13" fmla="*/ 192 h 303"/>
                <a:gd name="T14" fmla="*/ 65 w 250"/>
                <a:gd name="T15" fmla="*/ 192 h 303"/>
                <a:gd name="T16" fmla="*/ 65 w 250"/>
                <a:gd name="T17" fmla="*/ 190 h 303"/>
                <a:gd name="T18" fmla="*/ 65 w 250"/>
                <a:gd name="T19" fmla="*/ 191 h 303"/>
                <a:gd name="T20" fmla="*/ 67 w 250"/>
                <a:gd name="T21" fmla="*/ 186 h 303"/>
                <a:gd name="T22" fmla="*/ 66 w 250"/>
                <a:gd name="T23" fmla="*/ 187 h 303"/>
                <a:gd name="T24" fmla="*/ 68 w 250"/>
                <a:gd name="T25" fmla="*/ 185 h 303"/>
                <a:gd name="T26" fmla="*/ 68 w 250"/>
                <a:gd name="T27" fmla="*/ 185 h 303"/>
                <a:gd name="T28" fmla="*/ 68 w 250"/>
                <a:gd name="T29" fmla="*/ 184 h 303"/>
                <a:gd name="T30" fmla="*/ 68 w 250"/>
                <a:gd name="T31" fmla="*/ 184 h 303"/>
                <a:gd name="T32" fmla="*/ 69 w 250"/>
                <a:gd name="T33" fmla="*/ 182 h 303"/>
                <a:gd name="T34" fmla="*/ 70 w 250"/>
                <a:gd name="T35" fmla="*/ 180 h 303"/>
                <a:gd name="T36" fmla="*/ 69 w 250"/>
                <a:gd name="T37" fmla="*/ 182 h 303"/>
                <a:gd name="T38" fmla="*/ 70 w 250"/>
                <a:gd name="T39" fmla="*/ 179 h 303"/>
                <a:gd name="T40" fmla="*/ 72 w 250"/>
                <a:gd name="T41" fmla="*/ 177 h 303"/>
                <a:gd name="T42" fmla="*/ 73 w 250"/>
                <a:gd name="T43" fmla="*/ 174 h 303"/>
                <a:gd name="T44" fmla="*/ 73 w 250"/>
                <a:gd name="T45" fmla="*/ 173 h 303"/>
                <a:gd name="T46" fmla="*/ 73 w 250"/>
                <a:gd name="T47" fmla="*/ 173 h 303"/>
                <a:gd name="T48" fmla="*/ 47 w 250"/>
                <a:gd name="T49" fmla="*/ 146 h 303"/>
                <a:gd name="T50" fmla="*/ 47 w 250"/>
                <a:gd name="T51" fmla="*/ 146 h 303"/>
                <a:gd name="T52" fmla="*/ 62 w 250"/>
                <a:gd name="T53" fmla="*/ 133 h 303"/>
                <a:gd name="T54" fmla="*/ 80 w 250"/>
                <a:gd name="T55" fmla="*/ 126 h 303"/>
                <a:gd name="T56" fmla="*/ 80 w 250"/>
                <a:gd name="T57" fmla="*/ 126 h 303"/>
                <a:gd name="T58" fmla="*/ 97 w 250"/>
                <a:gd name="T59" fmla="*/ 128 h 303"/>
                <a:gd name="T60" fmla="*/ 103 w 250"/>
                <a:gd name="T61" fmla="*/ 119 h 303"/>
                <a:gd name="T62" fmla="*/ 103 w 250"/>
                <a:gd name="T63" fmla="*/ 119 h 303"/>
                <a:gd name="T64" fmla="*/ 108 w 250"/>
                <a:gd name="T65" fmla="*/ 110 h 303"/>
                <a:gd name="T66" fmla="*/ 103 w 250"/>
                <a:gd name="T67" fmla="*/ 118 h 303"/>
                <a:gd name="T68" fmla="*/ 128 w 250"/>
                <a:gd name="T69" fmla="*/ 79 h 303"/>
                <a:gd name="T70" fmla="*/ 123 w 250"/>
                <a:gd name="T71" fmla="*/ 87 h 303"/>
                <a:gd name="T72" fmla="*/ 113 w 250"/>
                <a:gd name="T73" fmla="*/ 102 h 303"/>
                <a:gd name="T74" fmla="*/ 133 w 250"/>
                <a:gd name="T75" fmla="*/ 72 h 303"/>
                <a:gd name="T76" fmla="*/ 140 w 250"/>
                <a:gd name="T77" fmla="*/ 62 h 303"/>
                <a:gd name="T78" fmla="*/ 140 w 250"/>
                <a:gd name="T79" fmla="*/ 62 h 303"/>
                <a:gd name="T80" fmla="*/ 161 w 250"/>
                <a:gd name="T81" fmla="*/ 37 h 303"/>
                <a:gd name="T82" fmla="*/ 178 w 250"/>
                <a:gd name="T83" fmla="*/ 22 h 303"/>
                <a:gd name="T84" fmla="*/ 178 w 250"/>
                <a:gd name="T85" fmla="*/ 22 h 303"/>
                <a:gd name="T86" fmla="*/ 181 w 250"/>
                <a:gd name="T87" fmla="*/ 19 h 303"/>
                <a:gd name="T88" fmla="*/ 183 w 250"/>
                <a:gd name="T89" fmla="*/ 18 h 303"/>
                <a:gd name="T90" fmla="*/ 189 w 250"/>
                <a:gd name="T91" fmla="*/ 15 h 303"/>
                <a:gd name="T92" fmla="*/ 207 w 250"/>
                <a:gd name="T93" fmla="*/ 8 h 303"/>
                <a:gd name="T94" fmla="*/ 229 w 250"/>
                <a:gd name="T95" fmla="*/ 3 h 303"/>
                <a:gd name="T96" fmla="*/ 219 w 250"/>
                <a:gd name="T97" fmla="*/ 5 h 303"/>
                <a:gd name="T98" fmla="*/ 228 w 250"/>
                <a:gd name="T99" fmla="*/ 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0" h="303">
                  <a:moveTo>
                    <a:pt x="79" y="226"/>
                  </a:moveTo>
                  <a:cubicBezTo>
                    <a:pt x="77" y="227"/>
                    <a:pt x="77" y="227"/>
                    <a:pt x="77" y="227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94" y="239"/>
                    <a:pt x="94" y="239"/>
                    <a:pt x="94" y="239"/>
                  </a:cubicBezTo>
                  <a:cubicBezTo>
                    <a:pt x="79" y="226"/>
                    <a:pt x="79" y="226"/>
                    <a:pt x="79" y="226"/>
                  </a:cubicBezTo>
                  <a:moveTo>
                    <a:pt x="66" y="214"/>
                  </a:moveTo>
                  <a:cubicBezTo>
                    <a:pt x="66" y="214"/>
                    <a:pt x="66" y="214"/>
                    <a:pt x="66" y="214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7" y="218"/>
                    <a:pt x="67" y="218"/>
                    <a:pt x="67" y="218"/>
                  </a:cubicBezTo>
                  <a:cubicBezTo>
                    <a:pt x="66" y="218"/>
                    <a:pt x="66" y="218"/>
                    <a:pt x="66" y="218"/>
                  </a:cubicBezTo>
                  <a:cubicBezTo>
                    <a:pt x="66" y="214"/>
                    <a:pt x="66" y="214"/>
                    <a:pt x="66" y="214"/>
                  </a:cubicBezTo>
                  <a:moveTo>
                    <a:pt x="171" y="194"/>
                  </a:moveTo>
                  <a:cubicBezTo>
                    <a:pt x="156" y="207"/>
                    <a:pt x="142" y="217"/>
                    <a:pt x="132" y="225"/>
                  </a:cubicBezTo>
                  <a:cubicBezTo>
                    <a:pt x="133" y="238"/>
                    <a:pt x="98" y="287"/>
                    <a:pt x="98" y="287"/>
                  </a:cubicBezTo>
                  <a:cubicBezTo>
                    <a:pt x="98" y="303"/>
                    <a:pt x="98" y="303"/>
                    <a:pt x="98" y="303"/>
                  </a:cubicBezTo>
                  <a:cubicBezTo>
                    <a:pt x="129" y="271"/>
                    <a:pt x="171" y="249"/>
                    <a:pt x="177" y="217"/>
                  </a:cubicBezTo>
                  <a:cubicBezTo>
                    <a:pt x="179" y="205"/>
                    <a:pt x="176" y="198"/>
                    <a:pt x="171" y="194"/>
                  </a:cubicBezTo>
                  <a:moveTo>
                    <a:pt x="65" y="192"/>
                  </a:moveTo>
                  <a:cubicBezTo>
                    <a:pt x="65" y="192"/>
                    <a:pt x="65" y="192"/>
                    <a:pt x="65" y="192"/>
                  </a:cubicBezTo>
                  <a:cubicBezTo>
                    <a:pt x="66" y="211"/>
                    <a:pt x="66" y="211"/>
                    <a:pt x="66" y="211"/>
                  </a:cubicBezTo>
                  <a:cubicBezTo>
                    <a:pt x="66" y="211"/>
                    <a:pt x="66" y="211"/>
                    <a:pt x="66" y="211"/>
                  </a:cubicBezTo>
                  <a:cubicBezTo>
                    <a:pt x="65" y="192"/>
                    <a:pt x="65" y="192"/>
                    <a:pt x="65" y="192"/>
                  </a:cubicBezTo>
                  <a:moveTo>
                    <a:pt x="66" y="188"/>
                  </a:moveTo>
                  <a:cubicBezTo>
                    <a:pt x="66" y="188"/>
                    <a:pt x="66" y="188"/>
                    <a:pt x="66" y="188"/>
                  </a:cubicBezTo>
                  <a:cubicBezTo>
                    <a:pt x="66" y="189"/>
                    <a:pt x="65" y="190"/>
                    <a:pt x="65" y="190"/>
                  </a:cubicBezTo>
                  <a:cubicBezTo>
                    <a:pt x="65" y="190"/>
                    <a:pt x="65" y="190"/>
                    <a:pt x="65" y="190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1"/>
                    <a:pt x="65" y="191"/>
                    <a:pt x="65" y="191"/>
                  </a:cubicBezTo>
                  <a:cubicBezTo>
                    <a:pt x="65" y="190"/>
                    <a:pt x="65" y="189"/>
                    <a:pt x="66" y="188"/>
                  </a:cubicBezTo>
                  <a:moveTo>
                    <a:pt x="67" y="186"/>
                  </a:moveTo>
                  <a:cubicBezTo>
                    <a:pt x="67" y="186"/>
                    <a:pt x="67" y="186"/>
                    <a:pt x="67" y="186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6" y="187"/>
                    <a:pt x="66" y="187"/>
                  </a:cubicBezTo>
                  <a:cubicBezTo>
                    <a:pt x="67" y="187"/>
                    <a:pt x="67" y="186"/>
                    <a:pt x="67" y="186"/>
                  </a:cubicBezTo>
                  <a:moveTo>
                    <a:pt x="68" y="185"/>
                  </a:moveTo>
                  <a:cubicBezTo>
                    <a:pt x="68" y="185"/>
                    <a:pt x="68" y="185"/>
                    <a:pt x="68" y="185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5"/>
                    <a:pt x="67" y="185"/>
                    <a:pt x="68" y="185"/>
                  </a:cubicBezTo>
                  <a:cubicBezTo>
                    <a:pt x="68" y="185"/>
                    <a:pt x="68" y="185"/>
                    <a:pt x="68" y="185"/>
                  </a:cubicBezTo>
                  <a:moveTo>
                    <a:pt x="68" y="184"/>
                  </a:moveTo>
                  <a:cubicBezTo>
                    <a:pt x="68" y="184"/>
                    <a:pt x="68" y="184"/>
                    <a:pt x="68" y="184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68" y="184"/>
                    <a:pt x="68" y="184"/>
                    <a:pt x="68" y="184"/>
                  </a:cubicBezTo>
                  <a:moveTo>
                    <a:pt x="69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9" y="182"/>
                    <a:pt x="69" y="182"/>
                    <a:pt x="69" y="182"/>
                  </a:cubicBezTo>
                  <a:cubicBezTo>
                    <a:pt x="69" y="182"/>
                    <a:pt x="69" y="182"/>
                    <a:pt x="69" y="182"/>
                  </a:cubicBezTo>
                  <a:moveTo>
                    <a:pt x="70" y="180"/>
                  </a:moveTo>
                  <a:cubicBezTo>
                    <a:pt x="70" y="180"/>
                    <a:pt x="70" y="180"/>
                    <a:pt x="70" y="180"/>
                  </a:cubicBezTo>
                  <a:cubicBezTo>
                    <a:pt x="70" y="180"/>
                    <a:pt x="70" y="181"/>
                    <a:pt x="69" y="181"/>
                  </a:cubicBezTo>
                  <a:cubicBezTo>
                    <a:pt x="69" y="182"/>
                    <a:pt x="69" y="182"/>
                    <a:pt x="69" y="182"/>
                  </a:cubicBezTo>
                  <a:cubicBezTo>
                    <a:pt x="70" y="181"/>
                    <a:pt x="70" y="180"/>
                    <a:pt x="70" y="180"/>
                  </a:cubicBezTo>
                  <a:moveTo>
                    <a:pt x="71" y="179"/>
                  </a:moveTo>
                  <a:cubicBezTo>
                    <a:pt x="70" y="179"/>
                    <a:pt x="70" y="179"/>
                    <a:pt x="70" y="179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9"/>
                    <a:pt x="71" y="179"/>
                    <a:pt x="71" y="179"/>
                  </a:cubicBezTo>
                  <a:moveTo>
                    <a:pt x="72" y="177"/>
                  </a:moveTo>
                  <a:cubicBezTo>
                    <a:pt x="71" y="177"/>
                    <a:pt x="71" y="178"/>
                    <a:pt x="71" y="178"/>
                  </a:cubicBezTo>
                  <a:cubicBezTo>
                    <a:pt x="71" y="178"/>
                    <a:pt x="71" y="177"/>
                    <a:pt x="72" y="177"/>
                  </a:cubicBezTo>
                  <a:moveTo>
                    <a:pt x="73" y="174"/>
                  </a:moveTo>
                  <a:cubicBezTo>
                    <a:pt x="73" y="174"/>
                    <a:pt x="73" y="175"/>
                    <a:pt x="72" y="175"/>
                  </a:cubicBezTo>
                  <a:cubicBezTo>
                    <a:pt x="73" y="175"/>
                    <a:pt x="73" y="174"/>
                    <a:pt x="73" y="174"/>
                  </a:cubicBezTo>
                  <a:moveTo>
                    <a:pt x="73" y="173"/>
                  </a:move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3" y="173"/>
                    <a:pt x="73" y="173"/>
                    <a:pt x="73" y="173"/>
                  </a:cubicBezTo>
                  <a:moveTo>
                    <a:pt x="47" y="146"/>
                  </a:moveTo>
                  <a:cubicBezTo>
                    <a:pt x="31" y="166"/>
                    <a:pt x="18" y="195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8" y="195"/>
                    <a:pt x="31" y="166"/>
                    <a:pt x="47" y="146"/>
                  </a:cubicBezTo>
                  <a:moveTo>
                    <a:pt x="73" y="128"/>
                  </a:moveTo>
                  <a:cubicBezTo>
                    <a:pt x="72" y="128"/>
                    <a:pt x="72" y="128"/>
                    <a:pt x="72" y="128"/>
                  </a:cubicBezTo>
                  <a:cubicBezTo>
                    <a:pt x="68" y="129"/>
                    <a:pt x="65" y="131"/>
                    <a:pt x="62" y="133"/>
                  </a:cubicBezTo>
                  <a:cubicBezTo>
                    <a:pt x="65" y="131"/>
                    <a:pt x="68" y="129"/>
                    <a:pt x="72" y="128"/>
                  </a:cubicBezTo>
                  <a:cubicBezTo>
                    <a:pt x="72" y="128"/>
                    <a:pt x="72" y="128"/>
                    <a:pt x="73" y="128"/>
                  </a:cubicBezTo>
                  <a:moveTo>
                    <a:pt x="80" y="126"/>
                  </a:moveTo>
                  <a:cubicBezTo>
                    <a:pt x="80" y="126"/>
                    <a:pt x="80" y="126"/>
                    <a:pt x="80" y="126"/>
                  </a:cubicBezTo>
                  <a:cubicBezTo>
                    <a:pt x="80" y="126"/>
                    <a:pt x="79" y="126"/>
                    <a:pt x="79" y="126"/>
                  </a:cubicBezTo>
                  <a:cubicBezTo>
                    <a:pt x="79" y="126"/>
                    <a:pt x="80" y="126"/>
                    <a:pt x="80" y="126"/>
                  </a:cubicBezTo>
                  <a:moveTo>
                    <a:pt x="100" y="123"/>
                  </a:moveTo>
                  <a:cubicBezTo>
                    <a:pt x="100" y="124"/>
                    <a:pt x="100" y="124"/>
                    <a:pt x="100" y="124"/>
                  </a:cubicBezTo>
                  <a:cubicBezTo>
                    <a:pt x="99" y="126"/>
                    <a:pt x="98" y="127"/>
                    <a:pt x="97" y="128"/>
                  </a:cubicBezTo>
                  <a:cubicBezTo>
                    <a:pt x="98" y="127"/>
                    <a:pt x="99" y="126"/>
                    <a:pt x="100" y="124"/>
                  </a:cubicBezTo>
                  <a:cubicBezTo>
                    <a:pt x="100" y="124"/>
                    <a:pt x="100" y="124"/>
                    <a:pt x="100" y="123"/>
                  </a:cubicBezTo>
                  <a:moveTo>
                    <a:pt x="103" y="119"/>
                  </a:moveTo>
                  <a:cubicBezTo>
                    <a:pt x="102" y="120"/>
                    <a:pt x="101" y="122"/>
                    <a:pt x="101" y="123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2"/>
                    <a:pt x="102" y="121"/>
                    <a:pt x="103" y="119"/>
                  </a:cubicBezTo>
                  <a:moveTo>
                    <a:pt x="111" y="106"/>
                  </a:moveTo>
                  <a:cubicBezTo>
                    <a:pt x="110" y="107"/>
                    <a:pt x="109" y="108"/>
                    <a:pt x="108" y="110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107" y="113"/>
                    <a:pt x="105" y="115"/>
                    <a:pt x="104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6" y="114"/>
                    <a:pt x="108" y="110"/>
                    <a:pt x="111" y="106"/>
                  </a:cubicBezTo>
                  <a:moveTo>
                    <a:pt x="128" y="79"/>
                  </a:moveTo>
                  <a:cubicBezTo>
                    <a:pt x="128" y="79"/>
                    <a:pt x="128" y="79"/>
                    <a:pt x="128" y="79"/>
                  </a:cubicBezTo>
                  <a:cubicBezTo>
                    <a:pt x="127" y="81"/>
                    <a:pt x="125" y="83"/>
                    <a:pt x="123" y="86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1" y="89"/>
                    <a:pt x="120" y="91"/>
                    <a:pt x="118" y="9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6" y="97"/>
                    <a:pt x="115" y="99"/>
                    <a:pt x="1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8" y="94"/>
                    <a:pt x="123" y="86"/>
                    <a:pt x="128" y="79"/>
                  </a:cubicBezTo>
                  <a:moveTo>
                    <a:pt x="133" y="72"/>
                  </a:moveTo>
                  <a:cubicBezTo>
                    <a:pt x="132" y="73"/>
                    <a:pt x="132" y="74"/>
                    <a:pt x="131" y="75"/>
                  </a:cubicBezTo>
                  <a:cubicBezTo>
                    <a:pt x="132" y="74"/>
                    <a:pt x="132" y="73"/>
                    <a:pt x="133" y="72"/>
                  </a:cubicBezTo>
                  <a:moveTo>
                    <a:pt x="140" y="62"/>
                  </a:moveTo>
                  <a:cubicBezTo>
                    <a:pt x="140" y="62"/>
                    <a:pt x="140" y="63"/>
                    <a:pt x="139" y="63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9" y="63"/>
                    <a:pt x="140" y="63"/>
                    <a:pt x="140" y="62"/>
                  </a:cubicBezTo>
                  <a:moveTo>
                    <a:pt x="161" y="37"/>
                  </a:moveTo>
                  <a:cubicBezTo>
                    <a:pt x="161" y="37"/>
                    <a:pt x="161" y="37"/>
                    <a:pt x="161" y="37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1" y="37"/>
                    <a:pt x="161" y="37"/>
                    <a:pt x="161" y="37"/>
                  </a:cubicBezTo>
                  <a:moveTo>
                    <a:pt x="178" y="22"/>
                  </a:moveTo>
                  <a:cubicBezTo>
                    <a:pt x="178" y="22"/>
                    <a:pt x="178" y="22"/>
                    <a:pt x="178" y="22"/>
                  </a:cubicBezTo>
                  <a:cubicBezTo>
                    <a:pt x="176" y="23"/>
                    <a:pt x="174" y="25"/>
                    <a:pt x="172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4" y="25"/>
                    <a:pt x="176" y="23"/>
                    <a:pt x="178" y="22"/>
                  </a:cubicBezTo>
                  <a:moveTo>
                    <a:pt x="181" y="19"/>
                  </a:moveTo>
                  <a:cubicBezTo>
                    <a:pt x="180" y="20"/>
                    <a:pt x="179" y="21"/>
                    <a:pt x="178" y="22"/>
                  </a:cubicBezTo>
                  <a:cubicBezTo>
                    <a:pt x="179" y="21"/>
                    <a:pt x="180" y="20"/>
                    <a:pt x="181" y="19"/>
                  </a:cubicBezTo>
                  <a:moveTo>
                    <a:pt x="189" y="15"/>
                  </a:moveTo>
                  <a:cubicBezTo>
                    <a:pt x="189" y="15"/>
                    <a:pt x="189" y="15"/>
                    <a:pt x="189" y="15"/>
                  </a:cubicBezTo>
                  <a:cubicBezTo>
                    <a:pt x="187" y="16"/>
                    <a:pt x="185" y="17"/>
                    <a:pt x="183" y="18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5" y="17"/>
                    <a:pt x="187" y="16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moveTo>
                    <a:pt x="208" y="8"/>
                  </a:moveTo>
                  <a:cubicBezTo>
                    <a:pt x="208" y="8"/>
                    <a:pt x="208" y="8"/>
                    <a:pt x="208" y="8"/>
                  </a:cubicBezTo>
                  <a:cubicBezTo>
                    <a:pt x="208" y="8"/>
                    <a:pt x="208" y="8"/>
                    <a:pt x="207" y="8"/>
                  </a:cubicBezTo>
                  <a:cubicBezTo>
                    <a:pt x="208" y="8"/>
                    <a:pt x="208" y="8"/>
                    <a:pt x="208" y="8"/>
                  </a:cubicBezTo>
                  <a:moveTo>
                    <a:pt x="229" y="3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227" y="3"/>
                    <a:pt x="226" y="4"/>
                    <a:pt x="224" y="4"/>
                  </a:cubicBezTo>
                  <a:cubicBezTo>
                    <a:pt x="223" y="4"/>
                    <a:pt x="223" y="4"/>
                    <a:pt x="223" y="4"/>
                  </a:cubicBezTo>
                  <a:cubicBezTo>
                    <a:pt x="222" y="4"/>
                    <a:pt x="221" y="4"/>
                    <a:pt x="219" y="5"/>
                  </a:cubicBezTo>
                  <a:cubicBezTo>
                    <a:pt x="222" y="4"/>
                    <a:pt x="226" y="3"/>
                    <a:pt x="229" y="3"/>
                  </a:cubicBezTo>
                  <a:moveTo>
                    <a:pt x="250" y="0"/>
                  </a:moveTo>
                  <a:cubicBezTo>
                    <a:pt x="244" y="0"/>
                    <a:pt x="236" y="1"/>
                    <a:pt x="228" y="2"/>
                  </a:cubicBezTo>
                  <a:cubicBezTo>
                    <a:pt x="236" y="1"/>
                    <a:pt x="243" y="0"/>
                    <a:pt x="250" y="0"/>
                  </a:cubicBezTo>
                  <a:cubicBezTo>
                    <a:pt x="250" y="0"/>
                    <a:pt x="250" y="0"/>
                    <a:pt x="250" y="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348288" y="5462588"/>
              <a:ext cx="0" cy="63500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3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D5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481513" y="5630863"/>
              <a:ext cx="866775" cy="1455738"/>
            </a:xfrm>
            <a:custGeom>
              <a:avLst/>
              <a:gdLst>
                <a:gd name="T0" fmla="*/ 39 w 41"/>
                <a:gd name="T1" fmla="*/ 0 h 69"/>
                <a:gd name="T2" fmla="*/ 31 w 41"/>
                <a:gd name="T3" fmla="*/ 8 h 69"/>
                <a:gd name="T4" fmla="*/ 13 w 41"/>
                <a:gd name="T5" fmla="*/ 33 h 69"/>
                <a:gd name="T6" fmla="*/ 3 w 41"/>
                <a:gd name="T7" fmla="*/ 69 h 69"/>
                <a:gd name="T8" fmla="*/ 5 w 41"/>
                <a:gd name="T9" fmla="*/ 69 h 69"/>
                <a:gd name="T10" fmla="*/ 41 w 41"/>
                <a:gd name="T11" fmla="*/ 1 h 69"/>
                <a:gd name="T12" fmla="*/ 39 w 41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9">
                  <a:moveTo>
                    <a:pt x="39" y="0"/>
                  </a:moveTo>
                  <a:cubicBezTo>
                    <a:pt x="36" y="2"/>
                    <a:pt x="34" y="5"/>
                    <a:pt x="31" y="8"/>
                  </a:cubicBezTo>
                  <a:cubicBezTo>
                    <a:pt x="25" y="16"/>
                    <a:pt x="19" y="24"/>
                    <a:pt x="13" y="33"/>
                  </a:cubicBezTo>
                  <a:cubicBezTo>
                    <a:pt x="0" y="55"/>
                    <a:pt x="3" y="69"/>
                    <a:pt x="3" y="69"/>
                  </a:cubicBezTo>
                  <a:cubicBezTo>
                    <a:pt x="3" y="69"/>
                    <a:pt x="3" y="69"/>
                    <a:pt x="5" y="69"/>
                  </a:cubicBezTo>
                  <a:cubicBezTo>
                    <a:pt x="5" y="66"/>
                    <a:pt x="3" y="37"/>
                    <a:pt x="41" y="1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756150" y="5800725"/>
              <a:ext cx="381000" cy="527050"/>
            </a:xfrm>
            <a:custGeom>
              <a:avLst/>
              <a:gdLst>
                <a:gd name="T0" fmla="*/ 18 w 18"/>
                <a:gd name="T1" fmla="*/ 0 h 25"/>
                <a:gd name="T2" fmla="*/ 0 w 18"/>
                <a:gd name="T3" fmla="*/ 25 h 25"/>
                <a:gd name="T4" fmla="*/ 18 w 18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5">
                  <a:moveTo>
                    <a:pt x="18" y="0"/>
                  </a:moveTo>
                  <a:cubicBezTo>
                    <a:pt x="10" y="9"/>
                    <a:pt x="4" y="17"/>
                    <a:pt x="0" y="25"/>
                  </a:cubicBezTo>
                  <a:cubicBezTo>
                    <a:pt x="6" y="16"/>
                    <a:pt x="12" y="8"/>
                    <a:pt x="18" y="0"/>
                  </a:cubicBezTo>
                </a:path>
              </a:pathLst>
            </a:custGeom>
            <a:solidFill>
              <a:srgbClr val="6D5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370514" y="5060950"/>
              <a:ext cx="1098550" cy="992188"/>
            </a:xfrm>
            <a:custGeom>
              <a:avLst/>
              <a:gdLst>
                <a:gd name="T0" fmla="*/ 692 w 692"/>
                <a:gd name="T1" fmla="*/ 585 h 625"/>
                <a:gd name="T2" fmla="*/ 0 w 692"/>
                <a:gd name="T3" fmla="*/ 0 h 625"/>
                <a:gd name="T4" fmla="*/ 26 w 692"/>
                <a:gd name="T5" fmla="*/ 333 h 625"/>
                <a:gd name="T6" fmla="*/ 359 w 692"/>
                <a:gd name="T7" fmla="*/ 625 h 625"/>
                <a:gd name="T8" fmla="*/ 692 w 692"/>
                <a:gd name="T9" fmla="*/ 58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625">
                  <a:moveTo>
                    <a:pt x="692" y="585"/>
                  </a:moveTo>
                  <a:lnTo>
                    <a:pt x="0" y="0"/>
                  </a:lnTo>
                  <a:lnTo>
                    <a:pt x="26" y="333"/>
                  </a:lnTo>
                  <a:lnTo>
                    <a:pt x="359" y="625"/>
                  </a:lnTo>
                  <a:lnTo>
                    <a:pt x="692" y="5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370513" y="5060950"/>
              <a:ext cx="1098550" cy="992188"/>
            </a:xfrm>
            <a:custGeom>
              <a:avLst/>
              <a:gdLst>
                <a:gd name="T0" fmla="*/ 692 w 692"/>
                <a:gd name="T1" fmla="*/ 585 h 625"/>
                <a:gd name="T2" fmla="*/ 0 w 692"/>
                <a:gd name="T3" fmla="*/ 0 h 625"/>
                <a:gd name="T4" fmla="*/ 26 w 692"/>
                <a:gd name="T5" fmla="*/ 333 h 625"/>
                <a:gd name="T6" fmla="*/ 359 w 692"/>
                <a:gd name="T7" fmla="*/ 625 h 625"/>
                <a:gd name="T8" fmla="*/ 692 w 692"/>
                <a:gd name="T9" fmla="*/ 58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625">
                  <a:moveTo>
                    <a:pt x="692" y="585"/>
                  </a:moveTo>
                  <a:lnTo>
                    <a:pt x="0" y="0"/>
                  </a:lnTo>
                  <a:lnTo>
                    <a:pt x="26" y="333"/>
                  </a:lnTo>
                  <a:lnTo>
                    <a:pt x="359" y="625"/>
                  </a:lnTo>
                  <a:lnTo>
                    <a:pt x="692" y="5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370513" y="969962"/>
              <a:ext cx="4586288" cy="4999038"/>
            </a:xfrm>
            <a:custGeom>
              <a:avLst/>
              <a:gdLst>
                <a:gd name="T0" fmla="*/ 51 w 217"/>
                <a:gd name="T1" fmla="*/ 237 h 237"/>
                <a:gd name="T2" fmla="*/ 0 w 217"/>
                <a:gd name="T3" fmla="*/ 194 h 237"/>
                <a:gd name="T4" fmla="*/ 124 w 217"/>
                <a:gd name="T5" fmla="*/ 17 h 237"/>
                <a:gd name="T6" fmla="*/ 207 w 217"/>
                <a:gd name="T7" fmla="*/ 1 h 237"/>
                <a:gd name="T8" fmla="*/ 206 w 217"/>
                <a:gd name="T9" fmla="*/ 86 h 237"/>
                <a:gd name="T10" fmla="*/ 51 w 217"/>
                <a:gd name="T11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237">
                  <a:moveTo>
                    <a:pt x="51" y="237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69" y="45"/>
                    <a:pt x="124" y="17"/>
                  </a:cubicBezTo>
                  <a:cubicBezTo>
                    <a:pt x="156" y="0"/>
                    <a:pt x="207" y="1"/>
                    <a:pt x="207" y="1"/>
                  </a:cubicBezTo>
                  <a:cubicBezTo>
                    <a:pt x="207" y="1"/>
                    <a:pt x="217" y="53"/>
                    <a:pt x="206" y="86"/>
                  </a:cubicBezTo>
                  <a:cubicBezTo>
                    <a:pt x="187" y="138"/>
                    <a:pt x="51" y="237"/>
                    <a:pt x="51" y="2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483475" y="1960563"/>
              <a:ext cx="1543050" cy="1519238"/>
            </a:xfrm>
            <a:custGeom>
              <a:avLst/>
              <a:gdLst>
                <a:gd name="T0" fmla="*/ 61 w 73"/>
                <a:gd name="T1" fmla="*/ 57 h 72"/>
                <a:gd name="T2" fmla="*/ 16 w 73"/>
                <a:gd name="T3" fmla="*/ 61 h 72"/>
                <a:gd name="T4" fmla="*/ 12 w 73"/>
                <a:gd name="T5" fmla="*/ 16 h 72"/>
                <a:gd name="T6" fmla="*/ 57 w 73"/>
                <a:gd name="T7" fmla="*/ 12 h 72"/>
                <a:gd name="T8" fmla="*/ 61 w 73"/>
                <a:gd name="T9" fmla="*/ 5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61" y="57"/>
                  </a:moveTo>
                  <a:cubicBezTo>
                    <a:pt x="50" y="71"/>
                    <a:pt x="29" y="72"/>
                    <a:pt x="16" y="61"/>
                  </a:cubicBezTo>
                  <a:cubicBezTo>
                    <a:pt x="2" y="49"/>
                    <a:pt x="0" y="29"/>
                    <a:pt x="12" y="16"/>
                  </a:cubicBezTo>
                  <a:cubicBezTo>
                    <a:pt x="23" y="2"/>
                    <a:pt x="44" y="0"/>
                    <a:pt x="57" y="12"/>
                  </a:cubicBezTo>
                  <a:cubicBezTo>
                    <a:pt x="71" y="23"/>
                    <a:pt x="73" y="44"/>
                    <a:pt x="61" y="57"/>
                  </a:cubicBezTo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631113" y="2108200"/>
              <a:ext cx="1247775" cy="1244600"/>
            </a:xfrm>
            <a:custGeom>
              <a:avLst/>
              <a:gdLst>
                <a:gd name="T0" fmla="*/ 49 w 59"/>
                <a:gd name="T1" fmla="*/ 46 h 59"/>
                <a:gd name="T2" fmla="*/ 13 w 59"/>
                <a:gd name="T3" fmla="*/ 49 h 59"/>
                <a:gd name="T4" fmla="*/ 10 w 59"/>
                <a:gd name="T5" fmla="*/ 13 h 59"/>
                <a:gd name="T6" fmla="*/ 46 w 59"/>
                <a:gd name="T7" fmla="*/ 10 h 59"/>
                <a:gd name="T8" fmla="*/ 49 w 59"/>
                <a:gd name="T9" fmla="*/ 4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49" y="46"/>
                  </a:moveTo>
                  <a:cubicBezTo>
                    <a:pt x="40" y="57"/>
                    <a:pt x="24" y="59"/>
                    <a:pt x="13" y="49"/>
                  </a:cubicBezTo>
                  <a:cubicBezTo>
                    <a:pt x="2" y="40"/>
                    <a:pt x="0" y="24"/>
                    <a:pt x="10" y="13"/>
                  </a:cubicBezTo>
                  <a:cubicBezTo>
                    <a:pt x="19" y="2"/>
                    <a:pt x="35" y="0"/>
                    <a:pt x="46" y="10"/>
                  </a:cubicBezTo>
                  <a:cubicBezTo>
                    <a:pt x="57" y="19"/>
                    <a:pt x="59" y="35"/>
                    <a:pt x="49" y="4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836025" y="969962"/>
              <a:ext cx="973138" cy="927100"/>
            </a:xfrm>
            <a:custGeom>
              <a:avLst/>
              <a:gdLst>
                <a:gd name="T0" fmla="*/ 46 w 46"/>
                <a:gd name="T1" fmla="*/ 44 h 44"/>
                <a:gd name="T2" fmla="*/ 42 w 46"/>
                <a:gd name="T3" fmla="*/ 1 h 44"/>
                <a:gd name="T4" fmla="*/ 0 w 46"/>
                <a:gd name="T5" fmla="*/ 4 h 44"/>
                <a:gd name="T6" fmla="*/ 46 w 46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4">
                  <a:moveTo>
                    <a:pt x="46" y="44"/>
                  </a:moveTo>
                  <a:cubicBezTo>
                    <a:pt x="46" y="21"/>
                    <a:pt x="42" y="1"/>
                    <a:pt x="42" y="1"/>
                  </a:cubicBezTo>
                  <a:cubicBezTo>
                    <a:pt x="42" y="1"/>
                    <a:pt x="22" y="0"/>
                    <a:pt x="0" y="4"/>
                  </a:cubicBezTo>
                  <a:cubicBezTo>
                    <a:pt x="46" y="44"/>
                    <a:pt x="46" y="44"/>
                    <a:pt x="46" y="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411788" y="3500438"/>
              <a:ext cx="2430463" cy="2405063"/>
            </a:xfrm>
            <a:custGeom>
              <a:avLst/>
              <a:gdLst>
                <a:gd name="T0" fmla="*/ 0 w 115"/>
                <a:gd name="T1" fmla="*/ 69 h 114"/>
                <a:gd name="T2" fmla="*/ 54 w 115"/>
                <a:gd name="T3" fmla="*/ 114 h 114"/>
                <a:gd name="T4" fmla="*/ 115 w 115"/>
                <a:gd name="T5" fmla="*/ 65 h 114"/>
                <a:gd name="T6" fmla="*/ 37 w 115"/>
                <a:gd name="T7" fmla="*/ 0 h 114"/>
                <a:gd name="T8" fmla="*/ 0 w 115"/>
                <a:gd name="T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4">
                  <a:moveTo>
                    <a:pt x="0" y="69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63" y="107"/>
                    <a:pt x="88" y="88"/>
                    <a:pt x="115" y="6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9" y="30"/>
                    <a:pt x="6" y="58"/>
                    <a:pt x="0" y="6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016375" y="3479800"/>
              <a:ext cx="2198688" cy="2171700"/>
            </a:xfrm>
            <a:custGeom>
              <a:avLst/>
              <a:gdLst>
                <a:gd name="T0" fmla="*/ 72 w 104"/>
                <a:gd name="T1" fmla="*/ 71 h 103"/>
                <a:gd name="T2" fmla="*/ 16 w 104"/>
                <a:gd name="T3" fmla="*/ 100 h 103"/>
                <a:gd name="T4" fmla="*/ 0 w 104"/>
                <a:gd name="T5" fmla="*/ 103 h 103"/>
                <a:gd name="T6" fmla="*/ 71 w 104"/>
                <a:gd name="T7" fmla="*/ 11 h 103"/>
                <a:gd name="T8" fmla="*/ 104 w 104"/>
                <a:gd name="T9" fmla="*/ 33 h 103"/>
                <a:gd name="T10" fmla="*/ 72 w 104"/>
                <a:gd name="T11" fmla="*/ 7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3">
                  <a:moveTo>
                    <a:pt x="72" y="71"/>
                  </a:moveTo>
                  <a:cubicBezTo>
                    <a:pt x="92" y="25"/>
                    <a:pt x="16" y="100"/>
                    <a:pt x="16" y="10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6" y="67"/>
                    <a:pt x="41" y="22"/>
                    <a:pt x="71" y="11"/>
                  </a:cubicBezTo>
                  <a:cubicBezTo>
                    <a:pt x="103" y="0"/>
                    <a:pt x="104" y="33"/>
                    <a:pt x="104" y="33"/>
                  </a:cubicBezTo>
                  <a:cubicBezTo>
                    <a:pt x="72" y="71"/>
                    <a:pt x="72" y="71"/>
                    <a:pt x="72" y="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067425" y="4913313"/>
              <a:ext cx="1797050" cy="2489200"/>
            </a:xfrm>
            <a:custGeom>
              <a:avLst/>
              <a:gdLst>
                <a:gd name="T0" fmla="*/ 20 w 85"/>
                <a:gd name="T1" fmla="*/ 42 h 118"/>
                <a:gd name="T2" fmla="*/ 1 w 85"/>
                <a:gd name="T3" fmla="*/ 101 h 118"/>
                <a:gd name="T4" fmla="*/ 0 w 85"/>
                <a:gd name="T5" fmla="*/ 118 h 118"/>
                <a:gd name="T6" fmla="*/ 80 w 85"/>
                <a:gd name="T7" fmla="*/ 32 h 118"/>
                <a:gd name="T8" fmla="*/ 52 w 85"/>
                <a:gd name="T9" fmla="*/ 4 h 118"/>
                <a:gd name="T10" fmla="*/ 20 w 85"/>
                <a:gd name="T11" fmla="*/ 4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18">
                  <a:moveTo>
                    <a:pt x="20" y="42"/>
                  </a:moveTo>
                  <a:cubicBezTo>
                    <a:pt x="63" y="14"/>
                    <a:pt x="1" y="101"/>
                    <a:pt x="1" y="10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2" y="86"/>
                    <a:pt x="74" y="64"/>
                    <a:pt x="80" y="32"/>
                  </a:cubicBezTo>
                  <a:cubicBezTo>
                    <a:pt x="85" y="0"/>
                    <a:pt x="52" y="4"/>
                    <a:pt x="52" y="4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503738" y="5610225"/>
              <a:ext cx="1416050" cy="1476375"/>
            </a:xfrm>
            <a:custGeom>
              <a:avLst/>
              <a:gdLst>
                <a:gd name="T0" fmla="*/ 41 w 67"/>
                <a:gd name="T1" fmla="*/ 0 h 70"/>
                <a:gd name="T2" fmla="*/ 67 w 67"/>
                <a:gd name="T3" fmla="*/ 22 h 70"/>
                <a:gd name="T4" fmla="*/ 4 w 67"/>
                <a:gd name="T5" fmla="*/ 70 h 70"/>
                <a:gd name="T6" fmla="*/ 41 w 67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0">
                  <a:moveTo>
                    <a:pt x="41" y="0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33" y="67"/>
                    <a:pt x="4" y="70"/>
                    <a:pt x="4" y="70"/>
                  </a:cubicBezTo>
                  <a:cubicBezTo>
                    <a:pt x="4" y="70"/>
                    <a:pt x="0" y="40"/>
                    <a:pt x="41" y="0"/>
                  </a:cubicBezTo>
                </a:path>
              </a:pathLst>
            </a:custGeom>
            <a:solidFill>
              <a:srgbClr val="FFD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26013" y="5651500"/>
              <a:ext cx="950913" cy="1055688"/>
            </a:xfrm>
            <a:custGeom>
              <a:avLst/>
              <a:gdLst>
                <a:gd name="T0" fmla="*/ 23 w 45"/>
                <a:gd name="T1" fmla="*/ 0 h 50"/>
                <a:gd name="T2" fmla="*/ 45 w 45"/>
                <a:gd name="T3" fmla="*/ 19 h 50"/>
                <a:gd name="T4" fmla="*/ 0 w 45"/>
                <a:gd name="T5" fmla="*/ 50 h 50"/>
                <a:gd name="T6" fmla="*/ 23 w 4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0">
                  <a:moveTo>
                    <a:pt x="23" y="0"/>
                  </a:moveTo>
                  <a:cubicBezTo>
                    <a:pt x="45" y="19"/>
                    <a:pt x="45" y="19"/>
                    <a:pt x="45" y="19"/>
                  </a:cubicBezTo>
                  <a:cubicBezTo>
                    <a:pt x="29" y="38"/>
                    <a:pt x="0" y="50"/>
                    <a:pt x="0" y="50"/>
                  </a:cubicBezTo>
                  <a:cubicBezTo>
                    <a:pt x="0" y="50"/>
                    <a:pt x="7" y="16"/>
                    <a:pt x="23" y="0"/>
                  </a:cubicBezTo>
                </a:path>
              </a:pathLst>
            </a:custGeom>
            <a:solidFill>
              <a:srgbClr val="FFAC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116513" y="5694363"/>
              <a:ext cx="719138" cy="781050"/>
            </a:xfrm>
            <a:custGeom>
              <a:avLst/>
              <a:gdLst>
                <a:gd name="T0" fmla="*/ 16 w 34"/>
                <a:gd name="T1" fmla="*/ 0 h 37"/>
                <a:gd name="T2" fmla="*/ 34 w 34"/>
                <a:gd name="T3" fmla="*/ 15 h 37"/>
                <a:gd name="T4" fmla="*/ 0 w 34"/>
                <a:gd name="T5" fmla="*/ 37 h 37"/>
                <a:gd name="T6" fmla="*/ 16 w 34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7">
                  <a:moveTo>
                    <a:pt x="16" y="0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18" y="34"/>
                    <a:pt x="0" y="37"/>
                    <a:pt x="0" y="37"/>
                  </a:cubicBezTo>
                  <a:cubicBezTo>
                    <a:pt x="0" y="37"/>
                    <a:pt x="1" y="16"/>
                    <a:pt x="16" y="0"/>
                  </a:cubicBezTo>
                </a:path>
              </a:pathLst>
            </a:custGeom>
            <a:solidFill>
              <a:srgbClr val="E06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5307013" y="1117600"/>
              <a:ext cx="3275013" cy="3943350"/>
            </a:xfrm>
            <a:custGeom>
              <a:avLst/>
              <a:gdLst>
                <a:gd name="T0" fmla="*/ 0 w 155"/>
                <a:gd name="T1" fmla="*/ 187 h 187"/>
                <a:gd name="T2" fmla="*/ 0 w 155"/>
                <a:gd name="T3" fmla="*/ 187 h 187"/>
                <a:gd name="T4" fmla="*/ 1 w 155"/>
                <a:gd name="T5" fmla="*/ 186 h 187"/>
                <a:gd name="T6" fmla="*/ 2 w 155"/>
                <a:gd name="T7" fmla="*/ 183 h 187"/>
                <a:gd name="T8" fmla="*/ 2 w 155"/>
                <a:gd name="T9" fmla="*/ 182 h 187"/>
                <a:gd name="T10" fmla="*/ 3 w 155"/>
                <a:gd name="T11" fmla="*/ 181 h 187"/>
                <a:gd name="T12" fmla="*/ 3 w 155"/>
                <a:gd name="T13" fmla="*/ 180 h 187"/>
                <a:gd name="T14" fmla="*/ 4 w 155"/>
                <a:gd name="T15" fmla="*/ 180 h 187"/>
                <a:gd name="T16" fmla="*/ 4 w 155"/>
                <a:gd name="T17" fmla="*/ 180 h 187"/>
                <a:gd name="T18" fmla="*/ 5 w 155"/>
                <a:gd name="T19" fmla="*/ 177 h 187"/>
                <a:gd name="T20" fmla="*/ 5 w 155"/>
                <a:gd name="T21" fmla="*/ 177 h 187"/>
                <a:gd name="T22" fmla="*/ 5 w 155"/>
                <a:gd name="T23" fmla="*/ 177 h 187"/>
                <a:gd name="T24" fmla="*/ 5 w 155"/>
                <a:gd name="T25" fmla="*/ 177 h 187"/>
                <a:gd name="T26" fmla="*/ 5 w 155"/>
                <a:gd name="T27" fmla="*/ 177 h 187"/>
                <a:gd name="T28" fmla="*/ 7 w 155"/>
                <a:gd name="T29" fmla="*/ 174 h 187"/>
                <a:gd name="T30" fmla="*/ 7 w 155"/>
                <a:gd name="T31" fmla="*/ 173 h 187"/>
                <a:gd name="T32" fmla="*/ 8 w 155"/>
                <a:gd name="T33" fmla="*/ 170 h 187"/>
                <a:gd name="T34" fmla="*/ 8 w 155"/>
                <a:gd name="T35" fmla="*/ 172 h 187"/>
                <a:gd name="T36" fmla="*/ 8 w 155"/>
                <a:gd name="T37" fmla="*/ 171 h 187"/>
                <a:gd name="T38" fmla="*/ 8 w 155"/>
                <a:gd name="T39" fmla="*/ 170 h 187"/>
                <a:gd name="T40" fmla="*/ 9 w 155"/>
                <a:gd name="T41" fmla="*/ 169 h 187"/>
                <a:gd name="T42" fmla="*/ 9 w 155"/>
                <a:gd name="T43" fmla="*/ 169 h 187"/>
                <a:gd name="T44" fmla="*/ 33 w 155"/>
                <a:gd name="T45" fmla="*/ 123 h 187"/>
                <a:gd name="T46" fmla="*/ 33 w 155"/>
                <a:gd name="T47" fmla="*/ 124 h 187"/>
                <a:gd name="T48" fmla="*/ 33 w 155"/>
                <a:gd name="T49" fmla="*/ 123 h 187"/>
                <a:gd name="T50" fmla="*/ 37 w 155"/>
                <a:gd name="T51" fmla="*/ 118 h 187"/>
                <a:gd name="T52" fmla="*/ 36 w 155"/>
                <a:gd name="T53" fmla="*/ 118 h 187"/>
                <a:gd name="T54" fmla="*/ 37 w 155"/>
                <a:gd name="T55" fmla="*/ 118 h 187"/>
                <a:gd name="T56" fmla="*/ 39 w 155"/>
                <a:gd name="T57" fmla="*/ 113 h 187"/>
                <a:gd name="T58" fmla="*/ 39 w 155"/>
                <a:gd name="T59" fmla="*/ 114 h 187"/>
                <a:gd name="T60" fmla="*/ 39 w 155"/>
                <a:gd name="T61" fmla="*/ 113 h 187"/>
                <a:gd name="T62" fmla="*/ 47 w 155"/>
                <a:gd name="T63" fmla="*/ 101 h 187"/>
                <a:gd name="T64" fmla="*/ 49 w 155"/>
                <a:gd name="T65" fmla="*/ 97 h 187"/>
                <a:gd name="T66" fmla="*/ 64 w 155"/>
                <a:gd name="T67" fmla="*/ 74 h 187"/>
                <a:gd name="T68" fmla="*/ 67 w 155"/>
                <a:gd name="T69" fmla="*/ 70 h 187"/>
                <a:gd name="T70" fmla="*/ 69 w 155"/>
                <a:gd name="T71" fmla="*/ 67 h 187"/>
                <a:gd name="T72" fmla="*/ 70 w 155"/>
                <a:gd name="T73" fmla="*/ 65 h 187"/>
                <a:gd name="T74" fmla="*/ 75 w 155"/>
                <a:gd name="T75" fmla="*/ 58 h 187"/>
                <a:gd name="T76" fmla="*/ 76 w 155"/>
                <a:gd name="T77" fmla="*/ 57 h 187"/>
                <a:gd name="T78" fmla="*/ 81 w 155"/>
                <a:gd name="T79" fmla="*/ 51 h 187"/>
                <a:gd name="T80" fmla="*/ 86 w 155"/>
                <a:gd name="T81" fmla="*/ 44 h 187"/>
                <a:gd name="T82" fmla="*/ 92 w 155"/>
                <a:gd name="T83" fmla="*/ 38 h 187"/>
                <a:gd name="T84" fmla="*/ 108 w 155"/>
                <a:gd name="T85" fmla="*/ 21 h 187"/>
                <a:gd name="T86" fmla="*/ 97 w 155"/>
                <a:gd name="T87" fmla="*/ 32 h 187"/>
                <a:gd name="T88" fmla="*/ 103 w 155"/>
                <a:gd name="T89" fmla="*/ 26 h 187"/>
                <a:gd name="T90" fmla="*/ 108 w 155"/>
                <a:gd name="T91" fmla="*/ 21 h 187"/>
                <a:gd name="T92" fmla="*/ 114 w 155"/>
                <a:gd name="T93" fmla="*/ 17 h 187"/>
                <a:gd name="T94" fmla="*/ 114 w 155"/>
                <a:gd name="T95" fmla="*/ 17 h 187"/>
                <a:gd name="T96" fmla="*/ 117 w 155"/>
                <a:gd name="T97" fmla="*/ 14 h 187"/>
                <a:gd name="T98" fmla="*/ 119 w 155"/>
                <a:gd name="T99" fmla="*/ 13 h 187"/>
                <a:gd name="T100" fmla="*/ 125 w 155"/>
                <a:gd name="T101" fmla="*/ 10 h 187"/>
                <a:gd name="T102" fmla="*/ 130 w 155"/>
                <a:gd name="T103" fmla="*/ 8 h 187"/>
                <a:gd name="T104" fmla="*/ 134 w 155"/>
                <a:gd name="T105" fmla="*/ 6 h 187"/>
                <a:gd name="T106" fmla="*/ 139 w 155"/>
                <a:gd name="T107" fmla="*/ 4 h 187"/>
                <a:gd name="T108" fmla="*/ 155 w 155"/>
                <a:gd name="T109" fmla="*/ 0 h 187"/>
                <a:gd name="T110" fmla="*/ 144 w 155"/>
                <a:gd name="T111" fmla="*/ 3 h 187"/>
                <a:gd name="T112" fmla="*/ 150 w 155"/>
                <a:gd name="T113" fmla="*/ 1 h 187"/>
                <a:gd name="T114" fmla="*/ 154 w 155"/>
                <a:gd name="T1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" h="187">
                  <a:moveTo>
                    <a:pt x="1" y="186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1" y="187"/>
                    <a:pt x="1" y="187"/>
                    <a:pt x="1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" y="186"/>
                    <a:pt x="1" y="186"/>
                    <a:pt x="1" y="186"/>
                  </a:cubicBezTo>
                  <a:moveTo>
                    <a:pt x="2" y="182"/>
                  </a:moveTo>
                  <a:cubicBezTo>
                    <a:pt x="2" y="183"/>
                    <a:pt x="2" y="183"/>
                    <a:pt x="2" y="183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2" y="183"/>
                    <a:pt x="2" y="183"/>
                    <a:pt x="2" y="182"/>
                  </a:cubicBezTo>
                  <a:moveTo>
                    <a:pt x="3" y="180"/>
                  </a:moveTo>
                  <a:cubicBezTo>
                    <a:pt x="3" y="180"/>
                    <a:pt x="3" y="181"/>
                    <a:pt x="3" y="181"/>
                  </a:cubicBezTo>
                  <a:cubicBezTo>
                    <a:pt x="3" y="180"/>
                    <a:pt x="3" y="180"/>
                    <a:pt x="3" y="180"/>
                  </a:cubicBezTo>
                  <a:cubicBezTo>
                    <a:pt x="3" y="180"/>
                    <a:pt x="3" y="180"/>
                    <a:pt x="3" y="180"/>
                  </a:cubicBezTo>
                  <a:moveTo>
                    <a:pt x="4" y="180"/>
                  </a:moveTo>
                  <a:cubicBezTo>
                    <a:pt x="4" y="180"/>
                    <a:pt x="4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moveTo>
                    <a:pt x="5" y="177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5" y="178"/>
                    <a:pt x="4" y="178"/>
                    <a:pt x="4" y="179"/>
                  </a:cubicBezTo>
                  <a:cubicBezTo>
                    <a:pt x="4" y="178"/>
                    <a:pt x="5" y="178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5" y="177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7" y="173"/>
                  </a:moveTo>
                  <a:cubicBezTo>
                    <a:pt x="7" y="173"/>
                    <a:pt x="7" y="174"/>
                    <a:pt x="7" y="174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7" y="174"/>
                    <a:pt x="7" y="173"/>
                    <a:pt x="7" y="173"/>
                  </a:cubicBezTo>
                  <a:moveTo>
                    <a:pt x="8" y="170"/>
                  </a:moveTo>
                  <a:cubicBezTo>
                    <a:pt x="8" y="170"/>
                    <a:pt x="8" y="170"/>
                    <a:pt x="8" y="170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1"/>
                    <a:pt x="8" y="172"/>
                    <a:pt x="8" y="172"/>
                  </a:cubicBezTo>
                  <a:cubicBezTo>
                    <a:pt x="8" y="172"/>
                    <a:pt x="8" y="172"/>
                    <a:pt x="8" y="171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8" y="170"/>
                    <a:pt x="8" y="170"/>
                    <a:pt x="8" y="170"/>
                  </a:cubicBezTo>
                  <a:moveTo>
                    <a:pt x="9" y="168"/>
                  </a:moveTo>
                  <a:cubicBezTo>
                    <a:pt x="9" y="169"/>
                    <a:pt x="9" y="169"/>
                    <a:pt x="9" y="169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68"/>
                    <a:pt x="9" y="168"/>
                    <a:pt x="9" y="168"/>
                  </a:cubicBezTo>
                  <a:moveTo>
                    <a:pt x="33" y="123"/>
                  </a:moveTo>
                  <a:cubicBezTo>
                    <a:pt x="33" y="123"/>
                    <a:pt x="33" y="123"/>
                    <a:pt x="33" y="123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moveTo>
                    <a:pt x="37" y="118"/>
                  </a:move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6" y="118"/>
                    <a:pt x="36" y="118"/>
                  </a:cubicBezTo>
                  <a:cubicBezTo>
                    <a:pt x="36" y="118"/>
                    <a:pt x="36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moveTo>
                    <a:pt x="39" y="113"/>
                  </a:move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4"/>
                    <a:pt x="39" y="114"/>
                  </a:cubicBezTo>
                  <a:cubicBezTo>
                    <a:pt x="39" y="114"/>
                    <a:pt x="39" y="114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moveTo>
                    <a:pt x="49" y="97"/>
                  </a:moveTo>
                  <a:cubicBezTo>
                    <a:pt x="48" y="98"/>
                    <a:pt x="47" y="100"/>
                    <a:pt x="47" y="101"/>
                  </a:cubicBezTo>
                  <a:cubicBezTo>
                    <a:pt x="47" y="100"/>
                    <a:pt x="48" y="99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moveTo>
                    <a:pt x="67" y="70"/>
                  </a:moveTo>
                  <a:cubicBezTo>
                    <a:pt x="66" y="71"/>
                    <a:pt x="65" y="72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6" y="71"/>
                    <a:pt x="67" y="70"/>
                  </a:cubicBezTo>
                  <a:moveTo>
                    <a:pt x="75" y="58"/>
                  </a:moveTo>
                  <a:cubicBezTo>
                    <a:pt x="73" y="61"/>
                    <a:pt x="71" y="64"/>
                    <a:pt x="69" y="67"/>
                  </a:cubicBezTo>
                  <a:cubicBezTo>
                    <a:pt x="69" y="67"/>
                    <a:pt x="69" y="67"/>
                    <a:pt x="69" y="6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2" y="63"/>
                    <a:pt x="73" y="61"/>
                    <a:pt x="75" y="59"/>
                  </a:cubicBezTo>
                  <a:cubicBezTo>
                    <a:pt x="75" y="58"/>
                    <a:pt x="75" y="58"/>
                    <a:pt x="75" y="58"/>
                  </a:cubicBezTo>
                  <a:moveTo>
                    <a:pt x="97" y="32"/>
                  </a:moveTo>
                  <a:cubicBezTo>
                    <a:pt x="90" y="40"/>
                    <a:pt x="83" y="48"/>
                    <a:pt x="76" y="57"/>
                  </a:cubicBezTo>
                  <a:cubicBezTo>
                    <a:pt x="77" y="55"/>
                    <a:pt x="79" y="54"/>
                    <a:pt x="80" y="52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2" y="49"/>
                    <a:pt x="84" y="47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8" y="42"/>
                    <a:pt x="90" y="40"/>
                    <a:pt x="91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3" y="36"/>
                    <a:pt x="95" y="34"/>
                    <a:pt x="97" y="32"/>
                  </a:cubicBezTo>
                  <a:moveTo>
                    <a:pt x="108" y="21"/>
                  </a:moveTo>
                  <a:cubicBezTo>
                    <a:pt x="104" y="25"/>
                    <a:pt x="101" y="28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9" y="30"/>
                    <a:pt x="101" y="28"/>
                    <a:pt x="102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5" y="25"/>
                    <a:pt x="106" y="23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moveTo>
                    <a:pt x="119" y="13"/>
                  </a:moveTo>
                  <a:cubicBezTo>
                    <a:pt x="119" y="14"/>
                    <a:pt x="118" y="14"/>
                    <a:pt x="117" y="14"/>
                  </a:cubicBezTo>
                  <a:cubicBezTo>
                    <a:pt x="118" y="14"/>
                    <a:pt x="119" y="14"/>
                    <a:pt x="119" y="13"/>
                  </a:cubicBezTo>
                  <a:cubicBezTo>
                    <a:pt x="119" y="13"/>
                    <a:pt x="119" y="13"/>
                    <a:pt x="119" y="13"/>
                  </a:cubicBezTo>
                  <a:moveTo>
                    <a:pt x="143" y="3"/>
                  </a:moveTo>
                  <a:cubicBezTo>
                    <a:pt x="137" y="5"/>
                    <a:pt x="131" y="7"/>
                    <a:pt x="125" y="10"/>
                  </a:cubicBezTo>
                  <a:cubicBezTo>
                    <a:pt x="126" y="9"/>
                    <a:pt x="128" y="9"/>
                    <a:pt x="129" y="8"/>
                  </a:cubicBezTo>
                  <a:cubicBezTo>
                    <a:pt x="129" y="8"/>
                    <a:pt x="129" y="8"/>
                    <a:pt x="130" y="8"/>
                  </a:cubicBezTo>
                  <a:cubicBezTo>
                    <a:pt x="131" y="7"/>
                    <a:pt x="132" y="6"/>
                    <a:pt x="134" y="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5" y="5"/>
                    <a:pt x="137" y="5"/>
                    <a:pt x="138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41" y="3"/>
                    <a:pt x="142" y="3"/>
                    <a:pt x="143" y="3"/>
                  </a:cubicBezTo>
                  <a:moveTo>
                    <a:pt x="155" y="0"/>
                  </a:moveTo>
                  <a:cubicBezTo>
                    <a:pt x="152" y="1"/>
                    <a:pt x="148" y="1"/>
                    <a:pt x="144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5" y="2"/>
                    <a:pt x="147" y="2"/>
                    <a:pt x="149" y="1"/>
                  </a:cubicBezTo>
                  <a:cubicBezTo>
                    <a:pt x="149" y="1"/>
                    <a:pt x="149" y="1"/>
                    <a:pt x="150" y="1"/>
                  </a:cubicBezTo>
                  <a:cubicBezTo>
                    <a:pt x="151" y="1"/>
                    <a:pt x="153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5" y="0"/>
                    <a:pt x="155" y="0"/>
                    <a:pt x="155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5307013" y="1011238"/>
              <a:ext cx="3930650" cy="4789488"/>
            </a:xfrm>
            <a:custGeom>
              <a:avLst/>
              <a:gdLst>
                <a:gd name="T0" fmla="*/ 2 w 186"/>
                <a:gd name="T1" fmla="*/ 218 h 227"/>
                <a:gd name="T2" fmla="*/ 7 w 186"/>
                <a:gd name="T3" fmla="*/ 222 h 227"/>
                <a:gd name="T4" fmla="*/ 15 w 186"/>
                <a:gd name="T5" fmla="*/ 226 h 227"/>
                <a:gd name="T6" fmla="*/ 12 w 186"/>
                <a:gd name="T7" fmla="*/ 200 h 227"/>
                <a:gd name="T8" fmla="*/ 12 w 186"/>
                <a:gd name="T9" fmla="*/ 200 h 227"/>
                <a:gd name="T10" fmla="*/ 9 w 186"/>
                <a:gd name="T11" fmla="*/ 173 h 227"/>
                <a:gd name="T12" fmla="*/ 9 w 186"/>
                <a:gd name="T13" fmla="*/ 174 h 227"/>
                <a:gd name="T14" fmla="*/ 8 w 186"/>
                <a:gd name="T15" fmla="*/ 175 h 227"/>
                <a:gd name="T16" fmla="*/ 8 w 186"/>
                <a:gd name="T17" fmla="*/ 177 h 227"/>
                <a:gd name="T18" fmla="*/ 7 w 186"/>
                <a:gd name="T19" fmla="*/ 179 h 227"/>
                <a:gd name="T20" fmla="*/ 5 w 186"/>
                <a:gd name="T21" fmla="*/ 182 h 227"/>
                <a:gd name="T22" fmla="*/ 5 w 186"/>
                <a:gd name="T23" fmla="*/ 182 h 227"/>
                <a:gd name="T24" fmla="*/ 4 w 186"/>
                <a:gd name="T25" fmla="*/ 185 h 227"/>
                <a:gd name="T26" fmla="*/ 4 w 186"/>
                <a:gd name="T27" fmla="*/ 185 h 227"/>
                <a:gd name="T28" fmla="*/ 3 w 186"/>
                <a:gd name="T29" fmla="*/ 186 h 227"/>
                <a:gd name="T30" fmla="*/ 2 w 186"/>
                <a:gd name="T31" fmla="*/ 188 h 227"/>
                <a:gd name="T32" fmla="*/ 0 w 186"/>
                <a:gd name="T33" fmla="*/ 192 h 227"/>
                <a:gd name="T34" fmla="*/ 4 w 186"/>
                <a:gd name="T35" fmla="*/ 208 h 227"/>
                <a:gd name="T36" fmla="*/ 11 w 186"/>
                <a:gd name="T37" fmla="*/ 199 h 227"/>
                <a:gd name="T38" fmla="*/ 11 w 186"/>
                <a:gd name="T39" fmla="*/ 173 h 227"/>
                <a:gd name="T40" fmla="*/ 164 w 186"/>
                <a:gd name="T41" fmla="*/ 2 h 227"/>
                <a:gd name="T42" fmla="*/ 155 w 186"/>
                <a:gd name="T43" fmla="*/ 5 h 227"/>
                <a:gd name="T44" fmla="*/ 150 w 186"/>
                <a:gd name="T45" fmla="*/ 6 h 227"/>
                <a:gd name="T46" fmla="*/ 144 w 186"/>
                <a:gd name="T47" fmla="*/ 8 h 227"/>
                <a:gd name="T48" fmla="*/ 138 w 186"/>
                <a:gd name="T49" fmla="*/ 9 h 227"/>
                <a:gd name="T50" fmla="*/ 130 w 186"/>
                <a:gd name="T51" fmla="*/ 13 h 227"/>
                <a:gd name="T52" fmla="*/ 125 w 186"/>
                <a:gd name="T53" fmla="*/ 15 h 227"/>
                <a:gd name="T54" fmla="*/ 117 w 186"/>
                <a:gd name="T55" fmla="*/ 19 h 227"/>
                <a:gd name="T56" fmla="*/ 114 w 186"/>
                <a:gd name="T57" fmla="*/ 22 h 227"/>
                <a:gd name="T58" fmla="*/ 103 w 186"/>
                <a:gd name="T59" fmla="*/ 31 h 227"/>
                <a:gd name="T60" fmla="*/ 97 w 186"/>
                <a:gd name="T61" fmla="*/ 37 h 227"/>
                <a:gd name="T62" fmla="*/ 91 w 186"/>
                <a:gd name="T63" fmla="*/ 43 h 227"/>
                <a:gd name="T64" fmla="*/ 81 w 186"/>
                <a:gd name="T65" fmla="*/ 56 h 227"/>
                <a:gd name="T66" fmla="*/ 75 w 186"/>
                <a:gd name="T67" fmla="*/ 63 h 227"/>
                <a:gd name="T68" fmla="*/ 69 w 186"/>
                <a:gd name="T69" fmla="*/ 71 h 227"/>
                <a:gd name="T70" fmla="*/ 65 w 186"/>
                <a:gd name="T71" fmla="*/ 78 h 227"/>
                <a:gd name="T72" fmla="*/ 49 w 186"/>
                <a:gd name="T73" fmla="*/ 102 h 227"/>
                <a:gd name="T74" fmla="*/ 39 w 186"/>
                <a:gd name="T75" fmla="*/ 118 h 227"/>
                <a:gd name="T76" fmla="*/ 37 w 186"/>
                <a:gd name="T77" fmla="*/ 123 h 227"/>
                <a:gd name="T78" fmla="*/ 36 w 186"/>
                <a:gd name="T79" fmla="*/ 123 h 227"/>
                <a:gd name="T80" fmla="*/ 33 w 186"/>
                <a:gd name="T81" fmla="*/ 128 h 227"/>
                <a:gd name="T82" fmla="*/ 127 w 186"/>
                <a:gd name="T83" fmla="*/ 15 h 227"/>
                <a:gd name="T84" fmla="*/ 186 w 186"/>
                <a:gd name="T8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" h="227">
                  <a:moveTo>
                    <a:pt x="4" y="211"/>
                  </a:moveTo>
                  <a:cubicBezTo>
                    <a:pt x="3" y="212"/>
                    <a:pt x="3" y="213"/>
                    <a:pt x="2" y="214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4" y="211"/>
                    <a:pt x="4" y="211"/>
                    <a:pt x="4" y="211"/>
                  </a:cubicBezTo>
                  <a:moveTo>
                    <a:pt x="12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12" y="200"/>
                    <a:pt x="12" y="200"/>
                    <a:pt x="12" y="200"/>
                  </a:cubicBezTo>
                  <a:moveTo>
                    <a:pt x="11" y="173"/>
                  </a:moveTo>
                  <a:cubicBezTo>
                    <a:pt x="11" y="173"/>
                    <a:pt x="10" y="173"/>
                    <a:pt x="9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4"/>
                    <a:pt x="9" y="175"/>
                    <a:pt x="8" y="175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8"/>
                    <a:pt x="7" y="178"/>
                  </a:cubicBezTo>
                  <a:cubicBezTo>
                    <a:pt x="7" y="178"/>
                    <a:pt x="7" y="179"/>
                    <a:pt x="7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6" y="180"/>
                    <a:pt x="6" y="181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5" y="183"/>
                    <a:pt x="4" y="183"/>
                    <a:pt x="4" y="184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3" y="186"/>
                    <a:pt x="3" y="187"/>
                    <a:pt x="2" y="187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89"/>
                    <a:pt x="1" y="190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10"/>
                    <a:pt x="3" y="209"/>
                    <a:pt x="4" y="208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3" y="192"/>
                    <a:pt x="6" y="185"/>
                    <a:pt x="12" y="173"/>
                  </a:cubicBezTo>
                  <a:cubicBezTo>
                    <a:pt x="12" y="173"/>
                    <a:pt x="12" y="173"/>
                    <a:pt x="11" y="173"/>
                  </a:cubicBezTo>
                  <a:moveTo>
                    <a:pt x="186" y="0"/>
                  </a:moveTo>
                  <a:cubicBezTo>
                    <a:pt x="179" y="0"/>
                    <a:pt x="172" y="1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2" y="3"/>
                    <a:pt x="158" y="4"/>
                    <a:pt x="155" y="5"/>
                  </a:cubicBezTo>
                  <a:cubicBezTo>
                    <a:pt x="155" y="5"/>
                    <a:pt x="155" y="5"/>
                    <a:pt x="154" y="5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3" y="5"/>
                    <a:pt x="151" y="6"/>
                    <a:pt x="150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7" y="7"/>
                    <a:pt x="145" y="7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8"/>
                    <a:pt x="144" y="8"/>
                    <a:pt x="143" y="8"/>
                  </a:cubicBezTo>
                  <a:cubicBezTo>
                    <a:pt x="142" y="8"/>
                    <a:pt x="141" y="8"/>
                    <a:pt x="139" y="9"/>
                  </a:cubicBezTo>
                  <a:cubicBezTo>
                    <a:pt x="139" y="9"/>
                    <a:pt x="139" y="9"/>
                    <a:pt x="138" y="9"/>
                  </a:cubicBezTo>
                  <a:cubicBezTo>
                    <a:pt x="137" y="10"/>
                    <a:pt x="135" y="10"/>
                    <a:pt x="134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2" y="11"/>
                    <a:pt x="131" y="12"/>
                    <a:pt x="130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14"/>
                    <a:pt x="126" y="14"/>
                    <a:pt x="125" y="15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3" y="16"/>
                    <a:pt x="121" y="17"/>
                    <a:pt x="119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9"/>
                    <a:pt x="118" y="19"/>
                    <a:pt x="117" y="19"/>
                  </a:cubicBezTo>
                  <a:cubicBezTo>
                    <a:pt x="116" y="20"/>
                    <a:pt x="115" y="21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2" y="23"/>
                    <a:pt x="110" y="25"/>
                    <a:pt x="108" y="26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6" y="28"/>
                    <a:pt x="105" y="30"/>
                    <a:pt x="103" y="31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1" y="33"/>
                    <a:pt x="99" y="35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39"/>
                    <a:pt x="93" y="41"/>
                    <a:pt x="92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0" y="45"/>
                    <a:pt x="88" y="47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4" y="52"/>
                    <a:pt x="82" y="54"/>
                    <a:pt x="81" y="56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79" y="59"/>
                    <a:pt x="77" y="60"/>
                    <a:pt x="76" y="62"/>
                  </a:cubicBezTo>
                  <a:cubicBezTo>
                    <a:pt x="76" y="63"/>
                    <a:pt x="75" y="63"/>
                    <a:pt x="75" y="6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3" y="66"/>
                    <a:pt x="72" y="68"/>
                    <a:pt x="70" y="70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3"/>
                    <a:pt x="68" y="74"/>
                    <a:pt x="67" y="75"/>
                  </a:cubicBezTo>
                  <a:cubicBezTo>
                    <a:pt x="66" y="76"/>
                    <a:pt x="65" y="77"/>
                    <a:pt x="65" y="7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59" y="86"/>
                    <a:pt x="54" y="94"/>
                    <a:pt x="49" y="102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8" y="104"/>
                    <a:pt x="47" y="105"/>
                    <a:pt x="47" y="106"/>
                  </a:cubicBezTo>
                  <a:cubicBezTo>
                    <a:pt x="44" y="110"/>
                    <a:pt x="42" y="114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8" y="121"/>
                    <a:pt x="37" y="122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5" y="126"/>
                    <a:pt x="34" y="127"/>
                    <a:pt x="33" y="128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4" y="130"/>
                    <a:pt x="34" y="130"/>
                    <a:pt x="35" y="131"/>
                  </a:cubicBezTo>
                  <a:cubicBezTo>
                    <a:pt x="60" y="86"/>
                    <a:pt x="96" y="31"/>
                    <a:pt x="127" y="15"/>
                  </a:cubicBezTo>
                  <a:cubicBezTo>
                    <a:pt x="139" y="9"/>
                    <a:pt x="154" y="5"/>
                    <a:pt x="167" y="3"/>
                  </a:cubicBezTo>
                  <a:cubicBezTo>
                    <a:pt x="167" y="2"/>
                    <a:pt x="167" y="2"/>
                    <a:pt x="167" y="2"/>
                  </a:cubicBezTo>
                  <a:cubicBezTo>
                    <a:pt x="173" y="1"/>
                    <a:pt x="180" y="0"/>
                    <a:pt x="186" y="0"/>
                  </a:cubicBezTo>
                </a:path>
              </a:pathLst>
            </a:custGeom>
            <a:solidFill>
              <a:srgbClr val="898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348288" y="5208588"/>
              <a:ext cx="211138" cy="317500"/>
            </a:xfrm>
            <a:custGeom>
              <a:avLst/>
              <a:gdLst>
                <a:gd name="T0" fmla="*/ 2 w 10"/>
                <a:gd name="T1" fmla="*/ 9 h 15"/>
                <a:gd name="T2" fmla="*/ 0 w 10"/>
                <a:gd name="T3" fmla="*/ 12 h 15"/>
                <a:gd name="T4" fmla="*/ 0 w 10"/>
                <a:gd name="T5" fmla="*/ 15 h 15"/>
                <a:gd name="T6" fmla="*/ 2 w 10"/>
                <a:gd name="T7" fmla="*/ 12 h 15"/>
                <a:gd name="T8" fmla="*/ 2 w 10"/>
                <a:gd name="T9" fmla="*/ 9 h 15"/>
                <a:gd name="T10" fmla="*/ 9 w 10"/>
                <a:gd name="T11" fmla="*/ 0 h 15"/>
                <a:gd name="T12" fmla="*/ 9 w 10"/>
                <a:gd name="T13" fmla="*/ 0 h 15"/>
                <a:gd name="T14" fmla="*/ 10 w 10"/>
                <a:gd name="T15" fmla="*/ 1 h 15"/>
                <a:gd name="T16" fmla="*/ 10 w 10"/>
                <a:gd name="T17" fmla="*/ 1 h 15"/>
                <a:gd name="T18" fmla="*/ 9 w 10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5">
                  <a:moveTo>
                    <a:pt x="2" y="9"/>
                  </a:moveTo>
                  <a:cubicBezTo>
                    <a:pt x="1" y="10"/>
                    <a:pt x="0" y="11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594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370513" y="5060950"/>
              <a:ext cx="485775" cy="717550"/>
            </a:xfrm>
            <a:custGeom>
              <a:avLst/>
              <a:gdLst>
                <a:gd name="T0" fmla="*/ 0 w 306"/>
                <a:gd name="T1" fmla="*/ 0 h 452"/>
                <a:gd name="T2" fmla="*/ 13 w 306"/>
                <a:gd name="T3" fmla="*/ 213 h 452"/>
                <a:gd name="T4" fmla="*/ 13 w 306"/>
                <a:gd name="T5" fmla="*/ 253 h 452"/>
                <a:gd name="T6" fmla="*/ 26 w 306"/>
                <a:gd name="T7" fmla="*/ 333 h 452"/>
                <a:gd name="T8" fmla="*/ 159 w 306"/>
                <a:gd name="T9" fmla="*/ 452 h 452"/>
                <a:gd name="T10" fmla="*/ 306 w 306"/>
                <a:gd name="T11" fmla="*/ 266 h 452"/>
                <a:gd name="T12" fmla="*/ 306 w 306"/>
                <a:gd name="T13" fmla="*/ 253 h 452"/>
                <a:gd name="T14" fmla="*/ 119 w 306"/>
                <a:gd name="T15" fmla="*/ 107 h 452"/>
                <a:gd name="T16" fmla="*/ 106 w 306"/>
                <a:gd name="T17" fmla="*/ 93 h 452"/>
                <a:gd name="T18" fmla="*/ 0 w 306"/>
                <a:gd name="T1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452">
                  <a:moveTo>
                    <a:pt x="0" y="0"/>
                  </a:moveTo>
                  <a:lnTo>
                    <a:pt x="13" y="213"/>
                  </a:lnTo>
                  <a:lnTo>
                    <a:pt x="13" y="253"/>
                  </a:lnTo>
                  <a:lnTo>
                    <a:pt x="26" y="333"/>
                  </a:lnTo>
                  <a:lnTo>
                    <a:pt x="159" y="452"/>
                  </a:lnTo>
                  <a:lnTo>
                    <a:pt x="306" y="266"/>
                  </a:lnTo>
                  <a:lnTo>
                    <a:pt x="306" y="253"/>
                  </a:lnTo>
                  <a:lnTo>
                    <a:pt x="119" y="107"/>
                  </a:lnTo>
                  <a:lnTo>
                    <a:pt x="106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370513" y="5060950"/>
              <a:ext cx="485775" cy="717550"/>
            </a:xfrm>
            <a:custGeom>
              <a:avLst/>
              <a:gdLst>
                <a:gd name="T0" fmla="*/ 0 w 306"/>
                <a:gd name="T1" fmla="*/ 0 h 452"/>
                <a:gd name="T2" fmla="*/ 13 w 306"/>
                <a:gd name="T3" fmla="*/ 213 h 452"/>
                <a:gd name="T4" fmla="*/ 13 w 306"/>
                <a:gd name="T5" fmla="*/ 253 h 452"/>
                <a:gd name="T6" fmla="*/ 26 w 306"/>
                <a:gd name="T7" fmla="*/ 333 h 452"/>
                <a:gd name="T8" fmla="*/ 159 w 306"/>
                <a:gd name="T9" fmla="*/ 452 h 452"/>
                <a:gd name="T10" fmla="*/ 306 w 306"/>
                <a:gd name="T11" fmla="*/ 266 h 452"/>
                <a:gd name="T12" fmla="*/ 306 w 306"/>
                <a:gd name="T13" fmla="*/ 253 h 452"/>
                <a:gd name="T14" fmla="*/ 119 w 306"/>
                <a:gd name="T15" fmla="*/ 107 h 452"/>
                <a:gd name="T16" fmla="*/ 106 w 306"/>
                <a:gd name="T17" fmla="*/ 93 h 452"/>
                <a:gd name="T18" fmla="*/ 0 w 306"/>
                <a:gd name="T1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452">
                  <a:moveTo>
                    <a:pt x="0" y="0"/>
                  </a:moveTo>
                  <a:lnTo>
                    <a:pt x="13" y="213"/>
                  </a:lnTo>
                  <a:lnTo>
                    <a:pt x="13" y="253"/>
                  </a:lnTo>
                  <a:lnTo>
                    <a:pt x="26" y="333"/>
                  </a:lnTo>
                  <a:lnTo>
                    <a:pt x="159" y="452"/>
                  </a:lnTo>
                  <a:lnTo>
                    <a:pt x="306" y="266"/>
                  </a:lnTo>
                  <a:lnTo>
                    <a:pt x="306" y="253"/>
                  </a:lnTo>
                  <a:lnTo>
                    <a:pt x="119" y="107"/>
                  </a:lnTo>
                  <a:lnTo>
                    <a:pt x="106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370513" y="1074738"/>
              <a:ext cx="3910013" cy="4408489"/>
            </a:xfrm>
            <a:custGeom>
              <a:avLst/>
              <a:gdLst>
                <a:gd name="T0" fmla="*/ 9 w 185"/>
                <a:gd name="T1" fmla="*/ 170 h 209"/>
                <a:gd name="T2" fmla="*/ 0 w 185"/>
                <a:gd name="T3" fmla="*/ 189 h 209"/>
                <a:gd name="T4" fmla="*/ 8 w 185"/>
                <a:gd name="T5" fmla="*/ 196 h 209"/>
                <a:gd name="T6" fmla="*/ 9 w 185"/>
                <a:gd name="T7" fmla="*/ 197 h 209"/>
                <a:gd name="T8" fmla="*/ 23 w 185"/>
                <a:gd name="T9" fmla="*/ 208 h 209"/>
                <a:gd name="T10" fmla="*/ 23 w 185"/>
                <a:gd name="T11" fmla="*/ 209 h 209"/>
                <a:gd name="T12" fmla="*/ 27 w 185"/>
                <a:gd name="T13" fmla="*/ 205 h 209"/>
                <a:gd name="T14" fmla="*/ 2 w 185"/>
                <a:gd name="T15" fmla="*/ 184 h 209"/>
                <a:gd name="T16" fmla="*/ 9 w 185"/>
                <a:gd name="T17" fmla="*/ 170 h 209"/>
                <a:gd name="T18" fmla="*/ 9 w 185"/>
                <a:gd name="T19" fmla="*/ 170 h 209"/>
                <a:gd name="T20" fmla="*/ 164 w 185"/>
                <a:gd name="T21" fmla="*/ 0 h 209"/>
                <a:gd name="T22" fmla="*/ 124 w 185"/>
                <a:gd name="T23" fmla="*/ 12 h 209"/>
                <a:gd name="T24" fmla="*/ 32 w 185"/>
                <a:gd name="T25" fmla="*/ 128 h 209"/>
                <a:gd name="T26" fmla="*/ 32 w 185"/>
                <a:gd name="T27" fmla="*/ 128 h 209"/>
                <a:gd name="T28" fmla="*/ 39 w 185"/>
                <a:gd name="T29" fmla="*/ 115 h 209"/>
                <a:gd name="T30" fmla="*/ 76 w 185"/>
                <a:gd name="T31" fmla="*/ 146 h 209"/>
                <a:gd name="T32" fmla="*/ 114 w 185"/>
                <a:gd name="T33" fmla="*/ 102 h 209"/>
                <a:gd name="T34" fmla="*/ 112 w 185"/>
                <a:gd name="T35" fmla="*/ 58 h 209"/>
                <a:gd name="T36" fmla="*/ 137 w 185"/>
                <a:gd name="T37" fmla="*/ 46 h 209"/>
                <a:gd name="T38" fmla="*/ 156 w 185"/>
                <a:gd name="T39" fmla="*/ 53 h 209"/>
                <a:gd name="T40" fmla="*/ 185 w 185"/>
                <a:gd name="T41" fmla="*/ 18 h 209"/>
                <a:gd name="T42" fmla="*/ 164 w 185"/>
                <a:gd name="T4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5" h="209">
                  <a:moveTo>
                    <a:pt x="9" y="170"/>
                  </a:moveTo>
                  <a:cubicBezTo>
                    <a:pt x="3" y="182"/>
                    <a:pt x="0" y="189"/>
                    <a:pt x="0" y="189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9" y="197"/>
                    <a:pt x="9" y="197"/>
                    <a:pt x="9" y="197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3" y="209"/>
                    <a:pt x="23" y="209"/>
                    <a:pt x="23" y="209"/>
                  </a:cubicBezTo>
                  <a:cubicBezTo>
                    <a:pt x="27" y="205"/>
                    <a:pt x="27" y="205"/>
                    <a:pt x="27" y="205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4" y="181"/>
                    <a:pt x="6" y="176"/>
                    <a:pt x="9" y="170"/>
                  </a:cubicBezTo>
                  <a:cubicBezTo>
                    <a:pt x="9" y="170"/>
                    <a:pt x="9" y="170"/>
                    <a:pt x="9" y="170"/>
                  </a:cubicBezTo>
                  <a:moveTo>
                    <a:pt x="164" y="0"/>
                  </a:moveTo>
                  <a:cubicBezTo>
                    <a:pt x="151" y="2"/>
                    <a:pt x="136" y="6"/>
                    <a:pt x="124" y="12"/>
                  </a:cubicBezTo>
                  <a:cubicBezTo>
                    <a:pt x="93" y="28"/>
                    <a:pt x="57" y="83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4" y="123"/>
                    <a:pt x="37" y="119"/>
                    <a:pt x="39" y="115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114" y="102"/>
                    <a:pt x="114" y="102"/>
                    <a:pt x="114" y="102"/>
                  </a:cubicBezTo>
                  <a:cubicBezTo>
                    <a:pt x="102" y="90"/>
                    <a:pt x="101" y="71"/>
                    <a:pt x="112" y="58"/>
                  </a:cubicBezTo>
                  <a:cubicBezTo>
                    <a:pt x="118" y="50"/>
                    <a:pt x="127" y="46"/>
                    <a:pt x="137" y="46"/>
                  </a:cubicBezTo>
                  <a:cubicBezTo>
                    <a:pt x="143" y="46"/>
                    <a:pt x="150" y="48"/>
                    <a:pt x="156" y="53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7504113" y="2044700"/>
              <a:ext cx="1163638" cy="1181100"/>
            </a:xfrm>
            <a:custGeom>
              <a:avLst/>
              <a:gdLst>
                <a:gd name="T0" fmla="*/ 36 w 55"/>
                <a:gd name="T1" fmla="*/ 0 h 56"/>
                <a:gd name="T2" fmla="*/ 11 w 55"/>
                <a:gd name="T3" fmla="*/ 12 h 56"/>
                <a:gd name="T4" fmla="*/ 13 w 55"/>
                <a:gd name="T5" fmla="*/ 56 h 56"/>
                <a:gd name="T6" fmla="*/ 17 w 55"/>
                <a:gd name="T7" fmla="*/ 51 h 56"/>
                <a:gd name="T8" fmla="*/ 16 w 55"/>
                <a:gd name="T9" fmla="*/ 16 h 56"/>
                <a:gd name="T10" fmla="*/ 36 w 55"/>
                <a:gd name="T11" fmla="*/ 7 h 56"/>
                <a:gd name="T12" fmla="*/ 51 w 55"/>
                <a:gd name="T13" fmla="*/ 11 h 56"/>
                <a:gd name="T14" fmla="*/ 55 w 55"/>
                <a:gd name="T15" fmla="*/ 7 h 56"/>
                <a:gd name="T16" fmla="*/ 36 w 5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6">
                  <a:moveTo>
                    <a:pt x="36" y="0"/>
                  </a:moveTo>
                  <a:cubicBezTo>
                    <a:pt x="26" y="0"/>
                    <a:pt x="17" y="4"/>
                    <a:pt x="11" y="12"/>
                  </a:cubicBezTo>
                  <a:cubicBezTo>
                    <a:pt x="0" y="25"/>
                    <a:pt x="1" y="44"/>
                    <a:pt x="13" y="56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8" y="41"/>
                    <a:pt x="7" y="26"/>
                    <a:pt x="16" y="16"/>
                  </a:cubicBezTo>
                  <a:cubicBezTo>
                    <a:pt x="21" y="10"/>
                    <a:pt x="28" y="7"/>
                    <a:pt x="36" y="7"/>
                  </a:cubicBezTo>
                  <a:cubicBezTo>
                    <a:pt x="41" y="7"/>
                    <a:pt x="46" y="8"/>
                    <a:pt x="51" y="11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9" y="2"/>
                    <a:pt x="42" y="0"/>
                    <a:pt x="36" y="0"/>
                  </a:cubicBezTo>
                </a:path>
              </a:pathLst>
            </a:custGeom>
            <a:solidFill>
              <a:srgbClr val="0E3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653338" y="2192338"/>
              <a:ext cx="928688" cy="928688"/>
            </a:xfrm>
            <a:custGeom>
              <a:avLst/>
              <a:gdLst>
                <a:gd name="T0" fmla="*/ 29 w 44"/>
                <a:gd name="T1" fmla="*/ 0 h 44"/>
                <a:gd name="T2" fmla="*/ 9 w 44"/>
                <a:gd name="T3" fmla="*/ 9 h 44"/>
                <a:gd name="T4" fmla="*/ 10 w 44"/>
                <a:gd name="T5" fmla="*/ 44 h 44"/>
                <a:gd name="T6" fmla="*/ 44 w 44"/>
                <a:gd name="T7" fmla="*/ 4 h 44"/>
                <a:gd name="T8" fmla="*/ 29 w 4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9" y="0"/>
                  </a:moveTo>
                  <a:cubicBezTo>
                    <a:pt x="21" y="0"/>
                    <a:pt x="14" y="3"/>
                    <a:pt x="9" y="9"/>
                  </a:cubicBezTo>
                  <a:cubicBezTo>
                    <a:pt x="0" y="19"/>
                    <a:pt x="1" y="34"/>
                    <a:pt x="10" y="4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39" y="1"/>
                    <a:pt x="34" y="0"/>
                    <a:pt x="29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8836025" y="990600"/>
              <a:ext cx="846138" cy="463550"/>
            </a:xfrm>
            <a:custGeom>
              <a:avLst/>
              <a:gdLst>
                <a:gd name="T0" fmla="*/ 38 w 40"/>
                <a:gd name="T1" fmla="*/ 0 h 22"/>
                <a:gd name="T2" fmla="*/ 19 w 40"/>
                <a:gd name="T3" fmla="*/ 1 h 22"/>
                <a:gd name="T4" fmla="*/ 0 w 40"/>
                <a:gd name="T5" fmla="*/ 3 h 22"/>
                <a:gd name="T6" fmla="*/ 0 w 40"/>
                <a:gd name="T7" fmla="*/ 4 h 22"/>
                <a:gd name="T8" fmla="*/ 21 w 40"/>
                <a:gd name="T9" fmla="*/ 22 h 22"/>
                <a:gd name="T10" fmla="*/ 40 w 40"/>
                <a:gd name="T11" fmla="*/ 0 h 22"/>
                <a:gd name="T12" fmla="*/ 40 w 40"/>
                <a:gd name="T13" fmla="*/ 0 h 22"/>
                <a:gd name="T14" fmla="*/ 38 w 40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2">
                  <a:moveTo>
                    <a:pt x="38" y="0"/>
                  </a:moveTo>
                  <a:cubicBezTo>
                    <a:pt x="35" y="0"/>
                    <a:pt x="28" y="0"/>
                    <a:pt x="19" y="1"/>
                  </a:cubicBezTo>
                  <a:cubicBezTo>
                    <a:pt x="13" y="1"/>
                    <a:pt x="6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411788" y="3500438"/>
              <a:ext cx="1565275" cy="1898650"/>
            </a:xfrm>
            <a:custGeom>
              <a:avLst/>
              <a:gdLst>
                <a:gd name="T0" fmla="*/ 37 w 74"/>
                <a:gd name="T1" fmla="*/ 0 h 90"/>
                <a:gd name="T2" fmla="*/ 30 w 74"/>
                <a:gd name="T3" fmla="*/ 13 h 90"/>
                <a:gd name="T4" fmla="*/ 38 w 74"/>
                <a:gd name="T5" fmla="*/ 32 h 90"/>
                <a:gd name="T6" fmla="*/ 6 w 74"/>
                <a:gd name="T7" fmla="*/ 70 h 90"/>
                <a:gd name="T8" fmla="*/ 7 w 74"/>
                <a:gd name="T9" fmla="*/ 55 h 90"/>
                <a:gd name="T10" fmla="*/ 0 w 74"/>
                <a:gd name="T11" fmla="*/ 69 h 90"/>
                <a:gd name="T12" fmla="*/ 25 w 74"/>
                <a:gd name="T13" fmla="*/ 90 h 90"/>
                <a:gd name="T14" fmla="*/ 74 w 74"/>
                <a:gd name="T15" fmla="*/ 31 h 90"/>
                <a:gd name="T16" fmla="*/ 37 w 74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0">
                  <a:moveTo>
                    <a:pt x="37" y="0"/>
                  </a:moveTo>
                  <a:cubicBezTo>
                    <a:pt x="35" y="4"/>
                    <a:pt x="32" y="8"/>
                    <a:pt x="30" y="13"/>
                  </a:cubicBezTo>
                  <a:cubicBezTo>
                    <a:pt x="37" y="20"/>
                    <a:pt x="38" y="32"/>
                    <a:pt x="38" y="32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0"/>
                    <a:pt x="10" y="56"/>
                    <a:pt x="7" y="55"/>
                  </a:cubicBezTo>
                  <a:cubicBezTo>
                    <a:pt x="4" y="61"/>
                    <a:pt x="2" y="66"/>
                    <a:pt x="0" y="69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3954463" y="3668713"/>
              <a:ext cx="1731963" cy="1982788"/>
            </a:xfrm>
            <a:custGeom>
              <a:avLst/>
              <a:gdLst>
                <a:gd name="T0" fmla="*/ 3 w 82"/>
                <a:gd name="T1" fmla="*/ 94 h 94"/>
                <a:gd name="T2" fmla="*/ 0 w 82"/>
                <a:gd name="T3" fmla="*/ 94 h 94"/>
                <a:gd name="T4" fmla="*/ 0 w 82"/>
                <a:gd name="T5" fmla="*/ 94 h 94"/>
                <a:gd name="T6" fmla="*/ 3 w 82"/>
                <a:gd name="T7" fmla="*/ 94 h 94"/>
                <a:gd name="T8" fmla="*/ 3 w 82"/>
                <a:gd name="T9" fmla="*/ 94 h 94"/>
                <a:gd name="T10" fmla="*/ 62 w 82"/>
                <a:gd name="T11" fmla="*/ 7 h 94"/>
                <a:gd name="T12" fmla="*/ 47 w 82"/>
                <a:gd name="T13" fmla="*/ 20 h 94"/>
                <a:gd name="T14" fmla="*/ 62 w 82"/>
                <a:gd name="T15" fmla="*/ 7 h 94"/>
                <a:gd name="T16" fmla="*/ 79 w 82"/>
                <a:gd name="T17" fmla="*/ 0 h 94"/>
                <a:gd name="T18" fmla="*/ 73 w 82"/>
                <a:gd name="T19" fmla="*/ 2 h 94"/>
                <a:gd name="T20" fmla="*/ 76 w 82"/>
                <a:gd name="T21" fmla="*/ 1 h 94"/>
                <a:gd name="T22" fmla="*/ 76 w 82"/>
                <a:gd name="T23" fmla="*/ 1 h 94"/>
                <a:gd name="T24" fmla="*/ 79 w 82"/>
                <a:gd name="T25" fmla="*/ 0 h 94"/>
                <a:gd name="T26" fmla="*/ 82 w 82"/>
                <a:gd name="T27" fmla="*/ 0 h 94"/>
                <a:gd name="T28" fmla="*/ 80 w 82"/>
                <a:gd name="T29" fmla="*/ 0 h 94"/>
                <a:gd name="T30" fmla="*/ 80 w 82"/>
                <a:gd name="T31" fmla="*/ 0 h 94"/>
                <a:gd name="T32" fmla="*/ 82 w 82"/>
                <a:gd name="T33" fmla="*/ 0 h 94"/>
                <a:gd name="T34" fmla="*/ 82 w 82"/>
                <a:gd name="T3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94">
                  <a:moveTo>
                    <a:pt x="3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3" y="94"/>
                    <a:pt x="3" y="94"/>
                  </a:cubicBezTo>
                  <a:moveTo>
                    <a:pt x="62" y="7"/>
                  </a:moveTo>
                  <a:cubicBezTo>
                    <a:pt x="57" y="10"/>
                    <a:pt x="52" y="15"/>
                    <a:pt x="47" y="20"/>
                  </a:cubicBezTo>
                  <a:cubicBezTo>
                    <a:pt x="52" y="15"/>
                    <a:pt x="57" y="10"/>
                    <a:pt x="62" y="7"/>
                  </a:cubicBezTo>
                  <a:moveTo>
                    <a:pt x="79" y="0"/>
                  </a:moveTo>
                  <a:cubicBezTo>
                    <a:pt x="77" y="1"/>
                    <a:pt x="75" y="1"/>
                    <a:pt x="73" y="2"/>
                  </a:cubicBezTo>
                  <a:cubicBezTo>
                    <a:pt x="74" y="1"/>
                    <a:pt x="75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8" y="0"/>
                    <a:pt x="79" y="0"/>
                  </a:cubicBezTo>
                  <a:moveTo>
                    <a:pt x="82" y="0"/>
                  </a:move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954463" y="3668713"/>
              <a:ext cx="1731963" cy="1982788"/>
            </a:xfrm>
            <a:custGeom>
              <a:avLst/>
              <a:gdLst>
                <a:gd name="T0" fmla="*/ 82 w 82"/>
                <a:gd name="T1" fmla="*/ 0 h 94"/>
                <a:gd name="T2" fmla="*/ 80 w 82"/>
                <a:gd name="T3" fmla="*/ 0 h 94"/>
                <a:gd name="T4" fmla="*/ 80 w 82"/>
                <a:gd name="T5" fmla="*/ 0 h 94"/>
                <a:gd name="T6" fmla="*/ 79 w 82"/>
                <a:gd name="T7" fmla="*/ 0 h 94"/>
                <a:gd name="T8" fmla="*/ 76 w 82"/>
                <a:gd name="T9" fmla="*/ 1 h 94"/>
                <a:gd name="T10" fmla="*/ 76 w 82"/>
                <a:gd name="T11" fmla="*/ 1 h 94"/>
                <a:gd name="T12" fmla="*/ 73 w 82"/>
                <a:gd name="T13" fmla="*/ 2 h 94"/>
                <a:gd name="T14" fmla="*/ 72 w 82"/>
                <a:gd name="T15" fmla="*/ 2 h 94"/>
                <a:gd name="T16" fmla="*/ 62 w 82"/>
                <a:gd name="T17" fmla="*/ 7 h 94"/>
                <a:gd name="T18" fmla="*/ 47 w 82"/>
                <a:gd name="T19" fmla="*/ 20 h 94"/>
                <a:gd name="T20" fmla="*/ 0 w 82"/>
                <a:gd name="T21" fmla="*/ 94 h 94"/>
                <a:gd name="T22" fmla="*/ 3 w 82"/>
                <a:gd name="T23" fmla="*/ 94 h 94"/>
                <a:gd name="T24" fmla="*/ 74 w 82"/>
                <a:gd name="T25" fmla="*/ 2 h 94"/>
                <a:gd name="T26" fmla="*/ 82 w 82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94">
                  <a:moveTo>
                    <a:pt x="82" y="0"/>
                  </a:move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8" y="0"/>
                    <a:pt x="77" y="1"/>
                    <a:pt x="76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5" y="1"/>
                    <a:pt x="74" y="1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68" y="3"/>
                    <a:pt x="65" y="5"/>
                    <a:pt x="62" y="7"/>
                  </a:cubicBezTo>
                  <a:cubicBezTo>
                    <a:pt x="57" y="10"/>
                    <a:pt x="52" y="15"/>
                    <a:pt x="47" y="20"/>
                  </a:cubicBezTo>
                  <a:cubicBezTo>
                    <a:pt x="31" y="40"/>
                    <a:pt x="18" y="69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29" y="57"/>
                    <a:pt x="44" y="12"/>
                    <a:pt x="74" y="2"/>
                  </a:cubicBezTo>
                  <a:cubicBezTo>
                    <a:pt x="77" y="1"/>
                    <a:pt x="80" y="0"/>
                    <a:pt x="82" y="0"/>
                  </a:cubicBezTo>
                </a:path>
              </a:pathLst>
            </a:custGeom>
            <a:solidFill>
              <a:srgbClr val="898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016375" y="3668713"/>
              <a:ext cx="2198688" cy="1982788"/>
            </a:xfrm>
            <a:custGeom>
              <a:avLst/>
              <a:gdLst>
                <a:gd name="T0" fmla="*/ 80 w 104"/>
                <a:gd name="T1" fmla="*/ 0 h 94"/>
                <a:gd name="T2" fmla="*/ 79 w 104"/>
                <a:gd name="T3" fmla="*/ 0 h 94"/>
                <a:gd name="T4" fmla="*/ 79 w 104"/>
                <a:gd name="T5" fmla="*/ 0 h 94"/>
                <a:gd name="T6" fmla="*/ 71 w 104"/>
                <a:gd name="T7" fmla="*/ 2 h 94"/>
                <a:gd name="T8" fmla="*/ 0 w 104"/>
                <a:gd name="T9" fmla="*/ 94 h 94"/>
                <a:gd name="T10" fmla="*/ 0 w 104"/>
                <a:gd name="T11" fmla="*/ 94 h 94"/>
                <a:gd name="T12" fmla="*/ 13 w 104"/>
                <a:gd name="T13" fmla="*/ 91 h 94"/>
                <a:gd name="T14" fmla="*/ 70 w 104"/>
                <a:gd name="T15" fmla="*/ 47 h 94"/>
                <a:gd name="T16" fmla="*/ 70 w 104"/>
                <a:gd name="T17" fmla="*/ 47 h 94"/>
                <a:gd name="T18" fmla="*/ 72 w 104"/>
                <a:gd name="T19" fmla="*/ 47 h 94"/>
                <a:gd name="T20" fmla="*/ 73 w 104"/>
                <a:gd name="T21" fmla="*/ 47 h 94"/>
                <a:gd name="T22" fmla="*/ 73 w 104"/>
                <a:gd name="T23" fmla="*/ 47 h 94"/>
                <a:gd name="T24" fmla="*/ 72 w 104"/>
                <a:gd name="T25" fmla="*/ 62 h 94"/>
                <a:gd name="T26" fmla="*/ 104 w 104"/>
                <a:gd name="T27" fmla="*/ 24 h 94"/>
                <a:gd name="T28" fmla="*/ 96 w 104"/>
                <a:gd name="T29" fmla="*/ 5 h 94"/>
                <a:gd name="T30" fmla="*/ 96 w 104"/>
                <a:gd name="T31" fmla="*/ 5 h 94"/>
                <a:gd name="T32" fmla="*/ 94 w 104"/>
                <a:gd name="T33" fmla="*/ 3 h 94"/>
                <a:gd name="T34" fmla="*/ 94 w 104"/>
                <a:gd name="T35" fmla="*/ 3 h 94"/>
                <a:gd name="T36" fmla="*/ 94 w 104"/>
                <a:gd name="T37" fmla="*/ 3 h 94"/>
                <a:gd name="T38" fmla="*/ 93 w 104"/>
                <a:gd name="T39" fmla="*/ 5 h 94"/>
                <a:gd name="T40" fmla="*/ 80 w 104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94">
                  <a:moveTo>
                    <a:pt x="80" y="0"/>
                  </a:moveTo>
                  <a:cubicBezTo>
                    <a:pt x="80" y="0"/>
                    <a:pt x="80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7" y="0"/>
                    <a:pt x="74" y="1"/>
                    <a:pt x="71" y="2"/>
                  </a:cubicBezTo>
                  <a:cubicBezTo>
                    <a:pt x="41" y="12"/>
                    <a:pt x="26" y="57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3" y="91"/>
                    <a:pt x="58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1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6" y="48"/>
                    <a:pt x="76" y="52"/>
                    <a:pt x="72" y="6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3" y="12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4"/>
                    <a:pt x="95" y="4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4"/>
                    <a:pt x="93" y="4"/>
                    <a:pt x="93" y="5"/>
                  </a:cubicBezTo>
                  <a:cubicBezTo>
                    <a:pt x="90" y="2"/>
                    <a:pt x="86" y="0"/>
                    <a:pt x="80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370513" y="5610225"/>
              <a:ext cx="84138" cy="8413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0 h 4"/>
                <a:gd name="T4" fmla="*/ 2 w 4"/>
                <a:gd name="T5" fmla="*/ 2 h 4"/>
                <a:gd name="T6" fmla="*/ 2 w 4"/>
                <a:gd name="T7" fmla="*/ 2 h 4"/>
                <a:gd name="T8" fmla="*/ 4 w 4"/>
                <a:gd name="T9" fmla="*/ 4 h 4"/>
                <a:gd name="T10" fmla="*/ 4 w 4"/>
                <a:gd name="T11" fmla="*/ 4 h 4"/>
                <a:gd name="T12" fmla="*/ 0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1A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411788" y="5651500"/>
              <a:ext cx="42863" cy="4286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18E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454650" y="5694363"/>
              <a:ext cx="127000" cy="106363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0 h 5"/>
                <a:gd name="T4" fmla="*/ 0 w 6"/>
                <a:gd name="T5" fmla="*/ 0 h 5"/>
                <a:gd name="T6" fmla="*/ 0 w 6"/>
                <a:gd name="T7" fmla="*/ 0 h 5"/>
                <a:gd name="T8" fmla="*/ 6 w 6"/>
                <a:gd name="T9" fmla="*/ 5 h 5"/>
                <a:gd name="T10" fmla="*/ 6 w 6"/>
                <a:gd name="T11" fmla="*/ 5 h 5"/>
                <a:gd name="T12" fmla="*/ 0 w 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8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1348143" y="3833118"/>
            <a:ext cx="132793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44620" y="3644985"/>
            <a:ext cx="897682" cy="169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6295" y="3721208"/>
            <a:ext cx="538609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2009</a:t>
            </a:r>
            <a:endParaRPr 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28584" y="3032246"/>
            <a:ext cx="132793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25060" y="2844113"/>
            <a:ext cx="897682" cy="169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36735" y="2920336"/>
            <a:ext cx="538609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2010</a:t>
            </a:r>
            <a:endParaRPr 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16259" y="2222644"/>
            <a:ext cx="132793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736" y="2034511"/>
            <a:ext cx="897682" cy="169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24411" y="2110734"/>
            <a:ext cx="538609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2012</a:t>
            </a:r>
            <a:endParaRPr 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21062" y="3833118"/>
            <a:ext cx="132793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17539" y="3644985"/>
            <a:ext cx="897682" cy="169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29214" y="3721208"/>
            <a:ext cx="538609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2021</a:t>
            </a:r>
            <a:endParaRPr 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301502" y="3032246"/>
            <a:ext cx="132793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97979" y="2844113"/>
            <a:ext cx="897682" cy="169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09654" y="2920336"/>
            <a:ext cx="538609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2022</a:t>
            </a:r>
            <a:endParaRPr 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89178" y="2222644"/>
            <a:ext cx="132793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85655" y="2034511"/>
            <a:ext cx="897682" cy="169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97330" y="2110734"/>
            <a:ext cx="567463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20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XX</a:t>
            </a:r>
            <a:endParaRPr 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56436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7" grpId="0"/>
      <p:bldP spid="68" grpId="0"/>
      <p:bldP spid="69" grpId="0"/>
      <p:bldP spid="70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1774" y="-293589"/>
            <a:ext cx="7797850" cy="5572723"/>
          </a:xfrm>
          <a:prstGeom prst="rect">
            <a:avLst/>
          </a:prstGeom>
          <a:noFill/>
        </p:spPr>
      </p:pic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753668" y="2139702"/>
            <a:ext cx="51864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感谢观看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467544" y="1449239"/>
            <a:ext cx="532859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Thanks for watching 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772532" y="3076386"/>
            <a:ext cx="33674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日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37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存储系统的层次化结构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DE43D7-C7B6-FFED-F6AF-E1D24D91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66988"/>
            <a:ext cx="7523809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4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309634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存储系统的层次化结构原理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29A315-9244-338E-54ED-6296B2ACBA1E}"/>
              </a:ext>
            </a:extLst>
          </p:cNvPr>
          <p:cNvSpPr txBox="1"/>
          <p:nvPr/>
        </p:nvSpPr>
        <p:spPr>
          <a:xfrm>
            <a:off x="395536" y="98757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局部性原理：时间局部性原理与空间局部性原理</a:t>
            </a:r>
          </a:p>
        </p:txBody>
      </p:sp>
      <p:grpSp>
        <p:nvGrpSpPr>
          <p:cNvPr id="5" name="Group 33">
            <a:extLst>
              <a:ext uri="{FF2B5EF4-FFF2-40B4-BE49-F238E27FC236}">
                <a16:creationId xmlns:a16="http://schemas.microsoft.com/office/drawing/2014/main" id="{8E96D602-3D3F-29C8-13D1-45FDC92173D1}"/>
              </a:ext>
            </a:extLst>
          </p:cNvPr>
          <p:cNvGrpSpPr/>
          <p:nvPr/>
        </p:nvGrpSpPr>
        <p:grpSpPr>
          <a:xfrm>
            <a:off x="7884368" y="408882"/>
            <a:ext cx="893258" cy="893307"/>
            <a:chOff x="5526407" y="1696816"/>
            <a:chExt cx="1191141" cy="1191141"/>
          </a:xfrm>
        </p:grpSpPr>
        <p:sp>
          <p:nvSpPr>
            <p:cNvPr id="6" name="Shape 1790">
              <a:extLst>
                <a:ext uri="{FF2B5EF4-FFF2-40B4-BE49-F238E27FC236}">
                  <a16:creationId xmlns:a16="http://schemas.microsoft.com/office/drawing/2014/main" id="{2E24A570-27D5-9E32-7B28-FE3DA9EC938E}"/>
                </a:ext>
              </a:extLst>
            </p:cNvPr>
            <p:cNvSpPr/>
            <p:nvPr/>
          </p:nvSpPr>
          <p:spPr>
            <a:xfrm>
              <a:off x="5526407" y="1696816"/>
              <a:ext cx="1191141" cy="119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dirty="0">
                <a:cs typeface="+mn-ea"/>
                <a:sym typeface="+mn-lt"/>
              </a:endParaRPr>
            </a:p>
          </p:txBody>
        </p:sp>
        <p:sp>
          <p:nvSpPr>
            <p:cNvPr id="7" name="Shape 1804">
              <a:extLst>
                <a:ext uri="{FF2B5EF4-FFF2-40B4-BE49-F238E27FC236}">
                  <a16:creationId xmlns:a16="http://schemas.microsoft.com/office/drawing/2014/main" id="{BB7C13FE-86C8-C069-BE30-951D6D8C1128}"/>
                </a:ext>
              </a:extLst>
            </p:cNvPr>
            <p:cNvSpPr/>
            <p:nvPr/>
          </p:nvSpPr>
          <p:spPr>
            <a:xfrm>
              <a:off x="5902228" y="2068264"/>
              <a:ext cx="448246" cy="44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FE2E0CD-9C91-AF21-49DD-AFFD82E9F8C2}"/>
              </a:ext>
            </a:extLst>
          </p:cNvPr>
          <p:cNvSpPr txBox="1"/>
          <p:nvPr/>
        </p:nvSpPr>
        <p:spPr>
          <a:xfrm>
            <a:off x="395536" y="1491630"/>
            <a:ext cx="7742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首先我们需要知道，如果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cache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不命中，那么高速缓冲的功能就失效了。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那么访问成本就是访问主存所耗费的时间。所以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cache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的命中率必须要高。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5BC5E4-28A4-D59F-8D65-92E58DA90220}"/>
              </a:ext>
            </a:extLst>
          </p:cNvPr>
          <p:cNvSpPr txBox="1"/>
          <p:nvPr/>
        </p:nvSpPr>
        <p:spPr>
          <a:xfrm>
            <a:off x="323528" y="2266876"/>
            <a:ext cx="941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那么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cache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的命中率为什么高呢？这就涉及到空间局部性与时间局部性了。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举个例子，去图书馆看书。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今天上午看完下午接着要看（不久的将来访问相同的信息）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看完这本书后很有可能会看与这本书类似的书（不久的将来访问附近的信息）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595FD4-C527-2843-F8C6-D36B4F51C394}"/>
              </a:ext>
            </a:extLst>
          </p:cNvPr>
          <p:cNvSpPr txBox="1"/>
          <p:nvPr/>
        </p:nvSpPr>
        <p:spPr>
          <a:xfrm>
            <a:off x="441491" y="3493033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cache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将内存中的数据块加载进来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cache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中获取某个字。这就很好的适应了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时间局部性与空间局部性的原理，使得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cache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的命中率很高。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ADFC984A-B7C2-29DF-1CB7-D45134AA7A54}"/>
              </a:ext>
            </a:extLst>
          </p:cNvPr>
          <p:cNvGrpSpPr/>
          <p:nvPr/>
        </p:nvGrpSpPr>
        <p:grpSpPr>
          <a:xfrm>
            <a:off x="7884368" y="4117278"/>
            <a:ext cx="893258" cy="893307"/>
            <a:chOff x="5526407" y="1696816"/>
            <a:chExt cx="1191141" cy="1191141"/>
          </a:xfrm>
        </p:grpSpPr>
        <p:sp>
          <p:nvSpPr>
            <p:cNvPr id="13" name="Shape 1790">
              <a:extLst>
                <a:ext uri="{FF2B5EF4-FFF2-40B4-BE49-F238E27FC236}">
                  <a16:creationId xmlns:a16="http://schemas.microsoft.com/office/drawing/2014/main" id="{01148B0A-1656-B000-B4C0-54F7AB095A29}"/>
                </a:ext>
              </a:extLst>
            </p:cNvPr>
            <p:cNvSpPr/>
            <p:nvPr/>
          </p:nvSpPr>
          <p:spPr>
            <a:xfrm>
              <a:off x="5526407" y="1696816"/>
              <a:ext cx="1191141" cy="119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dirty="0">
                <a:cs typeface="+mn-ea"/>
                <a:sym typeface="+mn-lt"/>
              </a:endParaRPr>
            </a:p>
          </p:txBody>
        </p:sp>
        <p:sp>
          <p:nvSpPr>
            <p:cNvPr id="14" name="Shape 1804">
              <a:extLst>
                <a:ext uri="{FF2B5EF4-FFF2-40B4-BE49-F238E27FC236}">
                  <a16:creationId xmlns:a16="http://schemas.microsoft.com/office/drawing/2014/main" id="{37FDF1CC-2D0B-87D9-D057-F0F1FB86375D}"/>
                </a:ext>
              </a:extLst>
            </p:cNvPr>
            <p:cNvSpPr/>
            <p:nvPr/>
          </p:nvSpPr>
          <p:spPr>
            <a:xfrm>
              <a:off x="5902228" y="2068264"/>
              <a:ext cx="448246" cy="44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37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" y="3003799"/>
            <a:ext cx="9504040" cy="3719578"/>
            <a:chOff x="1" y="3003799"/>
            <a:chExt cx="9504040" cy="3719578"/>
          </a:xfrm>
        </p:grpSpPr>
        <p:pic>
          <p:nvPicPr>
            <p:cNvPr id="20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22247" y="2541583"/>
              <a:ext cx="3503555" cy="4860033"/>
            </a:xfrm>
            <a:prstGeom prst="rect">
              <a:avLst/>
            </a:prstGeom>
            <a:noFill/>
          </p:spPr>
        </p:pic>
        <p:pic>
          <p:nvPicPr>
            <p:cNvPr id="19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78240" y="2325560"/>
              <a:ext cx="3503555" cy="4860033"/>
            </a:xfrm>
            <a:prstGeom prst="rect">
              <a:avLst/>
            </a:prstGeom>
            <a:noFill/>
          </p:spPr>
        </p:pic>
      </p:grpSp>
      <p:sp>
        <p:nvSpPr>
          <p:cNvPr id="13" name="矩形 12"/>
          <p:cNvSpPr/>
          <p:nvPr/>
        </p:nvSpPr>
        <p:spPr>
          <a:xfrm>
            <a:off x="2589665" y="2341788"/>
            <a:ext cx="39646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主存中数据的组织</a:t>
            </a:r>
          </a:p>
        </p:txBody>
      </p:sp>
      <p:sp>
        <p:nvSpPr>
          <p:cNvPr id="18" name="椭圆 17"/>
          <p:cNvSpPr/>
          <p:nvPr/>
        </p:nvSpPr>
        <p:spPr>
          <a:xfrm>
            <a:off x="2555776" y="771550"/>
            <a:ext cx="3744416" cy="37444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50517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主存中的数据组织</a:t>
            </a:r>
          </a:p>
        </p:txBody>
      </p:sp>
      <p:sp>
        <p:nvSpPr>
          <p:cNvPr id="5" name="U-Turn Arrow 64">
            <a:extLst>
              <a:ext uri="{FF2B5EF4-FFF2-40B4-BE49-F238E27FC236}">
                <a16:creationId xmlns:a16="http://schemas.microsoft.com/office/drawing/2014/main" id="{67055D72-505D-E60F-EA4D-F146314CFE25}"/>
              </a:ext>
            </a:extLst>
          </p:cNvPr>
          <p:cNvSpPr/>
          <p:nvPr/>
        </p:nvSpPr>
        <p:spPr>
          <a:xfrm rot="10800000">
            <a:off x="1789725" y="4355245"/>
            <a:ext cx="1982737" cy="330700"/>
          </a:xfrm>
          <a:prstGeom prst="uturnArrow">
            <a:avLst>
              <a:gd name="adj1" fmla="val 9670"/>
              <a:gd name="adj2" fmla="val 25000"/>
              <a:gd name="adj3" fmla="val 0"/>
              <a:gd name="adj4" fmla="val 0"/>
              <a:gd name="adj5" fmla="val 100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U-Turn Arrow 92">
            <a:extLst>
              <a:ext uri="{FF2B5EF4-FFF2-40B4-BE49-F238E27FC236}">
                <a16:creationId xmlns:a16="http://schemas.microsoft.com/office/drawing/2014/main" id="{006FADE2-2BCF-BFF0-D6CE-EA119199EBDF}"/>
              </a:ext>
            </a:extLst>
          </p:cNvPr>
          <p:cNvSpPr/>
          <p:nvPr/>
        </p:nvSpPr>
        <p:spPr>
          <a:xfrm rot="10800000">
            <a:off x="4067944" y="4355245"/>
            <a:ext cx="2160240" cy="341584"/>
          </a:xfrm>
          <a:prstGeom prst="uturnArrow">
            <a:avLst>
              <a:gd name="adj1" fmla="val 9670"/>
              <a:gd name="adj2" fmla="val 25000"/>
              <a:gd name="adj3" fmla="val 0"/>
              <a:gd name="adj4" fmla="val 0"/>
              <a:gd name="adj5" fmla="val 9631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US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E926D722-9D56-A398-1010-F96D95965436}"/>
              </a:ext>
            </a:extLst>
          </p:cNvPr>
          <p:cNvGrpSpPr/>
          <p:nvPr/>
        </p:nvGrpSpPr>
        <p:grpSpPr>
          <a:xfrm>
            <a:off x="1302341" y="3036660"/>
            <a:ext cx="1384484" cy="1349010"/>
            <a:chOff x="836612" y="1047750"/>
            <a:chExt cx="1635947" cy="1371600"/>
          </a:xfrm>
        </p:grpSpPr>
        <p:sp>
          <p:nvSpPr>
            <p:cNvPr id="8" name="Rounded Rectangle 43">
              <a:extLst>
                <a:ext uri="{FF2B5EF4-FFF2-40B4-BE49-F238E27FC236}">
                  <a16:creationId xmlns:a16="http://schemas.microsoft.com/office/drawing/2014/main" id="{854F1FDB-CE16-CA96-4335-B6807E01CABB}"/>
                </a:ext>
              </a:extLst>
            </p:cNvPr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cs typeface="+mn-ea"/>
                <a:sym typeface="+mn-lt"/>
              </a:endParaRPr>
            </a:p>
          </p:txBody>
        </p:sp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8C791C34-656C-3C32-2925-DBE0BBCC0043}"/>
                </a:ext>
              </a:extLst>
            </p:cNvPr>
            <p:cNvSpPr txBox="1">
              <a:spLocks/>
            </p:cNvSpPr>
            <p:nvPr/>
          </p:nvSpPr>
          <p:spPr>
            <a:xfrm>
              <a:off x="1010063" y="1310076"/>
              <a:ext cx="1024697" cy="810099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79393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访问主存次数少；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 defTabSz="79393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浪费空间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Isosceles Triangle 46">
              <a:extLst>
                <a:ext uri="{FF2B5EF4-FFF2-40B4-BE49-F238E27FC236}">
                  <a16:creationId xmlns:a16="http://schemas.microsoft.com/office/drawing/2014/main" id="{91883E69-F14B-2327-EE2C-C120AF87A3B4}"/>
                </a:ext>
              </a:extLst>
            </p:cNvPr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cs typeface="+mn-ea"/>
                <a:sym typeface="+mn-lt"/>
              </a:endParaRPr>
            </a:p>
          </p:txBody>
        </p:sp>
      </p:grpSp>
      <p:grpSp>
        <p:nvGrpSpPr>
          <p:cNvPr id="11" name="Group 48">
            <a:extLst>
              <a:ext uri="{FF2B5EF4-FFF2-40B4-BE49-F238E27FC236}">
                <a16:creationId xmlns:a16="http://schemas.microsoft.com/office/drawing/2014/main" id="{90E77CC5-153B-E2C0-7277-65E956B05C9D}"/>
              </a:ext>
            </a:extLst>
          </p:cNvPr>
          <p:cNvGrpSpPr/>
          <p:nvPr/>
        </p:nvGrpSpPr>
        <p:grpSpPr>
          <a:xfrm>
            <a:off x="3404827" y="3006235"/>
            <a:ext cx="1384484" cy="1349010"/>
            <a:chOff x="836612" y="1047750"/>
            <a:chExt cx="1635947" cy="1371600"/>
          </a:xfrm>
        </p:grpSpPr>
        <p:sp>
          <p:nvSpPr>
            <p:cNvPr id="12" name="Isosceles Triangle 51">
              <a:extLst>
                <a:ext uri="{FF2B5EF4-FFF2-40B4-BE49-F238E27FC236}">
                  <a16:creationId xmlns:a16="http://schemas.microsoft.com/office/drawing/2014/main" id="{B6E2AA69-75A1-7B8E-2B95-C0F55ECED170}"/>
                </a:ext>
              </a:extLst>
            </p:cNvPr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cs typeface="+mn-ea"/>
                <a:sym typeface="+mn-lt"/>
              </a:endParaRPr>
            </a:p>
          </p:txBody>
        </p:sp>
        <p:sp>
          <p:nvSpPr>
            <p:cNvPr id="13" name="Rounded Rectangle 49">
              <a:extLst>
                <a:ext uri="{FF2B5EF4-FFF2-40B4-BE49-F238E27FC236}">
                  <a16:creationId xmlns:a16="http://schemas.microsoft.com/office/drawing/2014/main" id="{B217304F-3B31-E9CA-0E36-C91C99D2D404}"/>
                </a:ext>
              </a:extLst>
            </p:cNvPr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cs typeface="+mn-ea"/>
                <a:sym typeface="+mn-lt"/>
              </a:endParaRPr>
            </a:p>
          </p:txBody>
        </p:sp>
      </p:grpSp>
      <p:grpSp>
        <p:nvGrpSpPr>
          <p:cNvPr id="15" name="Group 52">
            <a:extLst>
              <a:ext uri="{FF2B5EF4-FFF2-40B4-BE49-F238E27FC236}">
                <a16:creationId xmlns:a16="http://schemas.microsoft.com/office/drawing/2014/main" id="{EAB3A27A-DAC4-5AC6-62F1-41DB76573642}"/>
              </a:ext>
            </a:extLst>
          </p:cNvPr>
          <p:cNvGrpSpPr/>
          <p:nvPr/>
        </p:nvGrpSpPr>
        <p:grpSpPr>
          <a:xfrm>
            <a:off x="5575417" y="3021645"/>
            <a:ext cx="1384484" cy="1349010"/>
            <a:chOff x="836612" y="1047750"/>
            <a:chExt cx="1635947" cy="1371600"/>
          </a:xfrm>
        </p:grpSpPr>
        <p:sp>
          <p:nvSpPr>
            <p:cNvPr id="16" name="Isosceles Triangle 53">
              <a:extLst>
                <a:ext uri="{FF2B5EF4-FFF2-40B4-BE49-F238E27FC236}">
                  <a16:creationId xmlns:a16="http://schemas.microsoft.com/office/drawing/2014/main" id="{CE282830-360A-19CE-F2CE-1746C9CD3769}"/>
                </a:ext>
              </a:extLst>
            </p:cNvPr>
            <p:cNvSpPr/>
            <p:nvPr/>
          </p:nvSpPr>
          <p:spPr>
            <a:xfrm rot="5400000">
              <a:off x="2188780" y="1602171"/>
              <a:ext cx="304800" cy="26275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cs typeface="+mn-ea"/>
                <a:sym typeface="+mn-lt"/>
              </a:endParaRPr>
            </a:p>
          </p:txBody>
        </p:sp>
        <p:sp>
          <p:nvSpPr>
            <p:cNvPr id="17" name="Rounded Rectangle 54">
              <a:extLst>
                <a:ext uri="{FF2B5EF4-FFF2-40B4-BE49-F238E27FC236}">
                  <a16:creationId xmlns:a16="http://schemas.microsoft.com/office/drawing/2014/main" id="{F2975CA7-7770-BF71-C7AB-21422A2B6867}"/>
                </a:ext>
              </a:extLst>
            </p:cNvPr>
            <p:cNvSpPr/>
            <p:nvPr/>
          </p:nvSpPr>
          <p:spPr>
            <a:xfrm>
              <a:off x="836612" y="1047750"/>
              <a:ext cx="1371600" cy="1371600"/>
            </a:xfrm>
            <a:prstGeom prst="roundRect">
              <a:avLst>
                <a:gd name="adj" fmla="val 694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cs typeface="+mn-ea"/>
                <a:sym typeface="+mn-lt"/>
              </a:endParaRPr>
            </a:p>
          </p:txBody>
        </p:sp>
      </p:grpSp>
      <p:grpSp>
        <p:nvGrpSpPr>
          <p:cNvPr id="19" name="Group 279">
            <a:extLst>
              <a:ext uri="{FF2B5EF4-FFF2-40B4-BE49-F238E27FC236}">
                <a16:creationId xmlns:a16="http://schemas.microsoft.com/office/drawing/2014/main" id="{435E65F1-B758-D37B-ECF8-CC37E69A38E6}"/>
              </a:ext>
            </a:extLst>
          </p:cNvPr>
          <p:cNvGrpSpPr/>
          <p:nvPr/>
        </p:nvGrpSpPr>
        <p:grpSpPr>
          <a:xfrm>
            <a:off x="1581588" y="2190510"/>
            <a:ext cx="656087" cy="762480"/>
            <a:chOff x="846989" y="1401020"/>
            <a:chExt cx="877416" cy="877416"/>
          </a:xfrm>
          <a:effectLst/>
        </p:grpSpPr>
        <p:sp>
          <p:nvSpPr>
            <p:cNvPr id="20" name="Teardrop 68">
              <a:extLst>
                <a:ext uri="{FF2B5EF4-FFF2-40B4-BE49-F238E27FC236}">
                  <a16:creationId xmlns:a16="http://schemas.microsoft.com/office/drawing/2014/main" id="{AC41F48C-DB6E-6EE1-3E56-F7BEFFE8D308}"/>
                </a:ext>
              </a:extLst>
            </p:cNvPr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Oval 69">
              <a:extLst>
                <a:ext uri="{FF2B5EF4-FFF2-40B4-BE49-F238E27FC236}">
                  <a16:creationId xmlns:a16="http://schemas.microsoft.com/office/drawing/2014/main" id="{81CC3B28-1DBB-6CBE-DC50-EFD8EFEB97EE}"/>
                </a:ext>
              </a:extLst>
            </p:cNvPr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按边界对齐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279">
            <a:extLst>
              <a:ext uri="{FF2B5EF4-FFF2-40B4-BE49-F238E27FC236}">
                <a16:creationId xmlns:a16="http://schemas.microsoft.com/office/drawing/2014/main" id="{83D0D1B8-824C-5A46-B97D-E02956908961}"/>
              </a:ext>
            </a:extLst>
          </p:cNvPr>
          <p:cNvGrpSpPr/>
          <p:nvPr/>
        </p:nvGrpSpPr>
        <p:grpSpPr>
          <a:xfrm>
            <a:off x="3671914" y="2160085"/>
            <a:ext cx="656087" cy="762480"/>
            <a:chOff x="846989" y="1401020"/>
            <a:chExt cx="877416" cy="877416"/>
          </a:xfrm>
          <a:effectLst/>
        </p:grpSpPr>
        <p:sp>
          <p:nvSpPr>
            <p:cNvPr id="23" name="Teardrop 73">
              <a:extLst>
                <a:ext uri="{FF2B5EF4-FFF2-40B4-BE49-F238E27FC236}">
                  <a16:creationId xmlns:a16="http://schemas.microsoft.com/office/drawing/2014/main" id="{0AE8549A-9F5D-4F87-2B51-425D4398E9CE}"/>
                </a:ext>
              </a:extLst>
            </p:cNvPr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Oval 76">
              <a:extLst>
                <a:ext uri="{FF2B5EF4-FFF2-40B4-BE49-F238E27FC236}">
                  <a16:creationId xmlns:a16="http://schemas.microsoft.com/office/drawing/2014/main" id="{176F78EA-7106-A4E7-5A0E-9E088A3A9197}"/>
                </a:ext>
              </a:extLst>
            </p:cNvPr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未按边界对齐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Group 279">
            <a:extLst>
              <a:ext uri="{FF2B5EF4-FFF2-40B4-BE49-F238E27FC236}">
                <a16:creationId xmlns:a16="http://schemas.microsoft.com/office/drawing/2014/main" id="{25C2F1CA-7BDB-C38D-EF89-6B5A70629C03}"/>
              </a:ext>
            </a:extLst>
          </p:cNvPr>
          <p:cNvGrpSpPr/>
          <p:nvPr/>
        </p:nvGrpSpPr>
        <p:grpSpPr>
          <a:xfrm>
            <a:off x="5825491" y="2175495"/>
            <a:ext cx="656087" cy="762480"/>
            <a:chOff x="846989" y="1401020"/>
            <a:chExt cx="877416" cy="877416"/>
          </a:xfrm>
          <a:effectLst/>
        </p:grpSpPr>
        <p:sp>
          <p:nvSpPr>
            <p:cNvPr id="26" name="Teardrop 80">
              <a:extLst>
                <a:ext uri="{FF2B5EF4-FFF2-40B4-BE49-F238E27FC236}">
                  <a16:creationId xmlns:a16="http://schemas.microsoft.com/office/drawing/2014/main" id="{AF108DE6-8E3B-3C8A-2822-761BB45C6C1E}"/>
                </a:ext>
              </a:extLst>
            </p:cNvPr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Oval 83">
              <a:extLst>
                <a:ext uri="{FF2B5EF4-FFF2-40B4-BE49-F238E27FC236}">
                  <a16:creationId xmlns:a16="http://schemas.microsoft.com/office/drawing/2014/main" id="{AF6670D8-7CCC-66A5-118C-E264B7022DD8}"/>
                </a:ext>
              </a:extLst>
            </p:cNvPr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大小端存储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352BA99-3779-20AB-88A6-1F2E37BC2EAA}"/>
              </a:ext>
            </a:extLst>
          </p:cNvPr>
          <p:cNvSpPr txBox="1"/>
          <p:nvPr/>
        </p:nvSpPr>
        <p:spPr>
          <a:xfrm>
            <a:off x="115071" y="97231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如图所示，主存中的数据组织有三种方式。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6CD315C6-4104-40C4-2E88-8C559D46F364}"/>
              </a:ext>
            </a:extLst>
          </p:cNvPr>
          <p:cNvSpPr txBox="1">
            <a:spLocks/>
          </p:cNvSpPr>
          <p:nvPr/>
        </p:nvSpPr>
        <p:spPr>
          <a:xfrm>
            <a:off x="3625453" y="3269140"/>
            <a:ext cx="867190" cy="79675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访问主存次数多；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节省空间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8E03D7B-EE34-161C-0B3B-27BD156FCB4B}"/>
              </a:ext>
            </a:extLst>
          </p:cNvPr>
          <p:cNvSpPr txBox="1">
            <a:spLocks/>
          </p:cNvSpPr>
          <p:nvPr/>
        </p:nvSpPr>
        <p:spPr>
          <a:xfrm>
            <a:off x="5719939" y="3125945"/>
            <a:ext cx="867190" cy="117929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大端：低地址端放的高位有效字节；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 defTabSz="79393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小端：低地址端放的低位有效字节；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16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" y="3003799"/>
            <a:ext cx="9504040" cy="3719578"/>
            <a:chOff x="1" y="3003799"/>
            <a:chExt cx="9504040" cy="3719578"/>
          </a:xfrm>
        </p:grpSpPr>
        <p:pic>
          <p:nvPicPr>
            <p:cNvPr id="20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22247" y="2541583"/>
              <a:ext cx="3503555" cy="4860033"/>
            </a:xfrm>
            <a:prstGeom prst="rect">
              <a:avLst/>
            </a:prstGeom>
            <a:noFill/>
          </p:spPr>
        </p:pic>
        <p:pic>
          <p:nvPicPr>
            <p:cNvPr id="19" name="Picture 3" descr="C:\Users\Administrator\Desktop\新建文件夹 (3)\1357d39a269cfd4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78240" y="2325560"/>
              <a:ext cx="3503555" cy="4860033"/>
            </a:xfrm>
            <a:prstGeom prst="rect">
              <a:avLst/>
            </a:prstGeom>
            <a:noFill/>
          </p:spPr>
        </p:pic>
      </p:grpSp>
      <p:sp>
        <p:nvSpPr>
          <p:cNvPr id="13" name="矩形 12"/>
          <p:cNvSpPr/>
          <p:nvPr/>
        </p:nvSpPr>
        <p:spPr>
          <a:xfrm>
            <a:off x="2771800" y="2341788"/>
            <a:ext cx="39646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cs typeface="+mn-ea"/>
                <a:sym typeface="+mn-lt"/>
              </a:rPr>
              <a:t>SRAM</a:t>
            </a:r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与</a:t>
            </a:r>
            <a:r>
              <a:rPr lang="en-US" altLang="zh-CN" sz="3600" b="1" dirty="0">
                <a:solidFill>
                  <a:schemeClr val="accent1"/>
                </a:solidFill>
                <a:cs typeface="+mn-ea"/>
                <a:sym typeface="+mn-lt"/>
              </a:rPr>
              <a:t>DRAM</a:t>
            </a:r>
            <a:endParaRPr lang="zh-CN" altLang="en-US" sz="3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555776" y="771550"/>
            <a:ext cx="3744416" cy="374441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90193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63FA7-B2A0-1688-2A58-73BB1579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86"/>
            <a:ext cx="187856" cy="597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1D5D9B-242C-B260-2CD5-ABC07FA56F01}"/>
              </a:ext>
            </a:extLst>
          </p:cNvPr>
          <p:cNvSpPr txBox="1"/>
          <p:nvPr/>
        </p:nvSpPr>
        <p:spPr>
          <a:xfrm>
            <a:off x="251520" y="264588"/>
            <a:ext cx="26986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SRAM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</a:rPr>
              <a:t>DRAM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AA5FE050-9E98-F5FD-55B4-918BB237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91485"/>
              </p:ext>
            </p:extLst>
          </p:nvPr>
        </p:nvGraphicFramePr>
        <p:xfrm>
          <a:off x="1259632" y="1779662"/>
          <a:ext cx="6816081" cy="229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27">
                  <a:extLst>
                    <a:ext uri="{9D8B030D-6E8A-4147-A177-3AD203B41FA5}">
                      <a16:colId xmlns:a16="http://schemas.microsoft.com/office/drawing/2014/main" val="3770355520"/>
                    </a:ext>
                  </a:extLst>
                </a:gridCol>
                <a:gridCol w="2272027">
                  <a:extLst>
                    <a:ext uri="{9D8B030D-6E8A-4147-A177-3AD203B41FA5}">
                      <a16:colId xmlns:a16="http://schemas.microsoft.com/office/drawing/2014/main" val="940837135"/>
                    </a:ext>
                  </a:extLst>
                </a:gridCol>
                <a:gridCol w="2272027">
                  <a:extLst>
                    <a:ext uri="{9D8B030D-6E8A-4147-A177-3AD203B41FA5}">
                      <a16:colId xmlns:a16="http://schemas.microsoft.com/office/drawing/2014/main" val="1217226426"/>
                    </a:ext>
                  </a:extLst>
                </a:gridCol>
              </a:tblGrid>
              <a:tr h="4590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00044"/>
                  </a:ext>
                </a:extLst>
              </a:tr>
              <a:tr h="459050"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需要刷新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23733"/>
                  </a:ext>
                </a:extLst>
              </a:tr>
              <a:tr h="459050"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主要用于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Cache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76223"/>
                  </a:ext>
                </a:extLst>
              </a:tr>
              <a:tr h="45905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33845"/>
                  </a:ext>
                </a:extLst>
              </a:tr>
              <a:tr h="459050">
                <a:tc>
                  <a:txBody>
                    <a:bodyPr/>
                    <a:lstStyle/>
                    <a:p>
                      <a:r>
                        <a:rPr lang="zh-CN" altLang="en-US" dirty="0"/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532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D2BFFA4-DD22-11CF-CAF4-2E78A36E8058}"/>
              </a:ext>
            </a:extLst>
          </p:cNvPr>
          <p:cNvSpPr txBox="1"/>
          <p:nvPr/>
        </p:nvSpPr>
        <p:spPr>
          <a:xfrm>
            <a:off x="4305360" y="1795569"/>
            <a:ext cx="72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SRAM</a:t>
            </a:r>
            <a:endParaRPr lang="zh-CN" altLang="en-US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695158-63A5-2F56-DB8D-648E29AC7E2A}"/>
              </a:ext>
            </a:extLst>
          </p:cNvPr>
          <p:cNvSpPr txBox="1"/>
          <p:nvPr/>
        </p:nvSpPr>
        <p:spPr>
          <a:xfrm>
            <a:off x="6650522" y="1795569"/>
            <a:ext cx="72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DRAM</a:t>
            </a:r>
            <a:endParaRPr lang="zh-CN" altLang="en-US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2086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自定义 928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7F7F7F"/>
      </a:accent1>
      <a:accent2>
        <a:srgbClr val="A5A5A5"/>
      </a:accent2>
      <a:accent3>
        <a:srgbClr val="7F7F7F"/>
      </a:accent3>
      <a:accent4>
        <a:srgbClr val="A5A5A5"/>
      </a:accent4>
      <a:accent5>
        <a:srgbClr val="7F7F7F"/>
      </a:accent5>
      <a:accent6>
        <a:srgbClr val="A5A5A5"/>
      </a:accent6>
      <a:hlink>
        <a:srgbClr val="E2D700"/>
      </a:hlink>
      <a:folHlink>
        <a:srgbClr val="85DFD0"/>
      </a:folHlink>
    </a:clrScheme>
    <a:fontScheme name="2lsr1un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623</Words>
  <Application>Microsoft Office PowerPoint</Application>
  <PresentationFormat>全屏显示(16:9)</PresentationFormat>
  <Paragraphs>144</Paragraphs>
  <Slides>32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包图简圆体</vt:lpstr>
      <vt:lpstr>仿宋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电子科技</dc:title>
  <dc:creator>第一PPT</dc:creator>
  <cp:keywords>www.1ppt.com</cp:keywords>
  <dc:description>www.1ppt.com</dc:description>
  <cp:lastModifiedBy>1738</cp:lastModifiedBy>
  <cp:revision>424</cp:revision>
  <dcterms:created xsi:type="dcterms:W3CDTF">2014-11-09T01:07:25Z</dcterms:created>
  <dcterms:modified xsi:type="dcterms:W3CDTF">2022-06-21T03:38:42Z</dcterms:modified>
</cp:coreProperties>
</file>