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20" r:id="rId11"/>
    <p:sldId id="319" r:id="rId12"/>
  </p:sldIdLst>
  <p:sldSz cx="9144000" cy="5143500" type="screen16x9"/>
  <p:notesSz cx="6858000" cy="9144000"/>
  <p:embeddedFontLst>
    <p:embeddedFont>
      <p:font typeface="Albert Sans" panose="020B0604020202020204" charset="0"/>
      <p:regular r:id="rId14"/>
      <p:bold r:id="rId15"/>
      <p:italic r:id="rId16"/>
      <p:boldItalic r:id="rId17"/>
    </p:embeddedFont>
    <p:embeddedFont>
      <p:font typeface="Alexandria Medium" panose="020B0604020202020204" charset="-78"/>
      <p:regular r:id="rId18"/>
      <p:bold r:id="rId19"/>
    </p:embeddedFont>
    <p:embeddedFont>
      <p:font typeface="Bahnschrift" panose="020B0502040204020203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7F656-64DF-4861-AB0E-06FE80506A77}">
  <a:tblStyle styleId="{4377F656-64DF-4861-AB0E-06FE80506A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32C7DE-4EA0-4FA3-BEA0-442F094141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8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792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72bee519d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72bee519d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2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45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27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703cb3a7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703cb3a7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3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92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66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60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00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43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l="174697" t="-83399" r="177064" b="4163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  <p:sldLayoutId id="2147483658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50" y="1869905"/>
            <a:ext cx="7720650" cy="1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latin typeface="Bahnschrift" panose="020B0502040204020203" pitchFamily="34" charset="0"/>
              </a:rPr>
              <a:t>Численные методы: метод дихотомии</a:t>
            </a:r>
            <a:endParaRPr sz="6000" dirty="0">
              <a:latin typeface="Bahnschrift" panose="020B0502040204020203" pitchFamily="34" charset="0"/>
            </a:endParaRPr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1764000" y="535000"/>
            <a:ext cx="6668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Bahnschrift" panose="020B0502040204020203" pitchFamily="34" charset="0"/>
              </a:rPr>
              <a:t>Отчёт по результатам учебной ознакомительной  практики</a:t>
            </a:r>
            <a:endParaRPr sz="1800" b="1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16D2F-B3D8-4F7B-8225-22D932EC1875}"/>
              </a:ext>
            </a:extLst>
          </p:cNvPr>
          <p:cNvSpPr txBox="1"/>
          <p:nvPr/>
        </p:nvSpPr>
        <p:spPr>
          <a:xfrm>
            <a:off x="5364000" y="4085280"/>
            <a:ext cx="30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dirty="0">
                <a:latin typeface="Bahnschrift" panose="020B0502040204020203" pitchFamily="34" charset="0"/>
                <a:cs typeface="Alexandria Medium" panose="020B0604020202020204" charset="-78"/>
              </a:rPr>
              <a:t>Студент гр. 423-3</a:t>
            </a:r>
          </a:p>
          <a:p>
            <a:pPr algn="r"/>
            <a:r>
              <a:rPr lang="ru-RU" sz="1800" dirty="0">
                <a:latin typeface="Bahnschrift" panose="020B0502040204020203" pitchFamily="34" charset="0"/>
                <a:cs typeface="Alexandria Medium" panose="020B0604020202020204" charset="-78"/>
              </a:rPr>
              <a:t>Щилко Максим Денисович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D0F6B-F542-4426-A79C-83CD0F84ACED}"/>
              </a:ext>
            </a:extLst>
          </p:cNvPr>
          <p:cNvSpPr txBox="1"/>
          <p:nvPr/>
        </p:nvSpPr>
        <p:spPr>
          <a:xfrm>
            <a:off x="4021200" y="4731611"/>
            <a:ext cx="110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" panose="020B0502040204020203" pitchFamily="34" charset="0"/>
              </a:rPr>
              <a:t>Томск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Заключение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53082-EFD9-4FEC-8AC1-5BE6C3F54FDC}"/>
              </a:ext>
            </a:extLst>
          </p:cNvPr>
          <p:cNvSpPr txBox="1"/>
          <p:nvPr/>
        </p:nvSpPr>
        <p:spPr>
          <a:xfrm>
            <a:off x="715000" y="1083700"/>
            <a:ext cx="7713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Bahnschrift" panose="020B0502040204020203" pitchFamily="34" charset="0"/>
              </a:rPr>
              <a:t>В процессе выполнения задания ознакомительной практики были достигнуты поставленные задачи:</a:t>
            </a:r>
          </a:p>
          <a:p>
            <a:endParaRPr lang="ru-RU" sz="1800" dirty="0">
              <a:latin typeface="Bahnschrift" panose="020B0502040204020203" pitchFamily="34" charset="0"/>
            </a:endParaRPr>
          </a:p>
          <a:p>
            <a:r>
              <a:rPr lang="ru-RU" sz="1800" dirty="0">
                <a:latin typeface="Bahnschrift" panose="020B0502040204020203" pitchFamily="34" charset="0"/>
              </a:rPr>
              <a:t>изучен и реализован алгоритм метода дихотомии для нахождения локального экстремума на определенном промежутки функции</a:t>
            </a:r>
          </a:p>
          <a:p>
            <a:endParaRPr lang="ru-RU" sz="1800" dirty="0">
              <a:latin typeface="Bahnschrift" panose="020B0502040204020203" pitchFamily="34" charset="0"/>
            </a:endParaRPr>
          </a:p>
          <a:p>
            <a:r>
              <a:rPr lang="ru-RU" sz="1800" dirty="0">
                <a:latin typeface="Bahnschrift" panose="020B0502040204020203" pitchFamily="34" charset="0"/>
              </a:rPr>
              <a:t>изучены средства для изображения графических объектов, реализован пользовательский интерфейс</a:t>
            </a:r>
          </a:p>
          <a:p>
            <a:endParaRPr lang="ru-RU" sz="1800" dirty="0">
              <a:latin typeface="Bahnschrift" panose="020B0502040204020203" pitchFamily="34" charset="0"/>
            </a:endParaRPr>
          </a:p>
          <a:p>
            <a:r>
              <a:rPr lang="ru-RU" sz="1800" dirty="0">
                <a:latin typeface="Bahnschrift" panose="020B0502040204020203" pitchFamily="34" charset="0"/>
              </a:rPr>
              <a:t>визуализирован метод дихотомии с помощью графика и других графических объектов</a:t>
            </a:r>
          </a:p>
        </p:txBody>
      </p:sp>
      <p:sp>
        <p:nvSpPr>
          <p:cNvPr id="5" name="Google Shape;985;p76" descr="Timeline background shape">
            <a:extLst>
              <a:ext uri="{FF2B5EF4-FFF2-40B4-BE49-F238E27FC236}">
                <a16:creationId xmlns:a16="http://schemas.microsoft.com/office/drawing/2014/main" id="{1692FCEC-443B-4A4B-8BFF-DE57EEB95659}"/>
              </a:ext>
            </a:extLst>
          </p:cNvPr>
          <p:cNvSpPr/>
          <p:nvPr/>
        </p:nvSpPr>
        <p:spPr>
          <a:xfrm>
            <a:off x="252782" y="2039063"/>
            <a:ext cx="462118" cy="132638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85;p76" descr="Timeline background shape">
            <a:extLst>
              <a:ext uri="{FF2B5EF4-FFF2-40B4-BE49-F238E27FC236}">
                <a16:creationId xmlns:a16="http://schemas.microsoft.com/office/drawing/2014/main" id="{2F6ACFC9-2A7B-4724-B461-2CF20F91F7AD}"/>
              </a:ext>
            </a:extLst>
          </p:cNvPr>
          <p:cNvSpPr/>
          <p:nvPr/>
        </p:nvSpPr>
        <p:spPr>
          <a:xfrm>
            <a:off x="252782" y="2884526"/>
            <a:ext cx="462118" cy="132638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85;p76" descr="Timeline background shape">
            <a:extLst>
              <a:ext uri="{FF2B5EF4-FFF2-40B4-BE49-F238E27FC236}">
                <a16:creationId xmlns:a16="http://schemas.microsoft.com/office/drawing/2014/main" id="{870D29E7-43A9-4403-8B76-77B725E86655}"/>
              </a:ext>
            </a:extLst>
          </p:cNvPr>
          <p:cNvSpPr/>
          <p:nvPr/>
        </p:nvSpPr>
        <p:spPr>
          <a:xfrm>
            <a:off x="252782" y="3702128"/>
            <a:ext cx="462118" cy="132638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89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"/>
          <p:cNvSpPr txBox="1">
            <a:spLocks noGrp="1"/>
          </p:cNvSpPr>
          <p:nvPr>
            <p:ph type="title"/>
          </p:nvPr>
        </p:nvSpPr>
        <p:spPr>
          <a:xfrm>
            <a:off x="780460" y="2146580"/>
            <a:ext cx="7583080" cy="15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latin typeface="Bahnschrift" panose="020B0502040204020203" pitchFamily="34" charset="0"/>
              </a:rPr>
              <a:t>СПАСИБО ЗА ВНИМАНИЕ!</a:t>
            </a:r>
            <a:endParaRPr sz="4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Цель практики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22577-7B4C-42A4-B3D4-1328EA211F24}"/>
              </a:ext>
            </a:extLst>
          </p:cNvPr>
          <p:cNvSpPr txBox="1"/>
          <p:nvPr/>
        </p:nvSpPr>
        <p:spPr>
          <a:xfrm>
            <a:off x="715000" y="1083700"/>
            <a:ext cx="771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написать программу, визуализирующую метод дихотомии для нахождения локального экстремума функции.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10" name="Google Shape;250;p41">
            <a:extLst>
              <a:ext uri="{FF2B5EF4-FFF2-40B4-BE49-F238E27FC236}">
                <a16:creationId xmlns:a16="http://schemas.microsoft.com/office/drawing/2014/main" id="{89BB0505-6D87-4936-AC7A-2B39FF9A3F4D}"/>
              </a:ext>
            </a:extLst>
          </p:cNvPr>
          <p:cNvSpPr txBox="1">
            <a:spLocks/>
          </p:cNvSpPr>
          <p:nvPr/>
        </p:nvSpPr>
        <p:spPr>
          <a:xfrm>
            <a:off x="715000" y="2278731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 dirty="0">
                <a:latin typeface="Bahnschrift" panose="020B0502040204020203" pitchFamily="34" charset="0"/>
              </a:rPr>
              <a:t>Задачи: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361459-E5C7-427B-8209-57CE80A292D6}"/>
              </a:ext>
            </a:extLst>
          </p:cNvPr>
          <p:cNvSpPr txBox="1"/>
          <p:nvPr/>
        </p:nvSpPr>
        <p:spPr>
          <a:xfrm>
            <a:off x="714900" y="2827431"/>
            <a:ext cx="771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изучить средства для изображения графических объектов</a:t>
            </a:r>
          </a:p>
          <a:p>
            <a:endParaRPr lang="ru-RU" sz="18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изучить алгоритм метода дихотомии</a:t>
            </a:r>
          </a:p>
          <a:p>
            <a:endParaRPr lang="ru-RU" sz="18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реализовать алгоритм и визуализацию алгоритма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0" name="Google Shape;985;p76" descr="Timeline background shape">
            <a:extLst>
              <a:ext uri="{FF2B5EF4-FFF2-40B4-BE49-F238E27FC236}">
                <a16:creationId xmlns:a16="http://schemas.microsoft.com/office/drawing/2014/main" id="{86CF84B5-46E9-4DCE-919E-FAF647EC67A3}"/>
              </a:ext>
            </a:extLst>
          </p:cNvPr>
          <p:cNvSpPr/>
          <p:nvPr/>
        </p:nvSpPr>
        <p:spPr>
          <a:xfrm>
            <a:off x="252782" y="2976323"/>
            <a:ext cx="462118" cy="132638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985;p76" descr="Timeline background shape">
            <a:extLst>
              <a:ext uri="{FF2B5EF4-FFF2-40B4-BE49-F238E27FC236}">
                <a16:creationId xmlns:a16="http://schemas.microsoft.com/office/drawing/2014/main" id="{2F66B76F-D7BE-4322-ADCC-DFEB9ECF9DCF}"/>
              </a:ext>
            </a:extLst>
          </p:cNvPr>
          <p:cNvSpPr/>
          <p:nvPr/>
        </p:nvSpPr>
        <p:spPr>
          <a:xfrm>
            <a:off x="252782" y="3525023"/>
            <a:ext cx="462118" cy="132638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985;p76" descr="Timeline background shape">
            <a:extLst>
              <a:ext uri="{FF2B5EF4-FFF2-40B4-BE49-F238E27FC236}">
                <a16:creationId xmlns:a16="http://schemas.microsoft.com/office/drawing/2014/main" id="{34FF7E25-E447-47E2-9738-9DB86A203588}"/>
              </a:ext>
            </a:extLst>
          </p:cNvPr>
          <p:cNvSpPr/>
          <p:nvPr/>
        </p:nvSpPr>
        <p:spPr>
          <a:xfrm>
            <a:off x="252782" y="4073723"/>
            <a:ext cx="462118" cy="132638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985;p76" descr="Timeline background shape">
            <a:extLst>
              <a:ext uri="{FF2B5EF4-FFF2-40B4-BE49-F238E27FC236}">
                <a16:creationId xmlns:a16="http://schemas.microsoft.com/office/drawing/2014/main" id="{5A32FBB5-DD81-4E43-831D-363CD4D4D253}"/>
              </a:ext>
            </a:extLst>
          </p:cNvPr>
          <p:cNvSpPr/>
          <p:nvPr/>
        </p:nvSpPr>
        <p:spPr>
          <a:xfrm>
            <a:off x="252782" y="1217493"/>
            <a:ext cx="462118" cy="132638"/>
          </a:xfrm>
          <a:prstGeom prst="homePlate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4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Немного о методе</a:t>
            </a:r>
            <a:endParaRPr dirty="0">
              <a:latin typeface="Bahnschrift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F1060A-07E9-499F-AE4D-EF0DDB2DFF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3" t="17778" r="11161"/>
          <a:stretch/>
        </p:blipFill>
        <p:spPr>
          <a:xfrm>
            <a:off x="4298960" y="1329284"/>
            <a:ext cx="4130040" cy="3279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053082-EFD9-4FEC-8AC1-5BE6C3F54FDC}"/>
              </a:ext>
            </a:extLst>
          </p:cNvPr>
          <p:cNvSpPr txBox="1"/>
          <p:nvPr/>
        </p:nvSpPr>
        <p:spPr>
          <a:xfrm>
            <a:off x="715000" y="1083700"/>
            <a:ext cx="3583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Bahnschrift" panose="020B0502040204020203" pitchFamily="34" charset="0"/>
              </a:rPr>
              <a:t>Метод дихотомии (метод деления отрезка пополам) — метод прямого поиска, который применяется для нахождения значений действительно-</a:t>
            </a:r>
            <a:r>
              <a:rPr lang="ru-RU" sz="1800" dirty="0" err="1">
                <a:latin typeface="Bahnschrift" panose="020B0502040204020203" pitchFamily="34" charset="0"/>
              </a:rPr>
              <a:t>значной</a:t>
            </a:r>
            <a:r>
              <a:rPr lang="ru-RU" sz="1800" dirty="0">
                <a:latin typeface="Bahnschrift" panose="020B0502040204020203" pitchFamily="34" charset="0"/>
              </a:rPr>
              <a:t> функции, определяемых по какому-либо критерию.</a:t>
            </a:r>
          </a:p>
          <a:p>
            <a:endParaRPr lang="ru-RU" sz="1800" dirty="0">
              <a:latin typeface="Bahnschrift" panose="020B0502040204020203" pitchFamily="34" charset="0"/>
            </a:endParaRPr>
          </a:p>
          <a:p>
            <a:endParaRPr lang="ru-RU"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7A145D-F085-48C5-A08E-70303C5DE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" t="288" r="1148" b="655"/>
          <a:stretch/>
        </p:blipFill>
        <p:spPr>
          <a:xfrm>
            <a:off x="2337909" y="171450"/>
            <a:ext cx="4468181" cy="4800600"/>
          </a:xfrm>
          <a:prstGeom prst="rect">
            <a:avLst/>
          </a:prstGeom>
        </p:spPr>
      </p:pic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E1A3DB0-3535-44D6-B6F3-3C186AB6DEB6}"/>
              </a:ext>
            </a:extLst>
          </p:cNvPr>
          <p:cNvSpPr/>
          <p:nvPr/>
        </p:nvSpPr>
        <p:spPr>
          <a:xfrm>
            <a:off x="2430780" y="3124200"/>
            <a:ext cx="4290060" cy="165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1EA78-D8E3-4F2B-8868-B23D14F28C37}"/>
              </a:ext>
            </a:extLst>
          </p:cNvPr>
          <p:cNvSpPr txBox="1"/>
          <p:nvPr/>
        </p:nvSpPr>
        <p:spPr>
          <a:xfrm>
            <a:off x="211929" y="266700"/>
            <a:ext cx="151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Bahnschrift" panose="020B0502040204020203" pitchFamily="34" charset="0"/>
              </a:rPr>
              <a:t>Заголовок приложения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6CB77A7-D792-4588-96A9-3E1C9EECCADC}"/>
              </a:ext>
            </a:extLst>
          </p:cNvPr>
          <p:cNvCxnSpPr>
            <a:cxnSpLocks/>
          </p:cNvCxnSpPr>
          <p:nvPr/>
        </p:nvCxnSpPr>
        <p:spPr>
          <a:xfrm flipV="1">
            <a:off x="1508760" y="350520"/>
            <a:ext cx="829149" cy="23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8E512B-D9AA-48B5-8AF3-C9516783D4EF}"/>
              </a:ext>
            </a:extLst>
          </p:cNvPr>
          <p:cNvSpPr txBox="1"/>
          <p:nvPr/>
        </p:nvSpPr>
        <p:spPr>
          <a:xfrm>
            <a:off x="7414259" y="924238"/>
            <a:ext cx="1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Bahnschrift" panose="020B0502040204020203" pitchFamily="34" charset="0"/>
              </a:rPr>
              <a:t>График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B5F5329-95EB-4883-BB8F-69AB2D03299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736080" y="1108904"/>
            <a:ext cx="67817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44EE67-0BC8-4931-8AD9-B36A0A82488F}"/>
              </a:ext>
            </a:extLst>
          </p:cNvPr>
          <p:cNvSpPr txBox="1"/>
          <p:nvPr/>
        </p:nvSpPr>
        <p:spPr>
          <a:xfrm>
            <a:off x="82389" y="1643479"/>
            <a:ext cx="196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Bahnschrift" panose="020B0502040204020203" pitchFamily="34" charset="0"/>
              </a:rPr>
              <a:t>Шаблоны автозаполнения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54307D5-D3AA-47BF-855D-032B666CB7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049780" y="1966645"/>
            <a:ext cx="3048000" cy="73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945A757-75E9-42B1-B6DC-D9EF1249361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049780" y="1966645"/>
            <a:ext cx="381000" cy="73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B303A5-17F7-4881-BBB1-C698B766729B}"/>
              </a:ext>
            </a:extLst>
          </p:cNvPr>
          <p:cNvSpPr txBox="1"/>
          <p:nvPr/>
        </p:nvSpPr>
        <p:spPr>
          <a:xfrm>
            <a:off x="7256544" y="2019300"/>
            <a:ext cx="166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dirty="0">
                <a:latin typeface="Bahnschrift" panose="020B0502040204020203" pitchFamily="34" charset="0"/>
              </a:rPr>
              <a:t>Поле ввода функции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4EBFAE4-26C8-4263-8BD3-9BAD4E206684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652800" y="2342466"/>
            <a:ext cx="603744" cy="74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2572C17-0074-4116-91C7-48A3A4FCC5EE}"/>
              </a:ext>
            </a:extLst>
          </p:cNvPr>
          <p:cNvSpPr txBox="1"/>
          <p:nvPr/>
        </p:nvSpPr>
        <p:spPr>
          <a:xfrm>
            <a:off x="272889" y="2811780"/>
            <a:ext cx="145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Bahnschrift" panose="020B0502040204020203" pitchFamily="34" charset="0"/>
              </a:rPr>
              <a:t>Поле счётчика точности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6658F12-9343-4CE7-A820-BF658BBDC671}"/>
              </a:ext>
            </a:extLst>
          </p:cNvPr>
          <p:cNvCxnSpPr>
            <a:stCxn id="33" idx="3"/>
          </p:cNvCxnSpPr>
          <p:nvPr/>
        </p:nvCxnSpPr>
        <p:spPr>
          <a:xfrm>
            <a:off x="1729740" y="3273445"/>
            <a:ext cx="2842259" cy="12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71760C7-C99B-4DCC-84E5-46EE728B80BB}"/>
              </a:ext>
            </a:extLst>
          </p:cNvPr>
          <p:cNvSpPr/>
          <p:nvPr/>
        </p:nvSpPr>
        <p:spPr>
          <a:xfrm>
            <a:off x="4571999" y="3314700"/>
            <a:ext cx="2148841" cy="165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EADB2FFB-A000-49C8-BD5A-319DD833A3C8}"/>
              </a:ext>
            </a:extLst>
          </p:cNvPr>
          <p:cNvSpPr/>
          <p:nvPr/>
        </p:nvSpPr>
        <p:spPr>
          <a:xfrm>
            <a:off x="2430780" y="684000"/>
            <a:ext cx="4282442" cy="2021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68FFCF-938D-438D-8E8C-4FE397108B08}"/>
              </a:ext>
            </a:extLst>
          </p:cNvPr>
          <p:cNvSpPr txBox="1"/>
          <p:nvPr/>
        </p:nvSpPr>
        <p:spPr>
          <a:xfrm>
            <a:off x="7256544" y="2874317"/>
            <a:ext cx="136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dirty="0">
                <a:latin typeface="Bahnschrift" panose="020B0502040204020203" pitchFamily="34" charset="0"/>
              </a:rPr>
              <a:t>Счётчики границ функции</a:t>
            </a: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378A830F-1DE9-40CB-B261-9F9B3FD251EA}"/>
              </a:ext>
            </a:extLst>
          </p:cNvPr>
          <p:cNvCxnSpPr>
            <a:stCxn id="42" idx="1"/>
          </p:cNvCxnSpPr>
          <p:nvPr/>
        </p:nvCxnSpPr>
        <p:spPr>
          <a:xfrm flipH="1">
            <a:off x="6736080" y="3335982"/>
            <a:ext cx="520464" cy="29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BD0DA7D-1D94-48EF-9C3A-981BAE4FBD26}"/>
              </a:ext>
            </a:extLst>
          </p:cNvPr>
          <p:cNvCxnSpPr>
            <a:stCxn id="42" idx="1"/>
          </p:cNvCxnSpPr>
          <p:nvPr/>
        </p:nvCxnSpPr>
        <p:spPr>
          <a:xfrm flipH="1">
            <a:off x="4514400" y="3335982"/>
            <a:ext cx="2742144" cy="29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3C4954E5-B347-4804-8AF1-39A204A45CAE}"/>
              </a:ext>
            </a:extLst>
          </p:cNvPr>
          <p:cNvSpPr/>
          <p:nvPr/>
        </p:nvSpPr>
        <p:spPr>
          <a:xfrm>
            <a:off x="4583427" y="3631912"/>
            <a:ext cx="2125983" cy="165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17A39C98-4052-4570-9EF4-5BA43DC619A1}"/>
              </a:ext>
            </a:extLst>
          </p:cNvPr>
          <p:cNvSpPr/>
          <p:nvPr/>
        </p:nvSpPr>
        <p:spPr>
          <a:xfrm>
            <a:off x="2422930" y="3636501"/>
            <a:ext cx="2125983" cy="165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5A704-C18C-4C18-83F0-3676A4A81A21}"/>
              </a:ext>
            </a:extLst>
          </p:cNvPr>
          <p:cNvSpPr txBox="1"/>
          <p:nvPr/>
        </p:nvSpPr>
        <p:spPr>
          <a:xfrm>
            <a:off x="82389" y="4060210"/>
            <a:ext cx="1967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Bahnschrift" panose="020B0502040204020203" pitchFamily="34" charset="0"/>
              </a:rPr>
              <a:t>Опции визуализации и вычисления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D2D1E70-393F-425F-9894-18C1E4BA2720}"/>
              </a:ext>
            </a:extLst>
          </p:cNvPr>
          <p:cNvSpPr/>
          <p:nvPr/>
        </p:nvSpPr>
        <p:spPr>
          <a:xfrm>
            <a:off x="2337909" y="3866781"/>
            <a:ext cx="2176491" cy="52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949676C4-AE52-42DC-A95B-5E0C8E25A0E6}"/>
              </a:ext>
            </a:extLst>
          </p:cNvPr>
          <p:cNvSpPr/>
          <p:nvPr/>
        </p:nvSpPr>
        <p:spPr>
          <a:xfrm>
            <a:off x="4548913" y="3871689"/>
            <a:ext cx="2176491" cy="52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ED7493F-D850-4AFE-91EB-F25E73E6552D}"/>
              </a:ext>
            </a:extLst>
          </p:cNvPr>
          <p:cNvCxnSpPr>
            <a:stCxn id="49" idx="3"/>
          </p:cNvCxnSpPr>
          <p:nvPr/>
        </p:nvCxnSpPr>
        <p:spPr>
          <a:xfrm flipV="1">
            <a:off x="2049781" y="4390656"/>
            <a:ext cx="288128" cy="13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27B1D810-1D41-4091-B3AA-5B248017619E}"/>
              </a:ext>
            </a:extLst>
          </p:cNvPr>
          <p:cNvCxnSpPr>
            <a:stCxn id="49" idx="3"/>
          </p:cNvCxnSpPr>
          <p:nvPr/>
        </p:nvCxnSpPr>
        <p:spPr>
          <a:xfrm flipV="1">
            <a:off x="2049781" y="4290060"/>
            <a:ext cx="2533646" cy="23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0EC2A91-2D68-464C-9E1F-4F3FF4D36578}"/>
              </a:ext>
            </a:extLst>
          </p:cNvPr>
          <p:cNvSpPr txBox="1"/>
          <p:nvPr/>
        </p:nvSpPr>
        <p:spPr>
          <a:xfrm>
            <a:off x="7256544" y="4006333"/>
            <a:ext cx="136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dirty="0">
                <a:latin typeface="Bahnschrift" panose="020B0502040204020203" pitchFamily="34" charset="0"/>
              </a:rPr>
              <a:t>Кнопки сброса и запуска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E460483B-AAD1-4F8D-9493-97A89D555875}"/>
              </a:ext>
            </a:extLst>
          </p:cNvPr>
          <p:cNvCxnSpPr>
            <a:stCxn id="58" idx="1"/>
          </p:cNvCxnSpPr>
          <p:nvPr/>
        </p:nvCxnSpPr>
        <p:spPr>
          <a:xfrm flipH="1">
            <a:off x="6709410" y="4467998"/>
            <a:ext cx="547134" cy="5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единительная линия 264">
            <a:extLst>
              <a:ext uri="{FF2B5EF4-FFF2-40B4-BE49-F238E27FC236}">
                <a16:creationId xmlns:a16="http://schemas.microsoft.com/office/drawing/2014/main" id="{F8D454FC-D6EF-44C2-A99E-329B44F83CAE}"/>
              </a:ext>
            </a:extLst>
          </p:cNvPr>
          <p:cNvCxnSpPr>
            <a:stCxn id="58" idx="1"/>
          </p:cNvCxnSpPr>
          <p:nvPr/>
        </p:nvCxnSpPr>
        <p:spPr>
          <a:xfrm flipH="1">
            <a:off x="6355080" y="4467998"/>
            <a:ext cx="901464" cy="408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единительная линия 266">
            <a:extLst>
              <a:ext uri="{FF2B5EF4-FFF2-40B4-BE49-F238E27FC236}">
                <a16:creationId xmlns:a16="http://schemas.microsoft.com/office/drawing/2014/main" id="{A8A0AB24-98D4-42CF-A013-5B08F787A089}"/>
              </a:ext>
            </a:extLst>
          </p:cNvPr>
          <p:cNvCxnSpPr/>
          <p:nvPr/>
        </p:nvCxnSpPr>
        <p:spPr>
          <a:xfrm flipH="1">
            <a:off x="3150869" y="4876116"/>
            <a:ext cx="320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 стрелкой 268">
            <a:extLst>
              <a:ext uri="{FF2B5EF4-FFF2-40B4-BE49-F238E27FC236}">
                <a16:creationId xmlns:a16="http://schemas.microsoft.com/office/drawing/2014/main" id="{FB4AE1A3-8FBE-407E-BD84-CBD557858443}"/>
              </a:ext>
            </a:extLst>
          </p:cNvPr>
          <p:cNvCxnSpPr/>
          <p:nvPr/>
        </p:nvCxnSpPr>
        <p:spPr>
          <a:xfrm flipH="1" flipV="1">
            <a:off x="2971800" y="4672057"/>
            <a:ext cx="179069" cy="20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12" grpId="0"/>
      <p:bldP spid="20" grpId="0"/>
      <p:bldP spid="23" grpId="0"/>
      <p:bldP spid="30" grpId="0"/>
      <p:bldP spid="33" grpId="0"/>
      <p:bldP spid="38" grpId="0" animBg="1"/>
      <p:bldP spid="38" grpId="1" animBg="1"/>
      <p:bldP spid="41" grpId="0" animBg="1"/>
      <p:bldP spid="41" grpId="1" animBg="1"/>
      <p:bldP spid="42" grpId="0"/>
      <p:bldP spid="52" grpId="0" animBg="1"/>
      <p:bldP spid="52" grpId="1" animBg="1"/>
      <p:bldP spid="53" grpId="0" animBg="1"/>
      <p:bldP spid="53" grpId="1" animBg="1"/>
      <p:bldP spid="49" grpId="0"/>
      <p:bldP spid="50" grpId="0" animBg="1"/>
      <p:bldP spid="50" grpId="1" animBg="1"/>
      <p:bldP spid="56" grpId="0" animBg="1"/>
      <p:bldP spid="56" grpId="1" animBg="1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1F6CFB-BA6C-4724-AA7E-66A14A784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1" y="578646"/>
            <a:ext cx="3985260" cy="422195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927374-0D6E-44A6-A8D9-B6A3EA4B6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574" y="578645"/>
            <a:ext cx="3991065" cy="4221953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A8EAD80E-6BDC-414F-9F7C-DF50488E7C2F}"/>
              </a:ext>
            </a:extLst>
          </p:cNvPr>
          <p:cNvSpPr/>
          <p:nvPr/>
        </p:nvSpPr>
        <p:spPr>
          <a:xfrm>
            <a:off x="4306208" y="2535316"/>
            <a:ext cx="510539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8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F04DFF-51CF-49A8-BF32-96468CA2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62" y="155027"/>
            <a:ext cx="4563876" cy="48334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560E88-C8B5-40CC-918F-3B632FDF3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586" y="366024"/>
            <a:ext cx="5426828" cy="44114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976EE7-960B-4FA9-8CEF-B7482FC5B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586" y="366024"/>
            <a:ext cx="5417973" cy="44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7600" y="470550"/>
            <a:ext cx="7708800" cy="741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latin typeface="Bahnschrift" panose="020B0502040204020203" pitchFamily="34" charset="0"/>
              </a:rPr>
              <a:t>Организация файловой структуры</a:t>
            </a:r>
            <a:endParaRPr sz="2500" dirty="0">
              <a:latin typeface="Bahnschrif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DFEA7F-7617-4888-B93F-E6D4874CD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91" y="1490668"/>
            <a:ext cx="5200817" cy="31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2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7600" y="470550"/>
            <a:ext cx="7708800" cy="741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latin typeface="Bahnschrift" panose="020B0502040204020203" pitchFamily="34" charset="0"/>
              </a:rPr>
              <a:t>Интерфейс </a:t>
            </a:r>
            <a:r>
              <a:rPr lang="en-US" sz="2500" dirty="0">
                <a:latin typeface="Bahnschrift" panose="020B0502040204020203" pitchFamily="34" charset="0"/>
              </a:rPr>
              <a:t>QT-designer </a:t>
            </a:r>
            <a:endParaRPr sz="2500" dirty="0">
              <a:latin typeface="Bahnschrif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F89D0C-360E-45E1-A2BE-157F5732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0" y="1211580"/>
            <a:ext cx="7419227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9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7600" y="470550"/>
            <a:ext cx="7708800" cy="741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latin typeface="Bahnschrift" panose="020B0502040204020203" pitchFamily="34" charset="0"/>
              </a:rPr>
              <a:t>Ссылка на код и другие файлы (</a:t>
            </a:r>
            <a:r>
              <a:rPr lang="en-US" sz="2500" dirty="0">
                <a:latin typeface="Bahnschrift" panose="020B0502040204020203" pitchFamily="34" charset="0"/>
              </a:rPr>
              <a:t>GitHub)</a:t>
            </a:r>
            <a:endParaRPr sz="2500" dirty="0">
              <a:latin typeface="Bahnschrift" panose="020B0502040204020203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17DE4DC-D41A-4C7C-A1BC-5DD32F07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381125"/>
            <a:ext cx="3524250" cy="3524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3714296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DF6FF"/>
      </a:lt1>
      <a:dk2>
        <a:srgbClr val="D6C2F5"/>
      </a:dk2>
      <a:lt2>
        <a:srgbClr val="8752B8"/>
      </a:lt2>
      <a:accent1>
        <a:srgbClr val="4B13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166</Words>
  <Application>Microsoft Office PowerPoint</Application>
  <PresentationFormat>Экран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Alexandria Medium</vt:lpstr>
      <vt:lpstr>Albert Sans</vt:lpstr>
      <vt:lpstr>Arial</vt:lpstr>
      <vt:lpstr>Bahnschrift</vt:lpstr>
      <vt:lpstr>Lead Funnel by Slidesgo</vt:lpstr>
      <vt:lpstr>Численные методы: метод дихотомии</vt:lpstr>
      <vt:lpstr>Цель практики</vt:lpstr>
      <vt:lpstr>Немного о методе</vt:lpstr>
      <vt:lpstr>Презентация PowerPoint</vt:lpstr>
      <vt:lpstr>Презентация PowerPoint</vt:lpstr>
      <vt:lpstr>Презентация PowerPoint</vt:lpstr>
      <vt:lpstr>Организация файловой структуры</vt:lpstr>
      <vt:lpstr>Интерфейс QT-designer </vt:lpstr>
      <vt:lpstr>Ссылка на код и другие файлы (GitHub)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Численные методы: метод дихотомии</dc:title>
  <cp:lastModifiedBy>Максим Щилко</cp:lastModifiedBy>
  <cp:revision>12</cp:revision>
  <dcterms:modified xsi:type="dcterms:W3CDTF">2024-12-12T17:09:58Z</dcterms:modified>
</cp:coreProperties>
</file>