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 hidden="0"/>
          <p:cNvSpPr/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0" name="Прямоугольник 9" hidden="0"/>
          <p:cNvSpPr/>
          <p:nvPr isPhoto="0" userDrawn="0"/>
        </p:nvSpPr>
        <p:spPr bwMode="auto"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rotWithShape="0" algn="ctr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 hidden="0"/>
          <p:cNvSpPr/>
          <p:nvPr isPhoto="0" userDrawn="0"/>
        </p:nvSpPr>
        <p:spPr bwMode="auto"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 hidden="0"/>
          <p:cNvGrpSpPr/>
          <p:nvPr isPhoto="0" userDrawn="0"/>
        </p:nvGrpSpPr>
        <p:grpSpPr bwMode="auto"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 hidden="0"/>
            <p:cNvCxnSpPr>
              <a:cxnSpLocks/>
            </p:cNvCxnSpPr>
            <p:nvPr isPhoto="0" userDrawn="0"/>
          </p:nvCxnSpPr>
          <p:spPr bwMode="auto"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 hidden="0"/>
            <p:cNvCxnSpPr>
              <a:cxnSpLocks/>
            </p:cNvCxnSpPr>
            <p:nvPr isPhoto="0" userDrawn="0"/>
          </p:nvCxnSpPr>
          <p:spPr bwMode="auto"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 hidden="0"/>
            <p:cNvCxnSpPr>
              <a:cxnSpLocks/>
            </p:cNvCxnSpPr>
            <p:nvPr isPhoto="0" userDrawn="0"/>
          </p:nvCxnSpPr>
          <p:spPr bwMode="auto"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cap="all" spc="-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 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20" name="Дата 19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506E9A3-1561-45B7-908B-DACC52528ABB}" type="datetime1">
              <a:rPr lang="ru-RU"/>
              <a:t/>
            </a:fld>
            <a:endParaRPr lang="en-US"/>
          </a:p>
        </p:txBody>
      </p:sp>
      <p:sp>
        <p:nvSpPr>
          <p:cNvPr id="21" name="Нижний колонтитул 2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Номер слайда 2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E92B999-6CB2-48D4-8AF6-3D1A5D13436B}" type="datetime1">
              <a:rPr lang="ru-RU"/>
              <a:t/>
            </a:fld>
            <a:endParaRPr lang="en-US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 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991600" y="762000"/>
            <a:ext cx="2362199" cy="5257800"/>
          </a:xfrm>
        </p:spPr>
        <p:txBody>
          <a:bodyPr vert="eaVert"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B52C98DB-1092-48C4-AD4E-BD3E9D2E2345}" type="datetime1">
              <a:rPr lang="ru-RU"/>
              <a:t/>
            </a:fld>
            <a:endParaRPr lang="en-US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 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 6" hidden="0"/>
          <p:cNvSpPr/>
          <p:nvPr isPhoto="0" userDrawn="0"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 fill="norm" stroke="1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78523" y="1098388"/>
            <a:ext cx="10318417" cy="4394988"/>
          </a:xfrm>
        </p:spPr>
        <p:txBody>
          <a:bodyPr anchor="ctr">
            <a:noAutofit/>
          </a:bodyPr>
          <a:lstStyle>
            <a:lvl1pPr algn="ctr">
              <a:defRPr sz="10000" spc="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1078523" y="6375679"/>
            <a:ext cx="2329722" cy="348462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506E9A3-1561-45B7-908B-DACC52528ABB}" type="datetime1">
              <a:rPr lang="ru-RU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80332" y="6375679"/>
            <a:ext cx="4114800" cy="345796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067218" y="6375679"/>
            <a:ext cx="2329723" cy="345796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  <p:sp>
        <p:nvSpPr>
          <p:cNvPr id="13" name="Rectangle 12" hidden="0"/>
          <p:cNvSpPr/>
          <p:nvPr isPhoto="0" userDrawn="0"/>
        </p:nvSpPr>
        <p:spPr bwMode="auto"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29C2F20-7994-4D1E-A01C-96ECBA4612EB}" type="datetime1">
              <a:rPr lang="ru-RU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1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3236546" y="6375679"/>
            <a:ext cx="1493947" cy="3484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B2CE4EA-3B49-4A00-ADF3-7C7272A626C1}" type="datetime1">
              <a:rPr lang="ru-RU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5279064" y="6375679"/>
            <a:ext cx="4114800" cy="3457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942434" y="6375679"/>
            <a:ext cx="1487566" cy="3457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  <p:grpSp>
        <p:nvGrpSpPr>
          <p:cNvPr id="7" name="Group 6" hidden="0"/>
          <p:cNvGrpSpPr/>
          <p:nvPr isPhoto="0" userDrawn="0"/>
        </p:nvGrpSpPr>
        <p:grpSpPr bwMode="auto"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hidden="0"/>
            <p:cNvSpPr/>
            <p:nvPr isPhoto="0" userDrawn="0"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 fill="norm" stroke="1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hidden="0"/>
            <p:cNvSpPr/>
            <p:nvPr isPhoto="0" userDrawn="0"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 fill="norm" stroke="1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257300" y="2286000"/>
            <a:ext cx="4800600" cy="36195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647796" y="2286000"/>
            <a:ext cx="4800600" cy="361950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068A786-B8BF-4988-ACBA-DD9B5BC8D522}" type="datetime1">
              <a:rPr lang="ru-RU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0" hdr="0" sldNu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52728" y="381000"/>
            <a:ext cx="10172700" cy="149351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257300" y="2909102"/>
            <a:ext cx="4800600" cy="299639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633864" y="2909102"/>
            <a:ext cx="4800600" cy="299639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3090412-2DE5-405A-816E-F08FB54EB168}" type="datetime1">
              <a:rPr lang="ru-RU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C2D7CB-4DC1-4BB7-BF00-4C36160857E0}" type="datetime1">
              <a:rPr lang="ru-RU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060D38F-E364-4ED4-9BF4-D7F00FFBE76A}" type="datetime1">
              <a:rPr lang="ru-RU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 11" hidden="0"/>
          <p:cNvSpPr/>
          <p:nvPr isPhoto="0" userDrawn="0"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 fill="norm" stroke="1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65051" y="6375679"/>
            <a:ext cx="1233355" cy="348462"/>
          </a:xfrm>
        </p:spPr>
        <p:txBody>
          <a:bodyPr/>
          <a:lstStyle/>
          <a:p>
            <a:pPr>
              <a:defRPr/>
            </a:pPr>
            <a:fld id="{F183FEFD-AB08-4CB5-AE4D-2F6B12D8E3B0}" type="datetime1">
              <a:rPr lang="ru-RU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103620" y="6375679"/>
            <a:ext cx="3482179" cy="345796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691014" y="6375679"/>
            <a:ext cx="1232456" cy="345796"/>
          </a:xfrm>
        </p:spPr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  <p:sp>
        <p:nvSpPr>
          <p:cNvPr id="8" name="Rectangle 7" hidden="0"/>
          <p:cNvSpPr/>
          <p:nvPr isPhoto="0" userDrawn="0"/>
        </p:nvSpPr>
        <p:spPr bwMode="auto"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629C2F20-7994-4D1E-A01C-96ECBA4612EB}" type="datetime1">
              <a:rPr lang="ru-RU"/>
              <a:t/>
            </a:fld>
            <a:endParaRPr lang="en-US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 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1" name="Freeform 11" hidden="0"/>
          <p:cNvSpPr/>
          <p:nvPr isPhoto="0" userDrawn="0"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 fill="norm" stroke="1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hidden="0"/>
          <p:cNvSpPr/>
          <p:nvPr isPhoto="0" userDrawn="0"/>
        </p:nvSpPr>
        <p:spPr bwMode="auto"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65950" y="6375679"/>
            <a:ext cx="1232456" cy="348462"/>
          </a:xfrm>
        </p:spPr>
        <p:txBody>
          <a:bodyPr/>
          <a:lstStyle/>
          <a:p>
            <a:pPr>
              <a:defRPr/>
            </a:pPr>
            <a:fld id="{EBEA1583-5CEF-4E36-A7FC-D34B7E954D76}" type="datetime1">
              <a:rPr lang="ru-RU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2103621" y="6375679"/>
            <a:ext cx="3482178" cy="345796"/>
          </a:xfr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687568" y="6375679"/>
            <a:ext cx="1234440" cy="345796"/>
          </a:xfrm>
        </p:spPr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92B999-6CB2-48D4-8AF6-3D1A5D13436B}" type="datetime1">
              <a:rPr lang="ru-RU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10066320" y="382386"/>
            <a:ext cx="1492132" cy="5600404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257300" y="382385"/>
            <a:ext cx="8392585" cy="560040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52C98DB-1092-48C4-AD4E-BD3E9D2E2345}" type="datetime1">
              <a:rPr lang="ru-RU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 hidden="0"/>
          <p:cNvSpPr/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23" name="Прямоугольник 22" hidden="0"/>
          <p:cNvSpPr/>
          <p:nvPr isPhoto="0" userDrawn="0"/>
        </p:nvSpPr>
        <p:spPr bwMode="auto"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rotWithShape="0" algn="ctr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 hidden="0"/>
          <p:cNvSpPr/>
          <p:nvPr isPhoto="0" userDrawn="0"/>
        </p:nvSpPr>
        <p:spPr bwMode="auto"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 hidden="0"/>
          <p:cNvSpPr/>
          <p:nvPr isPhoto="0" userDrawn="0"/>
        </p:nvSpPr>
        <p:spPr bwMode="auto"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cap="all" spc="-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grpSp>
        <p:nvGrpSpPr>
          <p:cNvPr id="16" name="Группа 15" hidden="0"/>
          <p:cNvGrpSpPr/>
          <p:nvPr isPhoto="0" userDrawn="0"/>
        </p:nvGrpSpPr>
        <p:grpSpPr bwMode="auto"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 hidden="0"/>
            <p:cNvCxnSpPr>
              <a:cxnSpLocks/>
            </p:cNvCxnSpPr>
            <p:nvPr isPhoto="0" userDrawn="0"/>
          </p:nvCxnSpPr>
          <p:spPr bwMode="auto"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 hidden="0"/>
            <p:cNvCxnSpPr>
              <a:cxnSpLocks/>
            </p:cNvCxnSpPr>
            <p:nvPr isPhoto="0" userDrawn="0"/>
          </p:nvCxnSpPr>
          <p:spPr bwMode="auto"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 hidden="0"/>
            <p:cNvCxnSpPr>
              <a:cxnSpLocks/>
            </p:cNvCxnSpPr>
            <p:nvPr isPhoto="0" userDrawn="0"/>
          </p:nvCxnSpPr>
          <p:spPr bwMode="auto"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spc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CE4EA-3B49-4A00-ADF3-7C7272A626C1}" type="datetime1">
              <a:rPr lang="ru-RU"/>
              <a:t/>
            </a:fld>
            <a:endParaRPr lang="en-US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 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9A16848F-27AD-43B9-904C-1CF05D24EB3C}" type="datetime1">
              <a:rPr lang="ru-RU"/>
              <a:t/>
            </a:fld>
            <a:endParaRPr lang="en-US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 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23090412-2DE5-405A-816E-F08FB54EB168}" type="datetime1">
              <a:rPr lang="ru-RU"/>
              <a:t/>
            </a:fld>
            <a:endParaRPr lang="en-US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 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F4C2D7CB-4DC1-4BB7-BF00-4C36160857E0}" type="datetime1">
              <a:rPr lang="ru-RU"/>
              <a:t/>
            </a:fld>
            <a:endParaRPr lang="en-US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 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 rtlCol="0"/>
          <a:lstStyle/>
          <a:p>
            <a:pPr>
              <a:defRPr/>
            </a:pPr>
            <a:fld id="{4060D38F-E364-4ED4-9BF4-D7F00FFBE76A}" type="datetime1">
              <a:rPr lang="ru-RU"/>
              <a:t/>
            </a:fld>
            <a:endParaRPr lang="en-US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 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 hidden="0"/>
          <p:cNvSpPr/>
          <p:nvPr isPhoto="0" userDrawn="0"/>
        </p:nvSpPr>
        <p:spPr bwMode="auto"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 hidden="0"/>
          <p:cNvSpPr/>
          <p:nvPr isPhoto="0" userDrawn="0"/>
        </p:nvSpPr>
        <p:spPr bwMode="auto"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US" sz="3200" b="0" cap="none" spc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588000" y="6035039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F183FEFD-AB08-4CB5-AE4D-2F6B12D8E3B0}" type="datetime1">
              <a:rPr lang="ru-RU"/>
              <a:t/>
            </a:fld>
            <a:endParaRPr lang="en-US"/>
          </a:p>
        </p:txBody>
      </p:sp>
      <p:sp>
        <p:nvSpPr>
          <p:cNvPr id="9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85801" y="6035039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396728" y="6035039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 hidden="0"/>
          <p:cNvSpPr/>
          <p:nvPr isPhoto="0" userDrawn="0"/>
        </p:nvSpPr>
        <p:spPr bwMode="auto"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662337" y="6035039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EA1583-5CEF-4E36-A7FC-D34B7E954D76}" type="datetime1">
              <a:rPr lang="ru-RU"/>
              <a:t/>
            </a:fld>
            <a:endParaRPr lang="en-US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12648" y="6035039"/>
            <a:ext cx="4588002" cy="365760"/>
          </a:xfrm>
        </p:spPr>
        <p:txBody>
          <a:bodyPr rtlCol="0"/>
          <a:lstStyle>
            <a:lvl1pPr marL="0" algn="r" defTabSz="914400">
              <a:defRPr lang="en-US" sz="10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396728" y="6035039"/>
            <a:ext cx="1225296" cy="365760"/>
          </a:xfrm>
        </p:spPr>
        <p:txBody>
          <a:bodyPr rtlCol="0"/>
          <a:lstStyle/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 hidden="0"/>
          <p:cNvSpPr/>
          <p:nvPr isPhoto="0" userDrawn="0"/>
        </p:nvSpPr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 hidden="0"/>
          <p:cNvSpPr/>
          <p:nvPr isPhoto="0" userDrawn="0"/>
        </p:nvSpPr>
        <p:spPr bwMode="auto"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"/>
              <a:t>Стиль образца заголовка</a:t>
            </a:r>
            <a:endParaRPr lang="en-US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"/>
              <a:t>Второй уровень</a:t>
            </a:r>
            <a:endParaRPr/>
          </a:p>
          <a:p>
            <a:pPr lvl="2">
              <a:defRPr/>
            </a:pPr>
            <a:r>
              <a:rPr lang="ru"/>
              <a:t>Третий уровень</a:t>
            </a:r>
            <a:endParaRPr/>
          </a:p>
          <a:p>
            <a:pPr lvl="3">
              <a:defRPr/>
            </a:pPr>
            <a:r>
              <a:rPr lang="ru"/>
              <a:t>Четвертый уровень</a:t>
            </a:r>
            <a:endParaRPr/>
          </a:p>
          <a:p>
            <a:pPr lvl="4">
              <a:defRPr/>
            </a:pPr>
            <a:r>
              <a:rPr lang="ru"/>
              <a:t>Пятый уровень</a:t>
            </a:r>
            <a:endParaRPr lang="en-US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56794" y="6035039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068A786-B8BF-4988-ACBA-DD9B5BC8D522}" type="datetime1">
              <a:rPr lang="ru-RU"/>
              <a:t/>
            </a:fld>
            <a:endParaRPr lang="en-US"/>
          </a:p>
        </p:txBody>
      </p:sp>
      <p:sp>
        <p:nvSpPr>
          <p:cNvPr id="5" name="Нижний колонтитул 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1066800" y="6035039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10287000" y="6035039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lang="en-US" sz="4000" i="0" cap="none" spc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</p:titleStyle>
    <p:bodyStyle>
      <a:lvl1pPr marL="182880" indent="-182880" algn="l" defTabSz="914400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/>
        <a:buChar char="◦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3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/>
        <a:buChar char="◦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51678" y="382385"/>
            <a:ext cx="1017832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51678" y="2286001"/>
            <a:ext cx="1017832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1068A786-B8BF-4988-ACBA-DD9B5BC8D522}" type="datetime1">
              <a:rPr lang="ru-RU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4B7E4EF-A1BD-40F4-AB7B-04F084DD991D}" type="slidenum">
              <a:rPr lang="en-US"/>
              <a:t/>
            </a:fld>
            <a:endParaRPr lang="en-US"/>
          </a:p>
        </p:txBody>
      </p:sp>
      <p:sp>
        <p:nvSpPr>
          <p:cNvPr id="11" name="Freeform 6" hidden="0"/>
          <p:cNvSpPr/>
          <p:nvPr isPhoto="0" userDrawn="0"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 fill="norm" stroke="1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hidden="0"/>
          <p:cNvSpPr/>
          <p:nvPr isPhoto="0" userDrawn="0"/>
        </p:nvSpPr>
        <p:spPr bwMode="auto"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1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5100" cap="all" spc="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20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8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6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Gill Sans MT"/>
        <a:buChar char="–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10000"/>
        </a:lnSpc>
        <a:spcBef>
          <a:spcPts val="700"/>
        </a:spcBef>
        <a:buClr>
          <a:schemeClr val="tx2"/>
        </a:buClr>
        <a:buFont typeface="Arial"/>
        <a:buChar char="•"/>
        <a:defRPr sz="14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 hidden="0"/>
          <p:cNvPicPr>
            <a:picLocks noChangeAspect="1"/>
          </p:cNvPicPr>
          <p:nvPr isPhoto="0" userDrawn="0"/>
        </p:nvPicPr>
        <p:blipFill>
          <a:blip r:embed="rId2"/>
          <a:srcRect l="0" t="0" r="-1" b="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165081" y="2869343"/>
            <a:ext cx="4512498" cy="559656"/>
          </a:xfrm>
        </p:spPr>
        <p:txBody>
          <a:bodyPr rtlCol="0"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sz="3200">
                <a:solidFill>
                  <a:schemeClr val="tx1"/>
                </a:solidFill>
              </a:rPr>
              <a:t>Юридический сайт и бот-ассистент</a:t>
            </a:r>
            <a:endParaRPr lang="ru" sz="3200">
              <a:solidFill>
                <a:schemeClr val="tx1"/>
              </a:solidFill>
            </a:endParaRPr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6934361" y="2192806"/>
            <a:ext cx="29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/>
              <a:t>Проект по блоку </a:t>
            </a:r>
            <a:r>
              <a:rPr lang="en-US"/>
              <a:t>WEB</a:t>
            </a:r>
            <a:endParaRPr lang="ru-RU"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7238433" y="4033805"/>
            <a:ext cx="3743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400"/>
              <a:t>Авторы:</a:t>
            </a:r>
            <a:endParaRPr lang="en-US" sz="1400"/>
          </a:p>
          <a:p>
            <a:pPr algn="r">
              <a:defRPr/>
            </a:pPr>
            <a:r>
              <a:rPr lang="ru-RU" sz="1400"/>
              <a:t>Щилко</a:t>
            </a:r>
            <a:r>
              <a:rPr lang="ru-RU" sz="1400"/>
              <a:t> Максим Денисович </a:t>
            </a:r>
            <a:endParaRPr/>
          </a:p>
          <a:p>
            <a:pPr algn="r">
              <a:defRPr/>
            </a:pPr>
            <a:r>
              <a:rPr lang="ru-RU" sz="1400"/>
              <a:t> Ульянов Артем Андреевич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"/>
              <a:t>Цель проекта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392964" y="2103120"/>
            <a:ext cx="9732235" cy="3849624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ru-RU" sz="1800"/>
              <a:t>Изначальной целью проекта являлось упрощение работы для юриста. Сайт помогает автоматически получать заявки от новых клиентов, а </a:t>
            </a:r>
            <a:r>
              <a:rPr lang="ru-RU" sz="1800"/>
              <a:t>телеграм</a:t>
            </a:r>
            <a:r>
              <a:rPr lang="ru-RU" sz="1800"/>
              <a:t>-бот – просматривать их данные и редактировать статус заявки.</a:t>
            </a:r>
            <a:endParaRPr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47307" y="3432980"/>
            <a:ext cx="8697386" cy="260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251678" y="1375873"/>
            <a:ext cx="10178321" cy="4503719"/>
          </a:xfrm>
        </p:spPr>
        <p:txBody>
          <a:bodyPr/>
          <a:lstStyle/>
          <a:p>
            <a:pPr marL="0" indent="457200" algn="just">
              <a:buNone/>
              <a:defRPr/>
            </a:pPr>
            <a:r>
              <a:rPr lang="ru-RU" b="0" i="0">
                <a:solidFill>
                  <a:schemeClr val="tx1"/>
                </a:solidFill>
                <a:latin typeface="Century Gothic"/>
              </a:rPr>
              <a:t>В рамках реализации нашего проекта был использован язык программирования Python, а также библиотека </a:t>
            </a:r>
            <a:r>
              <a:rPr lang="ru-RU" b="0" i="0">
                <a:solidFill>
                  <a:schemeClr val="tx1"/>
                </a:solidFill>
                <a:latin typeface="Century Gothic"/>
              </a:rPr>
              <a:t>Flask</a:t>
            </a:r>
            <a:r>
              <a:rPr lang="ru-RU" b="0" i="0">
                <a:solidFill>
                  <a:schemeClr val="tx1"/>
                </a:solidFill>
                <a:latin typeface="Century Gothic"/>
              </a:rPr>
              <a:t> для создания сайта, который отображает информацию клиентам о юридической компании 'Рога и Копыта'. На сайте можно найти справочную информацию о компании и штате, информацию о выигранных судах, оказываемых услугах, а также оставить заявку, данные из которой сохраняются в базу данных.</a:t>
            </a:r>
            <a:endParaRPr/>
          </a:p>
          <a:p>
            <a:pPr marL="0" indent="457200" algn="just">
              <a:buNone/>
              <a:defRPr/>
            </a:pPr>
            <a:r>
              <a:rPr lang="ru-RU" b="0" i="0">
                <a:solidFill>
                  <a:schemeClr val="tx1"/>
                </a:solidFill>
                <a:latin typeface="Century Gothic"/>
              </a:rPr>
              <a:t>Кроме того, был разработан телеграмм-бот, который является администраторским интерфейсом. Бот позволяет легко осматривать заявки людям, не знакомым с сложной работой с базами данных. Он также позволяет отвечать на заявки, проверять статус заказа и изменять его.</a:t>
            </a:r>
            <a:endParaRPr lang="ru-RU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1251678" y="624370"/>
            <a:ext cx="275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>
                <a:latin typeface="Century Gothic"/>
              </a:rPr>
              <a:t>Реализация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223969" y="174567"/>
            <a:ext cx="10178321" cy="878379"/>
          </a:xfrm>
        </p:spPr>
        <p:txBody>
          <a:bodyPr/>
          <a:lstStyle/>
          <a:p>
            <a:pPr algn="ctr">
              <a:defRPr/>
            </a:pPr>
            <a:r>
              <a:rPr lang="ru-RU"/>
              <a:t>СТРУКТУРА БАЗЫ ДАННЫХ</a:t>
            </a:r>
            <a:endParaRPr lang="ru-RU"/>
          </a:p>
        </p:txBody>
      </p:sp>
      <p:pic>
        <p:nvPicPr>
          <p:cNvPr id="8" name="Рисунок 7" descr="bd1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55913" y="1911211"/>
            <a:ext cx="3529429" cy="3325807"/>
          </a:xfrm>
          <a:prstGeom prst="rect">
            <a:avLst/>
          </a:prstGeom>
        </p:spPr>
      </p:pic>
      <p:pic>
        <p:nvPicPr>
          <p:cNvPr id="9" name="Рисунок 8" descr="bd2.png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232073" y="1037575"/>
            <a:ext cx="2244436" cy="5640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"/>
              <a:t>Использованные библиотеки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800"/>
              <a:t>Flask – </a:t>
            </a:r>
            <a:r>
              <a:rPr lang="ru-RU" sz="1800"/>
              <a:t>создание Веб-приложения</a:t>
            </a:r>
            <a:endParaRPr lang="en-US" sz="1800"/>
          </a:p>
          <a:p>
            <a:pPr>
              <a:defRPr/>
            </a:pPr>
            <a:r>
              <a:rPr lang="en-US" sz="1800"/>
              <a:t>Os</a:t>
            </a:r>
            <a:r>
              <a:rPr lang="ru-RU" sz="1800"/>
              <a:t> –</a:t>
            </a:r>
            <a:r>
              <a:rPr lang="en-US" sz="1800"/>
              <a:t> </a:t>
            </a:r>
            <a:r>
              <a:rPr lang="ru-RU" sz="1800"/>
              <a:t>взаимодействие с файлами сервера</a:t>
            </a:r>
            <a:endParaRPr lang="en-US" sz="1800"/>
          </a:p>
          <a:p>
            <a:pPr>
              <a:defRPr/>
            </a:pPr>
            <a:r>
              <a:rPr lang="en-US" sz="1800"/>
              <a:t>Logging</a:t>
            </a:r>
            <a:r>
              <a:rPr lang="ru-RU" sz="1800"/>
              <a:t> - логирование</a:t>
            </a:r>
            <a:endParaRPr lang="en-US" sz="1800"/>
          </a:p>
          <a:p>
            <a:pPr>
              <a:defRPr/>
            </a:pPr>
            <a:r>
              <a:rPr lang="en-US" sz="1800"/>
              <a:t>Data – </a:t>
            </a:r>
            <a:r>
              <a:rPr lang="ru-RU" sz="1800"/>
              <a:t>работа с БД</a:t>
            </a:r>
            <a:endParaRPr lang="en-US" sz="1800"/>
          </a:p>
          <a:p>
            <a:pPr>
              <a:defRPr/>
            </a:pPr>
            <a:r>
              <a:rPr lang="en-US" sz="1800"/>
              <a:t>SqlAlchemy</a:t>
            </a:r>
            <a:r>
              <a:rPr lang="ru-RU" sz="1800"/>
              <a:t> – создание БД и занесение в неё данных с сайта</a:t>
            </a:r>
            <a:endParaRPr lang="en-US" sz="1800"/>
          </a:p>
          <a:p>
            <a:pPr>
              <a:defRPr/>
            </a:pPr>
            <a:r>
              <a:rPr lang="en-US" sz="1800"/>
              <a:t>pyTelegramBotAPI</a:t>
            </a:r>
            <a:r>
              <a:rPr lang="en-US" sz="1800"/>
              <a:t> – </a:t>
            </a:r>
            <a:r>
              <a:rPr lang="ru-RU" sz="1800"/>
              <a:t>создание Телеграм-бота</a:t>
            </a:r>
            <a:endParaRPr lang="en-US" sz="1800"/>
          </a:p>
          <a:p>
            <a:pPr>
              <a:defRPr/>
            </a:pPr>
            <a:r>
              <a:rPr lang="en-US" sz="1800"/>
              <a:t>Sqlite3</a:t>
            </a:r>
            <a:r>
              <a:rPr lang="ru-RU" sz="1800"/>
              <a:t> – взаимодействие бота с БД</a:t>
            </a:r>
            <a:endParaRPr/>
          </a:p>
          <a:p>
            <a:pPr marL="0" indent="0">
              <a:buNone/>
              <a:defRPr/>
            </a:pPr>
            <a:endParaRPr lang="en-US" sz="1800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 hidden="0"/>
          <p:cNvSpPr txBox="1"/>
          <p:nvPr isPhoto="0" userDrawn="0"/>
        </p:nvSpPr>
        <p:spPr bwMode="auto">
          <a:xfrm>
            <a:off x="1392964" y="1126521"/>
            <a:ext cx="547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>
                <a:latin typeface="Century Gothic"/>
              </a:rPr>
              <a:t>В будущем планируется</a:t>
            </a:r>
            <a:endParaRPr/>
          </a:p>
        </p:txBody>
      </p:sp>
      <p:sp>
        <p:nvSpPr>
          <p:cNvPr id="6" name="TextBox 5" hidden="0"/>
          <p:cNvSpPr txBox="1"/>
          <p:nvPr isPhoto="0" userDrawn="0"/>
        </p:nvSpPr>
        <p:spPr bwMode="auto">
          <a:xfrm>
            <a:off x="1392964" y="2616684"/>
            <a:ext cx="67682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latin typeface="Century Gothic"/>
              </a:rPr>
              <a:t>Создать мобильную версию сайта</a:t>
            </a:r>
            <a:endParaRPr/>
          </a:p>
          <a:p>
            <a:pPr marL="285750" indent="-285750">
              <a:spcBef>
                <a:spcPts val="1200"/>
              </a:spcBef>
              <a:buFont typeface="Arial"/>
              <a:buChar char="•"/>
              <a:defRPr/>
            </a:pPr>
            <a:r>
              <a:rPr lang="ru-RU" sz="2400">
                <a:latin typeface="Century Gothic"/>
              </a:rPr>
              <a:t>Добавить уведомления от бота юристу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66800" y="2743200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5" name="Объект 4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5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https://5512-176-28-64-201.ngrok-free.app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Savon">
      <a:fillStyleLst>
        <a:solidFill>
          <a:schemeClr val="phClr"/>
        </a:solidFill>
        <a:gradFill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Эмблема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{F1D7A8FE-F2FD-4CCB-A938-4BCF220CAEE6}tf78438558_win32</Template>
  <TotalTime>0</TotalTime>
  <Words>0</Words>
  <Application>Р7-Офис/7.0.1.62</Application>
  <DocSecurity>0</DocSecurity>
  <PresentationFormat>Произвольный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Артём Ульянов</dc:creator>
  <cp:keywords/>
  <dc:description/>
  <dc:identifier/>
  <dc:language/>
  <cp:lastModifiedBy/>
  <cp:revision>6</cp:revision>
  <dcterms:created xsi:type="dcterms:W3CDTF">2023-04-26T18:58:15Z</dcterms:created>
  <dcterms:modified xsi:type="dcterms:W3CDTF">2023-04-27T10:46:12Z</dcterms:modified>
  <cp:category/>
  <cp:contentStatus/>
  <cp:version/>
</cp:coreProperties>
</file>