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42"/>
  </p:notesMasterIdLst>
  <p:handoutMasterIdLst>
    <p:handoutMasterId r:id="rId43"/>
  </p:handoutMasterIdLst>
  <p:sldIdLst>
    <p:sldId id="256" r:id="rId2"/>
    <p:sldId id="269" r:id="rId3"/>
    <p:sldId id="258" r:id="rId4"/>
    <p:sldId id="1705" r:id="rId5"/>
    <p:sldId id="1706" r:id="rId6"/>
    <p:sldId id="1707" r:id="rId7"/>
    <p:sldId id="1708" r:id="rId8"/>
    <p:sldId id="1709" r:id="rId9"/>
    <p:sldId id="1710" r:id="rId10"/>
    <p:sldId id="1712" r:id="rId11"/>
    <p:sldId id="270" r:id="rId12"/>
    <p:sldId id="1711" r:id="rId13"/>
    <p:sldId id="1713" r:id="rId14"/>
    <p:sldId id="1714" r:id="rId15"/>
    <p:sldId id="1715" r:id="rId16"/>
    <p:sldId id="271" r:id="rId17"/>
    <p:sldId id="1716" r:id="rId18"/>
    <p:sldId id="1717" r:id="rId19"/>
    <p:sldId id="1718" r:id="rId20"/>
    <p:sldId id="1719" r:id="rId21"/>
    <p:sldId id="1720" r:id="rId22"/>
    <p:sldId id="272" r:id="rId23"/>
    <p:sldId id="1721" r:id="rId24"/>
    <p:sldId id="1722" r:id="rId25"/>
    <p:sldId id="1725" r:id="rId26"/>
    <p:sldId id="1724" r:id="rId27"/>
    <p:sldId id="1726" r:id="rId28"/>
    <p:sldId id="1727" r:id="rId29"/>
    <p:sldId id="1728" r:id="rId30"/>
    <p:sldId id="1729" r:id="rId31"/>
    <p:sldId id="1730" r:id="rId32"/>
    <p:sldId id="1731" r:id="rId33"/>
    <p:sldId id="1732" r:id="rId34"/>
    <p:sldId id="1733" r:id="rId35"/>
    <p:sldId id="1734" r:id="rId36"/>
    <p:sldId id="1735" r:id="rId37"/>
    <p:sldId id="1736" r:id="rId38"/>
    <p:sldId id="1737" r:id="rId39"/>
    <p:sldId id="1738" r:id="rId40"/>
    <p:sldId id="261" r:id="rId41"/>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77" autoAdjust="0"/>
    <p:restoredTop sz="94414" autoAdjust="0"/>
  </p:normalViewPr>
  <p:slideViewPr>
    <p:cSldViewPr snapToGrid="0">
      <p:cViewPr varScale="1">
        <p:scale>
          <a:sx n="74" d="100"/>
          <a:sy n="74" d="100"/>
        </p:scale>
        <p:origin x="702" y="78"/>
      </p:cViewPr>
      <p:guideLst/>
    </p:cSldViewPr>
  </p:slideViewPr>
  <p:notesTextViewPr>
    <p:cViewPr>
      <p:scale>
        <a:sx n="1" d="1"/>
        <a:sy n="1" d="1"/>
      </p:scale>
      <p:origin x="0" y="0"/>
    </p:cViewPr>
  </p:notesTextViewPr>
  <p:sorterViewPr>
    <p:cViewPr>
      <p:scale>
        <a:sx n="125" d="100"/>
        <a:sy n="125" d="100"/>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BA97BB-A56A-4DEF-8376-5683284B5C08}" type="datetimeFigureOut">
              <a:rPr lang="zh-CN" altLang="en-US" smtClean="0"/>
              <a:t>2018/11/12</a:t>
            </a:fld>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70517B-B6FA-4B9A-9572-A6AA49261D81}" type="slidenum">
              <a:rPr lang="zh-CN" altLang="en-US" smtClean="0"/>
              <a:t>‹#›</a:t>
            </a:fld>
            <a:endParaRPr lang="zh-CN" altLang="en-US"/>
          </a:p>
        </p:txBody>
      </p:sp>
    </p:spTree>
    <p:extLst>
      <p:ext uri="{BB962C8B-B14F-4D97-AF65-F5344CB8AC3E}">
        <p14:creationId xmlns:p14="http://schemas.microsoft.com/office/powerpoint/2010/main" val="318109577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09:10:22.609"/>
    </inkml:context>
    <inkml:brush xml:id="br0">
      <inkml:brushProperty name="width" value="0.05292" units="cm"/>
      <inkml:brushProperty name="height" value="0.05292" units="cm"/>
      <inkml:brushProperty name="color" value="#FFC000"/>
    </inkml:brush>
  </inkml:definitions>
  <inkml:trace contextRef="#ctx0" brushRef="#br0">1687 13915,'49'0,"-24"0,223 50,-223-50,25 0,-50 25,24-25,1 0,0 0,0 0,0 0,-1 0,26 0,-25 0,0 0,-1 0,1 0,0 0,0 0,0 0,-1 0,1 0,0 0,0 0,0 0,24 0,-24 0,25 0,-1 0,-24 0,0 0,0 0,24 0,-24 0,0 0,0 0,0 0</inkml:trace>
  <inkml:trace contextRef="#ctx0" brushRef="#br0" timeOffset="2068.2812">1786 5928,'0'25,"74"-25,-24 0,24 0,-49 0,50 0,-26 0,-24 25,25-25,-26 0,1 0,25 25,-1-25,-24 25,50-25,-51 0,26 0,-25 0,0 0,24 24,-24-24,0 0,0 0,0 0,-1 0,1 0,0 0,0 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40.6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16346 11088,'25'0,"50"0,24 0,0 0,0 0,25 0,-25 0,-24-25,-26 25,26 0,24 0,-25 0,1 0,49 0,0 0,25 0,-50 0,99 0,-24 0,24 0,-148 0,-25 0,25 0,-26 0,51 0,-26 0,1 0,0 0,-1 0,50 0,-49 0,24 25,-49-25,50 0,-1 0,-49 0,49 24,-49-24,25 0,-26 0,26 0,0 0,-1 0,1 0,-25 0,24 0,-24 0,0 0,25 0,-26 0,1 0,0 0,0 0,0 0,-1 0,1 0,0 0,0 0,0 0,-1 0,26 0,-25 0,0 0,-1 0,1 0,0-24,0-1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42.1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10666 11658,'25'0,"0"0,24 0,-24 0,0 0,0 0,-1 0,-24 25,25-25,0 0,25 0,-26 0,26 0,-25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49.1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15553 13965,'74'0,"50"0,-74 0,24-25,0 25,-49 0,0 0,25 0,-26 0,1 0,0 0,0 0,0 0,24 0,-24 0,0 0,0 0,24 0,1 0,-25 0,49 0,-49 0,0 0,0 0,-1 0,1 0,0 0,25 0,-1 0,1 0,-25 0,24 0,-24 0,0 0,0 0,-1 0,1-25,25 25,-1 0,1 0,0 0,-26 0,26 0,-25 0,24 0,-24 0,0 0,0 0,0 0,-1-24,1 24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53.8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9376 14684,'0'-24,"25"-1,0 25,0 0,-1 0,1 0,0 0,0 0,0 0,-1 0,1 0,0 0,0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0:56.2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20811 14908,'-25'0,"-24"0,24 0,-25 0,25 0,-24 0,24 0,-25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18-10-27T14:11:04.7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22299 14808,'25'0,"25"-24,-1 24,1 0,0-25,-26 25,76-25,-51 25,-24 0,0 0,0 0,0 0,-1 0,1 0,0 0,0-25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F2A4E-D34B-4806-99A1-02910183DDE4}"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E3519-AA41-4C8F-81B1-98F81BDCD14B}" type="slidenum">
              <a:rPr lang="zh-CN" altLang="en-US" smtClean="0"/>
              <a:t>‹#›</a:t>
            </a:fld>
            <a:endParaRPr lang="zh-CN" altLang="en-US"/>
          </a:p>
        </p:txBody>
      </p:sp>
    </p:spTree>
    <p:extLst>
      <p:ext uri="{BB962C8B-B14F-4D97-AF65-F5344CB8AC3E}">
        <p14:creationId xmlns:p14="http://schemas.microsoft.com/office/powerpoint/2010/main" val="218102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Helen – 106</a:t>
            </a:r>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12</a:t>
            </a:fld>
            <a:endParaRPr lang="zh-CN" altLang="en-US"/>
          </a:p>
        </p:txBody>
      </p:sp>
    </p:spTree>
    <p:extLst>
      <p:ext uri="{BB962C8B-B14F-4D97-AF65-F5344CB8AC3E}">
        <p14:creationId xmlns:p14="http://schemas.microsoft.com/office/powerpoint/2010/main" val="188203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Helen – 106</a:t>
            </a:r>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13</a:t>
            </a:fld>
            <a:endParaRPr lang="zh-CN" altLang="en-US"/>
          </a:p>
        </p:txBody>
      </p:sp>
    </p:spTree>
    <p:extLst>
      <p:ext uri="{BB962C8B-B14F-4D97-AF65-F5344CB8AC3E}">
        <p14:creationId xmlns:p14="http://schemas.microsoft.com/office/powerpoint/2010/main" val="3700303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Helen – 106</a:t>
            </a:r>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14</a:t>
            </a:fld>
            <a:endParaRPr lang="zh-CN" altLang="en-US"/>
          </a:p>
        </p:txBody>
      </p:sp>
    </p:spTree>
    <p:extLst>
      <p:ext uri="{BB962C8B-B14F-4D97-AF65-F5344CB8AC3E}">
        <p14:creationId xmlns:p14="http://schemas.microsoft.com/office/powerpoint/2010/main" val="4137270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Helen – 106</a:t>
            </a:r>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15</a:t>
            </a:fld>
            <a:endParaRPr lang="zh-CN" altLang="en-US"/>
          </a:p>
        </p:txBody>
      </p:sp>
    </p:spTree>
    <p:extLst>
      <p:ext uri="{BB962C8B-B14F-4D97-AF65-F5344CB8AC3E}">
        <p14:creationId xmlns:p14="http://schemas.microsoft.com/office/powerpoint/2010/main" val="13998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p:ph type="subTitle" idx="1" hasCustomPrompt="1"/>
          </p:nvPr>
        </p:nvSpPr>
        <p:spPr>
          <a:xfrm>
            <a:off x="5646652" y="3236831"/>
            <a:ext cx="5873836" cy="487867"/>
          </a:xfrm>
        </p:spPr>
        <p:txBody>
          <a:bodyPr anchor="ctr">
            <a:normAutofit/>
          </a:bodyPr>
          <a:lstStyle>
            <a:lvl1pPr marL="0" marR="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p:ph type="ctrTitle" hasCustomPrompt="1"/>
          </p:nvPr>
        </p:nvSpPr>
        <p:spPr>
          <a:xfrm>
            <a:off x="5646652" y="1899218"/>
            <a:ext cx="5873836" cy="1313224"/>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5646652" y="4160341"/>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5646652" y="4531816"/>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14" name="그룹 1"/>
          <p:cNvGrpSpPr/>
          <p:nvPr userDrawn="1"/>
        </p:nvGrpSpPr>
        <p:grpSpPr>
          <a:xfrm>
            <a:off x="0" y="0"/>
            <a:ext cx="6362700" cy="6863906"/>
            <a:chOff x="0" y="57408"/>
            <a:chExt cx="4661488" cy="5028685"/>
          </a:xfrm>
        </p:grpSpPr>
        <p:sp>
          <p:nvSpPr>
            <p:cNvPr id="15" name="Freeform 97"/>
            <p:cNvSpPr>
              <a:spLocks/>
            </p:cNvSpPr>
            <p:nvPr/>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6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6" name="Freeform 98"/>
            <p:cNvSpPr>
              <a:spLocks/>
            </p:cNvSpPr>
            <p:nvPr/>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chemeClr val="accent1">
                <a:lumMod val="20000"/>
                <a:lumOff val="8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7" name="Freeform 99"/>
            <p:cNvSpPr>
              <a:spLocks/>
            </p:cNvSpPr>
            <p:nvPr/>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chemeClr val="accent1">
                <a:lumMod val="40000"/>
                <a:lumOff val="6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8" name="Freeform 100"/>
            <p:cNvSpPr>
              <a:spLocks/>
            </p:cNvSpPr>
            <p:nvPr/>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9" name="Freeform 101"/>
            <p:cNvSpPr>
              <a:spLocks/>
            </p:cNvSpPr>
            <p:nvPr/>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20" name="Freeform 102"/>
            <p:cNvSpPr>
              <a:spLocks/>
            </p:cNvSpPr>
            <p:nvPr/>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1" name="Freeform 103"/>
            <p:cNvSpPr>
              <a:spLocks/>
            </p:cNvSpPr>
            <p:nvPr/>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2" name="Freeform 104"/>
            <p:cNvSpPr>
              <a:spLocks/>
            </p:cNvSpPr>
            <p:nvPr/>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0" name="Freeform 105"/>
            <p:cNvSpPr>
              <a:spLocks/>
            </p:cNvSpPr>
            <p:nvPr/>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chemeClr val="bg1">
                <a:lumMod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1" name="Freeform 106"/>
            <p:cNvSpPr>
              <a:spLocks/>
            </p:cNvSpPr>
            <p:nvPr/>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2" name="Freeform 107"/>
            <p:cNvSpPr>
              <a:spLocks/>
            </p:cNvSpPr>
            <p:nvPr/>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3" name="Freeform 109"/>
            <p:cNvSpPr>
              <a:spLocks/>
            </p:cNvSpPr>
            <p:nvPr/>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4" name="Freeform 111"/>
            <p:cNvSpPr>
              <a:spLocks/>
            </p:cNvSpPr>
            <p:nvPr/>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5" name="Freeform 112"/>
            <p:cNvSpPr>
              <a:spLocks/>
            </p:cNvSpPr>
            <p:nvPr/>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6" name="Freeform 113"/>
            <p:cNvSpPr>
              <a:spLocks/>
            </p:cNvSpPr>
            <p:nvPr/>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7" name="Freeform 114"/>
            <p:cNvSpPr>
              <a:spLocks/>
            </p:cNvSpPr>
            <p:nvPr/>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8" name="Freeform 115"/>
            <p:cNvSpPr>
              <a:spLocks/>
            </p:cNvSpPr>
            <p:nvPr/>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9" name="Freeform 117"/>
            <p:cNvSpPr>
              <a:spLocks/>
            </p:cNvSpPr>
            <p:nvPr/>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0" name="Freeform 119"/>
            <p:cNvSpPr>
              <a:spLocks/>
            </p:cNvSpPr>
            <p:nvPr/>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1" name="Freeform 120"/>
            <p:cNvSpPr>
              <a:spLocks/>
            </p:cNvSpPr>
            <p:nvPr/>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3">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2" name="그룹 89"/>
            <p:cNvGrpSpPr/>
            <p:nvPr/>
          </p:nvGrpSpPr>
          <p:grpSpPr>
            <a:xfrm>
              <a:off x="1328107" y="3390795"/>
              <a:ext cx="277782" cy="678360"/>
              <a:chOff x="1812925" y="4535488"/>
              <a:chExt cx="369888" cy="903287"/>
            </a:xfrm>
            <a:solidFill>
              <a:schemeClr val="accent2">
                <a:lumMod val="50000"/>
              </a:schemeClr>
            </a:solidFill>
          </p:grpSpPr>
          <p:sp>
            <p:nvSpPr>
              <p:cNvPr id="56"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7"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3" name="Freeform 36"/>
            <p:cNvSpPr>
              <a:spLocks/>
            </p:cNvSpPr>
            <p:nvPr/>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4" name="Freeform 38"/>
            <p:cNvSpPr>
              <a:spLocks/>
            </p:cNvSpPr>
            <p:nvPr/>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5" name="Freeform 42"/>
            <p:cNvSpPr>
              <a:spLocks/>
            </p:cNvSpPr>
            <p:nvPr/>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6" name="Freeform 46"/>
            <p:cNvSpPr>
              <a:spLocks/>
            </p:cNvSpPr>
            <p:nvPr/>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7" name="Freeform 118"/>
            <p:cNvSpPr>
              <a:spLocks/>
            </p:cNvSpPr>
            <p:nvPr/>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8" name="그룹 122"/>
            <p:cNvGrpSpPr/>
            <p:nvPr/>
          </p:nvGrpSpPr>
          <p:grpSpPr>
            <a:xfrm>
              <a:off x="1659537" y="3390790"/>
              <a:ext cx="305202" cy="678359"/>
              <a:chOff x="2209800" y="4519614"/>
              <a:chExt cx="406400" cy="903287"/>
            </a:xfrm>
            <a:solidFill>
              <a:schemeClr val="accent1">
                <a:lumMod val="50000"/>
              </a:schemeClr>
            </a:solidFill>
          </p:grpSpPr>
          <p:sp>
            <p:nvSpPr>
              <p:cNvPr id="54"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5"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9" name="Freeform 110"/>
            <p:cNvSpPr>
              <a:spLocks/>
            </p:cNvSpPr>
            <p:nvPr/>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0" name="Freeform 43"/>
            <p:cNvSpPr>
              <a:spLocks noEditPoints="1"/>
            </p:cNvSpPr>
            <p:nvPr/>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1" name="Freeform 116"/>
            <p:cNvSpPr>
              <a:spLocks/>
            </p:cNvSpPr>
            <p:nvPr/>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2" name="Freeform 108"/>
            <p:cNvSpPr>
              <a:spLocks/>
            </p:cNvSpPr>
            <p:nvPr/>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3" name="Freeform 40"/>
            <p:cNvSpPr>
              <a:spLocks/>
            </p:cNvSpPr>
            <p:nvPr/>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grpSp>
        <p:nvGrpSpPr>
          <p:cNvPr id="58" name="그룹 87"/>
          <p:cNvGrpSpPr/>
          <p:nvPr userDrawn="1"/>
        </p:nvGrpSpPr>
        <p:grpSpPr>
          <a:xfrm>
            <a:off x="10522217" y="5581017"/>
            <a:ext cx="1263130" cy="1281262"/>
            <a:chOff x="7668344" y="5495925"/>
            <a:chExt cx="1261419" cy="1279526"/>
          </a:xfrm>
        </p:grpSpPr>
        <p:sp>
          <p:nvSpPr>
            <p:cNvPr id="59"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0"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1"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2"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3"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4"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5"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9" name="Freeform 26"/>
            <p:cNvSpPr>
              <a:spLocks/>
            </p:cNvSpPr>
            <p:nvPr/>
          </p:nvSpPr>
          <p:spPr bwMode="auto">
            <a:xfrm>
              <a:off x="8315651" y="6161339"/>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defTabSz="1219170" latinLnBrk="1"/>
              <a:endParaRPr lang="ko-KR" altLang="en-US" sz="3200"/>
            </a:p>
          </p:txBody>
        </p:sp>
        <p:sp>
          <p:nvSpPr>
            <p:cNvPr id="70"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1"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2"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4"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5"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3512819" y="2663911"/>
            <a:ext cx="8007668" cy="656792"/>
          </a:xfrm>
        </p:spPr>
        <p:txBody>
          <a:bodyPr anchor="b">
            <a:normAutofit/>
          </a:bodyPr>
          <a:lstStyle>
            <a:lvl1pPr>
              <a:defRPr sz="2400" b="1">
                <a:solidFill>
                  <a:sysClr val="windowText" lastClr="000000"/>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3512819" y="3450067"/>
            <a:ext cx="8007668" cy="1015623"/>
          </a:xfrm>
        </p:spPr>
        <p:txBody>
          <a:bodyPr anchor="t">
            <a:normAutofit/>
          </a:bodyPr>
          <a:lstStyle>
            <a:lvl1pPr marL="0" indent="0">
              <a:buNone/>
              <a:defRPr sz="1100">
                <a:solidFill>
                  <a:sysClr val="windowText" lastClr="000000"/>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24" name="그룹 18"/>
          <p:cNvGrpSpPr/>
          <p:nvPr userDrawn="1"/>
        </p:nvGrpSpPr>
        <p:grpSpPr>
          <a:xfrm>
            <a:off x="0" y="2266950"/>
            <a:ext cx="2797638" cy="2198740"/>
            <a:chOff x="0" y="1636653"/>
            <a:chExt cx="2633522" cy="1889508"/>
          </a:xfrm>
        </p:grpSpPr>
        <p:sp>
          <p:nvSpPr>
            <p:cNvPr id="25" name="Freeform 113"/>
            <p:cNvSpPr>
              <a:spLocks/>
            </p:cNvSpPr>
            <p:nvPr/>
          </p:nvSpPr>
          <p:spPr bwMode="auto">
            <a:xfrm>
              <a:off x="748565" y="1637791"/>
              <a:ext cx="916883" cy="91688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60000"/>
                <a:lumOff val="4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6" name="Freeform 115"/>
            <p:cNvSpPr>
              <a:spLocks/>
            </p:cNvSpPr>
            <p:nvPr/>
          </p:nvSpPr>
          <p:spPr bwMode="auto">
            <a:xfrm>
              <a:off x="1716639" y="1637791"/>
              <a:ext cx="916883" cy="91688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115B8A">
                <a:alpha val="20000"/>
              </a:srgb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7" name="Freeform 117"/>
            <p:cNvSpPr>
              <a:spLocks/>
            </p:cNvSpPr>
            <p:nvPr/>
          </p:nvSpPr>
          <p:spPr bwMode="auto">
            <a:xfrm>
              <a:off x="1716639" y="2607003"/>
              <a:ext cx="916883" cy="91802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A8E2E6">
                <a:alpha val="20000"/>
              </a:srgb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8" name="Freeform 119"/>
            <p:cNvSpPr>
              <a:spLocks/>
            </p:cNvSpPr>
            <p:nvPr/>
          </p:nvSpPr>
          <p:spPr bwMode="auto">
            <a:xfrm>
              <a:off x="748565" y="2608140"/>
              <a:ext cx="916883" cy="91688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tx1">
                <a:lumMod val="50000"/>
                <a:lumOff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9" name="Freeform 118"/>
            <p:cNvSpPr>
              <a:spLocks/>
            </p:cNvSpPr>
            <p:nvPr/>
          </p:nvSpPr>
          <p:spPr bwMode="auto">
            <a:xfrm>
              <a:off x="1716639" y="2607003"/>
              <a:ext cx="916883" cy="91802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116"/>
            <p:cNvSpPr>
              <a:spLocks/>
            </p:cNvSpPr>
            <p:nvPr/>
          </p:nvSpPr>
          <p:spPr bwMode="auto">
            <a:xfrm>
              <a:off x="1716639" y="1637791"/>
              <a:ext cx="916883" cy="91688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13"/>
            <p:cNvSpPr>
              <a:spLocks/>
            </p:cNvSpPr>
            <p:nvPr/>
          </p:nvSpPr>
          <p:spPr bwMode="auto">
            <a:xfrm>
              <a:off x="0" y="1636653"/>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accent1">
                <a:lumMod val="60000"/>
                <a:lumOff val="4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13"/>
            <p:cNvSpPr>
              <a:spLocks/>
            </p:cNvSpPr>
            <p:nvPr/>
          </p:nvSpPr>
          <p:spPr bwMode="auto">
            <a:xfrm>
              <a:off x="0" y="2608140"/>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tx1">
                <a:lumMod val="50000"/>
                <a:lumOff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3" name="Freeform 120"/>
            <p:cNvSpPr>
              <a:spLocks/>
            </p:cNvSpPr>
            <p:nvPr/>
          </p:nvSpPr>
          <p:spPr bwMode="auto">
            <a:xfrm>
              <a:off x="747427" y="2607003"/>
              <a:ext cx="918021" cy="91802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14"/>
            <p:cNvSpPr>
              <a:spLocks/>
            </p:cNvSpPr>
            <p:nvPr/>
          </p:nvSpPr>
          <p:spPr bwMode="auto">
            <a:xfrm>
              <a:off x="748565" y="1637791"/>
              <a:ext cx="916883" cy="91688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2" name="日期占位符 1">
            <a:extLst>
              <a:ext uri="{FF2B5EF4-FFF2-40B4-BE49-F238E27FC236}">
                <a16:creationId xmlns="" xmlns:a16="http://schemas.microsoft.com/office/drawing/2014/main" id="{C9FF8B16-B7A1-402F-895C-89252B88EBC6}"/>
              </a:ext>
            </a:extLst>
          </p:cNvPr>
          <p:cNvSpPr>
            <a:spLocks noGrp="1"/>
          </p:cNvSpPr>
          <p:nvPr>
            <p:ph type="dt" sz="half" idx="10"/>
          </p:nvPr>
        </p:nvSpPr>
        <p:spPr/>
        <p:txBody>
          <a:bodyPr/>
          <a:lstStyle/>
          <a:p>
            <a:fld id="{6489D9C7-5DC6-4263-87FF-7C99F6FB63C3}" type="datetime1">
              <a:rPr lang="zh-CN" altLang="en-US" smtClean="0"/>
              <a:pPr/>
              <a:t>2018/11/12</a:t>
            </a:fld>
            <a:endParaRPr lang="zh-CN" altLang="en-US"/>
          </a:p>
        </p:txBody>
      </p:sp>
      <p:sp>
        <p:nvSpPr>
          <p:cNvPr id="3" name="页脚占位符 2">
            <a:extLst>
              <a:ext uri="{FF2B5EF4-FFF2-40B4-BE49-F238E27FC236}">
                <a16:creationId xmlns="" xmlns:a16="http://schemas.microsoft.com/office/drawing/2014/main" id="{C9524DE5-09C1-49C7-9EE1-11E6BD23274C}"/>
              </a:ext>
            </a:extLst>
          </p:cNvPr>
          <p:cNvSpPr>
            <a:spLocks noGrp="1"/>
          </p:cNvSpPr>
          <p:nvPr>
            <p:ph type="ftr" sz="quarter" idx="11"/>
          </p:nvPr>
        </p:nvSpPr>
        <p:spPr/>
        <p:txBody>
          <a:bodyPr/>
          <a:lstStyle/>
          <a:p>
            <a:r>
              <a:rPr lang="en-US" altLang="zh-CN" dirty="0" smtClean="0"/>
              <a:t>HIT</a:t>
            </a:r>
            <a:endParaRPr lang="zh-CN" altLang="en-US" dirty="0"/>
          </a:p>
        </p:txBody>
      </p:sp>
      <p:sp>
        <p:nvSpPr>
          <p:cNvPr id="4" name="灯片编号占位符 3">
            <a:extLst>
              <a:ext uri="{FF2B5EF4-FFF2-40B4-BE49-F238E27FC236}">
                <a16:creationId xmlns="" xmlns:a16="http://schemas.microsoft.com/office/drawing/2014/main" id="{D2EF5237-FBC8-4CF8-81C9-2185B674312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 xmlns:a16="http://schemas.microsoft.com/office/drawing/2014/main" id="{78AD75AE-8C5C-42C4-ACC8-A68B71B115F7}"/>
              </a:ext>
            </a:extLst>
          </p:cNvPr>
          <p:cNvSpPr>
            <a:spLocks noGrp="1"/>
          </p:cNvSpPr>
          <p:nvPr>
            <p:ph type="dt" sz="half" idx="10"/>
          </p:nvPr>
        </p:nvSpPr>
        <p:spPr/>
        <p:txBody>
          <a:bodyPr/>
          <a:lstStyle/>
          <a:p>
            <a:fld id="{6489D9C7-5DC6-4263-87FF-7C99F6FB63C3}" type="datetime1">
              <a:rPr lang="zh-CN" altLang="en-US" smtClean="0"/>
              <a:pPr/>
              <a:t>2018/11/12</a:t>
            </a:fld>
            <a:endParaRPr lang="zh-CN" altLang="en-US"/>
          </a:p>
        </p:txBody>
      </p:sp>
      <p:sp>
        <p:nvSpPr>
          <p:cNvPr id="5" name="页脚占位符 4">
            <a:extLst>
              <a:ext uri="{FF2B5EF4-FFF2-40B4-BE49-F238E27FC236}">
                <a16:creationId xmlns="" xmlns:a16="http://schemas.microsoft.com/office/drawing/2014/main" id="{E7ACC139-A7EF-4AA2-A9F9-CD5CE722FFAA}"/>
              </a:ext>
            </a:extLst>
          </p:cNvPr>
          <p:cNvSpPr>
            <a:spLocks noGrp="1"/>
          </p:cNvSpPr>
          <p:nvPr>
            <p:ph type="ftr" sz="quarter" idx="11"/>
          </p:nvPr>
        </p:nvSpPr>
        <p:spPr/>
        <p:txBody>
          <a:bodyPr/>
          <a:lstStyle/>
          <a:p>
            <a:r>
              <a:rPr lang="en-US" altLang="zh-CN" dirty="0" smtClean="0"/>
              <a:t>HIT</a:t>
            </a:r>
            <a:endParaRPr lang="zh-CN" altLang="en-US" dirty="0"/>
          </a:p>
        </p:txBody>
      </p:sp>
      <p:sp>
        <p:nvSpPr>
          <p:cNvPr id="6" name="灯片编号占位符 5">
            <a:extLst>
              <a:ext uri="{FF2B5EF4-FFF2-40B4-BE49-F238E27FC236}">
                <a16:creationId xmlns="" xmlns:a16="http://schemas.microsoft.com/office/drawing/2014/main" id="{62059E46-30C9-4A33-B9DD-38B33BFA6DC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cxnSp>
        <p:nvCxnSpPr>
          <p:cNvPr id="7" name="直接连接符 6">
            <a:extLst>
              <a:ext uri="{FF2B5EF4-FFF2-40B4-BE49-F238E27FC236}">
                <a16:creationId xmlns="" xmlns:a16="http://schemas.microsoft.com/office/drawing/2014/main" id="{70707869-6164-4916-ABAC-F28DB737F6A5}"/>
              </a:ext>
            </a:extLst>
          </p:cNvPr>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日期占位符 2"/>
          <p:cNvSpPr>
            <a:spLocks noGrp="1"/>
          </p:cNvSpPr>
          <p:nvPr>
            <p:ph type="dt" sz="half" idx="10"/>
          </p:nvPr>
        </p:nvSpPr>
        <p:spPr/>
        <p:txBody>
          <a:bodyPr/>
          <a:lstStyle/>
          <a:p>
            <a:fld id="{6489D9C7-5DC6-4263-87FF-7C99F6FB63C3}" type="datetime1">
              <a:rPr lang="zh-CN" altLang="en-US" smtClean="0"/>
              <a:pPr/>
              <a:t>2018/11/12</a:t>
            </a:fld>
            <a:endParaRPr lang="zh-CN" altLang="en-US"/>
          </a:p>
        </p:txBody>
      </p:sp>
      <p:sp>
        <p:nvSpPr>
          <p:cNvPr id="4" name="页脚占位符 3"/>
          <p:cNvSpPr>
            <a:spLocks noGrp="1"/>
          </p:cNvSpPr>
          <p:nvPr>
            <p:ph type="ftr" sz="quarter" idx="11"/>
          </p:nvPr>
        </p:nvSpPr>
        <p:spPr/>
        <p:txBody>
          <a:bodyPr/>
          <a:lstStyle/>
          <a:p>
            <a:r>
              <a:rPr lang="en-US" altLang="zh-CN" smtClean="0"/>
              <a:t>HIT</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669925" y="2638345"/>
            <a:ext cx="5415916" cy="939358"/>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69925" y="3718373"/>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69925" y="4034007"/>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t>2017/6/19</a:t>
            </a:fld>
            <a:endParaRPr lang="en-US" altLang="zh-CN" dirty="0"/>
          </a:p>
        </p:txBody>
      </p:sp>
      <p:grpSp>
        <p:nvGrpSpPr>
          <p:cNvPr id="28" name="그룹 74"/>
          <p:cNvGrpSpPr/>
          <p:nvPr userDrawn="1"/>
        </p:nvGrpSpPr>
        <p:grpSpPr>
          <a:xfrm>
            <a:off x="8048625" y="2"/>
            <a:ext cx="4134021" cy="6857998"/>
            <a:chOff x="6060630" y="50892"/>
            <a:chExt cx="3083369" cy="5041717"/>
          </a:xfrm>
        </p:grpSpPr>
        <p:sp>
          <p:nvSpPr>
            <p:cNvPr id="29" name="Freeform 6"/>
            <p:cNvSpPr>
              <a:spLocks/>
            </p:cNvSpPr>
            <p:nvPr/>
          </p:nvSpPr>
          <p:spPr bwMode="auto">
            <a:xfrm flipH="1">
              <a:off x="7649165" y="50892"/>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7"/>
            <p:cNvSpPr>
              <a:spLocks/>
            </p:cNvSpPr>
            <p:nvPr/>
          </p:nvSpPr>
          <p:spPr bwMode="auto">
            <a:xfrm flipH="1">
              <a:off x="7080209" y="52087"/>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8"/>
            <p:cNvSpPr>
              <a:spLocks/>
            </p:cNvSpPr>
            <p:nvPr/>
          </p:nvSpPr>
          <p:spPr bwMode="auto">
            <a:xfrm flipH="1">
              <a:off x="6063021" y="1071666"/>
              <a:ext cx="963401" cy="963401"/>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9"/>
            <p:cNvSpPr>
              <a:spLocks/>
            </p:cNvSpPr>
            <p:nvPr/>
          </p:nvSpPr>
          <p:spPr bwMode="auto">
            <a:xfrm flipH="1">
              <a:off x="6060630" y="52087"/>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D0DA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3" name="Freeform 10"/>
            <p:cNvSpPr>
              <a:spLocks/>
            </p:cNvSpPr>
            <p:nvPr/>
          </p:nvSpPr>
          <p:spPr bwMode="auto">
            <a:xfrm flipH="1">
              <a:off x="6060630" y="52087"/>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3"/>
            <p:cNvSpPr>
              <a:spLocks/>
            </p:cNvSpPr>
            <p:nvPr/>
          </p:nvSpPr>
          <p:spPr bwMode="auto">
            <a:xfrm flipH="1">
              <a:off x="7649165" y="1070471"/>
              <a:ext cx="1494834" cy="964596"/>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5" name="Freeform 14"/>
            <p:cNvSpPr>
              <a:spLocks/>
            </p:cNvSpPr>
            <p:nvPr/>
          </p:nvSpPr>
          <p:spPr bwMode="auto">
            <a:xfrm flipH="1">
              <a:off x="8672330" y="2100081"/>
              <a:ext cx="471669" cy="944510"/>
            </a:xfrm>
            <a:custGeom>
              <a:avLst/>
              <a:gdLst/>
              <a:ahLst/>
              <a:cxnLst/>
              <a:rect l="l" t="t" r="r" b="b"/>
              <a:pathLst>
                <a:path w="626440" h="1254436">
                  <a:moveTo>
                    <a:pt x="0" y="0"/>
                  </a:moveTo>
                  <a:lnTo>
                    <a:pt x="0" y="1254436"/>
                  </a:lnTo>
                  <a:lnTo>
                    <a:pt x="626440" y="626441"/>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6" name="Freeform 15"/>
            <p:cNvSpPr>
              <a:spLocks/>
            </p:cNvSpPr>
            <p:nvPr/>
          </p:nvSpPr>
          <p:spPr bwMode="auto">
            <a:xfrm flipH="1">
              <a:off x="7080209" y="1071666"/>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7" name="Freeform 16"/>
            <p:cNvSpPr>
              <a:spLocks/>
            </p:cNvSpPr>
            <p:nvPr/>
          </p:nvSpPr>
          <p:spPr bwMode="auto">
            <a:xfrm flipH="1">
              <a:off x="8108155" y="2090050"/>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8" name="Freeform 17"/>
            <p:cNvSpPr>
              <a:spLocks/>
            </p:cNvSpPr>
            <p:nvPr/>
          </p:nvSpPr>
          <p:spPr bwMode="auto">
            <a:xfrm flipH="1">
              <a:off x="7080209" y="1071666"/>
              <a:ext cx="963401" cy="964596"/>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9" name="Freeform 18"/>
            <p:cNvSpPr>
              <a:spLocks/>
            </p:cNvSpPr>
            <p:nvPr/>
          </p:nvSpPr>
          <p:spPr bwMode="auto">
            <a:xfrm flipH="1">
              <a:off x="8108155" y="2091245"/>
              <a:ext cx="963401" cy="963401"/>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3">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0" name="Freeform 19"/>
            <p:cNvSpPr>
              <a:spLocks/>
            </p:cNvSpPr>
            <p:nvPr/>
          </p:nvSpPr>
          <p:spPr bwMode="auto">
            <a:xfrm flipH="1">
              <a:off x="7089771" y="2091245"/>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1" name="Freeform 20"/>
            <p:cNvSpPr>
              <a:spLocks/>
            </p:cNvSpPr>
            <p:nvPr/>
          </p:nvSpPr>
          <p:spPr bwMode="auto">
            <a:xfrm flipH="1">
              <a:off x="7649165" y="4128013"/>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2" name="Freeform 21"/>
            <p:cNvSpPr>
              <a:spLocks/>
            </p:cNvSpPr>
            <p:nvPr/>
          </p:nvSpPr>
          <p:spPr bwMode="auto">
            <a:xfrm flipH="1">
              <a:off x="8672330" y="3118489"/>
              <a:ext cx="471669" cy="944510"/>
            </a:xfrm>
            <a:custGeom>
              <a:avLst/>
              <a:gdLst/>
              <a:ahLst/>
              <a:cxnLst/>
              <a:rect l="l" t="t" r="r" b="b"/>
              <a:pathLst>
                <a:path w="626440" h="1254436">
                  <a:moveTo>
                    <a:pt x="0" y="0"/>
                  </a:moveTo>
                  <a:lnTo>
                    <a:pt x="0" y="1254436"/>
                  </a:lnTo>
                  <a:lnTo>
                    <a:pt x="626440" y="62799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3" name="Freeform 22"/>
            <p:cNvSpPr>
              <a:spLocks/>
            </p:cNvSpPr>
            <p:nvPr/>
          </p:nvSpPr>
          <p:spPr bwMode="auto">
            <a:xfrm flipH="1">
              <a:off x="6061825" y="4128013"/>
              <a:ext cx="964596" cy="963401"/>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4" name="Freeform 24"/>
            <p:cNvSpPr>
              <a:spLocks/>
            </p:cNvSpPr>
            <p:nvPr/>
          </p:nvSpPr>
          <p:spPr bwMode="auto">
            <a:xfrm flipH="1">
              <a:off x="7080209" y="4128013"/>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5" name="Freeform 25"/>
            <p:cNvSpPr>
              <a:spLocks/>
            </p:cNvSpPr>
            <p:nvPr/>
          </p:nvSpPr>
          <p:spPr bwMode="auto">
            <a:xfrm flipH="1">
              <a:off x="7080209" y="4128013"/>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3">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6" name="Freeform 26"/>
            <p:cNvSpPr>
              <a:spLocks/>
            </p:cNvSpPr>
            <p:nvPr/>
          </p:nvSpPr>
          <p:spPr bwMode="auto">
            <a:xfrm flipH="1">
              <a:off x="7089771" y="3109629"/>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7" name="Freeform 28"/>
            <p:cNvSpPr>
              <a:spLocks/>
            </p:cNvSpPr>
            <p:nvPr/>
          </p:nvSpPr>
          <p:spPr bwMode="auto">
            <a:xfrm flipH="1">
              <a:off x="8108155" y="3109629"/>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8" name="Freeform 29"/>
            <p:cNvSpPr>
              <a:spLocks/>
            </p:cNvSpPr>
            <p:nvPr/>
          </p:nvSpPr>
          <p:spPr bwMode="auto">
            <a:xfrm flipH="1">
              <a:off x="8108155" y="3109629"/>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9" name="Freeform 12"/>
            <p:cNvSpPr>
              <a:spLocks/>
            </p:cNvSpPr>
            <p:nvPr/>
          </p:nvSpPr>
          <p:spPr bwMode="auto">
            <a:xfrm flipH="1">
              <a:off x="6060630" y="1071666"/>
              <a:ext cx="963401" cy="964596"/>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0" name="Freeform 23"/>
            <p:cNvSpPr>
              <a:spLocks/>
            </p:cNvSpPr>
            <p:nvPr/>
          </p:nvSpPr>
          <p:spPr bwMode="auto">
            <a:xfrm flipH="1">
              <a:off x="6061825" y="4128013"/>
              <a:ext cx="964596" cy="963401"/>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1" name="Freeform 27"/>
            <p:cNvSpPr>
              <a:spLocks/>
            </p:cNvSpPr>
            <p:nvPr/>
          </p:nvSpPr>
          <p:spPr bwMode="auto">
            <a:xfrm flipH="1">
              <a:off x="7089771" y="3109629"/>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2" name="Freeform 11"/>
            <p:cNvSpPr>
              <a:spLocks/>
            </p:cNvSpPr>
            <p:nvPr/>
          </p:nvSpPr>
          <p:spPr bwMode="auto">
            <a:xfrm flipH="1">
              <a:off x="7079014" y="52087"/>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nvGrpSpPr>
            <p:cNvPr id="53" name="그룹 39"/>
            <p:cNvGrpSpPr/>
            <p:nvPr/>
          </p:nvGrpSpPr>
          <p:grpSpPr>
            <a:xfrm flipH="1">
              <a:off x="7078701" y="335370"/>
              <a:ext cx="278502" cy="680117"/>
              <a:chOff x="1812925" y="4535488"/>
              <a:chExt cx="369888" cy="903287"/>
            </a:xfrm>
            <a:solidFill>
              <a:schemeClr val="accent1">
                <a:lumMod val="50000"/>
              </a:schemeClr>
            </a:solidFill>
          </p:grpSpPr>
          <p:sp>
            <p:nvSpPr>
              <p:cNvPr id="62"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3"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4" name="Freeform 38"/>
            <p:cNvSpPr>
              <a:spLocks/>
            </p:cNvSpPr>
            <p:nvPr/>
          </p:nvSpPr>
          <p:spPr bwMode="auto">
            <a:xfrm>
              <a:off x="7601353" y="3231922"/>
              <a:ext cx="451818" cy="65860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5" name="Freeform 42"/>
            <p:cNvSpPr>
              <a:spLocks/>
            </p:cNvSpPr>
            <p:nvPr/>
          </p:nvSpPr>
          <p:spPr bwMode="auto">
            <a:xfrm flipH="1">
              <a:off x="8108155" y="2303160"/>
              <a:ext cx="194832" cy="665775"/>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6" name="Freeform 46"/>
            <p:cNvSpPr>
              <a:spLocks/>
            </p:cNvSpPr>
            <p:nvPr/>
          </p:nvSpPr>
          <p:spPr bwMode="auto">
            <a:xfrm flipH="1">
              <a:off x="7080209" y="4689797"/>
              <a:ext cx="199613" cy="32392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nvGrpSpPr>
            <p:cNvPr id="57" name="그룹 45"/>
            <p:cNvGrpSpPr/>
            <p:nvPr/>
          </p:nvGrpSpPr>
          <p:grpSpPr>
            <a:xfrm flipH="1">
              <a:off x="6718921" y="335375"/>
              <a:ext cx="305993" cy="680118"/>
              <a:chOff x="2209800" y="4519614"/>
              <a:chExt cx="406400" cy="903287"/>
            </a:xfrm>
            <a:solidFill>
              <a:schemeClr val="accent2">
                <a:lumMod val="50000"/>
              </a:schemeClr>
            </a:solidFill>
          </p:grpSpPr>
          <p:sp>
            <p:nvSpPr>
              <p:cNvPr id="60"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1"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8" name="Freeform 43"/>
            <p:cNvSpPr>
              <a:spLocks noEditPoints="1"/>
            </p:cNvSpPr>
            <p:nvPr/>
          </p:nvSpPr>
          <p:spPr bwMode="auto">
            <a:xfrm flipH="1">
              <a:off x="6725208" y="4429823"/>
              <a:ext cx="300017" cy="474529"/>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9" name="Freeform 40"/>
            <p:cNvSpPr>
              <a:spLocks/>
            </p:cNvSpPr>
            <p:nvPr/>
          </p:nvSpPr>
          <p:spPr bwMode="auto">
            <a:xfrm flipH="1">
              <a:off x="7858340" y="2303160"/>
              <a:ext cx="194832" cy="665775"/>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grpSp>
        <p:nvGrpSpPr>
          <p:cNvPr id="64" name="그룹 87"/>
          <p:cNvGrpSpPr/>
          <p:nvPr userDrawn="1"/>
        </p:nvGrpSpPr>
        <p:grpSpPr>
          <a:xfrm>
            <a:off x="1465176" y="1305713"/>
            <a:ext cx="1263130" cy="1281261"/>
            <a:chOff x="7668344" y="5495925"/>
            <a:chExt cx="1261419" cy="1279525"/>
          </a:xfrm>
        </p:grpSpPr>
        <p:sp>
          <p:nvSpPr>
            <p:cNvPr id="65"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9"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0"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1"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2"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4"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5"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6"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7"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8"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9"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0"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1"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2018/11/12</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smtClean="0"/>
              <a:t>HIT</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12" name="直接连接符 11"/>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7" name="그룹 87"/>
          <p:cNvGrpSpPr/>
          <p:nvPr userDrawn="1"/>
        </p:nvGrpSpPr>
        <p:grpSpPr>
          <a:xfrm>
            <a:off x="11496674" y="640158"/>
            <a:ext cx="703876" cy="713979"/>
            <a:chOff x="7668344" y="5495925"/>
            <a:chExt cx="1261419" cy="1279525"/>
          </a:xfrm>
        </p:grpSpPr>
        <p:sp>
          <p:nvSpPr>
            <p:cNvPr id="18"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19"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0"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1"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22"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3"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4"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5"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6"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7"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8"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9"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0"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timing>
    <p:tnLst>
      <p:par>
        <p:cTn id="1" dur="indefinite" restart="never" nodeType="tmRoot"/>
      </p:par>
    </p:tnLst>
  </p:timing>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customXml" Target="../ink/ink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20.emf"/><Relationship Id="rId3" Type="http://schemas.openxmlformats.org/officeDocument/2006/relationships/image" Target="../media/image14.png"/><Relationship Id="rId7" Type="http://schemas.openxmlformats.org/officeDocument/2006/relationships/image" Target="../media/image17.emf"/><Relationship Id="rId12" Type="http://schemas.openxmlformats.org/officeDocument/2006/relationships/customXml" Target="../ink/ink6.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9.emf"/><Relationship Id="rId5" Type="http://schemas.openxmlformats.org/officeDocument/2006/relationships/image" Target="../media/image16.emf"/><Relationship Id="rId15" Type="http://schemas.openxmlformats.org/officeDocument/2006/relationships/image" Target="../media/image21.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8.emf"/><Relationship Id="rId14" Type="http://schemas.openxmlformats.org/officeDocument/2006/relationships/customXml" Target="../ink/ink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lnSpcReduction="10000"/>
          </a:bodyPr>
          <a:lstStyle/>
          <a:p>
            <a:r>
              <a:rPr lang="en-US" altLang="zh-CN" dirty="0"/>
              <a:t>IEEE TRANSACTIONS ON KNOWLEDGE AND DATA </a:t>
            </a:r>
            <a:r>
              <a:rPr lang="en-US" altLang="zh-CN" dirty="0" smtClean="0"/>
              <a:t>ENGINEERING</a:t>
            </a:r>
            <a:r>
              <a:rPr lang="en-US" altLang="zh-CN" dirty="0"/>
              <a:t>, VOL. 30, NO. 3, MARCH 2018</a:t>
            </a:r>
            <a:endParaRPr lang="zh-CN" altLang="zh-CN" dirty="0"/>
          </a:p>
        </p:txBody>
      </p:sp>
      <p:sp>
        <p:nvSpPr>
          <p:cNvPr id="2" name="标题 1"/>
          <p:cNvSpPr>
            <a:spLocks noGrp="1"/>
          </p:cNvSpPr>
          <p:nvPr>
            <p:ph type="ctrTitle"/>
          </p:nvPr>
        </p:nvSpPr>
        <p:spPr/>
        <p:txBody>
          <a:bodyPr>
            <a:normAutofit fontScale="90000"/>
          </a:bodyPr>
          <a:lstStyle/>
          <a:p>
            <a:r>
              <a:rPr lang="en-US" altLang="zh-CN" dirty="0"/>
              <a:t>Cross-Bucket Generalization for Information and Privacy preservation</a:t>
            </a:r>
            <a:endParaRPr lang="zh-CN" altLang="zh-CN" dirty="0"/>
          </a:p>
        </p:txBody>
      </p:sp>
      <p:sp>
        <p:nvSpPr>
          <p:cNvPr id="8" name="文本占位符 7"/>
          <p:cNvSpPr>
            <a:spLocks noGrp="1"/>
          </p:cNvSpPr>
          <p:nvPr>
            <p:ph type="body" sz="quarter" idx="10"/>
          </p:nvPr>
        </p:nvSpPr>
        <p:spPr/>
        <p:txBody>
          <a:bodyPr/>
          <a:lstStyle/>
          <a:p>
            <a:r>
              <a:rPr lang="zh-CN" altLang="en-US" dirty="0" smtClean="0"/>
              <a:t>郭睿</a:t>
            </a:r>
            <a:endParaRPr lang="en-US" altLang="zh-CN" dirty="0"/>
          </a:p>
        </p:txBody>
      </p:sp>
    </p:spTree>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smtClean="0"/>
              <a:t>1.4 </a:t>
            </a:r>
            <a:r>
              <a:rPr lang="zh-CN" altLang="en-US" dirty="0" smtClean="0"/>
              <a:t>匿名算法</a:t>
            </a:r>
            <a:endParaRPr lang="zh-CN" altLang="en-US" dirty="0"/>
          </a:p>
        </p:txBody>
      </p:sp>
      <p:sp>
        <p:nvSpPr>
          <p:cNvPr id="11" name="矩形 10"/>
          <p:cNvSpPr/>
          <p:nvPr/>
        </p:nvSpPr>
        <p:spPr>
          <a:xfrm>
            <a:off x="669924" y="1033932"/>
            <a:ext cx="7971800" cy="877163"/>
          </a:xfrm>
          <a:prstGeom prst="rect">
            <a:avLst/>
          </a:prstGeom>
        </p:spPr>
        <p:txBody>
          <a:bodyPr wrap="square">
            <a:spAutoFit/>
          </a:bodyPr>
          <a:lstStyle/>
          <a:p>
            <a:pPr lvl="0" algn="just">
              <a:lnSpc>
                <a:spcPct val="150000"/>
              </a:lnSpc>
              <a:spcAft>
                <a:spcPts val="0"/>
              </a:spcAft>
            </a:pPr>
            <a:r>
              <a:rPr lang="zh-CN" altLang="zh-CN" kern="100" dirty="0">
                <a:latin typeface="+mn-ea"/>
                <a:cs typeface="Times New Roman" panose="02020603050405020304" pitchFamily="18" charset="0"/>
              </a:rPr>
              <a:t>桶</a:t>
            </a:r>
            <a:r>
              <a:rPr lang="zh-CN" altLang="zh-CN" kern="100" dirty="0" smtClean="0">
                <a:latin typeface="+mn-ea"/>
                <a:cs typeface="Times New Roman" panose="02020603050405020304" pitchFamily="18" charset="0"/>
              </a:rPr>
              <a:t>算法</a:t>
            </a:r>
            <a:r>
              <a:rPr lang="zh-CN" altLang="en-US" kern="100" dirty="0">
                <a:latin typeface="+mn-ea"/>
                <a:cs typeface="Times New Roman" panose="02020603050405020304" pitchFamily="18" charset="0"/>
              </a:rPr>
              <a:t>：</a:t>
            </a:r>
            <a:r>
              <a:rPr lang="zh-CN" altLang="zh-CN" sz="1600" kern="100" dirty="0" smtClean="0">
                <a:latin typeface="+mn-ea"/>
                <a:cs typeface="Times New Roman" panose="02020603050405020304" pitchFamily="18" charset="0"/>
              </a:rPr>
              <a:t>将</a:t>
            </a:r>
            <a:r>
              <a:rPr lang="en-US" altLang="zh-CN" sz="1600" kern="100" dirty="0">
                <a:highlight>
                  <a:srgbClr val="FFFF00"/>
                </a:highlight>
                <a:latin typeface="+mn-ea"/>
                <a:cs typeface="Times New Roman" panose="02020603050405020304" pitchFamily="18" charset="0"/>
              </a:rPr>
              <a:t>QI</a:t>
            </a:r>
            <a:r>
              <a:rPr lang="zh-CN" altLang="zh-CN" sz="1600" kern="100" dirty="0">
                <a:latin typeface="+mn-ea"/>
                <a:cs typeface="Times New Roman" panose="02020603050405020304" pitchFamily="18" charset="0"/>
              </a:rPr>
              <a:t>属性和</a:t>
            </a:r>
            <a:r>
              <a:rPr lang="zh-CN" altLang="zh-CN" sz="1600" kern="100" dirty="0">
                <a:highlight>
                  <a:srgbClr val="FFFF00"/>
                </a:highlight>
                <a:latin typeface="+mn-ea"/>
                <a:cs typeface="Times New Roman" panose="02020603050405020304" pitchFamily="18" charset="0"/>
              </a:rPr>
              <a:t>敏感</a:t>
            </a:r>
            <a:r>
              <a:rPr lang="zh-CN" altLang="zh-CN" sz="1600" kern="100" dirty="0">
                <a:latin typeface="+mn-ea"/>
                <a:cs typeface="Times New Roman" panose="02020603050405020304" pitchFamily="18" charset="0"/>
              </a:rPr>
              <a:t>属性的</a:t>
            </a:r>
            <a:r>
              <a:rPr lang="zh-CN" altLang="zh-CN" sz="1600" kern="100" dirty="0">
                <a:highlight>
                  <a:srgbClr val="FFFF00"/>
                </a:highlight>
                <a:latin typeface="+mn-ea"/>
                <a:cs typeface="Times New Roman" panose="02020603050405020304" pitchFamily="18" charset="0"/>
              </a:rPr>
              <a:t>关联切断</a:t>
            </a:r>
            <a:r>
              <a:rPr lang="zh-CN" altLang="zh-CN" sz="1600" kern="100" dirty="0">
                <a:latin typeface="+mn-ea"/>
                <a:cs typeface="Times New Roman" panose="02020603050405020304" pitchFamily="18" charset="0"/>
              </a:rPr>
              <a:t>，从而保护数据表中用户的</a:t>
            </a:r>
            <a:r>
              <a:rPr lang="zh-CN" altLang="zh-CN" sz="1600" kern="100" dirty="0">
                <a:highlight>
                  <a:srgbClr val="FFFF00"/>
                </a:highlight>
                <a:latin typeface="+mn-ea"/>
                <a:cs typeface="Times New Roman" panose="02020603050405020304" pitchFamily="18" charset="0"/>
              </a:rPr>
              <a:t>敏感属性值</a:t>
            </a:r>
            <a:r>
              <a:rPr lang="zh-CN" altLang="zh-CN" sz="1600" kern="100" dirty="0">
                <a:latin typeface="+mn-ea"/>
                <a:cs typeface="Times New Roman" panose="02020603050405020304" pitchFamily="18" charset="0"/>
              </a:rPr>
              <a:t>信息。</a:t>
            </a:r>
          </a:p>
          <a:p>
            <a:pPr algn="just">
              <a:lnSpc>
                <a:spcPct val="150000"/>
              </a:lnSpc>
              <a:spcAft>
                <a:spcPts val="0"/>
              </a:spcAft>
            </a:pPr>
            <a:r>
              <a:rPr lang="zh-CN" altLang="en-US" sz="1600" kern="100" dirty="0" smtClean="0">
                <a:latin typeface="+mn-ea"/>
                <a:cs typeface="Times New Roman" panose="02020603050405020304" pitchFamily="18" charset="0"/>
              </a:rPr>
              <a:t>特点：</a:t>
            </a:r>
            <a:r>
              <a:rPr lang="zh-CN" altLang="zh-CN" sz="1600" kern="100" dirty="0" smtClean="0">
                <a:latin typeface="+mn-ea"/>
                <a:cs typeface="Times New Roman" panose="02020603050405020304" pitchFamily="18" charset="0"/>
              </a:rPr>
              <a:t>仅</a:t>
            </a:r>
            <a:r>
              <a:rPr lang="zh-CN" altLang="zh-CN" sz="1600" kern="100" dirty="0">
                <a:latin typeface="+mn-ea"/>
                <a:cs typeface="Times New Roman" panose="02020603050405020304" pitchFamily="18" charset="0"/>
              </a:rPr>
              <a:t>能保护敏感属性，数据信息可利用性高</a:t>
            </a:r>
            <a:r>
              <a:rPr lang="zh-CN" altLang="zh-CN" sz="1600" kern="100" dirty="0" smtClean="0">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p:txBody>
      </p:sp>
      <p:pic>
        <p:nvPicPr>
          <p:cNvPr id="13" name="图片 12"/>
          <p:cNvPicPr/>
          <p:nvPr/>
        </p:nvPicPr>
        <p:blipFill>
          <a:blip r:embed="rId2"/>
          <a:stretch>
            <a:fillRect/>
          </a:stretch>
        </p:blipFill>
        <p:spPr>
          <a:xfrm>
            <a:off x="6414483" y="1836505"/>
            <a:ext cx="4931804" cy="2658221"/>
          </a:xfrm>
          <a:prstGeom prst="rect">
            <a:avLst/>
          </a:prstGeom>
        </p:spPr>
      </p:pic>
      <p:sp>
        <p:nvSpPr>
          <p:cNvPr id="12" name="矩形 11"/>
          <p:cNvSpPr/>
          <p:nvPr/>
        </p:nvSpPr>
        <p:spPr>
          <a:xfrm>
            <a:off x="669924" y="4697134"/>
            <a:ext cx="7169812" cy="1200329"/>
          </a:xfrm>
          <a:prstGeom prst="rect">
            <a:avLst/>
          </a:prstGeom>
        </p:spPr>
        <p:txBody>
          <a:bodyPr wrap="square">
            <a:spAutoFit/>
          </a:bodyPr>
          <a:lstStyle/>
          <a:p>
            <a:pPr algn="just">
              <a:lnSpc>
                <a:spcPct val="150000"/>
              </a:lnSpc>
              <a:spcAft>
                <a:spcPts val="0"/>
              </a:spcAft>
            </a:pPr>
            <a:r>
              <a:rPr lang="zh-CN" altLang="zh-CN" sz="1600" kern="100" dirty="0" smtClean="0">
                <a:latin typeface="+mn-ea"/>
                <a:cs typeface="Times New Roman" panose="02020603050405020304" pitchFamily="18" charset="0"/>
              </a:rPr>
              <a:t>使用</a:t>
            </a:r>
            <a:r>
              <a:rPr lang="zh-CN" altLang="zh-CN" sz="1600" kern="100" dirty="0">
                <a:latin typeface="+mn-ea"/>
                <a:cs typeface="Times New Roman" panose="02020603050405020304" pitchFamily="18" charset="0"/>
              </a:rPr>
              <a:t>遵循</a:t>
            </a:r>
            <a:r>
              <a:rPr lang="en-US" altLang="zh-CN" sz="1600" kern="100" dirty="0">
                <a:latin typeface="+mn-ea"/>
                <a:cs typeface="Times New Roman" panose="02020603050405020304" pitchFamily="18" charset="0"/>
              </a:rPr>
              <a:t>4-diversity</a:t>
            </a:r>
            <a:r>
              <a:rPr lang="zh-CN" altLang="zh-CN" sz="1600" kern="100" dirty="0">
                <a:latin typeface="+mn-ea"/>
                <a:cs typeface="Times New Roman" panose="02020603050405020304" pitchFamily="18" charset="0"/>
              </a:rPr>
              <a:t>匿名原则的桶算法对表</a:t>
            </a:r>
            <a:r>
              <a:rPr lang="en-US" altLang="zh-CN" sz="1600" kern="100" dirty="0">
                <a:latin typeface="+mn-ea"/>
                <a:cs typeface="Times New Roman" panose="02020603050405020304" pitchFamily="18" charset="0"/>
              </a:rPr>
              <a:t>1.1</a:t>
            </a:r>
            <a:r>
              <a:rPr lang="zh-CN" altLang="zh-CN" sz="1600" kern="100" dirty="0">
                <a:latin typeface="+mn-ea"/>
                <a:cs typeface="Times New Roman" panose="02020603050405020304" pitchFamily="18" charset="0"/>
              </a:rPr>
              <a:t>进行匿名的结果，其中，在每个桶中的</a:t>
            </a:r>
            <a:r>
              <a:rPr lang="en-US" altLang="zh-CN" sz="1600" kern="100" dirty="0">
                <a:latin typeface="+mn-ea"/>
                <a:cs typeface="Times New Roman" panose="02020603050405020304" pitchFamily="18" charset="0"/>
              </a:rPr>
              <a:t>QI</a:t>
            </a:r>
            <a:r>
              <a:rPr lang="zh-CN" altLang="zh-CN" sz="1600" kern="100" dirty="0">
                <a:latin typeface="+mn-ea"/>
                <a:cs typeface="Times New Roman" panose="02020603050405020304" pitchFamily="18" charset="0"/>
              </a:rPr>
              <a:t>属性与敏感属性之间的联系被切断，即任意用户对应于相应桶内每个敏感值的概率相等。</a:t>
            </a:r>
          </a:p>
        </p:txBody>
      </p:sp>
      <p:pic>
        <p:nvPicPr>
          <p:cNvPr id="15" name="图片 14"/>
          <p:cNvPicPr/>
          <p:nvPr/>
        </p:nvPicPr>
        <p:blipFill>
          <a:blip r:embed="rId3"/>
          <a:stretch>
            <a:fillRect/>
          </a:stretch>
        </p:blipFill>
        <p:spPr>
          <a:xfrm>
            <a:off x="1069279" y="1925544"/>
            <a:ext cx="4468636" cy="2487544"/>
          </a:xfrm>
          <a:prstGeom prst="rect">
            <a:avLst/>
          </a:prstGeom>
        </p:spPr>
      </p:pic>
      <p:sp>
        <p:nvSpPr>
          <p:cNvPr id="16" name="右箭头 15"/>
          <p:cNvSpPr/>
          <p:nvPr/>
        </p:nvSpPr>
        <p:spPr>
          <a:xfrm>
            <a:off x="5704729" y="2994489"/>
            <a:ext cx="542939" cy="342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7655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文章主要内容</a:t>
            </a:r>
            <a:endParaRPr lang="zh-CN" altLang="en-US" dirty="0"/>
          </a:p>
        </p:txBody>
      </p:sp>
      <p:sp>
        <p:nvSpPr>
          <p:cNvPr id="8" name="文本占位符 7"/>
          <p:cNvSpPr>
            <a:spLocks noGrp="1"/>
          </p:cNvSpPr>
          <p:nvPr>
            <p:ph type="body" idx="1"/>
          </p:nvPr>
        </p:nvSpPr>
        <p:spPr/>
        <p:txBody>
          <a:bodyPr/>
          <a:lstStyle/>
          <a:p>
            <a:pPr>
              <a:lnSpc>
                <a:spcPct val="150000"/>
              </a:lnSpc>
            </a:pPr>
            <a:r>
              <a:rPr lang="zh-CN" altLang="en-US" dirty="0">
                <a:sym typeface="+mn-lt"/>
              </a:rPr>
              <a:t>交叉桶泛化算法的提出</a:t>
            </a:r>
            <a:endParaRPr lang="en-US" altLang="zh-CN" dirty="0">
              <a:sym typeface="+mn-lt"/>
            </a:endParaRPr>
          </a:p>
        </p:txBody>
      </p:sp>
      <p:cxnSp>
        <p:nvCxnSpPr>
          <p:cNvPr id="4" name="直接连接符 3">
            <a:extLst>
              <a:ext uri="{FF2B5EF4-FFF2-40B4-BE49-F238E27FC236}">
                <a16:creationId xmlns=""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4228071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984982C-6DF3-48C0-A540-10A2C950CB97}"/>
              </a:ext>
            </a:extLst>
          </p:cNvPr>
          <p:cNvSpPr>
            <a:spLocks noGrp="1"/>
          </p:cNvSpPr>
          <p:nvPr>
            <p:ph type="title"/>
          </p:nvPr>
        </p:nvSpPr>
        <p:spPr/>
        <p:txBody>
          <a:bodyPr/>
          <a:lstStyle/>
          <a:p>
            <a:r>
              <a:rPr lang="en-US" altLang="zh-CN" dirty="0" smtClean="0"/>
              <a:t>2.1 </a:t>
            </a:r>
            <a:r>
              <a:rPr lang="zh-CN" altLang="en-US" dirty="0" smtClean="0"/>
              <a:t>问题的提出</a:t>
            </a:r>
            <a:r>
              <a:rPr lang="zh-CN" altLang="en-US" sz="1050" b="0" dirty="0" smtClean="0"/>
              <a:t>（通过比较泛化和桶，提出将两者结合的想法）</a:t>
            </a:r>
            <a:endParaRPr lang="zh-CN" altLang="en-US" sz="1050" b="0" dirty="0"/>
          </a:p>
        </p:txBody>
      </p:sp>
      <p:pic>
        <p:nvPicPr>
          <p:cNvPr id="5" name="图片 4"/>
          <p:cNvPicPr/>
          <p:nvPr/>
        </p:nvPicPr>
        <p:blipFill>
          <a:blip r:embed="rId3"/>
          <a:stretch>
            <a:fillRect/>
          </a:stretch>
        </p:blipFill>
        <p:spPr>
          <a:xfrm>
            <a:off x="669923" y="1154626"/>
            <a:ext cx="5048296" cy="1843289"/>
          </a:xfrm>
          <a:prstGeom prst="rect">
            <a:avLst/>
          </a:prstGeom>
        </p:spPr>
      </p:pic>
      <p:pic>
        <p:nvPicPr>
          <p:cNvPr id="6" name="图片 5"/>
          <p:cNvPicPr/>
          <p:nvPr/>
        </p:nvPicPr>
        <p:blipFill>
          <a:blip r:embed="rId4"/>
          <a:stretch>
            <a:fillRect/>
          </a:stretch>
        </p:blipFill>
        <p:spPr>
          <a:xfrm>
            <a:off x="669923" y="3268372"/>
            <a:ext cx="5048296" cy="2421228"/>
          </a:xfrm>
          <a:prstGeom prst="rect">
            <a:avLst/>
          </a:prstGeom>
        </p:spPr>
      </p:pic>
      <p:pic>
        <p:nvPicPr>
          <p:cNvPr id="7" name="图片 6"/>
          <p:cNvPicPr/>
          <p:nvPr/>
        </p:nvPicPr>
        <p:blipFill>
          <a:blip r:embed="rId5"/>
          <a:stretch>
            <a:fillRect/>
          </a:stretch>
        </p:blipFill>
        <p:spPr>
          <a:xfrm>
            <a:off x="6292671" y="1154626"/>
            <a:ext cx="5079374" cy="2477216"/>
          </a:xfrm>
          <a:prstGeom prst="rect">
            <a:avLst/>
          </a:prstGeom>
        </p:spPr>
      </p:pic>
      <p:sp>
        <p:nvSpPr>
          <p:cNvPr id="8" name="矩形 7"/>
          <p:cNvSpPr/>
          <p:nvPr/>
        </p:nvSpPr>
        <p:spPr>
          <a:xfrm>
            <a:off x="772954" y="5703417"/>
            <a:ext cx="4649052" cy="738664"/>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未经匿名处理的表</a:t>
            </a:r>
            <a:r>
              <a:rPr lang="en-US" altLang="zh-CN" sz="1400" dirty="0">
                <a:latin typeface="+mn-ea"/>
                <a:cs typeface="Times New Roman" panose="02020603050405020304" pitchFamily="18" charset="0"/>
              </a:rPr>
              <a:t>3.2</a:t>
            </a:r>
            <a:r>
              <a:rPr lang="zh-CN" altLang="zh-CN" sz="1400" dirty="0">
                <a:latin typeface="+mn-ea"/>
                <a:cs typeface="Times New Roman" panose="02020603050405020304" pitchFamily="18" charset="0"/>
              </a:rPr>
              <a:t>中，攻击者可以轻易地通过匹配性别、年龄和邮政编码的属性值判断</a:t>
            </a:r>
            <a:r>
              <a:rPr lang="en-US" altLang="zh-CN" sz="1400" dirty="0">
                <a:latin typeface="+mn-ea"/>
                <a:cs typeface="Times New Roman" panose="02020603050405020304" pitchFamily="18" charset="0"/>
              </a:rPr>
              <a:t>Helen</a:t>
            </a:r>
            <a:r>
              <a:rPr lang="zh-CN" altLang="zh-CN" sz="1400" dirty="0">
                <a:latin typeface="+mn-ea"/>
                <a:cs typeface="Times New Roman" panose="02020603050405020304" pitchFamily="18" charset="0"/>
              </a:rPr>
              <a:t>的病症为肺炎。</a:t>
            </a:r>
            <a:endParaRPr lang="zh-CN" altLang="en-US" sz="1400" dirty="0">
              <a:latin typeface="+mn-ea"/>
            </a:endParaRPr>
          </a:p>
        </p:txBody>
      </p:sp>
      <mc:AlternateContent xmlns:mc="http://schemas.openxmlformats.org/markup-compatibility/2006" xmlns:p14="http://schemas.microsoft.com/office/powerpoint/2010/main">
        <mc:Choice Requires="p14">
          <p:contentPart p14:bwMode="auto" r:id="rId6">
            <p14:nvContentPartPr>
              <p14:cNvPr id="10" name="墨迹 9"/>
              <p14:cNvContentPartPr/>
              <p14:nvPr/>
            </p14:nvContentPartPr>
            <p14:xfrm>
              <a:off x="607320" y="2134080"/>
              <a:ext cx="464760" cy="2902680"/>
            </p14:xfrm>
          </p:contentPart>
        </mc:Choice>
        <mc:Fallback xmlns="">
          <p:pic>
            <p:nvPicPr>
              <p:cNvPr id="10" name="墨迹 9"/>
              <p:cNvPicPr/>
              <p:nvPr/>
            </p:nvPicPr>
            <p:blipFill>
              <a:blip r:embed="rId7"/>
              <a:stretch>
                <a:fillRect/>
              </a:stretch>
            </p:blipFill>
            <p:spPr>
              <a:xfrm>
                <a:off x="597960" y="2124720"/>
                <a:ext cx="483480" cy="2921400"/>
              </a:xfrm>
              <a:prstGeom prst="rect">
                <a:avLst/>
              </a:prstGeom>
            </p:spPr>
          </p:pic>
        </mc:Fallback>
      </mc:AlternateContent>
      <p:sp>
        <p:nvSpPr>
          <p:cNvPr id="11" name="矩形 10"/>
          <p:cNvSpPr/>
          <p:nvPr/>
        </p:nvSpPr>
        <p:spPr>
          <a:xfrm>
            <a:off x="6337459" y="3631842"/>
            <a:ext cx="5034586" cy="738664"/>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在表</a:t>
            </a:r>
            <a:r>
              <a:rPr lang="en-US" altLang="zh-CN" sz="1400" dirty="0">
                <a:latin typeface="+mn-ea"/>
                <a:cs typeface="Times New Roman" panose="02020603050405020304" pitchFamily="18" charset="0"/>
              </a:rPr>
              <a:t>3.3</a:t>
            </a:r>
            <a:r>
              <a:rPr lang="zh-CN" altLang="zh-CN" sz="1400" dirty="0">
                <a:latin typeface="+mn-ea"/>
                <a:cs typeface="Times New Roman" panose="02020603050405020304" pitchFamily="18" charset="0"/>
              </a:rPr>
              <a:t>中，攻击者无法判断</a:t>
            </a:r>
            <a:r>
              <a:rPr lang="en-US" altLang="zh-CN" sz="1400" dirty="0">
                <a:latin typeface="+mn-ea"/>
                <a:cs typeface="Times New Roman" panose="02020603050405020304" pitchFamily="18" charset="0"/>
              </a:rPr>
              <a:t>Helen</a:t>
            </a:r>
            <a:r>
              <a:rPr lang="zh-CN" altLang="zh-CN" sz="1400" dirty="0">
                <a:latin typeface="+mn-ea"/>
                <a:cs typeface="Times New Roman" panose="02020603050405020304" pitchFamily="18" charset="0"/>
              </a:rPr>
              <a:t>的</a:t>
            </a:r>
            <a:r>
              <a:rPr lang="en-US" altLang="zh-CN" sz="1400" dirty="0">
                <a:latin typeface="+mn-ea"/>
                <a:cs typeface="Times New Roman" panose="02020603050405020304" pitchFamily="18" charset="0"/>
              </a:rPr>
              <a:t>ID</a:t>
            </a:r>
            <a:r>
              <a:rPr lang="zh-CN" altLang="zh-CN" sz="1400" dirty="0">
                <a:latin typeface="+mn-ea"/>
                <a:cs typeface="Times New Roman" panose="02020603050405020304" pitchFamily="18" charset="0"/>
              </a:rPr>
              <a:t>为</a:t>
            </a:r>
            <a:r>
              <a:rPr lang="en-US" altLang="zh-CN" sz="1400" dirty="0">
                <a:latin typeface="+mn-ea"/>
                <a:cs typeface="Times New Roman" panose="02020603050405020304" pitchFamily="18" charset="0"/>
              </a:rPr>
              <a:t>106</a:t>
            </a:r>
            <a:r>
              <a:rPr lang="zh-CN" altLang="zh-CN" sz="1400" dirty="0">
                <a:latin typeface="+mn-ea"/>
                <a:cs typeface="Times New Roman" panose="02020603050405020304" pitchFamily="18" charset="0"/>
              </a:rPr>
              <a:t>、</a:t>
            </a:r>
            <a:r>
              <a:rPr lang="en-US" altLang="zh-CN" sz="1400" dirty="0">
                <a:latin typeface="+mn-ea"/>
                <a:cs typeface="Times New Roman" panose="02020603050405020304" pitchFamily="18" charset="0"/>
              </a:rPr>
              <a:t>107</a:t>
            </a:r>
            <a:r>
              <a:rPr lang="zh-CN" altLang="zh-CN" sz="1400" dirty="0">
                <a:latin typeface="+mn-ea"/>
                <a:cs typeface="Times New Roman" panose="02020603050405020304" pitchFamily="18" charset="0"/>
              </a:rPr>
              <a:t>或</a:t>
            </a:r>
            <a:r>
              <a:rPr lang="en-US" altLang="zh-CN" sz="1400" dirty="0">
                <a:latin typeface="+mn-ea"/>
                <a:cs typeface="Times New Roman" panose="02020603050405020304" pitchFamily="18" charset="0"/>
              </a:rPr>
              <a:t>108</a:t>
            </a:r>
            <a:r>
              <a:rPr lang="zh-CN" altLang="zh-CN" sz="1400" dirty="0">
                <a:latin typeface="+mn-ea"/>
                <a:cs typeface="Times New Roman" panose="02020603050405020304" pitchFamily="18" charset="0"/>
              </a:rPr>
              <a:t>，因此攻击者无法准确地推测出</a:t>
            </a:r>
            <a:r>
              <a:rPr lang="en-US" altLang="zh-CN" sz="1400" dirty="0">
                <a:latin typeface="+mn-ea"/>
                <a:cs typeface="Times New Roman" panose="02020603050405020304" pitchFamily="18" charset="0"/>
              </a:rPr>
              <a:t>Helen</a:t>
            </a:r>
            <a:r>
              <a:rPr lang="zh-CN" altLang="zh-CN" sz="1400" dirty="0">
                <a:latin typeface="+mn-ea"/>
                <a:cs typeface="Times New Roman" panose="02020603050405020304" pitchFamily="18" charset="0"/>
              </a:rPr>
              <a:t>的具体病症。</a:t>
            </a:r>
            <a:endParaRPr lang="zh-CN" altLang="en-US" sz="1400" dirty="0">
              <a:latin typeface="+mn-ea"/>
            </a:endParaRPr>
          </a:p>
        </p:txBody>
      </p:sp>
      <p:sp>
        <p:nvSpPr>
          <p:cNvPr id="13" name="矩形 12"/>
          <p:cNvSpPr/>
          <p:nvPr/>
        </p:nvSpPr>
        <p:spPr>
          <a:xfrm>
            <a:off x="6292671" y="4370506"/>
            <a:ext cx="5079374" cy="2031325"/>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遵循</a:t>
            </a:r>
            <a:r>
              <a:rPr lang="en-US" altLang="zh-CN" sz="1400" dirty="0">
                <a:latin typeface="+mn-ea"/>
                <a:cs typeface="Times New Roman" panose="02020603050405020304" pitchFamily="18" charset="0"/>
              </a:rPr>
              <a:t> k-anonymity </a:t>
            </a:r>
            <a:r>
              <a:rPr lang="zh-CN" altLang="zh-CN" sz="1400" dirty="0">
                <a:latin typeface="+mn-ea"/>
                <a:cs typeface="Times New Roman" panose="02020603050405020304" pitchFamily="18" charset="0"/>
              </a:rPr>
              <a:t>匿名原则的泛化算法仍然存在比较严重的敏感属性值泄漏的问题</a:t>
            </a:r>
            <a:r>
              <a:rPr lang="zh-CN" altLang="zh-CN" sz="1400" dirty="0" smtClean="0">
                <a:latin typeface="+mn-ea"/>
                <a:cs typeface="Times New Roman" panose="02020603050405020304" pitchFamily="18" charset="0"/>
              </a:rPr>
              <a:t>。</a:t>
            </a:r>
            <a:endParaRPr lang="en-US" altLang="zh-CN" sz="1400" dirty="0" smtClean="0">
              <a:latin typeface="+mn-ea"/>
              <a:cs typeface="Times New Roman" panose="02020603050405020304" pitchFamily="18" charset="0"/>
            </a:endParaRPr>
          </a:p>
          <a:p>
            <a:pPr algn="just">
              <a:lnSpc>
                <a:spcPct val="150000"/>
              </a:lnSpc>
            </a:pPr>
            <a:r>
              <a:rPr lang="zh-CN" altLang="zh-CN" sz="1400" dirty="0" smtClean="0">
                <a:latin typeface="+mn-ea"/>
                <a:cs typeface="Times New Roman" panose="02020603050405020304" pitchFamily="18" charset="0"/>
              </a:rPr>
              <a:t>在</a:t>
            </a:r>
            <a:r>
              <a:rPr lang="zh-CN" altLang="zh-CN" sz="1400" dirty="0">
                <a:latin typeface="+mn-ea"/>
                <a:cs typeface="Times New Roman" panose="02020603050405020304" pitchFamily="18" charset="0"/>
              </a:rPr>
              <a:t>表</a:t>
            </a:r>
            <a:r>
              <a:rPr lang="en-US" altLang="zh-CN" sz="1400" dirty="0">
                <a:latin typeface="+mn-ea"/>
                <a:cs typeface="Times New Roman" panose="02020603050405020304" pitchFamily="18" charset="0"/>
              </a:rPr>
              <a:t> 3.3 </a:t>
            </a:r>
            <a:r>
              <a:rPr lang="zh-CN" altLang="zh-CN" sz="1400" dirty="0">
                <a:latin typeface="+mn-ea"/>
                <a:cs typeface="Times New Roman" panose="02020603050405020304" pitchFamily="18" charset="0"/>
              </a:rPr>
              <a:t>中，第</a:t>
            </a:r>
            <a:r>
              <a:rPr lang="en-US" altLang="zh-CN" sz="1400" dirty="0">
                <a:latin typeface="+mn-ea"/>
                <a:cs typeface="Times New Roman" panose="02020603050405020304" pitchFamily="18" charset="0"/>
              </a:rPr>
              <a:t> 2 </a:t>
            </a:r>
            <a:r>
              <a:rPr lang="zh-CN" altLang="zh-CN" sz="1400" dirty="0">
                <a:latin typeface="+mn-ea"/>
                <a:cs typeface="Times New Roman" panose="02020603050405020304" pitchFamily="18" charset="0"/>
              </a:rPr>
              <a:t>个等价组包含的疾病值全部为支气管炎。假设攻击者已知目标用户</a:t>
            </a:r>
            <a:r>
              <a:rPr lang="en-US" altLang="zh-CN" sz="1400" dirty="0">
                <a:latin typeface="+mn-ea"/>
                <a:cs typeface="Times New Roman" panose="02020603050405020304" pitchFamily="18" charset="0"/>
              </a:rPr>
              <a:t> ID </a:t>
            </a:r>
            <a:r>
              <a:rPr lang="zh-CN" altLang="zh-CN" sz="1400" dirty="0">
                <a:latin typeface="+mn-ea"/>
                <a:cs typeface="Times New Roman" panose="02020603050405020304" pitchFamily="18" charset="0"/>
              </a:rPr>
              <a:t>为</a:t>
            </a:r>
            <a:r>
              <a:rPr lang="en-US" altLang="zh-CN" sz="1400" dirty="0">
                <a:latin typeface="+mn-ea"/>
                <a:cs typeface="Times New Roman" panose="02020603050405020304" pitchFamily="18" charset="0"/>
              </a:rPr>
              <a:t> 104 </a:t>
            </a:r>
            <a:r>
              <a:rPr lang="zh-CN" altLang="zh-CN" sz="1400" dirty="0">
                <a:latin typeface="+mn-ea"/>
                <a:cs typeface="Times New Roman" panose="02020603050405020304" pitchFamily="18" charset="0"/>
              </a:rPr>
              <a:t>或</a:t>
            </a:r>
            <a:r>
              <a:rPr lang="en-US" altLang="zh-CN" sz="1400" dirty="0">
                <a:latin typeface="+mn-ea"/>
                <a:cs typeface="Times New Roman" panose="02020603050405020304" pitchFamily="18" charset="0"/>
              </a:rPr>
              <a:t> 105 </a:t>
            </a:r>
            <a:r>
              <a:rPr lang="zh-CN" altLang="zh-CN" sz="1400" dirty="0">
                <a:latin typeface="+mn-ea"/>
                <a:cs typeface="Times New Roman" panose="02020603050405020304" pitchFamily="18" charset="0"/>
              </a:rPr>
              <a:t>的</a:t>
            </a:r>
            <a:r>
              <a:rPr lang="en-US" altLang="zh-CN" sz="1400" dirty="0">
                <a:latin typeface="+mn-ea"/>
                <a:cs typeface="Times New Roman" panose="02020603050405020304" pitchFamily="18" charset="0"/>
              </a:rPr>
              <a:t> QI </a:t>
            </a:r>
            <a:r>
              <a:rPr lang="zh-CN" altLang="zh-CN" sz="1400" dirty="0">
                <a:latin typeface="+mn-ea"/>
                <a:cs typeface="Times New Roman" panose="02020603050405020304" pitchFamily="18" charset="0"/>
              </a:rPr>
              <a:t>值信息时，即使没有造成目标用户的身份泄露，攻击者仍然能推测出目标用户的病症为支气管炎</a:t>
            </a:r>
            <a:r>
              <a:rPr lang="zh-CN" altLang="zh-CN" sz="1400" dirty="0" smtClean="0">
                <a:latin typeface="+mn-ea"/>
                <a:cs typeface="Times New Roman" panose="02020603050405020304" pitchFamily="18" charset="0"/>
              </a:rPr>
              <a:t>。</a:t>
            </a:r>
            <a:r>
              <a:rPr lang="en-US" altLang="zh-CN" sz="1400" dirty="0" smtClean="0">
                <a:latin typeface="+mn-ea"/>
                <a:cs typeface="Times New Roman" panose="02020603050405020304" pitchFamily="18" charset="0"/>
              </a:rPr>
              <a:t> -&gt;</a:t>
            </a:r>
            <a:r>
              <a:rPr lang="zh-CN" altLang="en-US" sz="1400" dirty="0" smtClean="0">
                <a:latin typeface="+mn-ea"/>
                <a:cs typeface="Times New Roman" panose="02020603050405020304" pitchFamily="18" charset="0"/>
              </a:rPr>
              <a:t>通过</a:t>
            </a:r>
            <a:r>
              <a:rPr lang="en-US" altLang="zh-CN" sz="1400" dirty="0" smtClean="0">
                <a:latin typeface="+mn-ea"/>
                <a:cs typeface="Times New Roman" panose="02020603050405020304" pitchFamily="18" charset="0"/>
              </a:rPr>
              <a:t>l-diversity</a:t>
            </a:r>
            <a:r>
              <a:rPr lang="zh-CN" altLang="en-US" sz="1400" dirty="0" smtClean="0">
                <a:latin typeface="+mn-ea"/>
                <a:cs typeface="Times New Roman" panose="02020603050405020304" pitchFamily="18" charset="0"/>
              </a:rPr>
              <a:t>解决</a:t>
            </a:r>
            <a:r>
              <a:rPr lang="en-US" altLang="zh-CN" sz="1400" dirty="0" smtClean="0">
                <a:latin typeface="+mn-ea"/>
                <a:cs typeface="Times New Roman" panose="02020603050405020304" pitchFamily="18" charset="0"/>
              </a:rPr>
              <a:t>-&gt;</a:t>
            </a:r>
            <a:endParaRPr lang="zh-CN" altLang="en-US" sz="1400" dirty="0">
              <a:latin typeface="+mn-ea"/>
            </a:endParaRPr>
          </a:p>
        </p:txBody>
      </p:sp>
    </p:spTree>
    <p:extLst>
      <p:ext uri="{BB962C8B-B14F-4D97-AF65-F5344CB8AC3E}">
        <p14:creationId xmlns:p14="http://schemas.microsoft.com/office/powerpoint/2010/main" val="3841786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984982C-6DF3-48C0-A540-10A2C950CB97}"/>
              </a:ext>
            </a:extLst>
          </p:cNvPr>
          <p:cNvSpPr>
            <a:spLocks noGrp="1"/>
          </p:cNvSpPr>
          <p:nvPr>
            <p:ph type="title"/>
          </p:nvPr>
        </p:nvSpPr>
        <p:spPr/>
        <p:txBody>
          <a:bodyPr/>
          <a:lstStyle/>
          <a:p>
            <a:r>
              <a:rPr lang="en-US" altLang="zh-CN" dirty="0" smtClean="0"/>
              <a:t>2.1 </a:t>
            </a:r>
            <a:r>
              <a:rPr lang="zh-CN" altLang="en-US" dirty="0" smtClean="0"/>
              <a:t>问题的提出</a:t>
            </a:r>
            <a:endParaRPr lang="zh-CN" altLang="en-US" sz="1050" b="0" dirty="0"/>
          </a:p>
        </p:txBody>
      </p:sp>
      <p:sp>
        <p:nvSpPr>
          <p:cNvPr id="13" name="矩形 12"/>
          <p:cNvSpPr/>
          <p:nvPr/>
        </p:nvSpPr>
        <p:spPr>
          <a:xfrm>
            <a:off x="669924" y="1148932"/>
            <a:ext cx="5079374" cy="461665"/>
          </a:xfrm>
          <a:prstGeom prst="rect">
            <a:avLst/>
          </a:prstGeom>
        </p:spPr>
        <p:txBody>
          <a:bodyPr wrap="square">
            <a:spAutoFit/>
          </a:bodyPr>
          <a:lstStyle/>
          <a:p>
            <a:pPr algn="just">
              <a:lnSpc>
                <a:spcPct val="150000"/>
              </a:lnSpc>
            </a:pPr>
            <a:r>
              <a:rPr lang="en-US" altLang="zh-CN" sz="1600" dirty="0" smtClean="0">
                <a:latin typeface="+mn-ea"/>
                <a:cs typeface="Times New Roman" panose="02020603050405020304" pitchFamily="18" charset="0"/>
              </a:rPr>
              <a:t>-&gt;</a:t>
            </a:r>
            <a:r>
              <a:rPr lang="zh-CN" altLang="en-US" sz="1600" dirty="0" smtClean="0">
                <a:latin typeface="+mn-ea"/>
                <a:cs typeface="Times New Roman" panose="02020603050405020304" pitchFamily="18" charset="0"/>
              </a:rPr>
              <a:t>通过</a:t>
            </a:r>
            <a:r>
              <a:rPr lang="en-US" altLang="zh-CN" sz="1600" dirty="0">
                <a:latin typeface="+mn-ea"/>
                <a:cs typeface="Times New Roman" panose="02020603050405020304" pitchFamily="18" charset="0"/>
              </a:rPr>
              <a:t>4</a:t>
            </a:r>
            <a:r>
              <a:rPr lang="en-US" altLang="zh-CN" sz="1600" dirty="0" smtClean="0">
                <a:latin typeface="+mn-ea"/>
                <a:cs typeface="Times New Roman" panose="02020603050405020304" pitchFamily="18" charset="0"/>
              </a:rPr>
              <a:t>-diversity</a:t>
            </a:r>
            <a:r>
              <a:rPr lang="zh-CN" altLang="en-US" sz="1600" dirty="0" smtClean="0">
                <a:latin typeface="+mn-ea"/>
                <a:cs typeface="Times New Roman" panose="02020603050405020304" pitchFamily="18" charset="0"/>
              </a:rPr>
              <a:t>解决</a:t>
            </a:r>
            <a:r>
              <a:rPr lang="en-US" altLang="zh-CN" sz="1600" dirty="0">
                <a:latin typeface="+mn-ea"/>
                <a:cs typeface="Times New Roman" panose="02020603050405020304" pitchFamily="18" charset="0"/>
              </a:rPr>
              <a:t>:</a:t>
            </a:r>
            <a:endParaRPr lang="zh-CN" altLang="en-US" sz="1600" dirty="0">
              <a:latin typeface="+mn-ea"/>
            </a:endParaRPr>
          </a:p>
        </p:txBody>
      </p:sp>
      <p:sp>
        <p:nvSpPr>
          <p:cNvPr id="3" name="矩形 2"/>
          <p:cNvSpPr/>
          <p:nvPr/>
        </p:nvSpPr>
        <p:spPr>
          <a:xfrm>
            <a:off x="669924" y="4925336"/>
            <a:ext cx="5230919" cy="830997"/>
          </a:xfrm>
          <a:prstGeom prst="rect">
            <a:avLst/>
          </a:prstGeom>
        </p:spPr>
        <p:txBody>
          <a:bodyPr wrap="none">
            <a:spAutoFit/>
          </a:bodyPr>
          <a:lstStyle/>
          <a:p>
            <a:pPr algn="just">
              <a:spcAft>
                <a:spcPts val="0"/>
              </a:spcAft>
            </a:pPr>
            <a:r>
              <a:rPr lang="zh-CN" altLang="en-US" sz="1600" kern="100" dirty="0" smtClean="0">
                <a:latin typeface="+mn-ea"/>
                <a:cs typeface="Times New Roman" panose="02020603050405020304" pitchFamily="18" charset="0"/>
              </a:rPr>
              <a:t>表</a:t>
            </a:r>
            <a:r>
              <a:rPr lang="en-US" altLang="zh-CN" sz="1600" kern="100" dirty="0" smtClean="0">
                <a:latin typeface="+mn-ea"/>
                <a:cs typeface="Times New Roman" panose="02020603050405020304" pitchFamily="18" charset="0"/>
              </a:rPr>
              <a:t>3.4</a:t>
            </a:r>
            <a:r>
              <a:rPr lang="zh-CN" altLang="en-US" sz="1600" kern="100" dirty="0" smtClean="0">
                <a:latin typeface="+mn-ea"/>
                <a:cs typeface="Times New Roman" panose="02020603050405020304" pitchFamily="18" charset="0"/>
              </a:rPr>
              <a:t>解决了表</a:t>
            </a:r>
            <a:r>
              <a:rPr lang="en-US" altLang="zh-CN" sz="1600" kern="100" dirty="0" smtClean="0">
                <a:latin typeface="+mn-ea"/>
                <a:cs typeface="Times New Roman" panose="02020603050405020304" pitchFamily="18" charset="0"/>
              </a:rPr>
              <a:t>3.3</a:t>
            </a:r>
            <a:r>
              <a:rPr lang="zh-CN" altLang="en-US" sz="1600" kern="100" dirty="0" smtClean="0">
                <a:latin typeface="+mn-ea"/>
                <a:cs typeface="Times New Roman" panose="02020603050405020304" pitchFamily="18" charset="0"/>
              </a:rPr>
              <a:t>存在的问题</a:t>
            </a:r>
            <a:endParaRPr lang="en-US" altLang="zh-CN" sz="1600" kern="100" dirty="0" smtClean="0">
              <a:latin typeface="+mn-ea"/>
              <a:cs typeface="Times New Roman" panose="02020603050405020304" pitchFamily="18" charset="0"/>
            </a:endParaRPr>
          </a:p>
          <a:p>
            <a:pPr algn="just">
              <a:spcAft>
                <a:spcPts val="0"/>
              </a:spcAft>
            </a:pPr>
            <a:endParaRPr lang="en-US" altLang="zh-CN" sz="1600" kern="100" dirty="0" smtClean="0">
              <a:latin typeface="+mn-ea"/>
              <a:cs typeface="Times New Roman" panose="02020603050405020304" pitchFamily="18" charset="0"/>
            </a:endParaRPr>
          </a:p>
          <a:p>
            <a:pPr algn="just">
              <a:spcAft>
                <a:spcPts val="0"/>
              </a:spcAft>
            </a:pPr>
            <a:r>
              <a:rPr lang="zh-CN" altLang="zh-CN" sz="1600" kern="100" dirty="0" smtClean="0">
                <a:latin typeface="+mn-ea"/>
                <a:cs typeface="Times New Roman" panose="02020603050405020304" pitchFamily="18" charset="0"/>
              </a:rPr>
              <a:t>比较</a:t>
            </a:r>
            <a:r>
              <a:rPr lang="zh-CN" altLang="zh-CN" sz="1600" kern="100" dirty="0">
                <a:latin typeface="+mn-ea"/>
                <a:cs typeface="Times New Roman" panose="02020603050405020304" pitchFamily="18" charset="0"/>
              </a:rPr>
              <a:t>表</a:t>
            </a:r>
            <a:r>
              <a:rPr lang="en-US" altLang="zh-CN" sz="1600" kern="100" dirty="0">
                <a:latin typeface="+mn-ea"/>
                <a:cs typeface="Times New Roman" panose="02020603050405020304" pitchFamily="18" charset="0"/>
              </a:rPr>
              <a:t>3.3</a:t>
            </a:r>
            <a:r>
              <a:rPr lang="zh-CN" altLang="zh-CN" sz="1600" kern="100" dirty="0">
                <a:latin typeface="+mn-ea"/>
                <a:cs typeface="Times New Roman" panose="02020603050405020304" pitchFamily="18" charset="0"/>
              </a:rPr>
              <a:t>和</a:t>
            </a:r>
            <a:r>
              <a:rPr lang="en-US" altLang="zh-CN" sz="1600" kern="100" dirty="0">
                <a:latin typeface="+mn-ea"/>
                <a:cs typeface="Times New Roman" panose="02020603050405020304" pitchFamily="18" charset="0"/>
              </a:rPr>
              <a:t>3.4</a:t>
            </a:r>
            <a:r>
              <a:rPr lang="zh-CN" altLang="zh-CN" sz="1600" kern="100" dirty="0">
                <a:latin typeface="+mn-ea"/>
                <a:cs typeface="Times New Roman" panose="02020603050405020304" pitchFamily="18" charset="0"/>
              </a:rPr>
              <a:t>的信息完整程度，表</a:t>
            </a:r>
            <a:r>
              <a:rPr lang="en-US" altLang="zh-CN" sz="1600" kern="100" dirty="0">
                <a:latin typeface="+mn-ea"/>
                <a:cs typeface="Times New Roman" panose="02020603050405020304" pitchFamily="18" charset="0"/>
              </a:rPr>
              <a:t>3.4</a:t>
            </a:r>
            <a:r>
              <a:rPr lang="zh-CN" altLang="zh-CN" sz="1600" kern="100" dirty="0">
                <a:latin typeface="+mn-ea"/>
                <a:cs typeface="Times New Roman" panose="02020603050405020304" pitchFamily="18" charset="0"/>
              </a:rPr>
              <a:t>的</a:t>
            </a:r>
            <a:r>
              <a:rPr lang="en-US" altLang="zh-CN" sz="1600" kern="100" dirty="0">
                <a:latin typeface="+mn-ea"/>
                <a:cs typeface="Times New Roman" panose="02020603050405020304" pitchFamily="18" charset="0"/>
              </a:rPr>
              <a:t>QI</a:t>
            </a:r>
            <a:r>
              <a:rPr lang="zh-CN" altLang="zh-CN" sz="1600" kern="100" dirty="0">
                <a:latin typeface="+mn-ea"/>
                <a:cs typeface="Times New Roman" panose="02020603050405020304" pitchFamily="18" charset="0"/>
              </a:rPr>
              <a:t>值精度较低</a:t>
            </a:r>
            <a:endParaRPr lang="zh-CN" altLang="zh-CN" sz="1600" kern="100" dirty="0">
              <a:effectLst/>
              <a:latin typeface="+mn-ea"/>
              <a:cs typeface="Times New Roman" panose="02020603050405020304" pitchFamily="18" charset="0"/>
            </a:endParaRPr>
          </a:p>
        </p:txBody>
      </p:sp>
      <p:grpSp>
        <p:nvGrpSpPr>
          <p:cNvPr id="9" name="组合 8"/>
          <p:cNvGrpSpPr/>
          <p:nvPr/>
        </p:nvGrpSpPr>
        <p:grpSpPr>
          <a:xfrm>
            <a:off x="669924" y="1610597"/>
            <a:ext cx="10850563" cy="2743040"/>
            <a:chOff x="669924" y="1610597"/>
            <a:chExt cx="10850563" cy="2743040"/>
          </a:xfrm>
        </p:grpSpPr>
        <p:pic>
          <p:nvPicPr>
            <p:cNvPr id="12" name="图片 11"/>
            <p:cNvPicPr/>
            <p:nvPr/>
          </p:nvPicPr>
          <p:blipFill>
            <a:blip r:embed="rId3"/>
            <a:stretch>
              <a:fillRect/>
            </a:stretch>
          </p:blipFill>
          <p:spPr>
            <a:xfrm>
              <a:off x="669924" y="1665188"/>
              <a:ext cx="5079374" cy="2633857"/>
            </a:xfrm>
            <a:prstGeom prst="rect">
              <a:avLst/>
            </a:prstGeom>
          </p:spPr>
        </p:pic>
        <p:pic>
          <p:nvPicPr>
            <p:cNvPr id="14" name="图片 13"/>
            <p:cNvPicPr/>
            <p:nvPr/>
          </p:nvPicPr>
          <p:blipFill>
            <a:blip r:embed="rId4"/>
            <a:stretch>
              <a:fillRect/>
            </a:stretch>
          </p:blipFill>
          <p:spPr>
            <a:xfrm>
              <a:off x="6333614" y="1610597"/>
              <a:ext cx="5186873" cy="2743040"/>
            </a:xfrm>
            <a:prstGeom prst="rect">
              <a:avLst/>
            </a:prstGeom>
          </p:spPr>
        </p:pic>
        <p:sp>
          <p:nvSpPr>
            <p:cNvPr id="15" name="矩形 14"/>
            <p:cNvSpPr/>
            <p:nvPr/>
          </p:nvSpPr>
          <p:spPr>
            <a:xfrm>
              <a:off x="5821524" y="2869813"/>
              <a:ext cx="439864" cy="338554"/>
            </a:xfrm>
            <a:prstGeom prst="rect">
              <a:avLst/>
            </a:prstGeom>
          </p:spPr>
          <p:txBody>
            <a:bodyPr wrap="none">
              <a:spAutoFit/>
            </a:bodyPr>
            <a:lstStyle/>
            <a:p>
              <a:pPr algn="just">
                <a:spcAft>
                  <a:spcPts val="0"/>
                </a:spcAft>
              </a:pPr>
              <a:r>
                <a:rPr lang="en-US" altLang="zh-CN" sz="1600" kern="100" dirty="0" smtClean="0">
                  <a:latin typeface="+mn-ea"/>
                  <a:cs typeface="Times New Roman" panose="02020603050405020304" pitchFamily="18" charset="0"/>
                </a:rPr>
                <a:t>VS</a:t>
              </a:r>
              <a:endParaRPr lang="zh-CN" altLang="zh-CN" sz="1600" kern="100" dirty="0">
                <a:effectLst/>
                <a:latin typeface="+mn-ea"/>
                <a:cs typeface="Times New Roman" panose="02020603050405020304" pitchFamily="18" charset="0"/>
              </a:endParaRPr>
            </a:p>
          </p:txBody>
        </p:sp>
      </p:grpSp>
    </p:spTree>
    <p:extLst>
      <p:ext uri="{BB962C8B-B14F-4D97-AF65-F5344CB8AC3E}">
        <p14:creationId xmlns:p14="http://schemas.microsoft.com/office/powerpoint/2010/main" val="3351199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984982C-6DF3-48C0-A540-10A2C950CB97}"/>
              </a:ext>
            </a:extLst>
          </p:cNvPr>
          <p:cNvSpPr>
            <a:spLocks noGrp="1"/>
          </p:cNvSpPr>
          <p:nvPr>
            <p:ph type="title"/>
          </p:nvPr>
        </p:nvSpPr>
        <p:spPr/>
        <p:txBody>
          <a:bodyPr/>
          <a:lstStyle/>
          <a:p>
            <a:r>
              <a:rPr lang="en-US" altLang="zh-CN" dirty="0" smtClean="0"/>
              <a:t>2.1 </a:t>
            </a:r>
            <a:r>
              <a:rPr lang="zh-CN" altLang="en-US" dirty="0" smtClean="0"/>
              <a:t>问题的提出</a:t>
            </a:r>
            <a:endParaRPr lang="zh-CN" altLang="en-US" sz="1050" b="0" dirty="0"/>
          </a:p>
        </p:txBody>
      </p:sp>
      <p:sp>
        <p:nvSpPr>
          <p:cNvPr id="13" name="矩形 12"/>
          <p:cNvSpPr/>
          <p:nvPr/>
        </p:nvSpPr>
        <p:spPr>
          <a:xfrm>
            <a:off x="669924" y="1028700"/>
            <a:ext cx="10534888" cy="830997"/>
          </a:xfrm>
          <a:prstGeom prst="rect">
            <a:avLst/>
          </a:prstGeom>
        </p:spPr>
        <p:txBody>
          <a:bodyPr wrap="square">
            <a:spAutoFit/>
          </a:bodyPr>
          <a:lstStyle/>
          <a:p>
            <a:pPr algn="just">
              <a:lnSpc>
                <a:spcPct val="150000"/>
              </a:lnSpc>
            </a:pPr>
            <a:r>
              <a:rPr lang="zh-CN" altLang="en-US" sz="1600" dirty="0" smtClean="0"/>
              <a:t>泛化</a:t>
            </a:r>
            <a:r>
              <a:rPr lang="zh-CN" altLang="en-US" sz="1600" dirty="0"/>
              <a:t>算法可以为用户身份和敏感属性提供双重</a:t>
            </a:r>
            <a:r>
              <a:rPr lang="zh-CN" altLang="en-US" sz="1600" dirty="0" smtClean="0"/>
              <a:t>保护</a:t>
            </a:r>
            <a:r>
              <a:rPr lang="zh-CN" altLang="en-US" sz="1600" dirty="0"/>
              <a:t>。</a:t>
            </a:r>
            <a:endParaRPr lang="en-US" altLang="zh-CN" sz="1600" dirty="0" smtClean="0"/>
          </a:p>
          <a:p>
            <a:pPr algn="just">
              <a:lnSpc>
                <a:spcPct val="150000"/>
              </a:lnSpc>
            </a:pPr>
            <a:r>
              <a:rPr lang="zh-CN" altLang="en-US" sz="1600" dirty="0" smtClean="0"/>
              <a:t>桶</a:t>
            </a:r>
            <a:r>
              <a:rPr lang="zh-CN" altLang="en-US" sz="1600" dirty="0"/>
              <a:t>算法仅能</a:t>
            </a:r>
            <a:r>
              <a:rPr lang="zh-CN" altLang="en-US" sz="1600" dirty="0" smtClean="0"/>
              <a:t>保护数据表</a:t>
            </a:r>
            <a:r>
              <a:rPr lang="zh-CN" altLang="en-US" sz="1600" dirty="0"/>
              <a:t>中的敏感属性</a:t>
            </a:r>
            <a:r>
              <a:rPr lang="zh-CN" altLang="en-US" sz="1600" dirty="0" smtClean="0"/>
              <a:t>。但是</a:t>
            </a:r>
            <a:r>
              <a:rPr lang="zh-CN" altLang="en-US" sz="1600" dirty="0"/>
              <a:t>与泛化算法相比，桶算法极大地提高了匿名</a:t>
            </a:r>
            <a:r>
              <a:rPr lang="zh-CN" altLang="en-US" sz="1600" dirty="0" smtClean="0"/>
              <a:t>数据表中的</a:t>
            </a:r>
            <a:r>
              <a:rPr lang="zh-CN" altLang="en-US" sz="1600" dirty="0"/>
              <a:t>信息可利用</a:t>
            </a:r>
            <a:r>
              <a:rPr lang="zh-CN" altLang="en-US" sz="1600" dirty="0" smtClean="0"/>
              <a:t>性。 </a:t>
            </a:r>
            <a:endParaRPr lang="zh-CN" altLang="en-US" sz="1600" dirty="0">
              <a:latin typeface="+mn-ea"/>
            </a:endParaRPr>
          </a:p>
        </p:txBody>
      </p:sp>
      <p:pic>
        <p:nvPicPr>
          <p:cNvPr id="10" name="图片 9"/>
          <p:cNvPicPr/>
          <p:nvPr/>
        </p:nvPicPr>
        <p:blipFill>
          <a:blip r:embed="rId3"/>
          <a:stretch>
            <a:fillRect/>
          </a:stretch>
        </p:blipFill>
        <p:spPr>
          <a:xfrm>
            <a:off x="669924" y="1973547"/>
            <a:ext cx="6058422" cy="3413696"/>
          </a:xfrm>
          <a:prstGeom prst="rect">
            <a:avLst/>
          </a:prstGeom>
        </p:spPr>
      </p:pic>
      <p:sp>
        <p:nvSpPr>
          <p:cNvPr id="5" name="矩形 4"/>
          <p:cNvSpPr/>
          <p:nvPr/>
        </p:nvSpPr>
        <p:spPr>
          <a:xfrm>
            <a:off x="6779329" y="3927376"/>
            <a:ext cx="4844363" cy="2308324"/>
          </a:xfrm>
          <a:prstGeom prst="rect">
            <a:avLst/>
          </a:prstGeom>
        </p:spPr>
        <p:txBody>
          <a:bodyPr wrap="square">
            <a:spAutoFit/>
          </a:bodyPr>
          <a:lstStyle/>
          <a:p>
            <a:pPr algn="just">
              <a:lnSpc>
                <a:spcPct val="150000"/>
              </a:lnSpc>
              <a:spcAft>
                <a:spcPts val="0"/>
              </a:spcAft>
            </a:pPr>
            <a:r>
              <a:rPr lang="zh-CN" altLang="zh-CN" sz="1600" dirty="0">
                <a:solidFill>
                  <a:srgbClr val="000000"/>
                </a:solidFill>
                <a:latin typeface="+mn-ea"/>
                <a:cs typeface="宋体" panose="02010600030101010101" pitchFamily="2" charset="-122"/>
              </a:rPr>
              <a:t>攻击者在桶数据表</a:t>
            </a:r>
            <a:r>
              <a:rPr lang="en-US" altLang="zh-CN" sz="1600" dirty="0">
                <a:solidFill>
                  <a:srgbClr val="000000"/>
                </a:solidFill>
                <a:latin typeface="+mn-ea"/>
                <a:cs typeface="宋体" panose="02010600030101010101" pitchFamily="2" charset="-122"/>
              </a:rPr>
              <a:t>3.5</a:t>
            </a:r>
            <a:r>
              <a:rPr lang="zh-CN" altLang="zh-CN" sz="1600" dirty="0">
                <a:solidFill>
                  <a:srgbClr val="000000"/>
                </a:solidFill>
                <a:latin typeface="+mn-ea"/>
                <a:cs typeface="宋体" panose="02010600030101010101" pitchFamily="2" charset="-122"/>
              </a:rPr>
              <a:t>中匹配</a:t>
            </a:r>
            <a:r>
              <a:rPr lang="en-US" altLang="zh-CN" sz="1600" dirty="0">
                <a:solidFill>
                  <a:srgbClr val="000000"/>
                </a:solidFill>
                <a:latin typeface="+mn-ea"/>
                <a:cs typeface="宋体" panose="02010600030101010101" pitchFamily="2" charset="-122"/>
              </a:rPr>
              <a:t>Rachel</a:t>
            </a:r>
            <a:r>
              <a:rPr lang="zh-CN" altLang="zh-CN" sz="1600" dirty="0">
                <a:solidFill>
                  <a:srgbClr val="000000"/>
                </a:solidFill>
                <a:latin typeface="+mn-ea"/>
                <a:cs typeface="宋体" panose="02010600030101010101" pitchFamily="2" charset="-122"/>
              </a:rPr>
              <a:t>的</a:t>
            </a:r>
            <a:r>
              <a:rPr lang="en-US" altLang="zh-CN" sz="1600" dirty="0">
                <a:solidFill>
                  <a:srgbClr val="000000"/>
                </a:solidFill>
                <a:latin typeface="+mn-ea"/>
                <a:cs typeface="宋体" panose="02010600030101010101" pitchFamily="2" charset="-122"/>
              </a:rPr>
              <a:t>QI</a:t>
            </a:r>
            <a:r>
              <a:rPr lang="zh-CN" altLang="zh-CN" sz="1600" dirty="0">
                <a:solidFill>
                  <a:srgbClr val="000000"/>
                </a:solidFill>
                <a:latin typeface="+mn-ea"/>
                <a:cs typeface="宋体" panose="02010600030101010101" pitchFamily="2" charset="-122"/>
              </a:rPr>
              <a:t>值，可以</a:t>
            </a:r>
            <a:r>
              <a:rPr lang="zh-CN" altLang="zh-CN" sz="1600" dirty="0">
                <a:solidFill>
                  <a:srgbClr val="000000"/>
                </a:solidFill>
                <a:latin typeface="+mn-ea"/>
                <a:cs typeface="Times New Roman" panose="02020603050405020304" pitchFamily="18" charset="0"/>
              </a:rPr>
              <a:t>推测出</a:t>
            </a:r>
            <a:r>
              <a:rPr lang="en-US" altLang="zh-CN" sz="1600" dirty="0">
                <a:solidFill>
                  <a:srgbClr val="000000"/>
                </a:solidFill>
                <a:highlight>
                  <a:srgbClr val="FFFF00"/>
                </a:highlight>
                <a:latin typeface="+mn-ea"/>
                <a:cs typeface="Times New Roman" panose="02020603050405020304" pitchFamily="18" charset="0"/>
              </a:rPr>
              <a:t>Rachel</a:t>
            </a:r>
            <a:r>
              <a:rPr lang="zh-CN" altLang="zh-CN" sz="1600" dirty="0">
                <a:solidFill>
                  <a:srgbClr val="000000"/>
                </a:solidFill>
                <a:highlight>
                  <a:srgbClr val="FFFF00"/>
                </a:highlight>
                <a:latin typeface="+mn-ea"/>
                <a:cs typeface="Times New Roman" panose="02020603050405020304" pitchFamily="18" charset="0"/>
              </a:rPr>
              <a:t>很可能曾经生病并去过发布数据表的医院就医</a:t>
            </a:r>
            <a:r>
              <a:rPr lang="zh-CN" altLang="zh-CN" sz="1600" dirty="0">
                <a:solidFill>
                  <a:srgbClr val="000000"/>
                </a:solidFill>
                <a:latin typeface="+mn-ea"/>
                <a:cs typeface="Times New Roman" panose="02020603050405020304" pitchFamily="18" charset="0"/>
              </a:rPr>
              <a:t>。同时，攻击者还</a:t>
            </a:r>
            <a:r>
              <a:rPr lang="zh-CN" altLang="zh-CN" sz="1600" dirty="0">
                <a:solidFill>
                  <a:srgbClr val="000000"/>
                </a:solidFill>
                <a:highlight>
                  <a:srgbClr val="FFFF00"/>
                </a:highlight>
                <a:latin typeface="+mn-ea"/>
                <a:cs typeface="Times New Roman" panose="02020603050405020304" pitchFamily="18" charset="0"/>
              </a:rPr>
              <a:t>获得了</a:t>
            </a:r>
            <a:r>
              <a:rPr lang="en-US" altLang="zh-CN" sz="1600" dirty="0">
                <a:solidFill>
                  <a:srgbClr val="000000"/>
                </a:solidFill>
                <a:highlight>
                  <a:srgbClr val="FFFF00"/>
                </a:highlight>
                <a:latin typeface="+mn-ea"/>
                <a:cs typeface="Times New Roman" panose="02020603050405020304" pitchFamily="18" charset="0"/>
              </a:rPr>
              <a:t>Rachel</a:t>
            </a:r>
            <a:r>
              <a:rPr lang="zh-CN" altLang="zh-CN" sz="1600" dirty="0">
                <a:solidFill>
                  <a:srgbClr val="000000"/>
                </a:solidFill>
                <a:highlight>
                  <a:srgbClr val="FFFF00"/>
                </a:highlight>
                <a:latin typeface="+mn-ea"/>
                <a:cs typeface="Times New Roman" panose="02020603050405020304" pitchFamily="18" charset="0"/>
              </a:rPr>
              <a:t>的邮政编码值</a:t>
            </a:r>
            <a:r>
              <a:rPr lang="en-US" altLang="zh-CN" sz="1600" dirty="0">
                <a:solidFill>
                  <a:srgbClr val="000000"/>
                </a:solidFill>
                <a:highlight>
                  <a:srgbClr val="FFFF00"/>
                </a:highlight>
                <a:latin typeface="+mn-ea"/>
                <a:cs typeface="Times New Roman" panose="02020603050405020304" pitchFamily="18" charset="0"/>
              </a:rPr>
              <a:t>43306</a:t>
            </a:r>
            <a:r>
              <a:rPr lang="zh-CN" altLang="zh-CN" sz="1600" dirty="0">
                <a:solidFill>
                  <a:srgbClr val="000000"/>
                </a:solidFill>
                <a:latin typeface="+mn-ea"/>
                <a:cs typeface="Times New Roman" panose="02020603050405020304" pitchFamily="18" charset="0"/>
              </a:rPr>
              <a:t>，</a:t>
            </a:r>
            <a:r>
              <a:rPr lang="zh-CN" altLang="zh-CN" sz="1600" dirty="0">
                <a:solidFill>
                  <a:srgbClr val="000000"/>
                </a:solidFill>
                <a:highlight>
                  <a:srgbClr val="FFFF00"/>
                </a:highlight>
                <a:latin typeface="+mn-ea"/>
                <a:cs typeface="Times New Roman" panose="02020603050405020304" pitchFamily="18" charset="0"/>
              </a:rPr>
              <a:t>从而增加了攻击者的背景知识</a:t>
            </a:r>
            <a:r>
              <a:rPr lang="zh-CN" altLang="zh-CN" sz="1600" dirty="0" smtClean="0">
                <a:solidFill>
                  <a:srgbClr val="000000"/>
                </a:solidFill>
                <a:latin typeface="+mn-ea"/>
                <a:cs typeface="Times New Roman" panose="02020603050405020304" pitchFamily="18" charset="0"/>
              </a:rPr>
              <a:t>。</a:t>
            </a:r>
            <a:endParaRPr lang="en-US" altLang="zh-CN" sz="1600" dirty="0" smtClean="0">
              <a:solidFill>
                <a:srgbClr val="000000"/>
              </a:solidFill>
              <a:latin typeface="+mn-ea"/>
              <a:cs typeface="Times New Roman" panose="02020603050405020304" pitchFamily="18" charset="0"/>
            </a:endParaRPr>
          </a:p>
          <a:p>
            <a:pPr algn="just">
              <a:lnSpc>
                <a:spcPct val="150000"/>
              </a:lnSpc>
              <a:spcAft>
                <a:spcPts val="0"/>
              </a:spcAft>
            </a:pPr>
            <a:r>
              <a:rPr lang="zh-CN" altLang="zh-CN" sz="1600" dirty="0" smtClean="0">
                <a:solidFill>
                  <a:srgbClr val="000000"/>
                </a:solidFill>
                <a:latin typeface="+mn-ea"/>
                <a:cs typeface="Times New Roman" panose="02020603050405020304" pitchFamily="18" charset="0"/>
              </a:rPr>
              <a:t>因此</a:t>
            </a:r>
            <a:r>
              <a:rPr lang="zh-CN" altLang="zh-CN" sz="1600" dirty="0">
                <a:solidFill>
                  <a:srgbClr val="000000"/>
                </a:solidFill>
                <a:latin typeface="+mn-ea"/>
                <a:cs typeface="Times New Roman" panose="02020603050405020304" pitchFamily="18" charset="0"/>
              </a:rPr>
              <a:t>，尽管桶算法的信息可利用性十分出色，但是在隐私保护需求较高的场景中应用的范围非常有限。</a:t>
            </a:r>
            <a:endParaRPr lang="zh-CN" altLang="zh-CN" sz="1600" dirty="0">
              <a:solidFill>
                <a:srgbClr val="000000"/>
              </a:solidFill>
              <a:latin typeface="+mn-ea"/>
              <a:cs typeface="宋体" panose="02010600030101010101" pitchFamily="2" charset="-122"/>
            </a:endParaRPr>
          </a:p>
        </p:txBody>
      </p:sp>
      <p:pic>
        <p:nvPicPr>
          <p:cNvPr id="16" name="图片 15"/>
          <p:cNvPicPr/>
          <p:nvPr/>
        </p:nvPicPr>
        <p:blipFill>
          <a:blip r:embed="rId4"/>
          <a:stretch>
            <a:fillRect/>
          </a:stretch>
        </p:blipFill>
        <p:spPr>
          <a:xfrm>
            <a:off x="6626380" y="1859697"/>
            <a:ext cx="5048296" cy="1843289"/>
          </a:xfrm>
          <a:prstGeom prst="rect">
            <a:avLst/>
          </a:prstGeom>
        </p:spPr>
      </p:pic>
      <p:sp>
        <p:nvSpPr>
          <p:cNvPr id="6" name="矩形 5"/>
          <p:cNvSpPr/>
          <p:nvPr/>
        </p:nvSpPr>
        <p:spPr>
          <a:xfrm>
            <a:off x="833893" y="6000336"/>
            <a:ext cx="2646878" cy="338554"/>
          </a:xfrm>
          <a:prstGeom prst="rect">
            <a:avLst/>
          </a:prstGeom>
        </p:spPr>
        <p:txBody>
          <a:bodyPr wrap="none">
            <a:spAutoFit/>
          </a:bodyPr>
          <a:lstStyle/>
          <a:p>
            <a:r>
              <a:rPr lang="zh-CN" altLang="zh-CN" sz="1600" dirty="0">
                <a:latin typeface="+mn-ea"/>
                <a:cs typeface="Times New Roman" panose="02020603050405020304" pitchFamily="18" charset="0"/>
              </a:rPr>
              <a:t>故提出了交叉桶泛化算法。</a:t>
            </a:r>
            <a:endParaRPr lang="zh-CN" altLang="en-US" sz="1600" dirty="0">
              <a:latin typeface="+mn-ea"/>
            </a:endParaRPr>
          </a:p>
        </p:txBody>
      </p:sp>
    </p:spTree>
    <p:extLst>
      <p:ext uri="{BB962C8B-B14F-4D97-AF65-F5344CB8AC3E}">
        <p14:creationId xmlns:p14="http://schemas.microsoft.com/office/powerpoint/2010/main" val="22149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984982C-6DF3-48C0-A540-10A2C950CB97}"/>
              </a:ext>
            </a:extLst>
          </p:cNvPr>
          <p:cNvSpPr>
            <a:spLocks noGrp="1"/>
          </p:cNvSpPr>
          <p:nvPr>
            <p:ph type="title"/>
          </p:nvPr>
        </p:nvSpPr>
        <p:spPr/>
        <p:txBody>
          <a:bodyPr/>
          <a:lstStyle/>
          <a:p>
            <a:r>
              <a:rPr lang="en-US" altLang="zh-CN" dirty="0" smtClean="0"/>
              <a:t>2.2 </a:t>
            </a:r>
            <a:r>
              <a:rPr lang="zh-CN" altLang="zh-CN" dirty="0" smtClean="0">
                <a:solidFill>
                  <a:srgbClr val="000000"/>
                </a:solidFill>
                <a:latin typeface="+mn-ea"/>
                <a:cs typeface="宋体" panose="02010600030101010101" pitchFamily="2" charset="-122"/>
              </a:rPr>
              <a:t>交叉</a:t>
            </a:r>
            <a:r>
              <a:rPr lang="zh-CN" altLang="zh-CN" dirty="0">
                <a:solidFill>
                  <a:srgbClr val="000000"/>
                </a:solidFill>
                <a:latin typeface="+mn-ea"/>
                <a:cs typeface="宋体" panose="02010600030101010101" pitchFamily="2" charset="-122"/>
              </a:rPr>
              <a:t>桶泛化算法</a:t>
            </a:r>
            <a:endParaRPr lang="zh-CN" altLang="en-US" sz="1050" b="0" dirty="0"/>
          </a:p>
        </p:txBody>
      </p:sp>
      <p:sp>
        <p:nvSpPr>
          <p:cNvPr id="3" name="矩形 2"/>
          <p:cNvSpPr/>
          <p:nvPr/>
        </p:nvSpPr>
        <p:spPr>
          <a:xfrm>
            <a:off x="669923" y="1200708"/>
            <a:ext cx="7368607" cy="1156855"/>
          </a:xfrm>
          <a:prstGeom prst="rect">
            <a:avLst/>
          </a:prstGeom>
        </p:spPr>
        <p:txBody>
          <a:bodyPr wrap="square">
            <a:spAutoFit/>
          </a:bodyPr>
          <a:lstStyle/>
          <a:p>
            <a:pPr algn="just">
              <a:lnSpc>
                <a:spcPct val="150000"/>
              </a:lnSpc>
              <a:spcAft>
                <a:spcPts val="0"/>
              </a:spcAft>
            </a:pPr>
            <a:r>
              <a:rPr lang="zh-CN" altLang="zh-CN" sz="1600" dirty="0">
                <a:solidFill>
                  <a:srgbClr val="000000"/>
                </a:solidFill>
                <a:latin typeface="+mn-ea"/>
                <a:cs typeface="宋体" panose="02010600030101010101" pitchFamily="2" charset="-122"/>
              </a:rPr>
              <a:t>交叉桶泛化算法可以分别根据用户身份和敏感属性的 匿名需求提供适当的保护</a:t>
            </a:r>
            <a:r>
              <a:rPr lang="zh-CN" altLang="zh-CN" sz="1600" dirty="0" smtClean="0">
                <a:solidFill>
                  <a:srgbClr val="000000"/>
                </a:solidFill>
                <a:latin typeface="+mn-ea"/>
                <a:cs typeface="宋体" panose="02010600030101010101" pitchFamily="2" charset="-122"/>
              </a:rPr>
              <a:t>。</a:t>
            </a:r>
            <a:endParaRPr lang="zh-CN" altLang="zh-CN" sz="1600" dirty="0">
              <a:solidFill>
                <a:srgbClr val="000000"/>
              </a:solidFill>
              <a:latin typeface="+mn-ea"/>
              <a:cs typeface="宋体" panose="02010600030101010101" pitchFamily="2" charset="-122"/>
            </a:endParaRPr>
          </a:p>
          <a:p>
            <a:pPr lvl="0" algn="just">
              <a:lnSpc>
                <a:spcPct val="150000"/>
              </a:lnSpc>
              <a:spcAft>
                <a:spcPts val="0"/>
              </a:spcAft>
              <a:buFont typeface="+mj-lt"/>
              <a:buAutoNum type="arabicPeriod"/>
            </a:pPr>
            <a:r>
              <a:rPr lang="zh-CN" altLang="zh-CN" sz="1600" dirty="0">
                <a:solidFill>
                  <a:srgbClr val="000000"/>
                </a:solidFill>
                <a:latin typeface="+mn-ea"/>
                <a:cs typeface="宋体" panose="02010600030101010101" pitchFamily="2" charset="-122"/>
              </a:rPr>
              <a:t>首先通过泛化算法将数据表中的个体划分为多个等价</a:t>
            </a:r>
            <a:r>
              <a:rPr lang="zh-CN" altLang="zh-CN" sz="1600" dirty="0" smtClean="0">
                <a:solidFill>
                  <a:srgbClr val="000000"/>
                </a:solidFill>
                <a:latin typeface="+mn-ea"/>
                <a:cs typeface="宋体" panose="02010600030101010101" pitchFamily="2" charset="-122"/>
              </a:rPr>
              <a:t>组</a:t>
            </a:r>
            <a:r>
              <a:rPr lang="zh-CN" altLang="en-US" sz="1600" dirty="0" smtClean="0">
                <a:solidFill>
                  <a:srgbClr val="000000"/>
                </a:solidFill>
                <a:latin typeface="+mn-ea"/>
                <a:cs typeface="宋体" panose="02010600030101010101" pitchFamily="2" charset="-122"/>
              </a:rPr>
              <a:t>，</a:t>
            </a:r>
            <a:r>
              <a:rPr lang="en-US" altLang="zh-CN" sz="1600" dirty="0" smtClean="0">
                <a:solidFill>
                  <a:srgbClr val="000000"/>
                </a:solidFill>
                <a:latin typeface="+mn-ea"/>
                <a:cs typeface="宋体" panose="02010600030101010101" pitchFamily="2" charset="-122"/>
              </a:rPr>
              <a:t>-&gt;</a:t>
            </a:r>
            <a:r>
              <a:rPr lang="zh-CN" altLang="zh-CN" sz="1600" dirty="0">
                <a:solidFill>
                  <a:srgbClr val="000000"/>
                </a:solidFill>
                <a:latin typeface="+mn-ea"/>
                <a:cs typeface="宋体" panose="02010600030101010101" pitchFamily="2" charset="-122"/>
              </a:rPr>
              <a:t>满足用户身份匿名</a:t>
            </a:r>
          </a:p>
          <a:p>
            <a:pPr lvl="0" algn="just">
              <a:lnSpc>
                <a:spcPct val="150000"/>
              </a:lnSpc>
              <a:spcAft>
                <a:spcPts val="0"/>
              </a:spcAft>
              <a:buFont typeface="+mj-lt"/>
              <a:buAutoNum type="arabicPeriod"/>
            </a:pPr>
            <a:r>
              <a:rPr lang="zh-CN" altLang="zh-CN" sz="1600" dirty="0">
                <a:solidFill>
                  <a:srgbClr val="000000"/>
                </a:solidFill>
                <a:latin typeface="+mn-ea"/>
                <a:cs typeface="宋体" panose="02010600030101010101" pitchFamily="2" charset="-122"/>
              </a:rPr>
              <a:t>再将泛化后的个体划分为多个桶，来对敏感属性进行匿名保护。</a:t>
            </a:r>
          </a:p>
        </p:txBody>
      </p:sp>
      <p:pic>
        <p:nvPicPr>
          <p:cNvPr id="11" name="图片 10"/>
          <p:cNvPicPr/>
          <p:nvPr/>
        </p:nvPicPr>
        <p:blipFill>
          <a:blip r:embed="rId3"/>
          <a:stretch>
            <a:fillRect/>
          </a:stretch>
        </p:blipFill>
        <p:spPr>
          <a:xfrm>
            <a:off x="669923" y="2357563"/>
            <a:ext cx="5266853" cy="2719404"/>
          </a:xfrm>
          <a:prstGeom prst="rect">
            <a:avLst/>
          </a:prstGeom>
        </p:spPr>
      </p:pic>
      <p:pic>
        <p:nvPicPr>
          <p:cNvPr id="12" name="图片 11"/>
          <p:cNvPicPr/>
          <p:nvPr/>
        </p:nvPicPr>
        <p:blipFill>
          <a:blip r:embed="rId4"/>
          <a:stretch>
            <a:fillRect/>
          </a:stretch>
        </p:blipFill>
        <p:spPr>
          <a:xfrm>
            <a:off x="6472191" y="2357563"/>
            <a:ext cx="5048296" cy="1843289"/>
          </a:xfrm>
          <a:prstGeom prst="rect">
            <a:avLst/>
          </a:prstGeom>
        </p:spPr>
      </p:pic>
      <p:sp>
        <p:nvSpPr>
          <p:cNvPr id="7" name="矩形 6"/>
          <p:cNvSpPr/>
          <p:nvPr/>
        </p:nvSpPr>
        <p:spPr>
          <a:xfrm>
            <a:off x="681594" y="4978774"/>
            <a:ext cx="5413611" cy="1708160"/>
          </a:xfrm>
          <a:prstGeom prst="rect">
            <a:avLst/>
          </a:prstGeom>
        </p:spPr>
        <p:txBody>
          <a:bodyPr wrap="square">
            <a:spAutoFit/>
          </a:bodyPr>
          <a:lstStyle/>
          <a:p>
            <a:pPr algn="just">
              <a:lnSpc>
                <a:spcPct val="150000"/>
              </a:lnSpc>
              <a:spcAft>
                <a:spcPts val="0"/>
              </a:spcAft>
            </a:pPr>
            <a:r>
              <a:rPr lang="zh-CN" altLang="zh-CN" sz="1400" dirty="0">
                <a:solidFill>
                  <a:srgbClr val="000000"/>
                </a:solidFill>
                <a:latin typeface="+mn-ea"/>
                <a:cs typeface="宋体" panose="02010600030101010101" pitchFamily="2" charset="-122"/>
              </a:rPr>
              <a:t>当攻击者使用</a:t>
            </a:r>
            <a:r>
              <a:rPr lang="en-US" altLang="zh-CN" sz="1400" dirty="0">
                <a:solidFill>
                  <a:srgbClr val="000000"/>
                </a:solidFill>
                <a:latin typeface="+mn-ea"/>
                <a:cs typeface="宋体" panose="02010600030101010101" pitchFamily="2" charset="-122"/>
              </a:rPr>
              <a:t>Helen</a:t>
            </a:r>
            <a:r>
              <a:rPr lang="zh-CN" altLang="zh-CN" sz="1400" dirty="0">
                <a:solidFill>
                  <a:srgbClr val="000000"/>
                </a:solidFill>
                <a:latin typeface="+mn-ea"/>
                <a:cs typeface="宋体" panose="02010600030101010101" pitchFamily="2" charset="-122"/>
              </a:rPr>
              <a:t>的</a:t>
            </a:r>
            <a:r>
              <a:rPr lang="en-US" altLang="zh-CN" sz="1400" dirty="0">
                <a:solidFill>
                  <a:srgbClr val="000000"/>
                </a:solidFill>
                <a:latin typeface="+mn-ea"/>
                <a:cs typeface="宋体" panose="02010600030101010101" pitchFamily="2" charset="-122"/>
              </a:rPr>
              <a:t>QI</a:t>
            </a:r>
            <a:r>
              <a:rPr lang="zh-CN" altLang="zh-CN" sz="1400" dirty="0">
                <a:solidFill>
                  <a:srgbClr val="000000"/>
                </a:solidFill>
                <a:latin typeface="+mn-ea"/>
                <a:cs typeface="宋体" panose="02010600030101010101" pitchFamily="2" charset="-122"/>
              </a:rPr>
              <a:t>值在匿名表</a:t>
            </a:r>
            <a:r>
              <a:rPr lang="en-US" altLang="zh-CN" sz="1400" dirty="0">
                <a:solidFill>
                  <a:srgbClr val="000000"/>
                </a:solidFill>
                <a:latin typeface="+mn-ea"/>
                <a:cs typeface="宋体" panose="02010600030101010101" pitchFamily="2" charset="-122"/>
              </a:rPr>
              <a:t>3.6</a:t>
            </a:r>
            <a:r>
              <a:rPr lang="zh-CN" altLang="zh-CN" sz="1400" dirty="0">
                <a:solidFill>
                  <a:srgbClr val="000000"/>
                </a:solidFill>
                <a:latin typeface="+mn-ea"/>
                <a:cs typeface="宋体" panose="02010600030101010101" pitchFamily="2" charset="-122"/>
              </a:rPr>
              <a:t>中进行匹配时，会得到</a:t>
            </a:r>
            <a:r>
              <a:rPr lang="en-US" altLang="zh-CN" sz="1400" dirty="0">
                <a:solidFill>
                  <a:srgbClr val="000000"/>
                </a:solidFill>
                <a:latin typeface="+mn-ea"/>
                <a:cs typeface="宋体" panose="02010600030101010101" pitchFamily="2" charset="-122"/>
              </a:rPr>
              <a:t>Helen</a:t>
            </a:r>
            <a:r>
              <a:rPr lang="zh-CN" altLang="zh-CN" sz="1400" dirty="0">
                <a:solidFill>
                  <a:srgbClr val="000000"/>
                </a:solidFill>
                <a:latin typeface="+mn-ea"/>
                <a:cs typeface="宋体" panose="02010600030101010101" pitchFamily="2" charset="-122"/>
              </a:rPr>
              <a:t>的信息在第四等价组中，但是第四等价组中包含的两个个体分别被划分在第三个和第四个桶中，因此，</a:t>
            </a:r>
            <a:r>
              <a:rPr lang="en-US" altLang="zh-CN" sz="1400" dirty="0">
                <a:solidFill>
                  <a:srgbClr val="000000"/>
                </a:solidFill>
                <a:highlight>
                  <a:srgbClr val="FFFF00"/>
                </a:highlight>
                <a:latin typeface="+mn-ea"/>
                <a:cs typeface="宋体" panose="02010600030101010101" pitchFamily="2" charset="-122"/>
              </a:rPr>
              <a:t>Helen</a:t>
            </a:r>
            <a:r>
              <a:rPr lang="zh-CN" altLang="zh-CN" sz="1400" dirty="0">
                <a:solidFill>
                  <a:srgbClr val="000000"/>
                </a:solidFill>
                <a:highlight>
                  <a:srgbClr val="FFFF00"/>
                </a:highlight>
                <a:latin typeface="+mn-ea"/>
                <a:cs typeface="宋体" panose="02010600030101010101" pitchFamily="2" charset="-122"/>
              </a:rPr>
              <a:t>的疾病值可能为第三和第四个桶中的任意值</a:t>
            </a:r>
            <a:r>
              <a:rPr lang="zh-CN" altLang="zh-CN" sz="1400" dirty="0">
                <a:solidFill>
                  <a:srgbClr val="000000"/>
                </a:solidFill>
                <a:latin typeface="+mn-ea"/>
                <a:cs typeface="宋体" panose="02010600030101010101" pitchFamily="2" charset="-122"/>
              </a:rPr>
              <a:t>，即攻击者推测</a:t>
            </a:r>
            <a:r>
              <a:rPr lang="en-US" altLang="zh-CN" sz="1400" dirty="0">
                <a:solidFill>
                  <a:srgbClr val="000000"/>
                </a:solidFill>
                <a:latin typeface="+mn-ea"/>
                <a:cs typeface="宋体" panose="02010600030101010101" pitchFamily="2" charset="-122"/>
              </a:rPr>
              <a:t>Helen</a:t>
            </a:r>
            <a:r>
              <a:rPr lang="zh-CN" altLang="zh-CN" sz="1400" dirty="0">
                <a:solidFill>
                  <a:srgbClr val="000000"/>
                </a:solidFill>
                <a:latin typeface="+mn-ea"/>
                <a:cs typeface="宋体" panose="02010600030101010101" pitchFamily="2" charset="-122"/>
              </a:rPr>
              <a:t>的真实疾病值为肺炎的概率为</a:t>
            </a:r>
            <a:r>
              <a:rPr lang="en-US" altLang="zh-CN" sz="1400" dirty="0">
                <a:solidFill>
                  <a:srgbClr val="000000"/>
                </a:solidFill>
                <a:latin typeface="+mn-ea"/>
                <a:cs typeface="宋体" panose="02010600030101010101" pitchFamily="2" charset="-122"/>
              </a:rPr>
              <a:t>1/4</a:t>
            </a:r>
            <a:r>
              <a:rPr lang="zh-CN" altLang="zh-CN" sz="1400" dirty="0">
                <a:solidFill>
                  <a:srgbClr val="000000"/>
                </a:solidFill>
                <a:latin typeface="+mn-ea"/>
                <a:cs typeface="宋体" panose="02010600030101010101" pitchFamily="2" charset="-122"/>
              </a:rPr>
              <a:t>。</a:t>
            </a:r>
          </a:p>
        </p:txBody>
      </p:sp>
      <p:sp>
        <p:nvSpPr>
          <p:cNvPr id="9" name="矩形 8"/>
          <p:cNvSpPr/>
          <p:nvPr/>
        </p:nvSpPr>
        <p:spPr>
          <a:xfrm>
            <a:off x="6516307" y="5038533"/>
            <a:ext cx="5004180" cy="1200329"/>
          </a:xfrm>
          <a:prstGeom prst="rect">
            <a:avLst/>
          </a:prstGeom>
        </p:spPr>
        <p:txBody>
          <a:bodyPr wrap="square">
            <a:spAutoFit/>
          </a:bodyPr>
          <a:lstStyle/>
          <a:p>
            <a:pPr algn="just">
              <a:lnSpc>
                <a:spcPct val="150000"/>
              </a:lnSpc>
            </a:pPr>
            <a:r>
              <a:rPr lang="zh-CN" altLang="zh-CN" sz="1600" dirty="0">
                <a:latin typeface="+mn-ea"/>
                <a:cs typeface="Times New Roman" panose="02020603050405020304" pitchFamily="18" charset="0"/>
              </a:rPr>
              <a:t>当交叉桶泛化算法遵循</a:t>
            </a:r>
            <a:r>
              <a:rPr lang="en-US" altLang="zh-CN" sz="1600" dirty="0">
                <a:latin typeface="+mn-ea"/>
                <a:cs typeface="Times New Roman" panose="02020603050405020304" pitchFamily="18" charset="0"/>
              </a:rPr>
              <a:t>(</a:t>
            </a:r>
            <a:r>
              <a:rPr lang="en-US" altLang="zh-CN" sz="1600" i="1" dirty="0" err="1">
                <a:latin typeface="+mn-ea"/>
                <a:cs typeface="Times New Roman" panose="02020603050405020304" pitchFamily="18" charset="0"/>
              </a:rPr>
              <a:t>k</a:t>
            </a:r>
            <a:r>
              <a:rPr lang="en-US" altLang="zh-CN" sz="1600" dirty="0" err="1">
                <a:latin typeface="+mn-ea"/>
                <a:cs typeface="Times New Roman" panose="02020603050405020304" pitchFamily="18" charset="0"/>
              </a:rPr>
              <a:t>,</a:t>
            </a:r>
            <a:r>
              <a:rPr lang="en-US" altLang="zh-CN" sz="1600" i="1" dirty="0" err="1">
                <a:latin typeface="+mn-ea"/>
                <a:cs typeface="Times New Roman" panose="02020603050405020304" pitchFamily="18" charset="0"/>
              </a:rPr>
              <a:t>l</a:t>
            </a:r>
            <a:r>
              <a:rPr lang="en-US" altLang="zh-CN" sz="1600" dirty="0">
                <a:latin typeface="+mn-ea"/>
                <a:cs typeface="Times New Roman" panose="02020603050405020304" pitchFamily="18" charset="0"/>
              </a:rPr>
              <a:t>)-anonymity</a:t>
            </a:r>
            <a:r>
              <a:rPr lang="zh-CN" altLang="zh-CN" sz="1600" dirty="0">
                <a:latin typeface="+mn-ea"/>
                <a:cs typeface="Times New Roman" panose="02020603050405020304" pitchFamily="18" charset="0"/>
              </a:rPr>
              <a:t>匿名原则时，对于匿名数据表中的任意个体，其用户身份和敏感属性值暴露的概率分别最多为</a:t>
            </a:r>
            <a:r>
              <a:rPr lang="en-US" altLang="zh-CN" sz="1600" dirty="0">
                <a:latin typeface="+mn-ea"/>
                <a:cs typeface="Cambria Math" panose="02040503050406030204" pitchFamily="18" charset="0"/>
              </a:rPr>
              <a:t>1/𝑘</a:t>
            </a:r>
            <a:r>
              <a:rPr lang="zh-CN" altLang="zh-CN" sz="1600" dirty="0">
                <a:latin typeface="+mn-ea"/>
                <a:cs typeface="Times New Roman" panose="02020603050405020304" pitchFamily="18" charset="0"/>
              </a:rPr>
              <a:t>和</a:t>
            </a:r>
            <a:r>
              <a:rPr lang="en-US" altLang="zh-CN" sz="1600" dirty="0">
                <a:latin typeface="+mn-ea"/>
                <a:cs typeface="Cambria Math" panose="02040503050406030204" pitchFamily="18" charset="0"/>
              </a:rPr>
              <a:t>1/𝑙</a:t>
            </a:r>
            <a:r>
              <a:rPr lang="zh-CN" altLang="zh-CN" sz="1600" dirty="0">
                <a:latin typeface="+mn-ea"/>
                <a:cs typeface="Times New Roman" panose="02020603050405020304" pitchFamily="18" charset="0"/>
              </a:rPr>
              <a:t>。</a:t>
            </a:r>
            <a:endParaRPr lang="zh-CN" altLang="en-US" sz="1600" dirty="0">
              <a:latin typeface="+mn-ea"/>
            </a:endParaRPr>
          </a:p>
        </p:txBody>
      </p:sp>
    </p:spTree>
    <p:extLst>
      <p:ext uri="{BB962C8B-B14F-4D97-AF65-F5344CB8AC3E}">
        <p14:creationId xmlns:p14="http://schemas.microsoft.com/office/powerpoint/2010/main" val="1963302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3200" b="0" dirty="0">
                <a:sym typeface="+mn-lt"/>
              </a:rPr>
              <a:t>基本概念和原理</a:t>
            </a:r>
            <a:endParaRPr lang="zh-CN" altLang="en-US" dirty="0"/>
          </a:p>
        </p:txBody>
      </p:sp>
      <p:sp>
        <p:nvSpPr>
          <p:cNvPr id="8" name="文本占位符 7"/>
          <p:cNvSpPr>
            <a:spLocks noGrp="1"/>
          </p:cNvSpPr>
          <p:nvPr>
            <p:ph type="body" idx="1"/>
          </p:nvPr>
        </p:nvSpPr>
        <p:spPr/>
        <p:txBody>
          <a:bodyPr/>
          <a:lstStyle/>
          <a:p>
            <a:pPr>
              <a:lnSpc>
                <a:spcPct val="150000"/>
              </a:lnSpc>
            </a:pPr>
            <a:r>
              <a:rPr lang="zh-CN" altLang="en-US" dirty="0">
                <a:sym typeface="+mn-lt"/>
              </a:rPr>
              <a:t>算法效果的证明</a:t>
            </a:r>
            <a:endParaRPr lang="en-US" altLang="zh-CN" dirty="0">
              <a:sym typeface="+mn-lt"/>
            </a:endParaRPr>
          </a:p>
        </p:txBody>
      </p:sp>
      <p:cxnSp>
        <p:nvCxnSpPr>
          <p:cNvPr id="4" name="直接连接符 3">
            <a:extLst>
              <a:ext uri="{FF2B5EF4-FFF2-40B4-BE49-F238E27FC236}">
                <a16:creationId xmlns=""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403965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5AE612-AFCA-4119-B511-E0F73623DEED}"/>
              </a:ext>
            </a:extLst>
          </p:cNvPr>
          <p:cNvSpPr>
            <a:spLocks noGrp="1"/>
          </p:cNvSpPr>
          <p:nvPr>
            <p:ph type="title"/>
          </p:nvPr>
        </p:nvSpPr>
        <p:spPr/>
        <p:txBody>
          <a:bodyPr/>
          <a:lstStyle/>
          <a:p>
            <a:r>
              <a:rPr lang="en-US" altLang="zh-CN" dirty="0" smtClean="0"/>
              <a:t>3.1 </a:t>
            </a:r>
            <a:r>
              <a:rPr lang="zh-CN" altLang="en-US" dirty="0" smtClean="0"/>
              <a:t>定义</a:t>
            </a:r>
            <a:endParaRPr lang="zh-CN" altLang="en-US" dirty="0"/>
          </a:p>
        </p:txBody>
      </p:sp>
      <p:sp>
        <p:nvSpPr>
          <p:cNvPr id="64" name="矩形 63"/>
          <p:cNvSpPr/>
          <p:nvPr/>
        </p:nvSpPr>
        <p:spPr>
          <a:xfrm>
            <a:off x="669923" y="1353658"/>
            <a:ext cx="1831977" cy="338554"/>
          </a:xfrm>
          <a:prstGeom prst="rect">
            <a:avLst/>
          </a:prstGeom>
        </p:spPr>
        <p:txBody>
          <a:bodyPr wrap="square">
            <a:spAutoFit/>
          </a:bodyPr>
          <a:lstStyle/>
          <a:p>
            <a:r>
              <a:rPr lang="zh-CN" altLang="en-US" sz="1600" dirty="0">
                <a:solidFill>
                  <a:srgbClr val="000000"/>
                </a:solidFill>
                <a:latin typeface="+mj-ea"/>
                <a:ea typeface="+mj-ea"/>
              </a:rPr>
              <a:t>定义 </a:t>
            </a:r>
            <a:r>
              <a:rPr lang="en-US" altLang="zh-CN" sz="1600" dirty="0" smtClean="0">
                <a:solidFill>
                  <a:srgbClr val="000000"/>
                </a:solidFill>
                <a:latin typeface="+mj-ea"/>
                <a:ea typeface="+mj-ea"/>
              </a:rPr>
              <a:t>3.1</a:t>
            </a:r>
            <a:r>
              <a:rPr lang="zh-CN" altLang="en-US" sz="1600" dirty="0" smtClean="0">
                <a:solidFill>
                  <a:srgbClr val="000000"/>
                </a:solidFill>
                <a:latin typeface="+mj-ea"/>
                <a:ea typeface="+mj-ea"/>
              </a:rPr>
              <a:t>（</a:t>
            </a:r>
            <a:r>
              <a:rPr lang="en-US" altLang="zh-CN" sz="1600" dirty="0" smtClean="0">
                <a:solidFill>
                  <a:srgbClr val="FF0000"/>
                </a:solidFill>
                <a:latin typeface="+mj-ea"/>
                <a:ea typeface="+mj-ea"/>
              </a:rPr>
              <a:t>QI</a:t>
            </a:r>
            <a:r>
              <a:rPr lang="zh-CN" altLang="en-US" sz="1600" dirty="0" smtClean="0">
                <a:solidFill>
                  <a:srgbClr val="FF0000"/>
                </a:solidFill>
                <a:latin typeface="+mj-ea"/>
                <a:ea typeface="+mj-ea"/>
              </a:rPr>
              <a:t>组</a:t>
            </a:r>
            <a:r>
              <a:rPr lang="zh-CN" altLang="en-US" sz="1600" dirty="0" smtClean="0">
                <a:solidFill>
                  <a:srgbClr val="000000"/>
                </a:solidFill>
                <a:latin typeface="+mj-ea"/>
                <a:ea typeface="+mj-ea"/>
              </a:rPr>
              <a:t>）：</a:t>
            </a:r>
            <a:endParaRPr lang="zh-CN" altLang="en-US" sz="1600" dirty="0">
              <a:latin typeface="+mj-ea"/>
              <a:ea typeface="+mj-ea"/>
            </a:endParaRPr>
          </a:p>
        </p:txBody>
      </p:sp>
      <p:pic>
        <p:nvPicPr>
          <p:cNvPr id="65" name="图片 64"/>
          <p:cNvPicPr>
            <a:picLocks noChangeAspect="1"/>
          </p:cNvPicPr>
          <p:nvPr/>
        </p:nvPicPr>
        <p:blipFill>
          <a:blip r:embed="rId2"/>
          <a:stretch>
            <a:fillRect/>
          </a:stretch>
        </p:blipFill>
        <p:spPr>
          <a:xfrm>
            <a:off x="2638423" y="1353658"/>
            <a:ext cx="6093484" cy="1426881"/>
          </a:xfrm>
          <a:prstGeom prst="rect">
            <a:avLst/>
          </a:prstGeom>
        </p:spPr>
      </p:pic>
      <p:sp>
        <p:nvSpPr>
          <p:cNvPr id="66" name="矩形 65"/>
          <p:cNvSpPr/>
          <p:nvPr/>
        </p:nvSpPr>
        <p:spPr>
          <a:xfrm>
            <a:off x="669922" y="3124369"/>
            <a:ext cx="2098678" cy="746743"/>
          </a:xfrm>
          <a:prstGeom prst="rect">
            <a:avLst/>
          </a:prstGeom>
        </p:spPr>
        <p:txBody>
          <a:bodyPr wrap="square">
            <a:spAutoFit/>
          </a:bodyPr>
          <a:lstStyle/>
          <a:p>
            <a:pPr>
              <a:lnSpc>
                <a:spcPct val="150000"/>
              </a:lnSpc>
            </a:pPr>
            <a:r>
              <a:rPr lang="zh-CN" altLang="en-US" sz="1600" dirty="0">
                <a:solidFill>
                  <a:srgbClr val="000000"/>
                </a:solidFill>
                <a:latin typeface="+mj-ea"/>
                <a:ea typeface="+mj-ea"/>
              </a:rPr>
              <a:t>定义 </a:t>
            </a:r>
            <a:r>
              <a:rPr lang="en-US" altLang="zh-CN" sz="1600" dirty="0" smtClean="0">
                <a:solidFill>
                  <a:srgbClr val="000000"/>
                </a:solidFill>
                <a:latin typeface="+mj-ea"/>
                <a:ea typeface="+mj-ea"/>
              </a:rPr>
              <a:t>3.2</a:t>
            </a:r>
            <a:r>
              <a:rPr lang="zh-CN" altLang="en-US" sz="1600" dirty="0" smtClean="0">
                <a:solidFill>
                  <a:srgbClr val="000000"/>
                </a:solidFill>
                <a:latin typeface="+mj-ea"/>
                <a:ea typeface="+mj-ea"/>
              </a:rPr>
              <a:t>（</a:t>
            </a:r>
            <a:r>
              <a:rPr lang="zh-CN" altLang="en-US" sz="1600" dirty="0">
                <a:solidFill>
                  <a:srgbClr val="FF0000"/>
                </a:solidFill>
                <a:latin typeface="+mj-ea"/>
                <a:ea typeface="+mj-ea"/>
              </a:rPr>
              <a:t>等价组</a:t>
            </a:r>
            <a:r>
              <a:rPr lang="zh-CN" altLang="en-US" sz="1600" dirty="0" smtClean="0">
                <a:solidFill>
                  <a:srgbClr val="000000"/>
                </a:solidFill>
                <a:latin typeface="+mj-ea"/>
                <a:ea typeface="+mj-ea"/>
              </a:rPr>
              <a:t>）：</a:t>
            </a:r>
            <a:r>
              <a:rPr lang="en-US" altLang="zh-CN" sz="1400" dirty="0" smtClean="0">
                <a:solidFill>
                  <a:srgbClr val="000000"/>
                </a:solidFill>
                <a:latin typeface="+mj-ea"/>
                <a:ea typeface="+mj-ea"/>
              </a:rPr>
              <a:t>QI</a:t>
            </a:r>
            <a:r>
              <a:rPr lang="zh-CN" altLang="en-US" sz="1400" dirty="0" smtClean="0">
                <a:solidFill>
                  <a:srgbClr val="000000"/>
                </a:solidFill>
                <a:latin typeface="+mj-ea"/>
                <a:ea typeface="+mj-ea"/>
              </a:rPr>
              <a:t>组的泛化形式</a:t>
            </a:r>
            <a:endParaRPr lang="zh-CN" altLang="en-US" sz="1600" dirty="0">
              <a:latin typeface="+mj-ea"/>
              <a:ea typeface="+mj-ea"/>
            </a:endParaRPr>
          </a:p>
        </p:txBody>
      </p:sp>
      <p:pic>
        <p:nvPicPr>
          <p:cNvPr id="67" name="图片 66"/>
          <p:cNvPicPr>
            <a:picLocks noChangeAspect="1"/>
          </p:cNvPicPr>
          <p:nvPr/>
        </p:nvPicPr>
        <p:blipFill>
          <a:blip r:embed="rId3"/>
          <a:stretch>
            <a:fillRect/>
          </a:stretch>
        </p:blipFill>
        <p:spPr>
          <a:xfrm>
            <a:off x="2768599" y="3274444"/>
            <a:ext cx="5963307" cy="2452093"/>
          </a:xfrm>
          <a:prstGeom prst="rect">
            <a:avLst/>
          </a:prstGeom>
        </p:spPr>
      </p:pic>
      <mc:AlternateContent xmlns:mc="http://schemas.openxmlformats.org/markup-compatibility/2006" xmlns:p14="http://schemas.microsoft.com/office/powerpoint/2010/main">
        <mc:Choice Requires="p14">
          <p:contentPart p14:bwMode="auto" r:id="rId4">
            <p14:nvContentPartPr>
              <p14:cNvPr id="68" name="墨迹 67"/>
              <p14:cNvContentPartPr/>
              <p14:nvPr/>
            </p14:nvContentPartPr>
            <p14:xfrm>
              <a:off x="5884560" y="3982680"/>
              <a:ext cx="1438200" cy="18000"/>
            </p14:xfrm>
          </p:contentPart>
        </mc:Choice>
        <mc:Fallback xmlns="">
          <p:pic>
            <p:nvPicPr>
              <p:cNvPr id="68" name="墨迹 67"/>
              <p:cNvPicPr/>
              <p:nvPr/>
            </p:nvPicPr>
            <p:blipFill>
              <a:blip r:embed="rId5"/>
              <a:stretch>
                <a:fillRect/>
              </a:stretch>
            </p:blipFill>
            <p:spPr>
              <a:xfrm>
                <a:off x="5868720" y="3919320"/>
                <a:ext cx="14698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9" name="墨迹 68"/>
              <p14:cNvContentPartPr/>
              <p14:nvPr/>
            </p14:nvContentPartPr>
            <p14:xfrm>
              <a:off x="3839760" y="4196880"/>
              <a:ext cx="143280" cy="9360"/>
            </p14:xfrm>
          </p:contentPart>
        </mc:Choice>
        <mc:Fallback xmlns="">
          <p:pic>
            <p:nvPicPr>
              <p:cNvPr id="69" name="墨迹 68"/>
              <p:cNvPicPr/>
              <p:nvPr/>
            </p:nvPicPr>
            <p:blipFill>
              <a:blip r:embed="rId7"/>
              <a:stretch>
                <a:fillRect/>
              </a:stretch>
            </p:blipFill>
            <p:spPr>
              <a:xfrm>
                <a:off x="3823920" y="4133520"/>
                <a:ext cx="17496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0" name="墨迹 69"/>
              <p14:cNvContentPartPr/>
              <p14:nvPr/>
            </p14:nvContentPartPr>
            <p14:xfrm>
              <a:off x="5599080" y="5000760"/>
              <a:ext cx="696600" cy="27000"/>
            </p14:xfrm>
          </p:contentPart>
        </mc:Choice>
        <mc:Fallback xmlns="">
          <p:pic>
            <p:nvPicPr>
              <p:cNvPr id="70" name="墨迹 69"/>
              <p:cNvPicPr/>
              <p:nvPr/>
            </p:nvPicPr>
            <p:blipFill>
              <a:blip r:embed="rId9"/>
              <a:stretch>
                <a:fillRect/>
              </a:stretch>
            </p:blipFill>
            <p:spPr>
              <a:xfrm>
                <a:off x="5582880" y="4937040"/>
                <a:ext cx="7286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1" name="墨迹 70"/>
              <p14:cNvContentPartPr/>
              <p14:nvPr/>
            </p14:nvContentPartPr>
            <p14:xfrm>
              <a:off x="3375360" y="5268600"/>
              <a:ext cx="107640" cy="18000"/>
            </p14:xfrm>
          </p:contentPart>
        </mc:Choice>
        <mc:Fallback xmlns="">
          <p:pic>
            <p:nvPicPr>
              <p:cNvPr id="71" name="墨迹 70"/>
              <p:cNvPicPr/>
              <p:nvPr/>
            </p:nvPicPr>
            <p:blipFill>
              <a:blip r:embed="rId11"/>
              <a:stretch>
                <a:fillRect/>
              </a:stretch>
            </p:blipFill>
            <p:spPr>
              <a:xfrm>
                <a:off x="3359520" y="5204880"/>
                <a:ext cx="1393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2" name="墨迹 71"/>
              <p14:cNvContentPartPr/>
              <p14:nvPr/>
            </p14:nvContentPartPr>
            <p14:xfrm>
              <a:off x="7384680" y="5366880"/>
              <a:ext cx="107640" cy="360"/>
            </p14:xfrm>
          </p:contentPart>
        </mc:Choice>
        <mc:Fallback xmlns="">
          <p:pic>
            <p:nvPicPr>
              <p:cNvPr id="72" name="墨迹 71"/>
              <p:cNvPicPr/>
              <p:nvPr/>
            </p:nvPicPr>
            <p:blipFill>
              <a:blip r:embed="rId13"/>
              <a:stretch>
                <a:fillRect/>
              </a:stretch>
            </p:blipFill>
            <p:spPr>
              <a:xfrm>
                <a:off x="7368840" y="5303160"/>
                <a:ext cx="1393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3" name="墨迹 72"/>
              <p14:cNvContentPartPr/>
              <p14:nvPr/>
            </p14:nvContentPartPr>
            <p14:xfrm>
              <a:off x="8027640" y="5295240"/>
              <a:ext cx="214920" cy="36000"/>
            </p14:xfrm>
          </p:contentPart>
        </mc:Choice>
        <mc:Fallback xmlns="">
          <p:pic>
            <p:nvPicPr>
              <p:cNvPr id="73" name="墨迹 72"/>
              <p:cNvPicPr/>
              <p:nvPr/>
            </p:nvPicPr>
            <p:blipFill>
              <a:blip r:embed="rId15"/>
              <a:stretch>
                <a:fillRect/>
              </a:stretch>
            </p:blipFill>
            <p:spPr>
              <a:xfrm>
                <a:off x="8011800" y="5231880"/>
                <a:ext cx="246600" cy="163080"/>
              </a:xfrm>
              <a:prstGeom prst="rect">
                <a:avLst/>
              </a:prstGeom>
            </p:spPr>
          </p:pic>
        </mc:Fallback>
      </mc:AlternateContent>
    </p:spTree>
    <p:extLst>
      <p:ext uri="{BB962C8B-B14F-4D97-AF65-F5344CB8AC3E}">
        <p14:creationId xmlns:p14="http://schemas.microsoft.com/office/powerpoint/2010/main" val="3125174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5AE612-AFCA-4119-B511-E0F73623DEED}"/>
              </a:ext>
            </a:extLst>
          </p:cNvPr>
          <p:cNvSpPr>
            <a:spLocks noGrp="1"/>
          </p:cNvSpPr>
          <p:nvPr>
            <p:ph type="title"/>
          </p:nvPr>
        </p:nvSpPr>
        <p:spPr/>
        <p:txBody>
          <a:bodyPr/>
          <a:lstStyle/>
          <a:p>
            <a:r>
              <a:rPr lang="en-US" altLang="zh-CN" dirty="0" smtClean="0"/>
              <a:t>3.1 </a:t>
            </a:r>
            <a:r>
              <a:rPr lang="zh-CN" altLang="en-US" dirty="0" smtClean="0"/>
              <a:t>定义</a:t>
            </a:r>
            <a:endParaRPr lang="zh-CN" altLang="en-US" dirty="0"/>
          </a:p>
        </p:txBody>
      </p:sp>
      <p:sp>
        <p:nvSpPr>
          <p:cNvPr id="64" name="矩形 63"/>
          <p:cNvSpPr/>
          <p:nvPr/>
        </p:nvSpPr>
        <p:spPr>
          <a:xfrm>
            <a:off x="669923" y="1353658"/>
            <a:ext cx="1831977" cy="784830"/>
          </a:xfrm>
          <a:prstGeom prst="rect">
            <a:avLst/>
          </a:prstGeom>
        </p:spPr>
        <p:txBody>
          <a:bodyPr wrap="square">
            <a:spAutoFit/>
          </a:bodyPr>
          <a:lstStyle/>
          <a:p>
            <a:pPr>
              <a:lnSpc>
                <a:spcPct val="150000"/>
              </a:lnSpc>
            </a:pPr>
            <a:r>
              <a:rPr lang="zh-CN" altLang="en-US" sz="1600" dirty="0">
                <a:solidFill>
                  <a:srgbClr val="000000"/>
                </a:solidFill>
                <a:latin typeface="+mj-ea"/>
                <a:ea typeface="+mj-ea"/>
              </a:rPr>
              <a:t>定义 </a:t>
            </a:r>
            <a:r>
              <a:rPr lang="en-US" altLang="zh-CN" sz="1600" dirty="0" smtClean="0">
                <a:solidFill>
                  <a:srgbClr val="000000"/>
                </a:solidFill>
                <a:latin typeface="+mj-ea"/>
                <a:ea typeface="+mj-ea"/>
              </a:rPr>
              <a:t>3.3</a:t>
            </a:r>
            <a:r>
              <a:rPr lang="zh-CN" altLang="en-US" sz="1600" dirty="0" smtClean="0">
                <a:solidFill>
                  <a:srgbClr val="000000"/>
                </a:solidFill>
                <a:latin typeface="+mj-ea"/>
                <a:ea typeface="+mj-ea"/>
              </a:rPr>
              <a:t>（</a:t>
            </a:r>
            <a:r>
              <a:rPr lang="zh-CN" altLang="en-US" sz="1600" dirty="0">
                <a:solidFill>
                  <a:srgbClr val="FF0000"/>
                </a:solidFill>
                <a:latin typeface="+mj-ea"/>
                <a:ea typeface="+mj-ea"/>
              </a:rPr>
              <a:t>桶</a:t>
            </a:r>
            <a:r>
              <a:rPr lang="zh-CN" altLang="en-US" sz="1600" dirty="0" smtClean="0">
                <a:solidFill>
                  <a:srgbClr val="000000"/>
                </a:solidFill>
                <a:latin typeface="+mj-ea"/>
                <a:ea typeface="+mj-ea"/>
              </a:rPr>
              <a:t>）：</a:t>
            </a:r>
            <a:endParaRPr lang="en-US" altLang="zh-CN" sz="1600" dirty="0" smtClean="0">
              <a:solidFill>
                <a:srgbClr val="000000"/>
              </a:solidFill>
              <a:latin typeface="+mj-ea"/>
              <a:ea typeface="+mj-ea"/>
            </a:endParaRPr>
          </a:p>
          <a:p>
            <a:pPr>
              <a:lnSpc>
                <a:spcPct val="150000"/>
              </a:lnSpc>
            </a:pPr>
            <a:r>
              <a:rPr lang="en-US" altLang="zh-CN" sz="1400" dirty="0" smtClean="0">
                <a:latin typeface="+mj-ea"/>
                <a:ea typeface="+mj-ea"/>
              </a:rPr>
              <a:t>QI</a:t>
            </a:r>
            <a:r>
              <a:rPr lang="zh-CN" altLang="en-US" sz="1400" dirty="0" smtClean="0">
                <a:latin typeface="+mj-ea"/>
                <a:ea typeface="+mj-ea"/>
              </a:rPr>
              <a:t>组的桶化</a:t>
            </a:r>
            <a:endParaRPr lang="zh-CN" altLang="en-US" sz="1400" dirty="0">
              <a:latin typeface="+mj-ea"/>
              <a:ea typeface="+mj-ea"/>
            </a:endParaRPr>
          </a:p>
        </p:txBody>
      </p:sp>
      <p:sp>
        <p:nvSpPr>
          <p:cNvPr id="5" name="矩形 4"/>
          <p:cNvSpPr/>
          <p:nvPr/>
        </p:nvSpPr>
        <p:spPr>
          <a:xfrm>
            <a:off x="2273300" y="1353659"/>
            <a:ext cx="6337299" cy="1077218"/>
          </a:xfrm>
          <a:prstGeom prst="rect">
            <a:avLst/>
          </a:prstGeom>
        </p:spPr>
        <p:txBody>
          <a:bodyPr wrap="square">
            <a:spAutoFit/>
          </a:bodyPr>
          <a:lstStyle/>
          <a:p>
            <a:r>
              <a:rPr lang="zh-CN" altLang="en-US" sz="1600" dirty="0">
                <a:solidFill>
                  <a:srgbClr val="000000"/>
                </a:solidFill>
                <a:latin typeface="+mn-ea"/>
              </a:rPr>
              <a:t>如果数据表 </a:t>
            </a:r>
            <a:r>
              <a:rPr lang="en-US" altLang="zh-CN" sz="1600" i="1" dirty="0">
                <a:solidFill>
                  <a:srgbClr val="000000"/>
                </a:solidFill>
                <a:latin typeface="+mn-ea"/>
              </a:rPr>
              <a:t>T </a:t>
            </a:r>
            <a:r>
              <a:rPr lang="zh-CN" altLang="en-US" sz="1600" dirty="0">
                <a:solidFill>
                  <a:srgbClr val="000000"/>
                </a:solidFill>
                <a:latin typeface="+mn-ea"/>
              </a:rPr>
              <a:t>被划分为 </a:t>
            </a:r>
            <a:r>
              <a:rPr lang="en-US" altLang="zh-CN" sz="1600" i="1" dirty="0">
                <a:solidFill>
                  <a:srgbClr val="000000"/>
                </a:solidFill>
                <a:latin typeface="+mn-ea"/>
              </a:rPr>
              <a:t>m </a:t>
            </a:r>
            <a:r>
              <a:rPr lang="zh-CN" altLang="en-US" sz="1600" dirty="0">
                <a:solidFill>
                  <a:srgbClr val="000000"/>
                </a:solidFill>
                <a:latin typeface="+mn-ea"/>
              </a:rPr>
              <a:t>个 </a:t>
            </a:r>
            <a:r>
              <a:rPr lang="en-US" altLang="zh-CN" sz="1600" dirty="0">
                <a:solidFill>
                  <a:srgbClr val="000000"/>
                </a:solidFill>
                <a:latin typeface="+mn-ea"/>
              </a:rPr>
              <a:t>QI </a:t>
            </a:r>
            <a:r>
              <a:rPr lang="zh-CN" altLang="en-US" sz="1600" dirty="0">
                <a:solidFill>
                  <a:srgbClr val="000000"/>
                </a:solidFill>
                <a:latin typeface="+mn-ea"/>
              </a:rPr>
              <a:t>组，并且每个 </a:t>
            </a:r>
            <a:r>
              <a:rPr lang="en-US" altLang="zh-CN" sz="1600" dirty="0">
                <a:solidFill>
                  <a:srgbClr val="000000"/>
                </a:solidFill>
                <a:latin typeface="+mn-ea"/>
              </a:rPr>
              <a:t>QI </a:t>
            </a:r>
            <a:r>
              <a:rPr lang="zh-CN" altLang="en-US" sz="1600" dirty="0">
                <a:solidFill>
                  <a:srgbClr val="000000"/>
                </a:solidFill>
                <a:latin typeface="+mn-ea"/>
              </a:rPr>
              <a:t>组都被称为一</a:t>
            </a:r>
            <a:r>
              <a:rPr lang="zh-CN" altLang="en-US" sz="1600" dirty="0" smtClean="0">
                <a:solidFill>
                  <a:srgbClr val="000000"/>
                </a:solidFill>
                <a:latin typeface="+mn-ea"/>
              </a:rPr>
              <a:t>个桶</a:t>
            </a:r>
            <a:r>
              <a:rPr lang="zh-CN" altLang="en-US" sz="1600" dirty="0">
                <a:solidFill>
                  <a:srgbClr val="000000"/>
                </a:solidFill>
                <a:latin typeface="+mn-ea"/>
              </a:rPr>
              <a:t>，当且仅当每个 </a:t>
            </a:r>
            <a:r>
              <a:rPr lang="en-US" altLang="zh-CN" sz="1600" dirty="0">
                <a:solidFill>
                  <a:srgbClr val="000000"/>
                </a:solidFill>
                <a:latin typeface="+mn-ea"/>
              </a:rPr>
              <a:t>QI </a:t>
            </a:r>
            <a:r>
              <a:rPr lang="zh-CN" altLang="en-US" sz="1600" dirty="0">
                <a:solidFill>
                  <a:srgbClr val="000000"/>
                </a:solidFill>
                <a:latin typeface="+mn-ea"/>
              </a:rPr>
              <a:t>组包含 </a:t>
            </a:r>
            <a:r>
              <a:rPr lang="en-US" altLang="zh-CN" sz="1600" dirty="0" smtClean="0">
                <a:solidFill>
                  <a:srgbClr val="000000"/>
                </a:solidFill>
                <a:latin typeface="+mn-ea"/>
              </a:rPr>
              <a:t>QIT</a:t>
            </a:r>
            <a:r>
              <a:rPr lang="zh-CN" altLang="en-US" sz="1600" dirty="0" smtClean="0">
                <a:solidFill>
                  <a:srgbClr val="000000"/>
                </a:solidFill>
                <a:latin typeface="+mn-ea"/>
              </a:rPr>
              <a:t>（</a:t>
            </a:r>
            <a:r>
              <a:rPr lang="en-US" altLang="zh-CN" sz="1600" dirty="0" smtClean="0">
                <a:solidFill>
                  <a:srgbClr val="000000"/>
                </a:solidFill>
                <a:latin typeface="+mn-ea"/>
              </a:rPr>
              <a:t>QI</a:t>
            </a:r>
            <a:r>
              <a:rPr lang="zh-CN" altLang="en-US" sz="1600" dirty="0" smtClean="0">
                <a:solidFill>
                  <a:srgbClr val="000000"/>
                </a:solidFill>
                <a:latin typeface="+mn-ea"/>
              </a:rPr>
              <a:t>，</a:t>
            </a:r>
            <a:r>
              <a:rPr lang="en-US" altLang="zh-CN" sz="1600" dirty="0" smtClean="0">
                <a:solidFill>
                  <a:srgbClr val="000000"/>
                </a:solidFill>
                <a:latin typeface="+mn-ea"/>
              </a:rPr>
              <a:t>GID</a:t>
            </a:r>
            <a:r>
              <a:rPr lang="zh-CN" altLang="en-US" sz="1600" dirty="0" smtClean="0">
                <a:solidFill>
                  <a:srgbClr val="000000"/>
                </a:solidFill>
                <a:latin typeface="+mn-ea"/>
              </a:rPr>
              <a:t>）和</a:t>
            </a:r>
            <a:r>
              <a:rPr lang="en-US" altLang="zh-CN" sz="1600" dirty="0" smtClean="0">
                <a:solidFill>
                  <a:srgbClr val="000000"/>
                </a:solidFill>
                <a:latin typeface="+mn-ea"/>
              </a:rPr>
              <a:t>SAT</a:t>
            </a:r>
            <a:r>
              <a:rPr lang="zh-CN" altLang="en-US" sz="1600" dirty="0" smtClean="0">
                <a:solidFill>
                  <a:srgbClr val="000000"/>
                </a:solidFill>
                <a:latin typeface="+mn-ea"/>
              </a:rPr>
              <a:t>（</a:t>
            </a:r>
            <a:r>
              <a:rPr lang="en-US" altLang="zh-CN" sz="1600" dirty="0" smtClean="0">
                <a:solidFill>
                  <a:srgbClr val="000000"/>
                </a:solidFill>
                <a:latin typeface="+mn-ea"/>
              </a:rPr>
              <a:t>SA</a:t>
            </a:r>
            <a:r>
              <a:rPr lang="zh-CN" altLang="en-US" sz="1600" dirty="0" smtClean="0">
                <a:solidFill>
                  <a:srgbClr val="000000"/>
                </a:solidFill>
                <a:latin typeface="+mn-ea"/>
              </a:rPr>
              <a:t>，</a:t>
            </a:r>
            <a:r>
              <a:rPr lang="en-US" altLang="zh-CN" sz="1600" dirty="0" smtClean="0">
                <a:solidFill>
                  <a:srgbClr val="000000"/>
                </a:solidFill>
                <a:latin typeface="+mn-ea"/>
              </a:rPr>
              <a:t>GID</a:t>
            </a:r>
            <a:r>
              <a:rPr lang="zh-CN" altLang="en-US" sz="1600" dirty="0" smtClean="0">
                <a:solidFill>
                  <a:srgbClr val="000000"/>
                </a:solidFill>
                <a:latin typeface="+mn-ea"/>
              </a:rPr>
              <a:t>）两个部分，</a:t>
            </a:r>
            <a:r>
              <a:rPr lang="zh-CN" altLang="en-US" sz="1600" dirty="0" smtClean="0">
                <a:latin typeface="+mn-ea"/>
              </a:rPr>
              <a:t>其中</a:t>
            </a:r>
            <a:r>
              <a:rPr lang="zh-CN" altLang="en-US" sz="1600" dirty="0">
                <a:latin typeface="+mn-ea"/>
              </a:rPr>
              <a:t>， </a:t>
            </a:r>
            <a:r>
              <a:rPr lang="en-US" altLang="zh-CN" sz="1600" i="1" dirty="0">
                <a:latin typeface="+mn-ea"/>
              </a:rPr>
              <a:t>QI </a:t>
            </a:r>
            <a:r>
              <a:rPr lang="zh-CN" altLang="en-US" sz="1600" dirty="0" smtClean="0">
                <a:latin typeface="+mn-ea"/>
              </a:rPr>
              <a:t>和</a:t>
            </a:r>
            <a:r>
              <a:rPr lang="en-US" altLang="zh-CN" sz="1600" i="1" dirty="0" smtClean="0">
                <a:latin typeface="+mn-ea"/>
              </a:rPr>
              <a:t>SA </a:t>
            </a:r>
            <a:r>
              <a:rPr lang="zh-CN" altLang="en-US" sz="1600" dirty="0">
                <a:latin typeface="+mn-ea"/>
              </a:rPr>
              <a:t>分别为在 </a:t>
            </a:r>
            <a:r>
              <a:rPr lang="en-US" altLang="zh-CN" sz="1600" dirty="0">
                <a:latin typeface="+mn-ea"/>
              </a:rPr>
              <a:t>QI </a:t>
            </a:r>
            <a:r>
              <a:rPr lang="zh-CN" altLang="en-US" sz="1600" dirty="0">
                <a:latin typeface="+mn-ea"/>
              </a:rPr>
              <a:t>组中所有个体的 </a:t>
            </a:r>
            <a:r>
              <a:rPr lang="en-US" altLang="zh-CN" sz="1600" dirty="0">
                <a:latin typeface="+mn-ea"/>
              </a:rPr>
              <a:t>QI </a:t>
            </a:r>
            <a:r>
              <a:rPr lang="zh-CN" altLang="en-US" sz="1600" dirty="0">
                <a:latin typeface="+mn-ea"/>
              </a:rPr>
              <a:t>值和敏感值，并且 </a:t>
            </a:r>
            <a:r>
              <a:rPr lang="en-US" altLang="zh-CN" sz="1600" i="1" dirty="0">
                <a:latin typeface="+mn-ea"/>
              </a:rPr>
              <a:t>GID </a:t>
            </a:r>
            <a:r>
              <a:rPr lang="zh-CN" altLang="en-US" sz="1600" dirty="0">
                <a:latin typeface="+mn-ea"/>
              </a:rPr>
              <a:t>表示 </a:t>
            </a:r>
            <a:r>
              <a:rPr lang="en-US" altLang="zh-CN" sz="1600" dirty="0">
                <a:latin typeface="+mn-ea"/>
              </a:rPr>
              <a:t>QI </a:t>
            </a:r>
            <a:r>
              <a:rPr lang="zh-CN" altLang="en-US" sz="1600" dirty="0">
                <a:latin typeface="+mn-ea"/>
              </a:rPr>
              <a:t>组的 </a:t>
            </a:r>
            <a:r>
              <a:rPr lang="en-US" altLang="zh-CN" sz="1600" dirty="0">
                <a:latin typeface="+mn-ea"/>
              </a:rPr>
              <a:t>ID </a:t>
            </a:r>
            <a:r>
              <a:rPr lang="zh-CN" altLang="en-US" sz="1600" dirty="0" smtClean="0">
                <a:latin typeface="+mn-ea"/>
              </a:rPr>
              <a:t>标</a:t>
            </a:r>
            <a:r>
              <a:rPr lang="zh-CN" altLang="en-US" sz="1600" dirty="0">
                <a:latin typeface="+mn-ea"/>
              </a:rPr>
              <a:t>识。 </a:t>
            </a:r>
            <a:endParaRPr lang="zh-CN" altLang="en-US" dirty="0"/>
          </a:p>
        </p:txBody>
      </p:sp>
      <p:pic>
        <p:nvPicPr>
          <p:cNvPr id="16" name="图片 15"/>
          <p:cNvPicPr/>
          <p:nvPr/>
        </p:nvPicPr>
        <p:blipFill>
          <a:blip r:embed="rId2"/>
          <a:stretch>
            <a:fillRect/>
          </a:stretch>
        </p:blipFill>
        <p:spPr>
          <a:xfrm>
            <a:off x="7277100" y="2871967"/>
            <a:ext cx="4606923" cy="2357312"/>
          </a:xfrm>
          <a:prstGeom prst="rect">
            <a:avLst/>
          </a:prstGeom>
        </p:spPr>
      </p:pic>
      <p:sp>
        <p:nvSpPr>
          <p:cNvPr id="17" name="矩形 16"/>
          <p:cNvSpPr/>
          <p:nvPr/>
        </p:nvSpPr>
        <p:spPr>
          <a:xfrm>
            <a:off x="669923" y="2749491"/>
            <a:ext cx="3025777" cy="418191"/>
          </a:xfrm>
          <a:prstGeom prst="rect">
            <a:avLst/>
          </a:prstGeom>
        </p:spPr>
        <p:txBody>
          <a:bodyPr wrap="square">
            <a:spAutoFit/>
          </a:bodyPr>
          <a:lstStyle/>
          <a:p>
            <a:pPr>
              <a:lnSpc>
                <a:spcPct val="150000"/>
              </a:lnSpc>
            </a:pPr>
            <a:r>
              <a:rPr lang="zh-CN" altLang="en-US" sz="1600" dirty="0">
                <a:solidFill>
                  <a:srgbClr val="000000"/>
                </a:solidFill>
                <a:latin typeface="+mj-ea"/>
                <a:ea typeface="+mj-ea"/>
              </a:rPr>
              <a:t>定义 </a:t>
            </a:r>
            <a:r>
              <a:rPr lang="en-US" altLang="zh-CN" sz="1600" dirty="0" smtClean="0">
                <a:solidFill>
                  <a:srgbClr val="000000"/>
                </a:solidFill>
                <a:latin typeface="+mj-ea"/>
                <a:ea typeface="+mj-ea"/>
              </a:rPr>
              <a:t>3.4</a:t>
            </a:r>
            <a:r>
              <a:rPr lang="zh-CN" altLang="en-US" sz="1600" dirty="0" smtClean="0">
                <a:solidFill>
                  <a:srgbClr val="000000"/>
                </a:solidFill>
                <a:latin typeface="+mj-ea"/>
                <a:ea typeface="+mj-ea"/>
              </a:rPr>
              <a:t>（交叉桶泛化算法）：</a:t>
            </a:r>
            <a:endParaRPr lang="en-US" altLang="zh-CN" sz="1600" dirty="0" smtClean="0">
              <a:solidFill>
                <a:srgbClr val="000000"/>
              </a:solidFill>
              <a:latin typeface="+mj-ea"/>
              <a:ea typeface="+mj-ea"/>
            </a:endParaRPr>
          </a:p>
        </p:txBody>
      </p:sp>
      <mc:AlternateContent xmlns:mc="http://schemas.openxmlformats.org/markup-compatibility/2006" xmlns:a14="http://schemas.microsoft.com/office/drawing/2010/main">
        <mc:Choice Requires="a14">
          <p:sp>
            <p:nvSpPr>
              <p:cNvPr id="6" name="矩形 5"/>
              <p:cNvSpPr/>
              <p:nvPr/>
            </p:nvSpPr>
            <p:spPr>
              <a:xfrm>
                <a:off x="669923" y="3173973"/>
                <a:ext cx="6607177" cy="2055306"/>
              </a:xfrm>
              <a:prstGeom prst="rect">
                <a:avLst/>
              </a:prstGeom>
            </p:spPr>
            <p:txBody>
              <a:bodyPr wrap="square">
                <a:spAutoFit/>
              </a:bodyPr>
              <a:lstStyle/>
              <a:p>
                <a:pPr algn="just">
                  <a:lnSpc>
                    <a:spcPct val="150000"/>
                  </a:lnSpc>
                  <a:spcAft>
                    <a:spcPts val="0"/>
                  </a:spcAft>
                </a:pPr>
                <a:r>
                  <a:rPr lang="zh-CN" altLang="zh-CN" sz="1600" dirty="0">
                    <a:solidFill>
                      <a:srgbClr val="000000"/>
                    </a:solidFill>
                    <a:latin typeface="+mn-ea"/>
                    <a:cs typeface="Times New Roman" panose="02020603050405020304" pitchFamily="18" charset="0"/>
                  </a:rPr>
                  <a:t>对于一个数据表</a:t>
                </a:r>
                <a:r>
                  <a:rPr lang="en-US" altLang="zh-CN" sz="1600" i="1" dirty="0">
                    <a:solidFill>
                      <a:srgbClr val="000000"/>
                    </a:solidFill>
                    <a:latin typeface="+mn-ea"/>
                    <a:cs typeface="Times New Roman" panose="02020603050405020304" pitchFamily="18" charset="0"/>
                  </a:rPr>
                  <a:t>T</a:t>
                </a:r>
                <a:r>
                  <a:rPr lang="zh-CN" altLang="zh-CN" sz="1600" dirty="0">
                    <a:solidFill>
                      <a:srgbClr val="000000"/>
                    </a:solidFill>
                    <a:latin typeface="+mn-ea"/>
                    <a:cs typeface="Times New Roman" panose="02020603050405020304" pitchFamily="18" charset="0"/>
                  </a:rPr>
                  <a:t>，交叉桶泛化算法是将</a:t>
                </a:r>
                <a:r>
                  <a:rPr lang="en-US" altLang="zh-CN" sz="1600" i="1" dirty="0">
                    <a:solidFill>
                      <a:srgbClr val="000000"/>
                    </a:solidFill>
                    <a:latin typeface="+mn-ea"/>
                    <a:cs typeface="Times New Roman" panose="02020603050405020304" pitchFamily="18" charset="0"/>
                  </a:rPr>
                  <a:t>T</a:t>
                </a:r>
                <a:r>
                  <a:rPr lang="zh-CN" altLang="zh-CN" sz="1600" dirty="0">
                    <a:solidFill>
                      <a:srgbClr val="000000"/>
                    </a:solidFill>
                    <a:latin typeface="+mn-ea"/>
                    <a:cs typeface="Times New Roman" panose="02020603050405020304" pitchFamily="18" charset="0"/>
                  </a:rPr>
                  <a:t>划分为许多个等价组和桶，并且数据表中每个个体只能属于唯一的等价组和桶。假设数据表</a:t>
                </a:r>
                <a:r>
                  <a:rPr lang="en-US" altLang="zh-CN" sz="1600" i="1" dirty="0">
                    <a:solidFill>
                      <a:srgbClr val="000000"/>
                    </a:solidFill>
                    <a:latin typeface="+mn-ea"/>
                    <a:cs typeface="Times New Roman" panose="02020603050405020304" pitchFamily="18" charset="0"/>
                  </a:rPr>
                  <a:t>T</a:t>
                </a:r>
                <a:r>
                  <a:rPr lang="zh-CN" altLang="zh-CN" sz="1600" dirty="0">
                    <a:solidFill>
                      <a:srgbClr val="000000"/>
                    </a:solidFill>
                    <a:latin typeface="+mn-ea"/>
                    <a:cs typeface="Times New Roman" panose="02020603050405020304" pitchFamily="18" charset="0"/>
                  </a:rPr>
                  <a:t>被划分为</a:t>
                </a:r>
                <a:r>
                  <a:rPr lang="en-US" altLang="zh-CN" sz="1600" i="1" dirty="0">
                    <a:solidFill>
                      <a:srgbClr val="000000"/>
                    </a:solidFill>
                    <a:latin typeface="+mn-ea"/>
                    <a:cs typeface="Times New Roman" panose="02020603050405020304" pitchFamily="18" charset="0"/>
                  </a:rPr>
                  <a:t>m</a:t>
                </a:r>
                <a:r>
                  <a:rPr lang="zh-CN" altLang="zh-CN" sz="1600" dirty="0">
                    <a:solidFill>
                      <a:srgbClr val="000000"/>
                    </a:solidFill>
                    <a:latin typeface="+mn-ea"/>
                    <a:cs typeface="Times New Roman" panose="02020603050405020304" pitchFamily="18" charset="0"/>
                  </a:rPr>
                  <a:t>个等价组和</a:t>
                </a:r>
                <a:r>
                  <a:rPr lang="en-US" altLang="zh-CN" sz="1600" i="1" dirty="0">
                    <a:solidFill>
                      <a:srgbClr val="000000"/>
                    </a:solidFill>
                    <a:latin typeface="+mn-ea"/>
                    <a:cs typeface="Times New Roman" panose="02020603050405020304" pitchFamily="18" charset="0"/>
                  </a:rPr>
                  <a:t>n</a:t>
                </a:r>
                <a:r>
                  <a:rPr lang="zh-CN" altLang="zh-CN" sz="1600" dirty="0">
                    <a:solidFill>
                      <a:srgbClr val="000000"/>
                    </a:solidFill>
                    <a:latin typeface="+mn-ea"/>
                    <a:cs typeface="Times New Roman" panose="02020603050405020304" pitchFamily="18" charset="0"/>
                  </a:rPr>
                  <a:t>个桶</a:t>
                </a:r>
                <a:r>
                  <a:rPr lang="en-US" altLang="zh-CN" sz="1600" dirty="0">
                    <a:solidFill>
                      <a:srgbClr val="000000"/>
                    </a:solidFill>
                    <a:latin typeface="+mn-ea"/>
                    <a:cs typeface="Times New Roman" panose="02020603050405020304" pitchFamily="18" charset="0"/>
                  </a:rPr>
                  <a:t>,</a:t>
                </a:r>
                <a:r>
                  <a:rPr lang="zh-CN" altLang="zh-CN" sz="1600" dirty="0">
                    <a:solidFill>
                      <a:srgbClr val="000000"/>
                    </a:solidFill>
                    <a:latin typeface="+mn-ea"/>
                    <a:cs typeface="Times New Roman" panose="02020603050405020304" pitchFamily="18" charset="0"/>
                  </a:rPr>
                  <a:t>分别记为</a:t>
                </a:r>
                <a:r>
                  <a:rPr lang="en-US" altLang="zh-CN" sz="1600" dirty="0">
                    <a:solidFill>
                      <a:srgbClr val="000000"/>
                    </a:solidFill>
                    <a:latin typeface="+mn-ea"/>
                    <a:cs typeface="Times New Roman" panose="02020603050405020304" pitchFamily="18" charset="0"/>
                  </a:rPr>
                  <a:t>{EG</a:t>
                </a:r>
                <a:r>
                  <a:rPr lang="en-US" altLang="zh-CN" sz="1600" baseline="-25000" dirty="0">
                    <a:solidFill>
                      <a:srgbClr val="000000"/>
                    </a:solidFill>
                    <a:latin typeface="+mn-ea"/>
                    <a:cs typeface="Times New Roman" panose="02020603050405020304" pitchFamily="18" charset="0"/>
                  </a:rPr>
                  <a:t>1</a:t>
                </a:r>
                <a:r>
                  <a:rPr lang="en-US" altLang="zh-CN" sz="1600" dirty="0">
                    <a:solidFill>
                      <a:srgbClr val="000000"/>
                    </a:solidFill>
                    <a:latin typeface="+mn-ea"/>
                    <a:cs typeface="Times New Roman" panose="02020603050405020304" pitchFamily="18" charset="0"/>
                  </a:rPr>
                  <a:t>, EG</a:t>
                </a:r>
                <a:r>
                  <a:rPr lang="en-US" altLang="zh-CN" sz="1600" baseline="-25000" dirty="0">
                    <a:solidFill>
                      <a:srgbClr val="000000"/>
                    </a:solidFill>
                    <a:latin typeface="+mn-ea"/>
                    <a:cs typeface="Times New Roman" panose="02020603050405020304" pitchFamily="18" charset="0"/>
                  </a:rPr>
                  <a:t>2</a:t>
                </a:r>
                <a:r>
                  <a:rPr lang="en-US" altLang="zh-CN" sz="1600" dirty="0">
                    <a:solidFill>
                      <a:srgbClr val="000000"/>
                    </a:solidFill>
                    <a:latin typeface="+mn-ea"/>
                    <a:cs typeface="Times New Roman" panose="02020603050405020304" pitchFamily="18" charset="0"/>
                  </a:rPr>
                  <a:t>,…, </a:t>
                </a:r>
                <a:r>
                  <a:rPr lang="en-US" altLang="zh-CN" sz="1600" dirty="0" err="1">
                    <a:solidFill>
                      <a:srgbClr val="000000"/>
                    </a:solidFill>
                    <a:latin typeface="+mn-ea"/>
                    <a:cs typeface="Times New Roman" panose="02020603050405020304" pitchFamily="18" charset="0"/>
                  </a:rPr>
                  <a:t>EG</a:t>
                </a:r>
                <a:r>
                  <a:rPr lang="en-US" altLang="zh-CN" sz="1600" baseline="-25000" dirty="0" err="1">
                    <a:solidFill>
                      <a:srgbClr val="000000"/>
                    </a:solidFill>
                    <a:latin typeface="+mn-ea"/>
                    <a:cs typeface="Times New Roman" panose="02020603050405020304" pitchFamily="18" charset="0"/>
                  </a:rPr>
                  <a:t>m</a:t>
                </a:r>
                <a:r>
                  <a:rPr lang="en-US" altLang="zh-CN" sz="1600" dirty="0">
                    <a:solidFill>
                      <a:srgbClr val="000000"/>
                    </a:solidFill>
                    <a:latin typeface="+mn-ea"/>
                    <a:cs typeface="Times New Roman" panose="02020603050405020304" pitchFamily="18" charset="0"/>
                  </a:rPr>
                  <a:t>}</a:t>
                </a:r>
                <a:r>
                  <a:rPr lang="zh-CN" altLang="zh-CN" sz="1600" dirty="0">
                    <a:solidFill>
                      <a:srgbClr val="000000"/>
                    </a:solidFill>
                    <a:latin typeface="+mn-ea"/>
                    <a:cs typeface="Times New Roman" panose="02020603050405020304" pitchFamily="18" charset="0"/>
                  </a:rPr>
                  <a:t>和</a:t>
                </a:r>
                <a:r>
                  <a:rPr lang="en-US" altLang="zh-CN" sz="1600" dirty="0">
                    <a:solidFill>
                      <a:srgbClr val="000000"/>
                    </a:solidFill>
                    <a:latin typeface="+mn-ea"/>
                    <a:cs typeface="Times New Roman" panose="02020603050405020304" pitchFamily="18" charset="0"/>
                  </a:rPr>
                  <a:t>{B</a:t>
                </a:r>
                <a:r>
                  <a:rPr lang="en-US" altLang="zh-CN" sz="1600" baseline="-25000" dirty="0">
                    <a:solidFill>
                      <a:srgbClr val="000000"/>
                    </a:solidFill>
                    <a:latin typeface="+mn-ea"/>
                    <a:cs typeface="Times New Roman" panose="02020603050405020304" pitchFamily="18" charset="0"/>
                  </a:rPr>
                  <a:t>1</a:t>
                </a:r>
                <a:r>
                  <a:rPr lang="en-US" altLang="zh-CN" sz="1600" dirty="0">
                    <a:solidFill>
                      <a:srgbClr val="000000"/>
                    </a:solidFill>
                    <a:latin typeface="+mn-ea"/>
                    <a:cs typeface="Times New Roman" panose="02020603050405020304" pitchFamily="18" charset="0"/>
                  </a:rPr>
                  <a:t>, B</a:t>
                </a:r>
                <a:r>
                  <a:rPr lang="en-US" altLang="zh-CN" sz="1600" baseline="-25000" dirty="0">
                    <a:solidFill>
                      <a:srgbClr val="000000"/>
                    </a:solidFill>
                    <a:latin typeface="+mn-ea"/>
                    <a:cs typeface="Times New Roman" panose="02020603050405020304" pitchFamily="18" charset="0"/>
                  </a:rPr>
                  <a:t>2</a:t>
                </a:r>
                <a:r>
                  <a:rPr lang="en-US" altLang="zh-CN" sz="1600" dirty="0">
                    <a:solidFill>
                      <a:srgbClr val="000000"/>
                    </a:solidFill>
                    <a:latin typeface="+mn-ea"/>
                    <a:cs typeface="Times New Roman" panose="02020603050405020304" pitchFamily="18" charset="0"/>
                  </a:rPr>
                  <a:t>,…, </a:t>
                </a:r>
                <a:r>
                  <a:rPr lang="en-US" altLang="zh-CN" sz="1600" dirty="0" err="1">
                    <a:solidFill>
                      <a:srgbClr val="000000"/>
                    </a:solidFill>
                    <a:latin typeface="+mn-ea"/>
                    <a:cs typeface="Times New Roman" panose="02020603050405020304" pitchFamily="18" charset="0"/>
                  </a:rPr>
                  <a:t>B</a:t>
                </a:r>
                <a:r>
                  <a:rPr lang="en-US" altLang="zh-CN" sz="1600" baseline="-25000" dirty="0" err="1">
                    <a:solidFill>
                      <a:srgbClr val="000000"/>
                    </a:solidFill>
                    <a:latin typeface="+mn-ea"/>
                    <a:cs typeface="Times New Roman" panose="02020603050405020304" pitchFamily="18" charset="0"/>
                  </a:rPr>
                  <a:t>n</a:t>
                </a:r>
                <a:r>
                  <a:rPr lang="en-US" altLang="zh-CN" sz="1600" dirty="0">
                    <a:solidFill>
                      <a:srgbClr val="000000"/>
                    </a:solidFill>
                    <a:latin typeface="+mn-ea"/>
                    <a:cs typeface="Times New Roman" panose="02020603050405020304" pitchFamily="18" charset="0"/>
                  </a:rPr>
                  <a:t>},</a:t>
                </a:r>
                <a:r>
                  <a:rPr lang="zh-CN" altLang="zh-CN" sz="1600" dirty="0">
                    <a:solidFill>
                      <a:srgbClr val="000000"/>
                    </a:solidFill>
                    <a:latin typeface="+mn-ea"/>
                    <a:cs typeface="Times New Roman" panose="02020603050405020304" pitchFamily="18" charset="0"/>
                  </a:rPr>
                  <a:t>并且有</a:t>
                </a:r>
                <a14:m>
                  <m:oMath xmlns:m="http://schemas.openxmlformats.org/officeDocument/2006/math">
                    <m:nary>
                      <m:naryPr>
                        <m:chr m:val="⋃"/>
                        <m:limLoc m:val="subSup"/>
                        <m:ctrlPr>
                          <a:rPr lang="zh-CN" altLang="zh-CN" sz="1600" i="1" kern="100">
                            <a:solidFill>
                              <a:srgbClr val="000000"/>
                            </a:solidFill>
                            <a:latin typeface="Cambria Math" panose="02040503050406030204" pitchFamily="18" charset="0"/>
                            <a:cs typeface="Times New Roman" panose="02020603050405020304" pitchFamily="18" charset="0"/>
                          </a:rPr>
                        </m:ctrlPr>
                      </m:naryPr>
                      <m:sub>
                        <m:r>
                          <a:rPr lang="en-US" altLang="zh-CN" sz="1600" i="1">
                            <a:solidFill>
                              <a:srgbClr val="000000"/>
                            </a:solidFill>
                            <a:latin typeface="Cambria Math" panose="02040503050406030204" pitchFamily="18" charset="0"/>
                            <a:cs typeface="Times New Roman" panose="02020603050405020304" pitchFamily="18" charset="0"/>
                          </a:rPr>
                          <m:t>𝑖</m:t>
                        </m:r>
                        <m:r>
                          <a:rPr lang="en-US" altLang="zh-CN" sz="1600" i="1">
                            <a:solidFill>
                              <a:srgbClr val="000000"/>
                            </a:solidFill>
                            <a:latin typeface="Cambria Math" panose="02040503050406030204" pitchFamily="18" charset="0"/>
                            <a:cs typeface="Times New Roman" panose="02020603050405020304" pitchFamily="18" charset="0"/>
                          </a:rPr>
                          <m:t>=1</m:t>
                        </m:r>
                      </m:sub>
                      <m:sup>
                        <m:r>
                          <a:rPr lang="en-US" altLang="zh-CN" sz="1600" i="1">
                            <a:solidFill>
                              <a:srgbClr val="000000"/>
                            </a:solidFill>
                            <a:latin typeface="Cambria Math" panose="02040503050406030204" pitchFamily="18" charset="0"/>
                            <a:cs typeface="Times New Roman" panose="02020603050405020304" pitchFamily="18" charset="0"/>
                          </a:rPr>
                          <m:t>𝑚</m:t>
                        </m:r>
                      </m:sup>
                      <m:e>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𝐸𝐺</m:t>
                            </m:r>
                          </m:e>
                          <m:sub>
                            <m:r>
                              <a:rPr lang="en-US" altLang="zh-CN" sz="1600" i="1">
                                <a:solidFill>
                                  <a:srgbClr val="000000"/>
                                </a:solidFill>
                                <a:latin typeface="Cambria Math" panose="02040503050406030204" pitchFamily="18" charset="0"/>
                                <a:cs typeface="Times New Roman" panose="02020603050405020304" pitchFamily="18" charset="0"/>
                              </a:rPr>
                              <m:t>𝑖</m:t>
                            </m:r>
                          </m:sub>
                        </m:sSub>
                        <m:r>
                          <a:rPr lang="en-US" altLang="zh-CN" sz="1600" i="1">
                            <a:solidFill>
                              <a:srgbClr val="000000"/>
                            </a:solidFill>
                            <a:latin typeface="Cambria Math" panose="02040503050406030204" pitchFamily="18" charset="0"/>
                            <a:cs typeface="Times New Roman" panose="02020603050405020304" pitchFamily="18" charset="0"/>
                          </a:rPr>
                          <m:t>=</m:t>
                        </m:r>
                        <m:r>
                          <a:rPr lang="en-US" altLang="zh-CN" sz="1600" i="1">
                            <a:solidFill>
                              <a:srgbClr val="000000"/>
                            </a:solidFill>
                            <a:latin typeface="Cambria Math" panose="02040503050406030204" pitchFamily="18" charset="0"/>
                            <a:cs typeface="Times New Roman" panose="02020603050405020304" pitchFamily="18" charset="0"/>
                          </a:rPr>
                          <m:t>𝑇</m:t>
                        </m:r>
                      </m:e>
                    </m:nary>
                  </m:oMath>
                </a14:m>
                <a:r>
                  <a:rPr lang="zh-CN" altLang="zh-CN" sz="1600" dirty="0">
                    <a:solidFill>
                      <a:srgbClr val="000000"/>
                    </a:solidFill>
                    <a:latin typeface="+mn-ea"/>
                    <a:cs typeface="Times New Roman" panose="02020603050405020304" pitchFamily="18" charset="0"/>
                  </a:rPr>
                  <a:t>和</a:t>
                </a:r>
                <a14:m>
                  <m:oMath xmlns:m="http://schemas.openxmlformats.org/officeDocument/2006/math">
                    <m:nary>
                      <m:naryPr>
                        <m:chr m:val="⋃"/>
                        <m:limLoc m:val="subSup"/>
                        <m:ctrlPr>
                          <a:rPr lang="zh-CN" altLang="zh-CN" sz="1600" i="1" kern="100">
                            <a:solidFill>
                              <a:srgbClr val="000000"/>
                            </a:solidFill>
                            <a:latin typeface="Cambria Math" panose="02040503050406030204" pitchFamily="18" charset="0"/>
                            <a:cs typeface="Times New Roman" panose="02020603050405020304" pitchFamily="18" charset="0"/>
                          </a:rPr>
                        </m:ctrlPr>
                      </m:naryPr>
                      <m:sub>
                        <m:r>
                          <a:rPr lang="en-US" altLang="zh-CN" sz="1600" i="1">
                            <a:solidFill>
                              <a:srgbClr val="000000"/>
                            </a:solidFill>
                            <a:latin typeface="Cambria Math" panose="02040503050406030204" pitchFamily="18" charset="0"/>
                            <a:cs typeface="Times New Roman" panose="02020603050405020304" pitchFamily="18" charset="0"/>
                          </a:rPr>
                          <m:t>𝑗</m:t>
                        </m:r>
                        <m:r>
                          <a:rPr lang="en-US" altLang="zh-CN" sz="1600" i="1">
                            <a:solidFill>
                              <a:srgbClr val="000000"/>
                            </a:solidFill>
                            <a:latin typeface="Cambria Math" panose="02040503050406030204" pitchFamily="18" charset="0"/>
                            <a:cs typeface="Times New Roman" panose="02020603050405020304" pitchFamily="18" charset="0"/>
                          </a:rPr>
                          <m:t>=1</m:t>
                        </m:r>
                      </m:sub>
                      <m:sup>
                        <m:r>
                          <a:rPr lang="en-US" altLang="zh-CN" sz="1600" i="1">
                            <a:solidFill>
                              <a:srgbClr val="000000"/>
                            </a:solidFill>
                            <a:latin typeface="Cambria Math" panose="02040503050406030204" pitchFamily="18" charset="0"/>
                            <a:cs typeface="Times New Roman" panose="02020603050405020304" pitchFamily="18" charset="0"/>
                          </a:rPr>
                          <m:t>𝑛</m:t>
                        </m:r>
                      </m:sup>
                      <m:e>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𝐵</m:t>
                            </m:r>
                          </m:e>
                          <m:sub>
                            <m:r>
                              <a:rPr lang="en-US" altLang="zh-CN" sz="1600" i="1">
                                <a:solidFill>
                                  <a:srgbClr val="000000"/>
                                </a:solidFill>
                                <a:latin typeface="Cambria Math" panose="02040503050406030204" pitchFamily="18" charset="0"/>
                                <a:cs typeface="Times New Roman" panose="02020603050405020304" pitchFamily="18" charset="0"/>
                              </a:rPr>
                              <m:t>𝑗</m:t>
                            </m:r>
                          </m:sub>
                        </m:sSub>
                        <m:r>
                          <a:rPr lang="en-US" altLang="zh-CN" sz="1600" i="1">
                            <a:solidFill>
                              <a:srgbClr val="000000"/>
                            </a:solidFill>
                            <a:latin typeface="Cambria Math" panose="02040503050406030204" pitchFamily="18" charset="0"/>
                            <a:cs typeface="Times New Roman" panose="02020603050405020304" pitchFamily="18" charset="0"/>
                          </a:rPr>
                          <m:t>=</m:t>
                        </m:r>
                        <m:r>
                          <a:rPr lang="en-US" altLang="zh-CN" sz="1600" i="1">
                            <a:solidFill>
                              <a:srgbClr val="000000"/>
                            </a:solidFill>
                            <a:latin typeface="Cambria Math" panose="02040503050406030204" pitchFamily="18" charset="0"/>
                            <a:cs typeface="Times New Roman" panose="02020603050405020304" pitchFamily="18" charset="0"/>
                          </a:rPr>
                          <m:t>𝑇</m:t>
                        </m:r>
                      </m:e>
                    </m:nary>
                  </m:oMath>
                </a14:m>
                <a:r>
                  <a:rPr lang="zh-CN" altLang="zh-CN" sz="1600" dirty="0">
                    <a:solidFill>
                      <a:srgbClr val="000000"/>
                    </a:solidFill>
                    <a:latin typeface="+mn-ea"/>
                    <a:cs typeface="Times New Roman" panose="02020603050405020304" pitchFamily="18" charset="0"/>
                  </a:rPr>
                  <a:t>，以及对任意</a:t>
                </a:r>
                <a14:m>
                  <m:oMath xmlns:m="http://schemas.openxmlformats.org/officeDocument/2006/math">
                    <m:r>
                      <a:rPr lang="en-US" altLang="zh-CN" sz="1600">
                        <a:solidFill>
                          <a:srgbClr val="000000"/>
                        </a:solidFill>
                        <a:latin typeface="Cambria Math" panose="02040503050406030204" pitchFamily="18" charset="0"/>
                        <a:cs typeface="Times New Roman" panose="02020603050405020304" pitchFamily="18" charset="0"/>
                      </a:rPr>
                      <m:t>1≤</m:t>
                    </m:r>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𝑖</m:t>
                        </m:r>
                      </m:e>
                      <m:sub>
                        <m:r>
                          <a:rPr lang="en-US" altLang="zh-CN" sz="1600" i="1">
                            <a:solidFill>
                              <a:srgbClr val="000000"/>
                            </a:solidFill>
                            <a:latin typeface="Cambria Math" panose="02040503050406030204" pitchFamily="18" charset="0"/>
                            <a:cs typeface="Times New Roman" panose="02020603050405020304" pitchFamily="18" charset="0"/>
                          </a:rPr>
                          <m:t>1</m:t>
                        </m:r>
                      </m:sub>
                    </m:sSub>
                    <m:r>
                      <a:rPr lang="en-US" altLang="zh-CN" sz="1600" i="1">
                        <a:solidFill>
                          <a:srgbClr val="000000"/>
                        </a:solidFill>
                        <a:latin typeface="Cambria Math" panose="02040503050406030204" pitchFamily="18" charset="0"/>
                        <a:cs typeface="Times New Roman" panose="02020603050405020304" pitchFamily="18" charset="0"/>
                      </a:rPr>
                      <m:t>≠</m:t>
                    </m:r>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𝑖</m:t>
                        </m:r>
                      </m:e>
                      <m:sub>
                        <m:r>
                          <a:rPr lang="en-US" altLang="zh-CN" sz="1600" i="1">
                            <a:solidFill>
                              <a:srgbClr val="000000"/>
                            </a:solidFill>
                            <a:latin typeface="Cambria Math" panose="02040503050406030204" pitchFamily="18" charset="0"/>
                            <a:cs typeface="Times New Roman" panose="02020603050405020304" pitchFamily="18" charset="0"/>
                          </a:rPr>
                          <m:t>2</m:t>
                        </m:r>
                      </m:sub>
                    </m:sSub>
                    <m:r>
                      <a:rPr lang="en-US" altLang="zh-CN" sz="1600" i="1">
                        <a:solidFill>
                          <a:srgbClr val="000000"/>
                        </a:solidFill>
                        <a:latin typeface="Cambria Math" panose="02040503050406030204" pitchFamily="18" charset="0"/>
                        <a:cs typeface="Times New Roman" panose="02020603050405020304" pitchFamily="18" charset="0"/>
                      </a:rPr>
                      <m:t>≤</m:t>
                    </m:r>
                    <m:r>
                      <a:rPr lang="en-US" altLang="zh-CN" sz="1600" i="1">
                        <a:solidFill>
                          <a:srgbClr val="000000"/>
                        </a:solidFill>
                        <a:latin typeface="Cambria Math" panose="02040503050406030204" pitchFamily="18" charset="0"/>
                        <a:cs typeface="Times New Roman" panose="02020603050405020304" pitchFamily="18" charset="0"/>
                      </a:rPr>
                      <m:t>𝑚</m:t>
                    </m:r>
                  </m:oMath>
                </a14:m>
                <a:r>
                  <a:rPr lang="en-US" altLang="zh-CN" sz="1600" dirty="0">
                    <a:solidFill>
                      <a:srgbClr val="000000"/>
                    </a:solidFill>
                    <a:latin typeface="+mn-ea"/>
                    <a:cs typeface="Times New Roman" panose="02020603050405020304" pitchFamily="18" charset="0"/>
                  </a:rPr>
                  <a:t>,</a:t>
                </a:r>
                <a:r>
                  <a:rPr lang="zh-CN" altLang="zh-CN" sz="1600" dirty="0">
                    <a:solidFill>
                      <a:srgbClr val="000000"/>
                    </a:solidFill>
                    <a:latin typeface="+mn-ea"/>
                    <a:cs typeface="Times New Roman" panose="02020603050405020304" pitchFamily="18" charset="0"/>
                  </a:rPr>
                  <a:t>有</a:t>
                </a:r>
                <a14:m>
                  <m:oMath xmlns:m="http://schemas.openxmlformats.org/officeDocument/2006/math">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𝐸𝐺</m:t>
                        </m:r>
                      </m:e>
                      <m:sub>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𝑖</m:t>
                            </m:r>
                          </m:e>
                          <m:sub>
                            <m:r>
                              <a:rPr lang="en-US" altLang="zh-CN" sz="1600" i="1">
                                <a:solidFill>
                                  <a:srgbClr val="000000"/>
                                </a:solidFill>
                                <a:latin typeface="Cambria Math" panose="02040503050406030204" pitchFamily="18" charset="0"/>
                                <a:cs typeface="Times New Roman" panose="02020603050405020304" pitchFamily="18" charset="0"/>
                              </a:rPr>
                              <m:t>1</m:t>
                            </m:r>
                          </m:sub>
                        </m:sSub>
                      </m:sub>
                    </m:sSub>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m:t>
                        </m:r>
                        <m:r>
                          <a:rPr lang="en-US" altLang="zh-CN" sz="1600" i="1">
                            <a:solidFill>
                              <a:srgbClr val="000000"/>
                            </a:solidFill>
                            <a:latin typeface="Cambria Math" panose="02040503050406030204" pitchFamily="18" charset="0"/>
                            <a:cs typeface="Times New Roman" panose="02020603050405020304" pitchFamily="18" charset="0"/>
                          </a:rPr>
                          <m:t>𝐸𝐺</m:t>
                        </m:r>
                      </m:e>
                      <m:sub>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𝑖</m:t>
                            </m:r>
                          </m:e>
                          <m:sub>
                            <m:r>
                              <a:rPr lang="en-US" altLang="zh-CN" sz="1600" i="1">
                                <a:solidFill>
                                  <a:srgbClr val="000000"/>
                                </a:solidFill>
                                <a:latin typeface="Cambria Math" panose="02040503050406030204" pitchFamily="18" charset="0"/>
                                <a:cs typeface="Times New Roman" panose="02020603050405020304" pitchFamily="18" charset="0"/>
                              </a:rPr>
                              <m:t>2</m:t>
                            </m:r>
                          </m:sub>
                        </m:sSub>
                      </m:sub>
                    </m:sSub>
                    <m:r>
                      <a:rPr lang="en-US" altLang="zh-CN" sz="1600">
                        <a:solidFill>
                          <a:srgbClr val="000000"/>
                        </a:solidFill>
                        <a:latin typeface="Cambria Math" panose="02040503050406030204" pitchFamily="18" charset="0"/>
                        <a:cs typeface="Times New Roman" panose="02020603050405020304" pitchFamily="18" charset="0"/>
                      </a:rPr>
                      <m:t>=∅</m:t>
                    </m:r>
                  </m:oMath>
                </a14:m>
                <a:r>
                  <a:rPr lang="zh-CN" altLang="zh-CN" sz="1600" dirty="0">
                    <a:solidFill>
                      <a:srgbClr val="000000"/>
                    </a:solidFill>
                    <a:latin typeface="+mn-ea"/>
                    <a:cs typeface="Times New Roman" panose="02020603050405020304" pitchFamily="18" charset="0"/>
                  </a:rPr>
                  <a:t>和对任意</a:t>
                </a:r>
                <a14:m>
                  <m:oMath xmlns:m="http://schemas.openxmlformats.org/officeDocument/2006/math">
                    <m:r>
                      <a:rPr lang="en-US" altLang="zh-CN" sz="1600">
                        <a:solidFill>
                          <a:srgbClr val="000000"/>
                        </a:solidFill>
                        <a:latin typeface="Cambria Math" panose="02040503050406030204" pitchFamily="18" charset="0"/>
                        <a:cs typeface="Times New Roman" panose="02020603050405020304" pitchFamily="18" charset="0"/>
                      </a:rPr>
                      <m:t>1≤</m:t>
                    </m:r>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𝑗</m:t>
                        </m:r>
                      </m:e>
                      <m:sub>
                        <m:r>
                          <a:rPr lang="en-US" altLang="zh-CN" sz="1600" i="1">
                            <a:solidFill>
                              <a:srgbClr val="000000"/>
                            </a:solidFill>
                            <a:latin typeface="Cambria Math" panose="02040503050406030204" pitchFamily="18" charset="0"/>
                            <a:cs typeface="Times New Roman" panose="02020603050405020304" pitchFamily="18" charset="0"/>
                          </a:rPr>
                          <m:t>1</m:t>
                        </m:r>
                      </m:sub>
                    </m:sSub>
                    <m:r>
                      <a:rPr lang="en-US" altLang="zh-CN" sz="1600" i="1">
                        <a:solidFill>
                          <a:srgbClr val="000000"/>
                        </a:solidFill>
                        <a:latin typeface="Cambria Math" panose="02040503050406030204" pitchFamily="18" charset="0"/>
                        <a:cs typeface="Times New Roman" panose="02020603050405020304" pitchFamily="18" charset="0"/>
                      </a:rPr>
                      <m:t>≠</m:t>
                    </m:r>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𝑗</m:t>
                        </m:r>
                      </m:e>
                      <m:sub>
                        <m:r>
                          <a:rPr lang="en-US" altLang="zh-CN" sz="1600" i="1">
                            <a:solidFill>
                              <a:srgbClr val="000000"/>
                            </a:solidFill>
                            <a:latin typeface="Cambria Math" panose="02040503050406030204" pitchFamily="18" charset="0"/>
                            <a:cs typeface="Times New Roman" panose="02020603050405020304" pitchFamily="18" charset="0"/>
                          </a:rPr>
                          <m:t>2</m:t>
                        </m:r>
                      </m:sub>
                    </m:sSub>
                    <m:r>
                      <a:rPr lang="en-US" altLang="zh-CN" sz="1600" i="1">
                        <a:solidFill>
                          <a:srgbClr val="000000"/>
                        </a:solidFill>
                        <a:latin typeface="Cambria Math" panose="02040503050406030204" pitchFamily="18" charset="0"/>
                        <a:cs typeface="Times New Roman" panose="02020603050405020304" pitchFamily="18" charset="0"/>
                      </a:rPr>
                      <m:t>≤</m:t>
                    </m:r>
                    <m:r>
                      <a:rPr lang="en-US" altLang="zh-CN" sz="1600" i="1">
                        <a:solidFill>
                          <a:srgbClr val="000000"/>
                        </a:solidFill>
                        <a:latin typeface="Cambria Math" panose="02040503050406030204" pitchFamily="18" charset="0"/>
                        <a:cs typeface="Times New Roman" panose="02020603050405020304" pitchFamily="18" charset="0"/>
                      </a:rPr>
                      <m:t>𝑛</m:t>
                    </m:r>
                  </m:oMath>
                </a14:m>
                <a:r>
                  <a:rPr lang="zh-CN" altLang="zh-CN" sz="1600" dirty="0">
                    <a:solidFill>
                      <a:srgbClr val="000000"/>
                    </a:solidFill>
                    <a:latin typeface="+mn-ea"/>
                    <a:cs typeface="Times New Roman" panose="02020603050405020304" pitchFamily="18" charset="0"/>
                  </a:rPr>
                  <a:t>，有</a:t>
                </a:r>
                <a14:m>
                  <m:oMath xmlns:m="http://schemas.openxmlformats.org/officeDocument/2006/math">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𝐵</m:t>
                        </m:r>
                      </m:e>
                      <m:sub>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𝑗</m:t>
                            </m:r>
                          </m:e>
                          <m:sub>
                            <m:r>
                              <a:rPr lang="en-US" altLang="zh-CN" sz="1600" i="1">
                                <a:solidFill>
                                  <a:srgbClr val="000000"/>
                                </a:solidFill>
                                <a:latin typeface="Cambria Math" panose="02040503050406030204" pitchFamily="18" charset="0"/>
                                <a:cs typeface="Times New Roman" panose="02020603050405020304" pitchFamily="18" charset="0"/>
                              </a:rPr>
                              <m:t>1</m:t>
                            </m:r>
                          </m:sub>
                        </m:sSub>
                      </m:sub>
                    </m:sSub>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m:t>
                        </m:r>
                        <m:r>
                          <a:rPr lang="en-US" altLang="zh-CN" sz="1600" i="1">
                            <a:solidFill>
                              <a:srgbClr val="000000"/>
                            </a:solidFill>
                            <a:latin typeface="Cambria Math" panose="02040503050406030204" pitchFamily="18" charset="0"/>
                            <a:cs typeface="Times New Roman" panose="02020603050405020304" pitchFamily="18" charset="0"/>
                          </a:rPr>
                          <m:t>𝐸𝐺</m:t>
                        </m:r>
                      </m:e>
                      <m:sub>
                        <m:sSub>
                          <m:sSubPr>
                            <m:ctrlPr>
                              <a:rPr lang="zh-CN" altLang="zh-CN" sz="1600" i="1" kern="100">
                                <a:solidFill>
                                  <a:srgbClr val="000000"/>
                                </a:solidFill>
                                <a:latin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cs typeface="Times New Roman" panose="02020603050405020304" pitchFamily="18" charset="0"/>
                              </a:rPr>
                              <m:t>𝑗</m:t>
                            </m:r>
                          </m:e>
                          <m:sub>
                            <m:r>
                              <a:rPr lang="en-US" altLang="zh-CN" sz="1600" i="1">
                                <a:solidFill>
                                  <a:srgbClr val="000000"/>
                                </a:solidFill>
                                <a:latin typeface="Cambria Math" panose="02040503050406030204" pitchFamily="18" charset="0"/>
                                <a:cs typeface="Times New Roman" panose="02020603050405020304" pitchFamily="18" charset="0"/>
                              </a:rPr>
                              <m:t>2</m:t>
                            </m:r>
                          </m:sub>
                        </m:sSub>
                      </m:sub>
                    </m:sSub>
                    <m:r>
                      <a:rPr lang="en-US" altLang="zh-CN" sz="1600">
                        <a:solidFill>
                          <a:srgbClr val="000000"/>
                        </a:solidFill>
                        <a:latin typeface="Cambria Math" panose="02040503050406030204" pitchFamily="18" charset="0"/>
                        <a:cs typeface="Times New Roman" panose="02020603050405020304" pitchFamily="18" charset="0"/>
                      </a:rPr>
                      <m:t>=∅</m:t>
                    </m:r>
                  </m:oMath>
                </a14:m>
                <a:r>
                  <a:rPr lang="zh-CN" altLang="zh-CN" sz="1600" dirty="0">
                    <a:solidFill>
                      <a:srgbClr val="000000"/>
                    </a:solidFill>
                    <a:latin typeface="+mn-ea"/>
                    <a:cs typeface="Times New Roman" panose="02020603050405020304" pitchFamily="18" charset="0"/>
                  </a:rPr>
                  <a:t>。</a:t>
                </a:r>
                <a:endParaRPr lang="zh-CN" altLang="zh-CN" sz="1600" dirty="0">
                  <a:solidFill>
                    <a:srgbClr val="000000"/>
                  </a:solidFill>
                  <a:latin typeface="+mn-ea"/>
                  <a:cs typeface="宋体" panose="02010600030101010101" pitchFamily="2"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669923" y="3173973"/>
                <a:ext cx="6607177" cy="2055306"/>
              </a:xfrm>
              <a:prstGeom prst="rect">
                <a:avLst/>
              </a:prstGeom>
              <a:blipFill rotWithShape="0">
                <a:blip r:embed="rId3"/>
                <a:stretch>
                  <a:fillRect l="-3321" r="-4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9758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5AE612-AFCA-4119-B511-E0F73623DEED}"/>
              </a:ext>
            </a:extLst>
          </p:cNvPr>
          <p:cNvSpPr>
            <a:spLocks noGrp="1"/>
          </p:cNvSpPr>
          <p:nvPr>
            <p:ph type="title"/>
          </p:nvPr>
        </p:nvSpPr>
        <p:spPr/>
        <p:txBody>
          <a:bodyPr/>
          <a:lstStyle/>
          <a:p>
            <a:r>
              <a:rPr lang="en-US" altLang="zh-CN" dirty="0" smtClean="0"/>
              <a:t>3.1 </a:t>
            </a:r>
            <a:r>
              <a:rPr lang="zh-CN" altLang="en-US" dirty="0" smtClean="0"/>
              <a:t>隐私保护分析</a:t>
            </a:r>
            <a:endParaRPr lang="zh-CN" altLang="en-US" dirty="0"/>
          </a:p>
        </p:txBody>
      </p:sp>
      <p:pic>
        <p:nvPicPr>
          <p:cNvPr id="16" name="图片 15"/>
          <p:cNvPicPr/>
          <p:nvPr/>
        </p:nvPicPr>
        <p:blipFill>
          <a:blip r:embed="rId2"/>
          <a:stretch>
            <a:fillRect/>
          </a:stretch>
        </p:blipFill>
        <p:spPr>
          <a:xfrm>
            <a:off x="7277100" y="2871967"/>
            <a:ext cx="4606923" cy="2357312"/>
          </a:xfrm>
          <a:prstGeom prst="rect">
            <a:avLst/>
          </a:prstGeom>
        </p:spPr>
      </p:pic>
      <p:sp>
        <p:nvSpPr>
          <p:cNvPr id="3" name="矩形 2"/>
          <p:cNvSpPr/>
          <p:nvPr/>
        </p:nvSpPr>
        <p:spPr>
          <a:xfrm>
            <a:off x="669924" y="1290102"/>
            <a:ext cx="5984876" cy="338554"/>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solidFill>
                  <a:srgbClr val="000000"/>
                </a:solidFill>
                <a:latin typeface="+mn-ea"/>
              </a:rPr>
              <a:t>对用户</a:t>
            </a:r>
            <a:r>
              <a:rPr lang="zh-CN" altLang="en-US" sz="1600" dirty="0">
                <a:solidFill>
                  <a:srgbClr val="FF0000"/>
                </a:solidFill>
                <a:latin typeface="+mn-ea"/>
              </a:rPr>
              <a:t>身份</a:t>
            </a:r>
            <a:r>
              <a:rPr lang="zh-CN" altLang="en-US" sz="1600" dirty="0">
                <a:solidFill>
                  <a:srgbClr val="000000"/>
                </a:solidFill>
                <a:latin typeface="+mn-ea"/>
              </a:rPr>
              <a:t>的</a:t>
            </a:r>
            <a:r>
              <a:rPr lang="zh-CN" altLang="en-US" sz="1600" dirty="0" smtClean="0">
                <a:solidFill>
                  <a:srgbClr val="000000"/>
                </a:solidFill>
                <a:latin typeface="+mn-ea"/>
              </a:rPr>
              <a:t>保护</a:t>
            </a:r>
            <a:r>
              <a:rPr lang="en-US" altLang="zh-CN" sz="1600" dirty="0">
                <a:solidFill>
                  <a:srgbClr val="000000"/>
                </a:solidFill>
                <a:latin typeface="+mn-ea"/>
              </a:rPr>
              <a:t> </a:t>
            </a:r>
            <a:r>
              <a:rPr lang="zh-CN" altLang="en-US" sz="1600" dirty="0" smtClean="0">
                <a:solidFill>
                  <a:srgbClr val="000000"/>
                </a:solidFill>
                <a:latin typeface="+mn-ea"/>
              </a:rPr>
              <a:t>分析：</a:t>
            </a:r>
            <a:r>
              <a:rPr lang="zh-CN" altLang="en-US" sz="1600" dirty="0" smtClean="0">
                <a:latin typeface="+mn-ea"/>
              </a:rPr>
              <a:t> </a:t>
            </a:r>
            <a:endParaRPr lang="zh-CN" altLang="en-US" sz="1600" dirty="0">
              <a:latin typeface="+mn-ea"/>
            </a:endParaRPr>
          </a:p>
        </p:txBody>
      </p:sp>
      <p:sp>
        <p:nvSpPr>
          <p:cNvPr id="7" name="矩形 6"/>
          <p:cNvSpPr/>
          <p:nvPr/>
        </p:nvSpPr>
        <p:spPr>
          <a:xfrm>
            <a:off x="669924" y="1736905"/>
            <a:ext cx="7381876" cy="830997"/>
          </a:xfrm>
          <a:prstGeom prst="rect">
            <a:avLst/>
          </a:prstGeom>
        </p:spPr>
        <p:txBody>
          <a:bodyPr wrap="square">
            <a:spAutoFit/>
          </a:bodyPr>
          <a:lstStyle/>
          <a:p>
            <a:pPr>
              <a:lnSpc>
                <a:spcPct val="150000"/>
              </a:lnSpc>
            </a:pPr>
            <a:r>
              <a:rPr lang="zh-CN" altLang="en-US" sz="1600" dirty="0" smtClean="0">
                <a:latin typeface="+mn-ea"/>
              </a:rPr>
              <a:t>定理</a:t>
            </a:r>
            <a:r>
              <a:rPr lang="en-US" altLang="zh-CN" sz="1600" dirty="0" smtClean="0">
                <a:latin typeface="+mn-ea"/>
              </a:rPr>
              <a:t>3.1  </a:t>
            </a:r>
            <a:r>
              <a:rPr lang="zh-CN" altLang="zh-CN" sz="1600" dirty="0" smtClean="0">
                <a:latin typeface="+mn-ea"/>
              </a:rPr>
              <a:t>在</a:t>
            </a:r>
            <a:r>
              <a:rPr lang="zh-CN" altLang="zh-CN" sz="1600" dirty="0">
                <a:latin typeface="+mn-ea"/>
              </a:rPr>
              <a:t>一个使用交叉桶泛化算法进行匿名的数据表中，对于任意个体</a:t>
            </a:r>
            <a:r>
              <a:rPr lang="en-US" altLang="zh-CN" sz="1600" dirty="0">
                <a:latin typeface="+mn-ea"/>
              </a:rPr>
              <a:t>𝑡∈𝑇</a:t>
            </a:r>
            <a:r>
              <a:rPr lang="zh-CN" altLang="zh-CN" sz="1600" dirty="0">
                <a:latin typeface="+mn-ea"/>
              </a:rPr>
              <a:t>，其身份泄露的概率最多为</a:t>
            </a:r>
            <a:r>
              <a:rPr lang="en-US" altLang="zh-CN" sz="1600" dirty="0">
                <a:latin typeface="+mn-ea"/>
              </a:rPr>
              <a:t>1/|𝐺(𝑡)|</a:t>
            </a:r>
            <a:r>
              <a:rPr lang="zh-CN" altLang="zh-CN" sz="1600" dirty="0">
                <a:latin typeface="+mn-ea"/>
              </a:rPr>
              <a:t>，其中</a:t>
            </a:r>
            <a:r>
              <a:rPr lang="en-US" altLang="zh-CN" sz="1600" dirty="0">
                <a:latin typeface="+mn-ea"/>
              </a:rPr>
              <a:t>𝐺(𝑡)</a:t>
            </a:r>
            <a:r>
              <a:rPr lang="zh-CN" altLang="zh-CN" sz="1600" dirty="0">
                <a:latin typeface="+mn-ea"/>
              </a:rPr>
              <a:t>为</a:t>
            </a:r>
            <a:r>
              <a:rPr lang="zh-CN" altLang="zh-CN" sz="1600" dirty="0" smtClean="0">
                <a:latin typeface="+mn-ea"/>
              </a:rPr>
              <a:t>包含</a:t>
            </a:r>
            <a:r>
              <a:rPr lang="en-US" altLang="zh-CN" sz="1600" i="1" dirty="0" smtClean="0">
                <a:latin typeface="+mn-ea"/>
              </a:rPr>
              <a:t>t </a:t>
            </a:r>
            <a:r>
              <a:rPr lang="zh-CN" altLang="en-US" sz="1600" dirty="0" smtClean="0">
                <a:latin typeface="+mn-ea"/>
              </a:rPr>
              <a:t>的等</a:t>
            </a:r>
            <a:r>
              <a:rPr lang="zh-CN" altLang="zh-CN" sz="1600" dirty="0" smtClean="0">
                <a:latin typeface="+mn-ea"/>
              </a:rPr>
              <a:t>价</a:t>
            </a:r>
            <a:r>
              <a:rPr lang="zh-CN" altLang="zh-CN" sz="1600" dirty="0">
                <a:latin typeface="+mn-ea"/>
              </a:rPr>
              <a:t>组</a:t>
            </a:r>
            <a:r>
              <a:rPr lang="zh-CN" altLang="zh-CN" sz="1600" dirty="0" smtClean="0">
                <a:latin typeface="+mn-ea"/>
              </a:rPr>
              <a:t>。</a:t>
            </a:r>
            <a:endParaRPr lang="zh-CN" altLang="zh-CN" sz="1600" dirty="0">
              <a:latin typeface="+mn-ea"/>
            </a:endParaRPr>
          </a:p>
        </p:txBody>
      </p:sp>
      <p:sp>
        <p:nvSpPr>
          <p:cNvPr id="8" name="矩形 7"/>
          <p:cNvSpPr/>
          <p:nvPr/>
        </p:nvSpPr>
        <p:spPr>
          <a:xfrm>
            <a:off x="669924" y="2676151"/>
            <a:ext cx="3660776" cy="338554"/>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000000"/>
                </a:solidFill>
                <a:latin typeface="+mn-ea"/>
              </a:rPr>
              <a:t>对</a:t>
            </a:r>
            <a:r>
              <a:rPr lang="zh-CN" altLang="en-US" sz="1600" dirty="0">
                <a:solidFill>
                  <a:srgbClr val="FF0000"/>
                </a:solidFill>
                <a:latin typeface="+mn-ea"/>
              </a:rPr>
              <a:t>敏感属性</a:t>
            </a:r>
            <a:r>
              <a:rPr lang="zh-CN" altLang="en-US" sz="1600" dirty="0">
                <a:solidFill>
                  <a:srgbClr val="000000"/>
                </a:solidFill>
                <a:latin typeface="+mn-ea"/>
              </a:rPr>
              <a:t>的</a:t>
            </a:r>
            <a:r>
              <a:rPr lang="zh-CN" altLang="en-US" sz="1600" dirty="0" smtClean="0">
                <a:solidFill>
                  <a:srgbClr val="000000"/>
                </a:solidFill>
                <a:latin typeface="+mn-ea"/>
              </a:rPr>
              <a:t>保护 分析：</a:t>
            </a:r>
            <a:r>
              <a:rPr lang="zh-CN" altLang="en-US" sz="1600" dirty="0" smtClean="0">
                <a:latin typeface="+mn-ea"/>
              </a:rPr>
              <a:t> </a:t>
            </a:r>
            <a:endParaRPr lang="zh-CN" altLang="en-US" sz="1600" dirty="0">
              <a:latin typeface="+mn-ea"/>
            </a:endParaRPr>
          </a:p>
        </p:txBody>
      </p:sp>
      <p:sp>
        <p:nvSpPr>
          <p:cNvPr id="9" name="矩形 8"/>
          <p:cNvSpPr/>
          <p:nvPr/>
        </p:nvSpPr>
        <p:spPr>
          <a:xfrm>
            <a:off x="669924" y="3122954"/>
            <a:ext cx="6607176" cy="830997"/>
          </a:xfrm>
          <a:prstGeom prst="rect">
            <a:avLst/>
          </a:prstGeom>
        </p:spPr>
        <p:txBody>
          <a:bodyPr wrap="square">
            <a:spAutoFit/>
          </a:bodyPr>
          <a:lstStyle/>
          <a:p>
            <a:pPr algn="just">
              <a:lnSpc>
                <a:spcPct val="150000"/>
              </a:lnSpc>
            </a:pPr>
            <a:r>
              <a:rPr lang="zh-CN" altLang="en-US" sz="1600" dirty="0">
                <a:solidFill>
                  <a:srgbClr val="000000"/>
                </a:solidFill>
                <a:latin typeface="+mn-ea"/>
              </a:rPr>
              <a:t>因为</a:t>
            </a:r>
            <a:r>
              <a:rPr lang="zh-CN" altLang="en-US" sz="1600" dirty="0" smtClean="0">
                <a:solidFill>
                  <a:srgbClr val="000000"/>
                </a:solidFill>
                <a:latin typeface="+mn-ea"/>
              </a:rPr>
              <a:t>同</a:t>
            </a:r>
            <a:r>
              <a:rPr lang="zh-CN" altLang="en-US" sz="1600" dirty="0">
                <a:solidFill>
                  <a:srgbClr val="000000"/>
                </a:solidFill>
                <a:latin typeface="+mn-ea"/>
              </a:rPr>
              <a:t>一个等价</a:t>
            </a:r>
            <a:r>
              <a:rPr lang="zh-CN" altLang="en-US" sz="1600" dirty="0" smtClean="0">
                <a:solidFill>
                  <a:srgbClr val="000000"/>
                </a:solidFill>
                <a:latin typeface="+mn-ea"/>
              </a:rPr>
              <a:t>组中</a:t>
            </a:r>
            <a:r>
              <a:rPr lang="zh-CN" altLang="en-US" sz="1600" dirty="0">
                <a:solidFill>
                  <a:srgbClr val="000000"/>
                </a:solidFill>
                <a:latin typeface="+mn-ea"/>
              </a:rPr>
              <a:t>的个体也被分配到不同的桶中</a:t>
            </a:r>
            <a:r>
              <a:rPr lang="zh-CN" altLang="en-US" sz="1600" dirty="0" smtClean="0">
                <a:solidFill>
                  <a:srgbClr val="000000"/>
                </a:solidFill>
                <a:latin typeface="+mn-ea"/>
              </a:rPr>
              <a:t>。</a:t>
            </a:r>
            <a:r>
              <a:rPr lang="zh-CN" altLang="en-US" sz="1600" dirty="0">
                <a:solidFill>
                  <a:srgbClr val="000000"/>
                </a:solidFill>
                <a:latin typeface="+mn-ea"/>
              </a:rPr>
              <a:t>所以</a:t>
            </a:r>
            <a:r>
              <a:rPr lang="zh-CN" altLang="en-US" sz="1600" dirty="0" smtClean="0">
                <a:solidFill>
                  <a:srgbClr val="000000"/>
                </a:solidFill>
                <a:latin typeface="+mn-ea"/>
              </a:rPr>
              <a:t>，</a:t>
            </a:r>
            <a:r>
              <a:rPr lang="zh-CN" altLang="en-US" sz="1600" dirty="0">
                <a:solidFill>
                  <a:srgbClr val="000000"/>
                </a:solidFill>
                <a:latin typeface="+mn-ea"/>
              </a:rPr>
              <a:t>攻击者首先需要确定目标用户可能被</a:t>
            </a:r>
            <a:r>
              <a:rPr lang="zh-CN" altLang="en-US" sz="1600" dirty="0" smtClean="0">
                <a:solidFill>
                  <a:srgbClr val="000000"/>
                </a:solidFill>
                <a:latin typeface="+mn-ea"/>
              </a:rPr>
              <a:t>划分</a:t>
            </a:r>
            <a:r>
              <a:rPr lang="zh-CN" altLang="en-US" sz="1600" dirty="0">
                <a:solidFill>
                  <a:srgbClr val="000000"/>
                </a:solidFill>
                <a:latin typeface="+mn-ea"/>
              </a:rPr>
              <a:t>在哪些桶内。</a:t>
            </a:r>
            <a:r>
              <a:rPr lang="zh-CN" altLang="en-US" sz="1600" dirty="0">
                <a:latin typeface="+mn-ea"/>
              </a:rPr>
              <a:t> </a:t>
            </a:r>
            <a:endParaRPr lang="zh-CN" altLang="en-US" dirty="0"/>
          </a:p>
        </p:txBody>
      </p:sp>
      <p:sp>
        <p:nvSpPr>
          <p:cNvPr id="11" name="矩形 10"/>
          <p:cNvSpPr/>
          <p:nvPr/>
        </p:nvSpPr>
        <p:spPr>
          <a:xfrm>
            <a:off x="669924" y="4063826"/>
            <a:ext cx="6607176" cy="830997"/>
          </a:xfrm>
          <a:prstGeom prst="rect">
            <a:avLst/>
          </a:prstGeom>
        </p:spPr>
        <p:txBody>
          <a:bodyPr wrap="square">
            <a:spAutoFit/>
          </a:bodyPr>
          <a:lstStyle/>
          <a:p>
            <a:pPr>
              <a:lnSpc>
                <a:spcPct val="150000"/>
              </a:lnSpc>
              <a:spcAft>
                <a:spcPts val="0"/>
              </a:spcAft>
            </a:pPr>
            <a:r>
              <a:rPr lang="zh-CN" altLang="zh-CN" sz="1600" dirty="0">
                <a:solidFill>
                  <a:srgbClr val="000000"/>
                </a:solidFill>
                <a:latin typeface="+mn-ea"/>
                <a:cs typeface="宋体" panose="02010600030101010101" pitchFamily="2" charset="-122"/>
              </a:rPr>
              <a:t>定义</a:t>
            </a:r>
            <a:r>
              <a:rPr lang="en-US" altLang="zh-CN" sz="1600" dirty="0">
                <a:solidFill>
                  <a:srgbClr val="000000"/>
                </a:solidFill>
                <a:latin typeface="+mn-ea"/>
                <a:cs typeface="宋体" panose="02010600030101010101" pitchFamily="2" charset="-122"/>
              </a:rPr>
              <a:t>3.5</a:t>
            </a:r>
            <a:r>
              <a:rPr lang="zh-CN" altLang="zh-CN" sz="1600" dirty="0">
                <a:solidFill>
                  <a:srgbClr val="000000"/>
                </a:solidFill>
                <a:latin typeface="+mn-ea"/>
                <a:cs typeface="宋体" panose="02010600030101010101" pitchFamily="2" charset="-122"/>
              </a:rPr>
              <a:t>：对于任意个体</a:t>
            </a:r>
            <a:r>
              <a:rPr lang="en-US" altLang="zh-CN" sz="1600" dirty="0">
                <a:solidFill>
                  <a:srgbClr val="000000"/>
                </a:solidFill>
                <a:latin typeface="+mn-ea"/>
                <a:cs typeface="Cambria Math" panose="02040503050406030204" pitchFamily="18" charset="0"/>
              </a:rPr>
              <a:t>𝑡∈𝑇</a:t>
            </a:r>
            <a:r>
              <a:rPr lang="zh-CN" altLang="zh-CN" sz="1600" dirty="0">
                <a:solidFill>
                  <a:srgbClr val="000000"/>
                </a:solidFill>
                <a:latin typeface="+mn-ea"/>
                <a:cs typeface="宋体" panose="02010600030101010101" pitchFamily="2" charset="-122"/>
              </a:rPr>
              <a:t>，其桶定位概率记为</a:t>
            </a:r>
            <a:r>
              <a:rPr lang="en-US" altLang="zh-CN" sz="1600" dirty="0">
                <a:solidFill>
                  <a:srgbClr val="000000"/>
                </a:solidFill>
                <a:latin typeface="+mn-ea"/>
                <a:cs typeface="Cambria Math" panose="02040503050406030204" pitchFamily="18" charset="0"/>
              </a:rPr>
              <a:t>𝑝(𝑡,𝐵)</a:t>
            </a:r>
            <a:r>
              <a:rPr lang="zh-CN" altLang="zh-CN" sz="1600" dirty="0">
                <a:solidFill>
                  <a:srgbClr val="000000"/>
                </a:solidFill>
                <a:latin typeface="+mn-ea"/>
                <a:cs typeface="宋体" panose="02010600030101010101" pitchFamily="2" charset="-122"/>
              </a:rPr>
              <a:t>，即</a:t>
            </a:r>
            <a:r>
              <a:rPr lang="zh-CN" altLang="zh-CN" sz="1600" dirty="0">
                <a:solidFill>
                  <a:srgbClr val="FF0000"/>
                </a:solidFill>
                <a:latin typeface="+mn-ea"/>
                <a:cs typeface="宋体" panose="02010600030101010101" pitchFamily="2" charset="-122"/>
              </a:rPr>
              <a:t>个体</a:t>
            </a:r>
            <a:r>
              <a:rPr lang="en-US" altLang="zh-CN" sz="1600" i="1" dirty="0" smtClean="0">
                <a:solidFill>
                  <a:srgbClr val="FF0000"/>
                </a:solidFill>
                <a:latin typeface="+mn-ea"/>
                <a:cs typeface="宋体" panose="02010600030101010101" pitchFamily="2" charset="-122"/>
              </a:rPr>
              <a:t>t </a:t>
            </a:r>
            <a:r>
              <a:rPr lang="zh-CN" altLang="zh-CN" sz="1600" dirty="0" smtClean="0">
                <a:solidFill>
                  <a:srgbClr val="FF0000"/>
                </a:solidFill>
                <a:latin typeface="+mn-ea"/>
                <a:cs typeface="宋体" panose="02010600030101010101" pitchFamily="2" charset="-122"/>
              </a:rPr>
              <a:t>在</a:t>
            </a:r>
            <a:r>
              <a:rPr lang="zh-CN" altLang="zh-CN" sz="1600" dirty="0">
                <a:solidFill>
                  <a:srgbClr val="FF0000"/>
                </a:solidFill>
                <a:latin typeface="+mn-ea"/>
                <a:cs typeface="宋体" panose="02010600030101010101" pitchFamily="2" charset="-122"/>
              </a:rPr>
              <a:t>桶</a:t>
            </a:r>
            <a:r>
              <a:rPr lang="en-US" altLang="zh-CN" sz="1600" i="1" dirty="0" smtClean="0">
                <a:solidFill>
                  <a:srgbClr val="FF0000"/>
                </a:solidFill>
                <a:latin typeface="+mn-ea"/>
                <a:cs typeface="宋体" panose="02010600030101010101" pitchFamily="2" charset="-122"/>
              </a:rPr>
              <a:t>B </a:t>
            </a:r>
            <a:r>
              <a:rPr lang="zh-CN" altLang="zh-CN" sz="1600" dirty="0" smtClean="0">
                <a:solidFill>
                  <a:srgbClr val="FF0000"/>
                </a:solidFill>
                <a:latin typeface="+mn-ea"/>
                <a:cs typeface="宋体" panose="02010600030101010101" pitchFamily="2" charset="-122"/>
              </a:rPr>
              <a:t>中</a:t>
            </a:r>
            <a:r>
              <a:rPr lang="zh-CN" altLang="zh-CN" sz="1600" dirty="0">
                <a:solidFill>
                  <a:srgbClr val="FF0000"/>
                </a:solidFill>
                <a:latin typeface="+mn-ea"/>
                <a:cs typeface="宋体" panose="02010600030101010101" pitchFamily="2" charset="-122"/>
              </a:rPr>
              <a:t>的概率</a:t>
            </a:r>
            <a:r>
              <a:rPr lang="zh-CN" altLang="zh-CN" sz="1600" dirty="0">
                <a:solidFill>
                  <a:srgbClr val="000000"/>
                </a:solidFill>
                <a:latin typeface="+mn-ea"/>
                <a:cs typeface="宋体" panose="02010600030101010101" pitchFamily="2" charset="-122"/>
              </a:rPr>
              <a:t>。</a:t>
            </a:r>
          </a:p>
        </p:txBody>
      </p:sp>
      <p:sp>
        <p:nvSpPr>
          <p:cNvPr id="12" name="矩形 11"/>
          <p:cNvSpPr/>
          <p:nvPr/>
        </p:nvSpPr>
        <p:spPr>
          <a:xfrm>
            <a:off x="669924" y="5004698"/>
            <a:ext cx="6607176" cy="1200329"/>
          </a:xfrm>
          <a:prstGeom prst="rect">
            <a:avLst/>
          </a:prstGeom>
        </p:spPr>
        <p:txBody>
          <a:bodyPr wrap="square">
            <a:spAutoFit/>
          </a:bodyPr>
          <a:lstStyle/>
          <a:p>
            <a:pPr algn="just">
              <a:lnSpc>
                <a:spcPct val="150000"/>
              </a:lnSpc>
            </a:pPr>
            <a:r>
              <a:rPr lang="zh-CN" altLang="zh-CN" sz="1600" dirty="0">
                <a:solidFill>
                  <a:srgbClr val="000000"/>
                </a:solidFill>
                <a:latin typeface="+mn-ea"/>
                <a:cs typeface="宋体" panose="02010600030101010101" pitchFamily="2" charset="-122"/>
              </a:rPr>
              <a:t>定义</a:t>
            </a:r>
            <a:r>
              <a:rPr lang="en-US" altLang="zh-CN" sz="1600" dirty="0">
                <a:solidFill>
                  <a:srgbClr val="000000"/>
                </a:solidFill>
                <a:latin typeface="+mn-ea"/>
                <a:cs typeface="宋体" panose="02010600030101010101" pitchFamily="2" charset="-122"/>
              </a:rPr>
              <a:t>3.6</a:t>
            </a:r>
            <a:r>
              <a:rPr lang="zh-CN" altLang="zh-CN" sz="1600" dirty="0">
                <a:solidFill>
                  <a:srgbClr val="000000"/>
                </a:solidFill>
                <a:latin typeface="+mn-ea"/>
                <a:cs typeface="宋体" panose="02010600030101010101" pitchFamily="2" charset="-122"/>
              </a:rPr>
              <a:t>：在一个交叉桶泛化数据表</a:t>
            </a:r>
            <a:r>
              <a:rPr lang="en-US" altLang="zh-CN" sz="1600" i="1" dirty="0" smtClean="0">
                <a:solidFill>
                  <a:srgbClr val="000000"/>
                </a:solidFill>
                <a:latin typeface="+mn-ea"/>
                <a:cs typeface="宋体" panose="02010600030101010101" pitchFamily="2" charset="-122"/>
              </a:rPr>
              <a:t>T </a:t>
            </a:r>
            <a:r>
              <a:rPr lang="zh-CN" altLang="zh-CN" sz="1600" dirty="0" smtClean="0">
                <a:solidFill>
                  <a:srgbClr val="000000"/>
                </a:solidFill>
                <a:latin typeface="+mn-ea"/>
                <a:cs typeface="宋体" panose="02010600030101010101" pitchFamily="2" charset="-122"/>
              </a:rPr>
              <a:t>中</a:t>
            </a:r>
            <a:r>
              <a:rPr lang="zh-CN" altLang="zh-CN" sz="1600" dirty="0">
                <a:solidFill>
                  <a:srgbClr val="000000"/>
                </a:solidFill>
                <a:latin typeface="+mn-ea"/>
                <a:cs typeface="宋体" panose="02010600030101010101" pitchFamily="2" charset="-122"/>
              </a:rPr>
              <a:t>，对于任意个体</a:t>
            </a:r>
            <a:r>
              <a:rPr lang="en-US" altLang="zh-CN" sz="1600" dirty="0">
                <a:solidFill>
                  <a:srgbClr val="000000"/>
                </a:solidFill>
                <a:latin typeface="+mn-ea"/>
                <a:cs typeface="Cambria Math" panose="02040503050406030204" pitchFamily="18" charset="0"/>
              </a:rPr>
              <a:t>𝑡∈𝑇</a:t>
            </a:r>
            <a:r>
              <a:rPr lang="zh-CN" altLang="zh-CN" sz="1600" dirty="0">
                <a:solidFill>
                  <a:srgbClr val="000000"/>
                </a:solidFill>
                <a:latin typeface="+mn-ea"/>
                <a:cs typeface="宋体" panose="02010600030101010101" pitchFamily="2" charset="-122"/>
              </a:rPr>
              <a:t>，</a:t>
            </a:r>
            <a:r>
              <a:rPr lang="en-US" altLang="zh-CN" sz="1600" i="1" dirty="0" smtClean="0">
                <a:solidFill>
                  <a:srgbClr val="000000"/>
                </a:solidFill>
                <a:latin typeface="+mn-ea"/>
                <a:cs typeface="宋体" panose="02010600030101010101" pitchFamily="2" charset="-122"/>
              </a:rPr>
              <a:t>MB </a:t>
            </a:r>
            <a:r>
              <a:rPr lang="zh-CN" altLang="zh-CN" sz="1600" dirty="0" smtClean="0">
                <a:solidFill>
                  <a:srgbClr val="000000"/>
                </a:solidFill>
                <a:latin typeface="+mn-ea"/>
                <a:cs typeface="宋体" panose="02010600030101010101" pitchFamily="2" charset="-122"/>
              </a:rPr>
              <a:t>为</a:t>
            </a:r>
            <a:r>
              <a:rPr lang="zh-CN" altLang="zh-CN" sz="1600" dirty="0">
                <a:solidFill>
                  <a:srgbClr val="000000"/>
                </a:solidFill>
                <a:latin typeface="+mn-ea"/>
                <a:cs typeface="宋体" panose="02010600030101010101" pitchFamily="2" charset="-122"/>
              </a:rPr>
              <a:t>个体</a:t>
            </a:r>
            <a:r>
              <a:rPr lang="en-US" altLang="zh-CN" sz="1600" i="1" dirty="0" smtClean="0">
                <a:solidFill>
                  <a:srgbClr val="000000"/>
                </a:solidFill>
                <a:latin typeface="+mn-ea"/>
                <a:cs typeface="宋体" panose="02010600030101010101" pitchFamily="2" charset="-122"/>
              </a:rPr>
              <a:t>t </a:t>
            </a:r>
            <a:r>
              <a:rPr lang="zh-CN" altLang="zh-CN" sz="1600" dirty="0" smtClean="0">
                <a:solidFill>
                  <a:srgbClr val="000000"/>
                </a:solidFill>
                <a:latin typeface="+mn-ea"/>
                <a:cs typeface="宋体" panose="02010600030101010101" pitchFamily="2" charset="-122"/>
              </a:rPr>
              <a:t>的</a:t>
            </a:r>
            <a:r>
              <a:rPr lang="zh-CN" altLang="zh-CN" sz="1600" dirty="0">
                <a:solidFill>
                  <a:srgbClr val="000000"/>
                </a:solidFill>
                <a:latin typeface="+mn-ea"/>
                <a:cs typeface="宋体" panose="02010600030101010101" pitchFamily="2" charset="-122"/>
              </a:rPr>
              <a:t>一个</a:t>
            </a:r>
            <a:r>
              <a:rPr lang="zh-CN" altLang="zh-CN" sz="1600" dirty="0">
                <a:solidFill>
                  <a:srgbClr val="FF0000"/>
                </a:solidFill>
                <a:latin typeface="+mn-ea"/>
                <a:cs typeface="宋体" panose="02010600030101010101" pitchFamily="2" charset="-122"/>
              </a:rPr>
              <a:t>匹配桶</a:t>
            </a:r>
            <a:r>
              <a:rPr lang="zh-CN" altLang="zh-CN" sz="1600" dirty="0" smtClean="0">
                <a:solidFill>
                  <a:srgbClr val="000000"/>
                </a:solidFill>
                <a:latin typeface="+mn-ea"/>
                <a:cs typeface="宋体" panose="02010600030101010101" pitchFamily="2" charset="-122"/>
              </a:rPr>
              <a:t>，</a:t>
            </a:r>
            <a:r>
              <a:rPr lang="zh-CN" altLang="zh-CN" sz="1600" dirty="0">
                <a:latin typeface="+mn-ea"/>
              </a:rPr>
              <a:t>当且仅当</a:t>
            </a:r>
            <a:r>
              <a:rPr lang="en-US" altLang="zh-CN" sz="1600" dirty="0">
                <a:latin typeface="+mn-ea"/>
              </a:rPr>
              <a:t>𝑡[𝐴</a:t>
            </a:r>
            <a:r>
              <a:rPr lang="en-US" altLang="zh-CN" sz="1600" baseline="30000" dirty="0">
                <a:latin typeface="+mn-ea"/>
              </a:rPr>
              <a:t>𝑄𝐼</a:t>
            </a:r>
            <a:r>
              <a:rPr lang="en-US" altLang="zh-CN" sz="1600" dirty="0">
                <a:latin typeface="+mn-ea"/>
              </a:rPr>
              <a:t>]∈𝑀𝐵[𝐴</a:t>
            </a:r>
            <a:r>
              <a:rPr lang="en-US" altLang="zh-CN" sz="1600" baseline="30000" dirty="0">
                <a:latin typeface="+mn-ea"/>
              </a:rPr>
              <a:t>𝑄𝐼</a:t>
            </a:r>
            <a:r>
              <a:rPr lang="en-US" altLang="zh-CN" sz="1600" dirty="0">
                <a:latin typeface="+mn-ea"/>
              </a:rPr>
              <a:t>]</a:t>
            </a:r>
            <a:r>
              <a:rPr lang="zh-CN" altLang="zh-CN" sz="1600" dirty="0">
                <a:latin typeface="+mn-ea"/>
              </a:rPr>
              <a:t>，其中</a:t>
            </a:r>
            <a:r>
              <a:rPr lang="en-US" altLang="zh-CN" sz="1600" dirty="0">
                <a:latin typeface="+mn-ea"/>
              </a:rPr>
              <a:t>𝑡[𝐴</a:t>
            </a:r>
            <a:r>
              <a:rPr lang="en-US" altLang="zh-CN" sz="1600" baseline="30000" dirty="0">
                <a:latin typeface="+mn-ea"/>
              </a:rPr>
              <a:t>𝑄𝐼</a:t>
            </a:r>
            <a:r>
              <a:rPr lang="en-US" altLang="zh-CN" sz="1600" dirty="0">
                <a:latin typeface="+mn-ea"/>
              </a:rPr>
              <a:t>]</a:t>
            </a:r>
            <a:r>
              <a:rPr lang="zh-CN" altLang="zh-CN" sz="1600" dirty="0">
                <a:latin typeface="+mn-ea"/>
              </a:rPr>
              <a:t>为</a:t>
            </a:r>
            <a:r>
              <a:rPr lang="en-US" altLang="zh-CN" sz="1600" i="1" dirty="0">
                <a:latin typeface="+mn-ea"/>
              </a:rPr>
              <a:t>t</a:t>
            </a:r>
            <a:r>
              <a:rPr lang="zh-CN" altLang="zh-CN" sz="1600" dirty="0">
                <a:latin typeface="+mn-ea"/>
              </a:rPr>
              <a:t>的</a:t>
            </a:r>
            <a:r>
              <a:rPr lang="en-US" altLang="zh-CN" sz="1600" dirty="0">
                <a:latin typeface="+mn-ea"/>
              </a:rPr>
              <a:t>QI</a:t>
            </a:r>
            <a:r>
              <a:rPr lang="zh-CN" altLang="zh-CN" sz="1600" dirty="0">
                <a:latin typeface="+mn-ea"/>
              </a:rPr>
              <a:t>值，</a:t>
            </a:r>
            <a:r>
              <a:rPr lang="en-US" altLang="zh-CN" sz="1600" dirty="0">
                <a:latin typeface="+mn-ea"/>
              </a:rPr>
              <a:t>𝑀𝐵[𝐴</a:t>
            </a:r>
            <a:r>
              <a:rPr lang="en-US" altLang="zh-CN" sz="1600" baseline="30000" dirty="0">
                <a:latin typeface="+mn-ea"/>
              </a:rPr>
              <a:t>𝑄𝐼</a:t>
            </a:r>
            <a:r>
              <a:rPr lang="en-US" altLang="zh-CN" sz="1600" dirty="0">
                <a:latin typeface="+mn-ea"/>
              </a:rPr>
              <a:t>]</a:t>
            </a:r>
            <a:r>
              <a:rPr lang="zh-CN" altLang="zh-CN" sz="1600" dirty="0">
                <a:latin typeface="+mn-ea"/>
              </a:rPr>
              <a:t>为</a:t>
            </a:r>
            <a:r>
              <a:rPr lang="en-US" altLang="zh-CN" sz="1600" i="1" dirty="0">
                <a:latin typeface="+mn-ea"/>
              </a:rPr>
              <a:t>MB</a:t>
            </a:r>
            <a:r>
              <a:rPr lang="zh-CN" altLang="zh-CN" sz="1600" dirty="0">
                <a:latin typeface="+mn-ea"/>
              </a:rPr>
              <a:t>中</a:t>
            </a:r>
            <a:r>
              <a:rPr lang="en-US" altLang="zh-CN" sz="1600" dirty="0">
                <a:latin typeface="+mn-ea"/>
              </a:rPr>
              <a:t>QI</a:t>
            </a:r>
            <a:r>
              <a:rPr lang="zh-CN" altLang="zh-CN" sz="1600" dirty="0">
                <a:latin typeface="+mn-ea"/>
              </a:rPr>
              <a:t>值的集合</a:t>
            </a:r>
            <a:r>
              <a:rPr lang="zh-CN" altLang="zh-CN" sz="1600" dirty="0" smtClean="0">
                <a:latin typeface="+mn-ea"/>
              </a:rPr>
              <a:t>。</a:t>
            </a:r>
            <a:r>
              <a:rPr lang="zh-CN" altLang="en-US" sz="1600" dirty="0" smtClean="0">
                <a:solidFill>
                  <a:srgbClr val="000000"/>
                </a:solidFill>
                <a:latin typeface="+mn-ea"/>
                <a:cs typeface="宋体" panose="02010600030101010101" pitchFamily="2" charset="-122"/>
              </a:rPr>
              <a:t>（同一</a:t>
            </a:r>
            <a:r>
              <a:rPr lang="en-US" altLang="zh-CN" sz="1600" dirty="0" smtClean="0">
                <a:solidFill>
                  <a:srgbClr val="000000"/>
                </a:solidFill>
                <a:latin typeface="+mn-ea"/>
                <a:cs typeface="宋体" panose="02010600030101010101" pitchFamily="2" charset="-122"/>
              </a:rPr>
              <a:t>t</a:t>
            </a:r>
            <a:r>
              <a:rPr lang="zh-CN" altLang="en-US" sz="1600" dirty="0" smtClean="0">
                <a:solidFill>
                  <a:srgbClr val="000000"/>
                </a:solidFill>
                <a:latin typeface="+mn-ea"/>
                <a:cs typeface="宋体" panose="02010600030101010101" pitchFamily="2" charset="-122"/>
              </a:rPr>
              <a:t>可以有多个匹配桶）</a:t>
            </a:r>
            <a:endParaRPr lang="zh-CN" altLang="zh-CN" sz="1600" dirty="0">
              <a:solidFill>
                <a:srgbClr val="000000"/>
              </a:solidFill>
              <a:latin typeface="+mn-ea"/>
              <a:cs typeface="宋体" panose="02010600030101010101" pitchFamily="2" charset="-122"/>
            </a:endParaRPr>
          </a:p>
        </p:txBody>
      </p:sp>
    </p:spTree>
    <p:extLst>
      <p:ext uri="{BB962C8B-B14F-4D97-AF65-F5344CB8AC3E}">
        <p14:creationId xmlns:p14="http://schemas.microsoft.com/office/powerpoint/2010/main" val="3102135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A759C196-DA28-4241-ABB5-975367026FE9}"/>
                </a:ext>
              </a:extLst>
            </p:cNvPr>
            <p:cNvGrpSpPr>
              <a:grpSpLocks noChangeAspect="1"/>
            </p:cNvGrpSpPr>
            <p:nvPr>
              <p:custDataLst>
                <p:tags r:id="rId1"/>
              </p:custDataLst>
            </p:nvPr>
          </p:nvGrpSpPr>
          <p:grpSpPr>
            <a:xfrm>
              <a:off x="757282" y="1700808"/>
              <a:ext cx="10763205" cy="4083608"/>
              <a:chOff x="1175743" y="1700808"/>
              <a:chExt cx="10344744" cy="4083608"/>
            </a:xfrm>
          </p:grpSpPr>
          <p:sp>
            <p:nvSpPr>
              <p:cNvPr id="7" name="iṡľïḑè">
                <a:extLst>
                  <a:ext uri="{FF2B5EF4-FFF2-40B4-BE49-F238E27FC236}">
                    <a16:creationId xmlns=""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b="0" dirty="0" smtClean="0">
                    <a:latin typeface="+mn-lt"/>
                    <a:ea typeface="+mn-ea"/>
                    <a:sym typeface="+mn-lt"/>
                  </a:rPr>
                  <a:t>背景知识介绍</a:t>
                </a:r>
                <a:r>
                  <a:rPr lang="en-US" altLang="zh-CN" b="0" dirty="0" smtClean="0">
                    <a:latin typeface="+mn-lt"/>
                    <a:ea typeface="+mn-ea"/>
                    <a:sym typeface="+mn-lt"/>
                  </a:rPr>
                  <a:t>--</a:t>
                </a:r>
                <a:r>
                  <a:rPr lang="zh-CN" altLang="en-US" sz="1100" b="0" dirty="0" smtClean="0">
                    <a:sym typeface="+mn-lt"/>
                  </a:rPr>
                  <a:t>隐私保护</a:t>
                </a:r>
                <a:r>
                  <a:rPr lang="zh-CN" altLang="en-US" sz="1100" b="0" dirty="0">
                    <a:sym typeface="+mn-lt"/>
                  </a:rPr>
                  <a:t>数据发布技术</a:t>
                </a:r>
                <a:endParaRPr lang="en-US" altLang="zh-CN" sz="1100" b="0" dirty="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文章主要内容</a:t>
                </a:r>
                <a:r>
                  <a:rPr lang="en-US" altLang="zh-CN" b="0" dirty="0" smtClean="0">
                    <a:latin typeface="+mn-lt"/>
                    <a:ea typeface="+mn-ea"/>
                    <a:sym typeface="+mn-lt"/>
                  </a:rPr>
                  <a:t>--</a:t>
                </a:r>
                <a:r>
                  <a:rPr lang="zh-CN" altLang="en-US" sz="1100" b="0" dirty="0" smtClean="0">
                    <a:latin typeface="+mn-lt"/>
                    <a:ea typeface="+mn-ea"/>
                    <a:sym typeface="+mn-lt"/>
                  </a:rPr>
                  <a:t>交叉桶泛化算法的提出</a:t>
                </a:r>
                <a:endParaRPr lang="en-US" altLang="zh-CN" sz="1100" b="0" dirty="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基本概念和原理</a:t>
                </a:r>
                <a:r>
                  <a:rPr lang="en-US" altLang="zh-CN" b="0" dirty="0" smtClean="0">
                    <a:latin typeface="+mn-lt"/>
                    <a:ea typeface="+mn-ea"/>
                    <a:sym typeface="+mn-lt"/>
                  </a:rPr>
                  <a:t>--</a:t>
                </a:r>
                <a:r>
                  <a:rPr lang="zh-CN" altLang="en-US" sz="1100" b="0" dirty="0" smtClean="0">
                    <a:latin typeface="+mn-lt"/>
                    <a:ea typeface="+mn-ea"/>
                    <a:sym typeface="+mn-lt"/>
                  </a:rPr>
                  <a:t>证明达到算法效果所需的条件</a:t>
                </a:r>
                <a:endParaRPr lang="en-US" altLang="zh-CN" sz="1100" b="0" dirty="0" smtClean="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算法实现的描述</a:t>
                </a:r>
                <a:r>
                  <a:rPr lang="en-US" altLang="zh-CN" b="0" dirty="0" smtClean="0">
                    <a:latin typeface="+mn-lt"/>
                    <a:ea typeface="+mn-ea"/>
                    <a:sym typeface="+mn-lt"/>
                  </a:rPr>
                  <a:t>--</a:t>
                </a:r>
                <a:r>
                  <a:rPr lang="zh-CN" altLang="en-US" sz="1100" b="0" dirty="0" smtClean="0">
                    <a:latin typeface="+mn-ea"/>
                    <a:ea typeface="+mn-ea"/>
                    <a:sym typeface="+mn-lt"/>
                  </a:rPr>
                  <a:t>实现满足条件的算法</a:t>
                </a:r>
                <a:endParaRPr lang="en-US" altLang="zh-CN" b="0" dirty="0" smtClean="0">
                  <a:latin typeface="+mn-lt"/>
                  <a:ea typeface="+mn-ea"/>
                  <a:sym typeface="+mn-lt"/>
                </a:endParaRPr>
              </a:p>
              <a:p>
                <a:pPr marL="342900" indent="-342900">
                  <a:lnSpc>
                    <a:spcPct val="150000"/>
                  </a:lnSpc>
                  <a:buFont typeface="+mj-lt"/>
                  <a:buAutoNum type="arabicPeriod"/>
                </a:pPr>
                <a:r>
                  <a:rPr lang="zh-CN" altLang="en-US" b="0" dirty="0" smtClean="0">
                    <a:latin typeface="+mn-lt"/>
                    <a:ea typeface="+mn-ea"/>
                    <a:sym typeface="+mn-lt"/>
                  </a:rPr>
                  <a:t>实验分析</a:t>
                </a:r>
                <a:endParaRPr lang="en-US" altLang="zh-CN" b="0" dirty="0">
                  <a:latin typeface="+mn-lt"/>
                  <a:ea typeface="+mn-ea"/>
                  <a:sym typeface="+mn-lt"/>
                </a:endParaRPr>
              </a:p>
            </p:txBody>
          </p:sp>
          <p:cxnSp>
            <p:nvCxnSpPr>
              <p:cNvPr id="8" name="直接连接符 7">
                <a:extLst>
                  <a:ext uri="{FF2B5EF4-FFF2-40B4-BE49-F238E27FC236}">
                    <a16:creationId xmlns=""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5AE612-AFCA-4119-B511-E0F73623DEED}"/>
              </a:ext>
            </a:extLst>
          </p:cNvPr>
          <p:cNvSpPr>
            <a:spLocks noGrp="1"/>
          </p:cNvSpPr>
          <p:nvPr>
            <p:ph type="title"/>
          </p:nvPr>
        </p:nvSpPr>
        <p:spPr/>
        <p:txBody>
          <a:bodyPr/>
          <a:lstStyle/>
          <a:p>
            <a:r>
              <a:rPr lang="en-US" altLang="zh-CN" dirty="0" smtClean="0"/>
              <a:t>3.1 </a:t>
            </a:r>
            <a:r>
              <a:rPr lang="zh-CN" altLang="en-US" dirty="0" smtClean="0"/>
              <a:t>隐私保护分析</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669924" y="2527224"/>
                <a:ext cx="11229976" cy="3858300"/>
              </a:xfrm>
              <a:prstGeom prst="rect">
                <a:avLst/>
              </a:prstGeom>
            </p:spPr>
            <p:txBody>
              <a:bodyPr wrap="square">
                <a:spAutoFit/>
              </a:bodyPr>
              <a:lstStyle/>
              <a:p>
                <a:pPr>
                  <a:lnSpc>
                    <a:spcPct val="150000"/>
                  </a:lnSpc>
                  <a:spcAft>
                    <a:spcPts val="0"/>
                  </a:spcAft>
                </a:pPr>
                <a:r>
                  <a:rPr lang="zh-CN" altLang="zh-CN" sz="1400" dirty="0" smtClean="0">
                    <a:solidFill>
                      <a:srgbClr val="FF0000"/>
                    </a:solidFill>
                    <a:latin typeface="+mn-ea"/>
                    <a:cs typeface="宋体" panose="02010600030101010101" pitchFamily="2" charset="-122"/>
                  </a:rPr>
                  <a:t>证明</a:t>
                </a:r>
                <a:r>
                  <a:rPr lang="zh-CN" altLang="zh-CN" sz="1400" dirty="0" smtClean="0">
                    <a:solidFill>
                      <a:srgbClr val="000000"/>
                    </a:solidFill>
                    <a:latin typeface="+mn-ea"/>
                    <a:cs typeface="宋体" panose="02010600030101010101" pitchFamily="2" charset="-122"/>
                  </a:rPr>
                  <a:t>：为了</a:t>
                </a:r>
                <a:r>
                  <a:rPr lang="zh-CN" altLang="zh-CN" sz="1400" dirty="0">
                    <a:solidFill>
                      <a:srgbClr val="000000"/>
                    </a:solidFill>
                    <a:latin typeface="+mn-ea"/>
                    <a:cs typeface="宋体" panose="02010600030101010101" pitchFamily="2" charset="-122"/>
                  </a:rPr>
                  <a:t>得到目标个体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的敏感值</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，攻击者首先需要计算个体</a:t>
                </a:r>
                <a:r>
                  <a:rPr lang="en-US" altLang="zh-CN" sz="1400" dirty="0" smtClean="0">
                    <a:solidFill>
                      <a:srgbClr val="000000"/>
                    </a:solidFill>
                    <a:latin typeface="+mn-ea"/>
                    <a:cs typeface="宋体" panose="02010600030101010101" pitchFamily="2" charset="-122"/>
                  </a:rPr>
                  <a:t>t</a:t>
                </a:r>
                <a:r>
                  <a:rPr lang="zh-CN" altLang="zh-CN" sz="1400" dirty="0" smtClean="0">
                    <a:solidFill>
                      <a:srgbClr val="000000"/>
                    </a:solidFill>
                    <a:latin typeface="+mn-ea"/>
                    <a:cs typeface="宋体" panose="02010600030101010101" pitchFamily="2" charset="-122"/>
                  </a:rPr>
                  <a:t>在</a:t>
                </a:r>
                <a:r>
                  <a:rPr lang="zh-CN" altLang="zh-CN" sz="1400" dirty="0">
                    <a:solidFill>
                      <a:srgbClr val="000000"/>
                    </a:solidFill>
                    <a:latin typeface="+mn-ea"/>
                    <a:cs typeface="宋体" panose="02010600030101010101" pitchFamily="2" charset="-122"/>
                  </a:rPr>
                  <a:t>匿名数据表中每个桶的定位概率，以及个体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的敏感值为</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的概率。</a:t>
                </a:r>
                <a:r>
                  <a:rPr lang="zh-CN" altLang="zh-CN" sz="1400" dirty="0" smtClean="0">
                    <a:solidFill>
                      <a:srgbClr val="000000"/>
                    </a:solidFill>
                    <a:latin typeface="+mn-ea"/>
                    <a:cs typeface="宋体" panose="02010600030101010101" pitchFamily="2" charset="-122"/>
                  </a:rPr>
                  <a:t>因此</a:t>
                </a:r>
                <a:r>
                  <a:rPr lang="zh-CN" altLang="en-US" sz="1400" dirty="0">
                    <a:solidFill>
                      <a:srgbClr val="000000"/>
                    </a:solidFill>
                    <a:latin typeface="+mn-ea"/>
                    <a:cs typeface="宋体" panose="02010600030101010101" pitchFamily="2" charset="-122"/>
                  </a:rPr>
                  <a:t>，</a:t>
                </a:r>
                <a:r>
                  <a:rPr lang="zh-CN" altLang="zh-CN" sz="1400" dirty="0" smtClean="0">
                    <a:solidFill>
                      <a:srgbClr val="000000"/>
                    </a:solidFill>
                    <a:latin typeface="+mn-ea"/>
                    <a:cs typeface="宋体" panose="02010600030101010101" pitchFamily="2" charset="-122"/>
                  </a:rPr>
                  <a:t>攻击</a:t>
                </a:r>
                <a:r>
                  <a:rPr lang="zh-CN" altLang="zh-CN" sz="1400" dirty="0">
                    <a:solidFill>
                      <a:srgbClr val="000000"/>
                    </a:solidFill>
                    <a:latin typeface="+mn-ea"/>
                    <a:cs typeface="宋体" panose="02010600030101010101" pitchFamily="2" charset="-122"/>
                  </a:rPr>
                  <a:t>者</a:t>
                </a:r>
                <a:r>
                  <a:rPr lang="zh-CN" altLang="zh-CN" sz="1400" dirty="0" smtClean="0">
                    <a:solidFill>
                      <a:srgbClr val="000000"/>
                    </a:solidFill>
                    <a:latin typeface="+mn-ea"/>
                    <a:cs typeface="宋体" panose="02010600030101010101" pitchFamily="2" charset="-122"/>
                  </a:rPr>
                  <a:t>有</a:t>
                </a:r>
                <a:r>
                  <a:rPr lang="en-US" altLang="zh-CN" sz="1400" dirty="0" smtClean="0">
                    <a:solidFill>
                      <a:srgbClr val="000000"/>
                    </a:solidFill>
                    <a:latin typeface="+mn-ea"/>
                    <a:cs typeface="宋体" panose="02010600030101010101" pitchFamily="2" charset="-122"/>
                  </a:rPr>
                  <a:t> </a:t>
                </a:r>
                <a14:m>
                  <m:oMath xmlns:m="http://schemas.openxmlformats.org/officeDocument/2006/math">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r>
                      <a:rPr lang="en-US" altLang="zh-CN" sz="1400" i="0">
                        <a:latin typeface="Cambria Math" panose="02040503050406030204" pitchFamily="18" charset="0"/>
                      </a:rPr>
                      <m:t>)=</m:t>
                    </m:r>
                    <m:nary>
                      <m:naryPr>
                        <m:chr m:val="∑"/>
                        <m:limLoc m:val="subSup"/>
                        <m:supHide m:val="on"/>
                        <m:ctrlPr>
                          <a:rPr lang="zh-CN" altLang="zh-CN" sz="1400" i="1">
                            <a:latin typeface="Cambria Math" panose="02040503050406030204" pitchFamily="18" charset="0"/>
                          </a:rPr>
                        </m:ctrlPr>
                      </m:naryPr>
                      <m:sub>
                        <m:r>
                          <m:rPr>
                            <m:sty m:val="p"/>
                          </m:rPr>
                          <a:rPr lang="en-US" altLang="zh-CN" sz="1400" i="0">
                            <a:latin typeface="Cambria Math" panose="02040503050406030204" pitchFamily="18" charset="0"/>
                          </a:rPr>
                          <m:t>B</m:t>
                        </m:r>
                      </m:sub>
                      <m:sup/>
                      <m:e>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B</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B</m:t>
                        </m:r>
                        <m:r>
                          <a:rPr lang="en-US" altLang="zh-CN" sz="1400" i="0">
                            <a:latin typeface="Cambria Math" panose="02040503050406030204" pitchFamily="18" charset="0"/>
                          </a:rPr>
                          <m:t>)</m:t>
                        </m:r>
                      </m:e>
                    </m:nary>
                    <m:r>
                      <a:rPr lang="en-US" altLang="zh-CN" sz="1400" i="0">
                        <a:latin typeface="Cambria Math" panose="02040503050406030204" pitchFamily="18" charset="0"/>
                      </a:rPr>
                      <m:t> </m:t>
                    </m:r>
                  </m:oMath>
                </a14:m>
                <a:r>
                  <a:rPr lang="en-US" altLang="zh-CN" sz="1400" dirty="0">
                    <a:solidFill>
                      <a:srgbClr val="000000"/>
                    </a:solidFill>
                    <a:latin typeface="+mn-ea"/>
                    <a:cs typeface="宋体" panose="02010600030101010101" pitchFamily="2" charset="-122"/>
                  </a:rPr>
                  <a:t>(3.3</a:t>
                </a:r>
                <a:r>
                  <a:rPr lang="en-US" altLang="zh-CN" sz="1400" dirty="0" smtClean="0">
                    <a:solidFill>
                      <a:srgbClr val="000000"/>
                    </a:solidFill>
                    <a:latin typeface="+mn-ea"/>
                    <a:cs typeface="宋体" panose="02010600030101010101" pitchFamily="2" charset="-122"/>
                  </a:rPr>
                  <a:t>)</a:t>
                </a:r>
              </a:p>
              <a:p>
                <a:pPr>
                  <a:lnSpc>
                    <a:spcPct val="150000"/>
                  </a:lnSpc>
                  <a:spcAft>
                    <a:spcPts val="0"/>
                  </a:spcAft>
                </a:pPr>
                <a:r>
                  <a:rPr lang="zh-CN" altLang="zh-CN" sz="1400" dirty="0" smtClean="0">
                    <a:solidFill>
                      <a:srgbClr val="000000"/>
                    </a:solidFill>
                    <a:latin typeface="+mn-ea"/>
                    <a:cs typeface="宋体" panose="02010600030101010101" pitchFamily="2" charset="-122"/>
                  </a:rPr>
                  <a:t>其中</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𝑝(𝑠|𝑡,𝐵)</a:t>
                </a:r>
                <a:r>
                  <a:rPr lang="zh-CN" altLang="zh-CN" sz="1400" dirty="0">
                    <a:solidFill>
                      <a:srgbClr val="000000"/>
                    </a:solidFill>
                    <a:latin typeface="+mn-ea"/>
                    <a:cs typeface="宋体" panose="02010600030101010101" pitchFamily="2" charset="-122"/>
                  </a:rPr>
                  <a:t>为当个体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在桶</a:t>
                </a:r>
                <a:r>
                  <a:rPr lang="en-US" altLang="zh-CN" sz="1400" dirty="0">
                    <a:solidFill>
                      <a:srgbClr val="000000"/>
                    </a:solidFill>
                    <a:latin typeface="+mn-ea"/>
                    <a:cs typeface="宋体" panose="02010600030101010101" pitchFamily="2" charset="-122"/>
                  </a:rPr>
                  <a:t>B</a:t>
                </a:r>
                <a:r>
                  <a:rPr lang="zh-CN" altLang="zh-CN" sz="1400" dirty="0">
                    <a:solidFill>
                      <a:srgbClr val="000000"/>
                    </a:solidFill>
                    <a:latin typeface="+mn-ea"/>
                    <a:cs typeface="宋体" panose="02010600030101010101" pitchFamily="2" charset="-122"/>
                  </a:rPr>
                  <a:t>中时敏感值为</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的概率。此外，攻击者可以排除不包含目标个体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a:t>
                </a:r>
                <a:r>
                  <a:rPr lang="en-US" altLang="zh-CN" sz="1400" dirty="0">
                    <a:solidFill>
                      <a:srgbClr val="000000"/>
                    </a:solidFill>
                    <a:latin typeface="+mn-ea"/>
                    <a:cs typeface="宋体" panose="02010600030101010101" pitchFamily="2" charset="-122"/>
                  </a:rPr>
                  <a:t>QI</a:t>
                </a:r>
                <a:r>
                  <a:rPr lang="zh-CN" altLang="zh-CN" sz="1400" dirty="0">
                    <a:solidFill>
                      <a:srgbClr val="000000"/>
                    </a:solidFill>
                    <a:latin typeface="+mn-ea"/>
                    <a:cs typeface="宋体" panose="02010600030101010101" pitchFamily="2" charset="-122"/>
                  </a:rPr>
                  <a:t>值的桶，</a:t>
                </a:r>
                <a:r>
                  <a:rPr lang="zh-CN" altLang="zh-CN" sz="1400" dirty="0" smtClean="0">
                    <a:solidFill>
                      <a:srgbClr val="000000"/>
                    </a:solidFill>
                    <a:latin typeface="+mn-ea"/>
                    <a:cs typeface="宋体" panose="02010600030101010101" pitchFamily="2" charset="-122"/>
                  </a:rPr>
                  <a:t>即</a:t>
                </a:r>
                <a:r>
                  <a:rPr lang="zh-CN" altLang="zh-CN" sz="1400" dirty="0" smtClean="0"/>
                  <a:t>当</a:t>
                </a:r>
                <a:r>
                  <a:rPr lang="en-US" altLang="zh-CN" sz="1400" dirty="0"/>
                  <a:t>𝑡[𝐴</a:t>
                </a:r>
                <a:r>
                  <a:rPr lang="en-US" altLang="zh-CN" sz="1400" baseline="30000" dirty="0"/>
                  <a:t>𝑄𝐼</a:t>
                </a:r>
                <a:r>
                  <a:rPr lang="en-US" altLang="zh-CN" sz="1400" dirty="0"/>
                  <a:t>]∉𝐵[𝐴</a:t>
                </a:r>
                <a:r>
                  <a:rPr lang="en-US" altLang="zh-CN" sz="1400" baseline="30000" dirty="0"/>
                  <a:t>𝑄𝐼</a:t>
                </a:r>
                <a:r>
                  <a:rPr lang="en-US" altLang="zh-CN" sz="1400" dirty="0"/>
                  <a:t>]</a:t>
                </a:r>
                <a:r>
                  <a:rPr lang="zh-CN" altLang="zh-CN" sz="1400" dirty="0" smtClean="0"/>
                  <a:t>时</a:t>
                </a:r>
                <a:r>
                  <a:rPr lang="zh-CN" altLang="zh-CN" sz="1400" dirty="0" smtClean="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有：</a:t>
                </a:r>
              </a:p>
              <a:p>
                <a:pPr>
                  <a:lnSpc>
                    <a:spcPct val="150000"/>
                  </a:lnSpc>
                  <a:spcAft>
                    <a:spcPts val="0"/>
                  </a:spcAft>
                </a:pPr>
                <a:r>
                  <a:rPr lang="en-US" altLang="zh-CN" sz="1400" dirty="0">
                    <a:solidFill>
                      <a:srgbClr val="000000"/>
                    </a:solidFill>
                    <a:latin typeface="+mn-ea"/>
                    <a:cs typeface="Cambria Math" panose="02040503050406030204" pitchFamily="18" charset="0"/>
                  </a:rPr>
                  <a:t>𝑝(𝑡,𝐵)=0 </a:t>
                </a:r>
                <a:r>
                  <a:rPr lang="en-US" altLang="zh-CN" sz="1400" dirty="0">
                    <a:solidFill>
                      <a:srgbClr val="000000"/>
                    </a:solidFill>
                    <a:latin typeface="+mn-ea"/>
                    <a:cs typeface="宋体" panose="02010600030101010101" pitchFamily="2" charset="-122"/>
                  </a:rPr>
                  <a:t>(</a:t>
                </a:r>
                <a:r>
                  <a:rPr lang="en-US" altLang="zh-CN" sz="1400" dirty="0" smtClean="0">
                    <a:solidFill>
                      <a:srgbClr val="000000"/>
                    </a:solidFill>
                    <a:latin typeface="+mn-ea"/>
                    <a:cs typeface="宋体" panose="02010600030101010101" pitchFamily="2" charset="-122"/>
                  </a:rPr>
                  <a:t>3.4)</a:t>
                </a:r>
              </a:p>
              <a:p>
                <a:pPr>
                  <a:lnSpc>
                    <a:spcPct val="150000"/>
                  </a:lnSpc>
                  <a:spcAft>
                    <a:spcPts val="0"/>
                  </a:spcAft>
                </a:pPr>
                <a:r>
                  <a:rPr lang="zh-CN" altLang="zh-CN" sz="1400" dirty="0" smtClean="0">
                    <a:solidFill>
                      <a:srgbClr val="000000"/>
                    </a:solidFill>
                    <a:latin typeface="+mn-ea"/>
                    <a:cs typeface="宋体" panose="02010600030101010101" pitchFamily="2" charset="-122"/>
                  </a:rPr>
                  <a:t>因此</a:t>
                </a:r>
                <a:r>
                  <a:rPr lang="zh-CN" altLang="zh-CN" sz="1400" dirty="0">
                    <a:solidFill>
                      <a:srgbClr val="000000"/>
                    </a:solidFill>
                    <a:latin typeface="+mn-ea"/>
                    <a:cs typeface="宋体" panose="02010600030101010101" pitchFamily="2" charset="-122"/>
                  </a:rPr>
                  <a:t>，根据定义</a:t>
                </a:r>
                <a:r>
                  <a:rPr lang="en-US" altLang="zh-CN" sz="1400" dirty="0" smtClean="0">
                    <a:solidFill>
                      <a:srgbClr val="000000"/>
                    </a:solidFill>
                    <a:latin typeface="+mn-ea"/>
                    <a:cs typeface="宋体" panose="02010600030101010101" pitchFamily="2" charset="-122"/>
                  </a:rPr>
                  <a:t>3.6</a:t>
                </a:r>
                <a:r>
                  <a:rPr lang="zh-CN" altLang="en-US" sz="1400" dirty="0" smtClean="0">
                    <a:solidFill>
                      <a:srgbClr val="000000"/>
                    </a:solidFill>
                    <a:latin typeface="+mn-ea"/>
                    <a:cs typeface="宋体" panose="02010600030101010101" pitchFamily="2" charset="-122"/>
                  </a:rPr>
                  <a:t>（匹配桶</a:t>
                </a:r>
                <a:r>
                  <a:rPr lang="en-US" altLang="zh-CN" sz="1400" dirty="0" smtClean="0">
                    <a:solidFill>
                      <a:srgbClr val="000000"/>
                    </a:solidFill>
                    <a:latin typeface="+mn-ea"/>
                    <a:cs typeface="宋体" panose="02010600030101010101" pitchFamily="2" charset="-122"/>
                  </a:rPr>
                  <a:t>MB</a:t>
                </a:r>
                <a:r>
                  <a:rPr lang="zh-CN" altLang="en-US" sz="1400" dirty="0" smtClean="0">
                    <a:solidFill>
                      <a:srgbClr val="000000"/>
                    </a:solidFill>
                    <a:latin typeface="+mn-ea"/>
                    <a:cs typeface="宋体" panose="02010600030101010101" pitchFamily="2" charset="-122"/>
                  </a:rPr>
                  <a:t>）</a:t>
                </a:r>
                <a:r>
                  <a:rPr lang="zh-CN" altLang="zh-CN" sz="1400" dirty="0" smtClean="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有：</a:t>
                </a:r>
              </a:p>
              <a:p>
                <a:pPr>
                  <a:lnSpc>
                    <a:spcPct val="150000"/>
                  </a:lnSpc>
                  <a:spcAft>
                    <a:spcPts val="0"/>
                  </a:spcAft>
                </a:pPr>
                <a14:m>
                  <m:oMath xmlns:m="http://schemas.openxmlformats.org/officeDocument/2006/math">
                    <m:r>
                      <m:rPr>
                        <m:sty m:val="p"/>
                      </m:rPr>
                      <a:rPr lang="en-US" altLang="zh-CN" sz="1400">
                        <a:latin typeface="Cambria Math" panose="02040503050406030204" pitchFamily="18" charset="0"/>
                      </a:rPr>
                      <m:t>p</m:t>
                    </m:r>
                    <m:d>
                      <m:dPr>
                        <m:ctrlPr>
                          <a:rPr lang="zh-CN" altLang="zh-CN" sz="1400" i="1">
                            <a:latin typeface="Cambria Math" panose="02040503050406030204" pitchFamily="18" charset="0"/>
                          </a:rPr>
                        </m:ctrlPr>
                      </m:dPr>
                      <m:e>
                        <m:r>
                          <m:rPr>
                            <m:sty m:val="p"/>
                          </m:rPr>
                          <a:rPr lang="en-US" altLang="zh-CN" sz="1400">
                            <a:latin typeface="Cambria Math" panose="02040503050406030204" pitchFamily="18" charset="0"/>
                          </a:rPr>
                          <m:t>t</m:t>
                        </m:r>
                        <m:r>
                          <a:rPr lang="en-US" altLang="zh-CN" sz="1400">
                            <a:latin typeface="Cambria Math" panose="02040503050406030204" pitchFamily="18" charset="0"/>
                          </a:rPr>
                          <m:t>,</m:t>
                        </m:r>
                        <m:r>
                          <m:rPr>
                            <m:sty m:val="p"/>
                          </m:rPr>
                          <a:rPr lang="en-US" altLang="zh-CN" sz="1400">
                            <a:latin typeface="Cambria Math" panose="02040503050406030204" pitchFamily="18" charset="0"/>
                          </a:rPr>
                          <m:t>s</m:t>
                        </m:r>
                      </m:e>
                    </m:d>
                    <m:r>
                      <a:rPr lang="en-US" altLang="zh-CN" sz="1400">
                        <a:latin typeface="Cambria Math" panose="02040503050406030204" pitchFamily="18" charset="0"/>
                      </a:rPr>
                      <m:t>=</m:t>
                    </m:r>
                    <m:nary>
                      <m:naryPr>
                        <m:chr m:val="∑"/>
                        <m:limLoc m:val="subSup"/>
                        <m:supHide m:val="on"/>
                        <m:ctrlPr>
                          <a:rPr lang="zh-CN" altLang="zh-CN" sz="1400" i="1">
                            <a:latin typeface="Cambria Math" panose="02040503050406030204" pitchFamily="18" charset="0"/>
                          </a:rPr>
                        </m:ctrlPr>
                      </m:naryPr>
                      <m:sub>
                        <m:r>
                          <a:rPr lang="en-US" altLang="zh-CN" sz="1400" i="1">
                            <a:latin typeface="Cambria Math" panose="02040503050406030204" pitchFamily="18" charset="0"/>
                          </a:rPr>
                          <m:t>𝑀𝐵</m:t>
                        </m:r>
                      </m:sub>
                      <m:sup/>
                      <m:e>
                        <m:r>
                          <a:rPr lang="en-US" altLang="zh-CN" sz="1400" i="1">
                            <a:latin typeface="Cambria Math" panose="02040503050406030204" pitchFamily="18" charset="0"/>
                          </a:rPr>
                          <m:t>𝑝</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𝑀𝐵</m:t>
                        </m:r>
                        <m:r>
                          <a:rPr lang="en-US" altLang="zh-CN" sz="1400" i="1">
                            <a:latin typeface="Cambria Math" panose="02040503050406030204" pitchFamily="18" charset="0"/>
                          </a:rPr>
                          <m:t>)</m:t>
                        </m:r>
                        <m:r>
                          <a:rPr lang="en-US" altLang="zh-CN" sz="1400" i="1">
                            <a:latin typeface="Cambria Math" panose="02040503050406030204" pitchFamily="18" charset="0"/>
                          </a:rPr>
                          <m:t>𝑝</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𝑀𝐵</m:t>
                        </m:r>
                        <m:r>
                          <a:rPr lang="en-US" altLang="zh-CN" sz="1400" i="1">
                            <a:latin typeface="Cambria Math" panose="02040503050406030204" pitchFamily="18" charset="0"/>
                          </a:rPr>
                          <m:t>)</m:t>
                        </m:r>
                      </m:e>
                    </m:nary>
                  </m:oMath>
                </a14:m>
                <a:r>
                  <a:rPr lang="en-US" altLang="zh-CN" sz="1400" dirty="0">
                    <a:solidFill>
                      <a:srgbClr val="000000"/>
                    </a:solidFill>
                    <a:latin typeface="+mn-ea"/>
                    <a:cs typeface="宋体" panose="02010600030101010101" pitchFamily="2" charset="-122"/>
                  </a:rPr>
                  <a:t>(3.5)</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其中，</a:t>
                </a:r>
                <a:r>
                  <a:rPr lang="en-US" altLang="zh-CN" sz="1400" dirty="0">
                    <a:solidFill>
                      <a:srgbClr val="000000"/>
                    </a:solidFill>
                    <a:latin typeface="+mn-ea"/>
                    <a:cs typeface="宋体" panose="02010600030101010101" pitchFamily="2" charset="-122"/>
                  </a:rPr>
                  <a:t>MB</a:t>
                </a:r>
                <a:r>
                  <a:rPr lang="zh-CN" altLang="zh-CN" sz="1400" dirty="0">
                    <a:solidFill>
                      <a:srgbClr val="000000"/>
                    </a:solidFill>
                    <a:latin typeface="+mn-ea"/>
                    <a:cs typeface="宋体" panose="02010600030101010101" pitchFamily="2" charset="-122"/>
                  </a:rPr>
                  <a:t>为个体</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的匹配桶。对任意</a:t>
                </a:r>
                <a:r>
                  <a:rPr lang="en-US" altLang="zh-CN" sz="1400" dirty="0">
                    <a:solidFill>
                      <a:srgbClr val="000000"/>
                    </a:solidFill>
                    <a:latin typeface="+mn-ea"/>
                    <a:cs typeface="宋体" panose="02010600030101010101" pitchFamily="2" charset="-122"/>
                  </a:rPr>
                  <a:t>MB</a:t>
                </a:r>
                <a:r>
                  <a:rPr lang="zh-CN" altLang="zh-CN" sz="1400" dirty="0">
                    <a:solidFill>
                      <a:srgbClr val="000000"/>
                    </a:solidFill>
                    <a:latin typeface="+mn-ea"/>
                    <a:cs typeface="宋体" panose="02010600030101010101" pitchFamily="2" charset="-122"/>
                  </a:rPr>
                  <a:t>中出现次数最高的敏感值</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，有：</a:t>
                </a:r>
              </a:p>
              <a:p>
                <a:pPr>
                  <a:lnSpc>
                    <a:spcPct val="150000"/>
                  </a:lnSpc>
                  <a:spcAft>
                    <a:spcPts val="0"/>
                  </a:spcAft>
                </a:pPr>
                <a:r>
                  <a:rPr lang="en-US" altLang="zh-CN" sz="1400" dirty="0">
                    <a:solidFill>
                      <a:srgbClr val="000000"/>
                    </a:solidFill>
                    <a:latin typeface="+mn-ea"/>
                    <a:cs typeface="Cambria Math" panose="02040503050406030204" pitchFamily="18" charset="0"/>
                  </a:rPr>
                  <a:t>|𝑀𝐵(𝑠)|≤|𝑀𝐵(𝑠′)| </a:t>
                </a:r>
                <a:r>
                  <a:rPr lang="en-US" altLang="zh-CN" sz="1400" dirty="0">
                    <a:solidFill>
                      <a:srgbClr val="000000"/>
                    </a:solidFill>
                    <a:latin typeface="+mn-ea"/>
                    <a:cs typeface="宋体" panose="02010600030101010101" pitchFamily="2" charset="-122"/>
                  </a:rPr>
                  <a:t>(3.6</a:t>
                </a:r>
                <a:r>
                  <a:rPr lang="en-US" altLang="zh-CN" sz="1400" dirty="0" smtClean="0">
                    <a:solidFill>
                      <a:srgbClr val="000000"/>
                    </a:solidFill>
                    <a:latin typeface="+mn-ea"/>
                    <a:cs typeface="宋体" panose="02010600030101010101" pitchFamily="2" charset="-122"/>
                  </a:rPr>
                  <a:t>)		</a:t>
                </a:r>
                <a:r>
                  <a:rPr lang="zh-CN" altLang="zh-CN" sz="1400" dirty="0" smtClean="0">
                    <a:solidFill>
                      <a:srgbClr val="000000"/>
                    </a:solidFill>
                    <a:latin typeface="+mn-ea"/>
                    <a:cs typeface="宋体" panose="02010600030101010101" pitchFamily="2" charset="-122"/>
                  </a:rPr>
                  <a:t>因此</a:t>
                </a:r>
                <a:r>
                  <a:rPr lang="zh-CN" altLang="zh-CN" sz="1400" dirty="0">
                    <a:solidFill>
                      <a:srgbClr val="000000"/>
                    </a:solidFill>
                    <a:latin typeface="+mn-ea"/>
                    <a:cs typeface="宋体" panose="02010600030101010101" pitchFamily="2" charset="-122"/>
                  </a:rPr>
                  <a:t>，</a:t>
                </a:r>
                <a:r>
                  <a:rPr lang="zh-CN" altLang="zh-CN" sz="1400" dirty="0" smtClean="0">
                    <a:solidFill>
                      <a:srgbClr val="000000"/>
                    </a:solidFill>
                    <a:latin typeface="+mn-ea"/>
                    <a:cs typeface="宋体" panose="02010600030101010101" pitchFamily="2" charset="-122"/>
                  </a:rPr>
                  <a:t>有</a:t>
                </a:r>
                <a14:m>
                  <m:oMath xmlns:m="http://schemas.openxmlformats.org/officeDocument/2006/math">
                    <m:r>
                      <m:rPr>
                        <m:sty m:val="p"/>
                      </m:rPr>
                      <a:rPr lang="en-US" altLang="zh-CN" sz="1400">
                        <a:latin typeface="Cambria Math" panose="02040503050406030204" pitchFamily="18" charset="0"/>
                      </a:rPr>
                      <m:t>p</m:t>
                    </m:r>
                    <m:d>
                      <m:dPr>
                        <m:ctrlPr>
                          <a:rPr lang="zh-CN" altLang="zh-CN" sz="1400" i="1">
                            <a:latin typeface="Cambria Math" panose="02040503050406030204" pitchFamily="18" charset="0"/>
                          </a:rPr>
                        </m:ctrlPr>
                      </m:dPr>
                      <m:e>
                        <m:r>
                          <m:rPr>
                            <m:sty m:val="p"/>
                          </m:rPr>
                          <a:rPr lang="en-US" altLang="zh-CN" sz="1400">
                            <a:latin typeface="Cambria Math" panose="02040503050406030204" pitchFamily="18" charset="0"/>
                          </a:rPr>
                          <m:t>s</m:t>
                        </m:r>
                      </m:e>
                      <m:e>
                        <m:r>
                          <m:rPr>
                            <m:sty m:val="p"/>
                          </m:rPr>
                          <a:rPr lang="en-US" altLang="zh-CN" sz="1400">
                            <a:latin typeface="Cambria Math" panose="02040503050406030204" pitchFamily="18" charset="0"/>
                          </a:rPr>
                          <m:t>t</m:t>
                        </m:r>
                        <m:r>
                          <a:rPr lang="en-US" altLang="zh-CN" sz="1400">
                            <a:latin typeface="Cambria Math" panose="02040503050406030204" pitchFamily="18" charset="0"/>
                          </a:rPr>
                          <m:t>,</m:t>
                        </m:r>
                        <m:r>
                          <m:rPr>
                            <m:sty m:val="p"/>
                          </m:rPr>
                          <a:rPr lang="en-US" altLang="zh-CN" sz="1400">
                            <a:latin typeface="Cambria Math" panose="02040503050406030204" pitchFamily="18" charset="0"/>
                          </a:rPr>
                          <m:t>MB</m:t>
                        </m:r>
                      </m:e>
                    </m:d>
                    <m:r>
                      <a:rPr lang="en-US" altLang="zh-CN" sz="1400">
                        <a:latin typeface="Cambria Math" panose="02040503050406030204" pitchFamily="18" charset="0"/>
                      </a:rPr>
                      <m:t>=</m:t>
                    </m:r>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e>
                        </m:d>
                      </m:num>
                      <m:den>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e>
                        </m:d>
                      </m:num>
                      <m:den>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oMath>
                </a14:m>
                <a:r>
                  <a:rPr lang="en-US" altLang="zh-CN" sz="1400" dirty="0"/>
                  <a:t> </a:t>
                </a:r>
                <a:r>
                  <a:rPr lang="en-US" altLang="zh-CN" sz="1400" dirty="0">
                    <a:solidFill>
                      <a:srgbClr val="000000"/>
                    </a:solidFill>
                    <a:latin typeface="+mn-ea"/>
                    <a:cs typeface="宋体" panose="02010600030101010101" pitchFamily="2" charset="-122"/>
                  </a:rPr>
                  <a:t>(3.7)</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根据式</a:t>
                </a:r>
                <a:r>
                  <a:rPr lang="en-US" altLang="zh-CN" sz="1400" dirty="0">
                    <a:solidFill>
                      <a:srgbClr val="000000"/>
                    </a:solidFill>
                    <a:latin typeface="+mn-ea"/>
                    <a:cs typeface="宋体" panose="02010600030101010101" pitchFamily="2" charset="-122"/>
                  </a:rPr>
                  <a:t>(3.5)</a:t>
                </a:r>
                <a:r>
                  <a:rPr lang="zh-CN" altLang="zh-CN" sz="1400" dirty="0">
                    <a:solidFill>
                      <a:srgbClr val="000000"/>
                    </a:solidFill>
                    <a:latin typeface="+mn-ea"/>
                    <a:cs typeface="宋体" panose="02010600030101010101" pitchFamily="2" charset="-122"/>
                  </a:rPr>
                  <a:t>，有</a:t>
                </a:r>
              </a:p>
              <a:p>
                <a:pPr>
                  <a:lnSpc>
                    <a:spcPct val="150000"/>
                  </a:lnSpc>
                  <a:spcAft>
                    <a:spcPts val="0"/>
                  </a:spcAft>
                </a:pPr>
                <a14:m>
                  <m:oMath xmlns:m="http://schemas.openxmlformats.org/officeDocument/2006/math">
                    <m:r>
                      <m:rPr>
                        <m:sty m:val="p"/>
                      </m:rPr>
                      <a:rPr lang="en-US" altLang="zh-CN" sz="1400">
                        <a:latin typeface="Cambria Math" panose="02040503050406030204" pitchFamily="18" charset="0"/>
                      </a:rPr>
                      <m:t>p</m:t>
                    </m:r>
                    <m:r>
                      <a:rPr lang="en-US" altLang="zh-CN" sz="1400">
                        <a:latin typeface="Cambria Math" panose="02040503050406030204" pitchFamily="18" charset="0"/>
                      </a:rPr>
                      <m:t>(</m:t>
                    </m:r>
                    <m:r>
                      <m:rPr>
                        <m:sty m:val="p"/>
                      </m:rPr>
                      <a:rPr lang="en-US" altLang="zh-CN" sz="1400">
                        <a:latin typeface="Cambria Math" panose="02040503050406030204" pitchFamily="18" charset="0"/>
                      </a:rPr>
                      <m:t>t</m:t>
                    </m:r>
                    <m:r>
                      <a:rPr lang="en-US" altLang="zh-CN" sz="1400">
                        <a:latin typeface="Cambria Math" panose="02040503050406030204" pitchFamily="18" charset="0"/>
                      </a:rPr>
                      <m:t>,</m:t>
                    </m:r>
                    <m:r>
                      <m:rPr>
                        <m:sty m:val="p"/>
                      </m:rPr>
                      <a:rPr lang="en-US" altLang="zh-CN" sz="1400">
                        <a:latin typeface="Cambria Math" panose="02040503050406030204" pitchFamily="18" charset="0"/>
                      </a:rPr>
                      <m:t>s</m:t>
                    </m:r>
                    <m:r>
                      <a:rPr lang="en-US" altLang="zh-CN" sz="1400">
                        <a:latin typeface="Cambria Math" panose="02040503050406030204" pitchFamily="18" charset="0"/>
                      </a:rPr>
                      <m:t>)≤</m:t>
                    </m:r>
                    <m:nary>
                      <m:naryPr>
                        <m:chr m:val="∑"/>
                        <m:limLoc m:val="subSup"/>
                        <m:supHide m:val="on"/>
                        <m:ctrlPr>
                          <a:rPr lang="zh-CN" altLang="zh-CN" sz="1400" i="1">
                            <a:latin typeface="Cambria Math" panose="02040503050406030204" pitchFamily="18" charset="0"/>
                          </a:rPr>
                        </m:ctrlPr>
                      </m:naryPr>
                      <m:sub>
                        <m:r>
                          <a:rPr lang="en-US" altLang="zh-CN" sz="1400" i="1">
                            <a:latin typeface="Cambria Math" panose="02040503050406030204" pitchFamily="18" charset="0"/>
                          </a:rPr>
                          <m:t>𝑀𝐵</m:t>
                        </m:r>
                      </m:sub>
                      <m:sup/>
                      <m:e>
                        <m:r>
                          <a:rPr lang="en-US" altLang="zh-CN" sz="1400" i="1">
                            <a:latin typeface="Cambria Math" panose="02040503050406030204" pitchFamily="18" charset="0"/>
                          </a:rPr>
                          <m:t>𝑝</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𝑀𝐵</m:t>
                        </m:r>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r>
                                  <a:rPr lang="en-US" altLang="zh-CN" sz="1400" i="1">
                                    <a:latin typeface="Cambria Math" panose="02040503050406030204" pitchFamily="18" charset="0"/>
                                  </a:rPr>
                                  <m:t>(</m:t>
                                </m:r>
                                <m:r>
                                  <a:rPr lang="en-US" altLang="zh-CN" sz="1400" i="1">
                                    <a:latin typeface="Cambria Math" panose="02040503050406030204" pitchFamily="18" charset="0"/>
                                  </a:rPr>
                                  <m:t>𝑠</m:t>
                                </m:r>
                                <m:r>
                                  <a:rPr lang="en-US" altLang="zh-CN" sz="1400" i="1">
                                    <a:latin typeface="Cambria Math" panose="02040503050406030204" pitchFamily="18" charset="0"/>
                                  </a:rPr>
                                  <m:t>′)</m:t>
                                </m:r>
                              </m:e>
                            </m:d>
                          </m:num>
                          <m:den>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e>
                    </m:nary>
                  </m:oMath>
                </a14:m>
                <a:r>
                  <a:rPr lang="en-US" altLang="zh-CN" sz="1400" dirty="0"/>
                  <a:t> </a:t>
                </a:r>
                <a:r>
                  <a:rPr lang="en-US" altLang="zh-CN" sz="1400" dirty="0">
                    <a:solidFill>
                      <a:srgbClr val="000000"/>
                    </a:solidFill>
                    <a:latin typeface="+mn-ea"/>
                    <a:cs typeface="宋体" panose="02010600030101010101" pitchFamily="2" charset="-122"/>
                  </a:rPr>
                  <a:t>(3.8</a:t>
                </a:r>
                <a:r>
                  <a:rPr lang="en-US" altLang="zh-CN" sz="1400" dirty="0" smtClean="0">
                    <a:solidFill>
                      <a:srgbClr val="000000"/>
                    </a:solidFill>
                    <a:latin typeface="+mn-ea"/>
                    <a:cs typeface="宋体" panose="02010600030101010101" pitchFamily="2" charset="-122"/>
                  </a:rPr>
                  <a:t>)</a:t>
                </a:r>
                <a:endParaRPr lang="zh-CN" altLang="zh-CN" sz="1400" dirty="0">
                  <a:solidFill>
                    <a:srgbClr val="000000"/>
                  </a:solidFill>
                  <a:latin typeface="+mn-ea"/>
                  <a:cs typeface="宋体" panose="0201060003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669924" y="2527224"/>
                <a:ext cx="11229976" cy="3858300"/>
              </a:xfrm>
              <a:prstGeom prst="rect">
                <a:avLst/>
              </a:prstGeom>
              <a:blipFill rotWithShape="0">
                <a:blip r:embed="rId2"/>
                <a:stretch>
                  <a:fillRect l="-163" b="-5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69924" y="1118225"/>
                <a:ext cx="10506076" cy="1415387"/>
              </a:xfrm>
              <a:prstGeom prst="rect">
                <a:avLst/>
              </a:prstGeom>
            </p:spPr>
            <p:txBody>
              <a:bodyPr wrap="square">
                <a:spAutoFit/>
              </a:bodyPr>
              <a:lstStyle/>
              <a:p>
                <a:pPr>
                  <a:lnSpc>
                    <a:spcPct val="150000"/>
                  </a:lnSpc>
                  <a:spcAft>
                    <a:spcPts val="0"/>
                  </a:spcAft>
                </a:pPr>
                <a:r>
                  <a:rPr lang="zh-CN" altLang="zh-CN" sz="1600" dirty="0">
                    <a:solidFill>
                      <a:srgbClr val="000000"/>
                    </a:solidFill>
                    <a:latin typeface="+mn-ea"/>
                    <a:cs typeface="宋体" panose="02010600030101010101" pitchFamily="2" charset="-122"/>
                  </a:rPr>
                  <a:t>定理</a:t>
                </a:r>
                <a:r>
                  <a:rPr lang="en-US" altLang="zh-CN" sz="1600" dirty="0">
                    <a:solidFill>
                      <a:srgbClr val="000000"/>
                    </a:solidFill>
                    <a:latin typeface="+mn-ea"/>
                    <a:cs typeface="宋体" panose="02010600030101010101" pitchFamily="2" charset="-122"/>
                  </a:rPr>
                  <a:t>3.2</a:t>
                </a:r>
                <a:r>
                  <a:rPr lang="zh-CN" altLang="zh-CN" sz="1600" dirty="0">
                    <a:solidFill>
                      <a:srgbClr val="000000"/>
                    </a:solidFill>
                    <a:latin typeface="+mn-ea"/>
                    <a:cs typeface="宋体" panose="02010600030101010101" pitchFamily="2" charset="-122"/>
                  </a:rPr>
                  <a:t>：在一个使用交叉桶泛化算法进行匿名的数据表中，对于任意个体</a:t>
                </a:r>
                <a:r>
                  <a:rPr lang="en-US" altLang="zh-CN" sz="1600" dirty="0">
                    <a:solidFill>
                      <a:srgbClr val="000000"/>
                    </a:solidFill>
                    <a:latin typeface="+mn-ea"/>
                    <a:cs typeface="Cambria Math" panose="02040503050406030204" pitchFamily="18" charset="0"/>
                  </a:rPr>
                  <a:t>𝑡∈𝑇</a:t>
                </a:r>
                <a:r>
                  <a:rPr lang="zh-CN" altLang="zh-CN" sz="1600" dirty="0">
                    <a:solidFill>
                      <a:srgbClr val="000000"/>
                    </a:solidFill>
                    <a:latin typeface="+mn-ea"/>
                    <a:cs typeface="宋体" panose="02010600030101010101" pitchFamily="2" charset="-122"/>
                  </a:rPr>
                  <a:t>，其敏感属性值</a:t>
                </a:r>
                <a:r>
                  <a:rPr lang="en-US" altLang="zh-CN" sz="1600" i="1" dirty="0">
                    <a:solidFill>
                      <a:srgbClr val="000000"/>
                    </a:solidFill>
                    <a:latin typeface="+mn-ea"/>
                    <a:cs typeface="Times New Roman" panose="02020603050405020304" pitchFamily="18" charset="0"/>
                  </a:rPr>
                  <a:t>s </a:t>
                </a:r>
                <a:r>
                  <a:rPr lang="zh-CN" altLang="zh-CN" sz="1600" dirty="0">
                    <a:solidFill>
                      <a:srgbClr val="000000"/>
                    </a:solidFill>
                    <a:latin typeface="+mn-ea"/>
                    <a:cs typeface="宋体" panose="02010600030101010101" pitchFamily="2" charset="-122"/>
                  </a:rPr>
                  <a:t>暴露的概率满足：</a:t>
                </a:r>
              </a:p>
              <a:p>
                <a:pPr algn="ctr">
                  <a:lnSpc>
                    <a:spcPct val="150000"/>
                  </a:lnSpc>
                  <a:spcAft>
                    <a:spcPts val="0"/>
                  </a:spcAft>
                </a:pPr>
                <a14:m>
                  <m:oMath xmlns:m="http://schemas.openxmlformats.org/officeDocument/2006/math">
                    <m:r>
                      <m:rPr>
                        <m:sty m:val="p"/>
                      </m:rPr>
                      <a:rPr lang="en-US" altLang="zh-CN" sz="1600">
                        <a:latin typeface="Cambria Math" panose="02040503050406030204" pitchFamily="18" charset="0"/>
                      </a:rPr>
                      <m:t>p</m:t>
                    </m:r>
                    <m:r>
                      <a:rPr lang="en-US" altLang="zh-CN" sz="1600">
                        <a:latin typeface="Cambria Math" panose="02040503050406030204" pitchFamily="18" charset="0"/>
                      </a:rPr>
                      <m:t>(</m:t>
                    </m:r>
                    <m:r>
                      <m:rPr>
                        <m:sty m:val="p"/>
                      </m:rPr>
                      <a:rPr lang="en-US" altLang="zh-CN" sz="1600">
                        <a:latin typeface="Cambria Math" panose="02040503050406030204" pitchFamily="18" charset="0"/>
                      </a:rPr>
                      <m:t>t</m:t>
                    </m:r>
                    <m:r>
                      <a:rPr lang="en-US" altLang="zh-CN" sz="1600">
                        <a:latin typeface="Cambria Math" panose="02040503050406030204" pitchFamily="18" charset="0"/>
                      </a:rPr>
                      <m:t>,</m:t>
                    </m:r>
                    <m:r>
                      <m:rPr>
                        <m:sty m:val="p"/>
                      </m:rPr>
                      <a:rPr lang="en-US" altLang="zh-CN" sz="1600">
                        <a:latin typeface="Cambria Math" panose="02040503050406030204" pitchFamily="18" charset="0"/>
                      </a:rPr>
                      <m:t>s</m:t>
                    </m:r>
                    <m:r>
                      <a:rPr lang="en-US" altLang="zh-CN" sz="1600">
                        <a:latin typeface="Cambria Math" panose="02040503050406030204" pitchFamily="18" charset="0"/>
                      </a:rPr>
                      <m:t>)=</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panose="02040503050406030204" pitchFamily="18" charset="0"/>
                          </a:rPr>
                          <m:t>𝑀𝐵</m:t>
                        </m:r>
                      </m:sub>
                      <m:sup/>
                      <m:e>
                        <m:r>
                          <a:rPr lang="en-US" altLang="zh-CN" sz="1600" i="1">
                            <a:latin typeface="Cambria Math" panose="02040503050406030204" pitchFamily="18" charset="0"/>
                          </a:rPr>
                          <m:t>𝑝</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𝑀𝐵</m:t>
                        </m:r>
                        <m:r>
                          <a:rPr lang="en-US" altLang="zh-CN" sz="1600" i="1">
                            <a:latin typeface="Cambria Math" panose="02040503050406030204" pitchFamily="18" charset="0"/>
                          </a:rPr>
                          <m:t>)</m:t>
                        </m:r>
                      </m:e>
                    </m:nary>
                    <m:f>
                      <m:fPr>
                        <m:ctrlPr>
                          <a:rPr lang="zh-CN" altLang="zh-CN" sz="1600" i="1">
                            <a:latin typeface="Cambria Math" panose="02040503050406030204" pitchFamily="18" charset="0"/>
                          </a:rPr>
                        </m:ctrlPr>
                      </m:fPr>
                      <m:num>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𝑀𝐵</m:t>
                            </m:r>
                            <m:r>
                              <a:rPr lang="en-US" altLang="zh-CN" sz="1600" i="1">
                                <a:latin typeface="Cambria Math" panose="02040503050406030204" pitchFamily="18" charset="0"/>
                              </a:rPr>
                              <m:t>(</m:t>
                            </m:r>
                            <m:r>
                              <a:rPr lang="en-US" altLang="zh-CN" sz="1600" i="1">
                                <a:latin typeface="Cambria Math" panose="02040503050406030204" pitchFamily="18" charset="0"/>
                              </a:rPr>
                              <m:t>𝑆</m:t>
                            </m:r>
                            <m:r>
                              <a:rPr lang="en-US" altLang="zh-CN" sz="1600" i="1">
                                <a:latin typeface="Cambria Math" panose="02040503050406030204" pitchFamily="18" charset="0"/>
                              </a:rPr>
                              <m:t>′)</m:t>
                            </m:r>
                          </m:e>
                        </m:d>
                      </m:num>
                      <m:den>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𝑀𝐵</m:t>
                            </m:r>
                          </m:e>
                        </m:d>
                      </m:den>
                    </m:f>
                  </m:oMath>
                </a14:m>
                <a:r>
                  <a:rPr lang="en-US" altLang="zh-CN" sz="1600" dirty="0">
                    <a:solidFill>
                      <a:srgbClr val="000000"/>
                    </a:solidFill>
                    <a:latin typeface="+mn-ea"/>
                    <a:cs typeface="Cambria Math" panose="02040503050406030204" pitchFamily="18" charset="0"/>
                  </a:rPr>
                  <a:t> </a:t>
                </a:r>
                <a:r>
                  <a:rPr lang="en-US" altLang="zh-CN" sz="1600" dirty="0">
                    <a:solidFill>
                      <a:srgbClr val="000000"/>
                    </a:solidFill>
                    <a:latin typeface="+mn-ea"/>
                    <a:cs typeface="宋体" panose="02010600030101010101" pitchFamily="2" charset="-122"/>
                  </a:rPr>
                  <a:t>(3.2)</a:t>
                </a:r>
                <a:endParaRPr lang="zh-CN" altLang="zh-CN" sz="1600" dirty="0">
                  <a:solidFill>
                    <a:srgbClr val="000000"/>
                  </a:solidFill>
                  <a:latin typeface="+mn-ea"/>
                  <a:cs typeface="宋体" panose="02010600030101010101" pitchFamily="2" charset="-122"/>
                </a:endParaRPr>
              </a:p>
              <a:p>
                <a:pPr>
                  <a:lnSpc>
                    <a:spcPct val="150000"/>
                  </a:lnSpc>
                  <a:spcAft>
                    <a:spcPts val="0"/>
                  </a:spcAft>
                </a:pPr>
                <a:r>
                  <a:rPr lang="zh-CN" altLang="zh-CN" sz="1600" dirty="0">
                    <a:solidFill>
                      <a:srgbClr val="000000"/>
                    </a:solidFill>
                    <a:latin typeface="+mn-ea"/>
                    <a:cs typeface="宋体" panose="02010600030101010101" pitchFamily="2" charset="-122"/>
                  </a:rPr>
                  <a:t>其中，</a:t>
                </a:r>
                <a:r>
                  <a:rPr lang="en-US" altLang="zh-CN" sz="1600" dirty="0">
                    <a:solidFill>
                      <a:srgbClr val="000000"/>
                    </a:solidFill>
                    <a:latin typeface="+mn-ea"/>
                    <a:cs typeface="Cambria Math" panose="02040503050406030204" pitchFamily="18" charset="0"/>
                  </a:rPr>
                  <a:t>|𝑀𝐵(𝑠′)|</a:t>
                </a:r>
                <a:r>
                  <a:rPr lang="zh-CN" altLang="zh-CN" sz="1600" dirty="0">
                    <a:solidFill>
                      <a:srgbClr val="000000"/>
                    </a:solidFill>
                    <a:latin typeface="+mn-ea"/>
                    <a:cs typeface="宋体" panose="02010600030101010101" pitchFamily="2" charset="-122"/>
                  </a:rPr>
                  <a:t>为在匹配桶</a:t>
                </a:r>
                <a:r>
                  <a:rPr lang="en-US" altLang="zh-CN" sz="1600" dirty="0">
                    <a:solidFill>
                      <a:srgbClr val="000000"/>
                    </a:solidFill>
                    <a:latin typeface="+mn-ea"/>
                    <a:cs typeface="Times New Roman" panose="02020603050405020304" pitchFamily="18" charset="0"/>
                  </a:rPr>
                  <a:t>MB </a:t>
                </a:r>
                <a:r>
                  <a:rPr lang="zh-CN" altLang="zh-CN" sz="1600" dirty="0">
                    <a:solidFill>
                      <a:srgbClr val="000000"/>
                    </a:solidFill>
                    <a:latin typeface="+mn-ea"/>
                    <a:cs typeface="宋体" panose="02010600030101010101" pitchFamily="2" charset="-122"/>
                  </a:rPr>
                  <a:t>中出现次数最多的敏感值</a:t>
                </a:r>
                <a:r>
                  <a:rPr lang="en-US" altLang="zh-CN" sz="1600" dirty="0">
                    <a:solidFill>
                      <a:srgbClr val="000000"/>
                    </a:solidFill>
                    <a:latin typeface="+mn-ea"/>
                    <a:cs typeface="Times New Roman" panose="02020603050405020304" pitchFamily="18" charset="0"/>
                  </a:rPr>
                  <a:t>s'</a:t>
                </a:r>
                <a:r>
                  <a:rPr lang="zh-CN" altLang="zh-CN" sz="1600" dirty="0">
                    <a:solidFill>
                      <a:srgbClr val="000000"/>
                    </a:solidFill>
                    <a:latin typeface="+mn-ea"/>
                    <a:cs typeface="宋体" panose="02010600030101010101" pitchFamily="2" charset="-122"/>
                  </a:rPr>
                  <a:t>的数量，并且</a:t>
                </a:r>
                <a:r>
                  <a:rPr lang="en-US" altLang="zh-CN" sz="1600" dirty="0">
                    <a:solidFill>
                      <a:srgbClr val="000000"/>
                    </a:solidFill>
                    <a:latin typeface="+mn-ea"/>
                    <a:cs typeface="Cambria Math" panose="02040503050406030204" pitchFamily="18" charset="0"/>
                  </a:rPr>
                  <a:t>|𝑀𝐵|</a:t>
                </a:r>
                <a:r>
                  <a:rPr lang="zh-CN" altLang="zh-CN" sz="1600" dirty="0">
                    <a:solidFill>
                      <a:srgbClr val="000000"/>
                    </a:solidFill>
                    <a:latin typeface="+mn-ea"/>
                    <a:cs typeface="宋体" panose="02010600030101010101" pitchFamily="2" charset="-122"/>
                  </a:rPr>
                  <a:t>为</a:t>
                </a:r>
                <a:r>
                  <a:rPr lang="en-US" altLang="zh-CN" sz="1600" dirty="0">
                    <a:solidFill>
                      <a:srgbClr val="000000"/>
                    </a:solidFill>
                    <a:latin typeface="+mn-ea"/>
                    <a:cs typeface="Times New Roman" panose="02020603050405020304" pitchFamily="18" charset="0"/>
                  </a:rPr>
                  <a:t>MB </a:t>
                </a:r>
                <a:r>
                  <a:rPr lang="zh-CN" altLang="zh-CN" sz="1600" dirty="0">
                    <a:solidFill>
                      <a:srgbClr val="000000"/>
                    </a:solidFill>
                    <a:latin typeface="+mn-ea"/>
                    <a:cs typeface="宋体" panose="02010600030101010101" pitchFamily="2" charset="-122"/>
                  </a:rPr>
                  <a:t>中包含个体的数量。</a:t>
                </a:r>
              </a:p>
            </p:txBody>
          </p:sp>
        </mc:Choice>
        <mc:Fallback xmlns="">
          <p:sp>
            <p:nvSpPr>
              <p:cNvPr id="10" name="矩形 9"/>
              <p:cNvSpPr>
                <a:spLocks noRot="1" noChangeAspect="1" noMove="1" noResize="1" noEditPoints="1" noAdjustHandles="1" noChangeArrowheads="1" noChangeShapeType="1" noTextEdit="1"/>
              </p:cNvSpPr>
              <p:nvPr/>
            </p:nvSpPr>
            <p:spPr>
              <a:xfrm>
                <a:off x="669924" y="1118225"/>
                <a:ext cx="10506076" cy="1415387"/>
              </a:xfrm>
              <a:prstGeom prst="rect">
                <a:avLst/>
              </a:prstGeom>
              <a:blipFill rotWithShape="0">
                <a:blip r:embed="rId3"/>
                <a:stretch>
                  <a:fillRect l="-348" b="-51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4331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5AE612-AFCA-4119-B511-E0F73623DEED}"/>
              </a:ext>
            </a:extLst>
          </p:cNvPr>
          <p:cNvSpPr>
            <a:spLocks noGrp="1"/>
          </p:cNvSpPr>
          <p:nvPr>
            <p:ph type="title"/>
          </p:nvPr>
        </p:nvSpPr>
        <p:spPr/>
        <p:txBody>
          <a:bodyPr/>
          <a:lstStyle/>
          <a:p>
            <a:r>
              <a:rPr lang="en-US" altLang="zh-CN" dirty="0" smtClean="0"/>
              <a:t>3.1 </a:t>
            </a:r>
            <a:r>
              <a:rPr lang="zh-CN" altLang="en-US" dirty="0" smtClean="0"/>
              <a:t>隐私保护分析</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669924" y="1093043"/>
                <a:ext cx="8562976" cy="1461747"/>
              </a:xfrm>
              <a:prstGeom prst="rect">
                <a:avLst/>
              </a:prstGeom>
            </p:spPr>
            <p:txBody>
              <a:bodyPr wrap="square">
                <a:spAutoFit/>
              </a:bodyPr>
              <a:lstStyle/>
              <a:p>
                <a:pPr>
                  <a:spcAft>
                    <a:spcPts val="0"/>
                  </a:spcAft>
                </a:pPr>
                <a:r>
                  <a:rPr lang="zh-CN" altLang="zh-CN" sz="1600" dirty="0">
                    <a:solidFill>
                      <a:srgbClr val="000000"/>
                    </a:solidFill>
                    <a:latin typeface="+mn-ea"/>
                    <a:cs typeface="宋体" panose="02010600030101010101" pitchFamily="2" charset="-122"/>
                  </a:rPr>
                  <a:t>推论</a:t>
                </a:r>
                <a:r>
                  <a:rPr lang="en-US" altLang="zh-CN" sz="1600" dirty="0">
                    <a:solidFill>
                      <a:srgbClr val="000000"/>
                    </a:solidFill>
                    <a:latin typeface="+mn-ea"/>
                    <a:cs typeface="宋体" panose="02010600030101010101" pitchFamily="2" charset="-122"/>
                  </a:rPr>
                  <a:t>3.2</a:t>
                </a:r>
                <a:r>
                  <a:rPr lang="zh-CN" altLang="zh-CN" sz="1600" dirty="0">
                    <a:solidFill>
                      <a:srgbClr val="000000"/>
                    </a:solidFill>
                    <a:latin typeface="+mn-ea"/>
                    <a:cs typeface="宋体" panose="02010600030101010101" pitchFamily="2" charset="-122"/>
                  </a:rPr>
                  <a:t>：对于使用交叉桶泛化算法进行匿名的数据表，如果匿名数据表遵循</a:t>
                </a:r>
                <a:r>
                  <a:rPr lang="en-US" altLang="zh-CN" sz="1600" i="1" dirty="0">
                    <a:solidFill>
                      <a:srgbClr val="000000"/>
                    </a:solidFill>
                    <a:latin typeface="+mn-ea"/>
                    <a:cs typeface="宋体" panose="02010600030101010101" pitchFamily="2" charset="-122"/>
                  </a:rPr>
                  <a:t>l</a:t>
                </a:r>
                <a:r>
                  <a:rPr lang="en-US" altLang="zh-CN" sz="1600" dirty="0">
                    <a:solidFill>
                      <a:srgbClr val="000000"/>
                    </a:solidFill>
                    <a:latin typeface="+mn-ea"/>
                    <a:cs typeface="宋体" panose="02010600030101010101" pitchFamily="2" charset="-122"/>
                  </a:rPr>
                  <a:t>-diversity</a:t>
                </a:r>
                <a:r>
                  <a:rPr lang="zh-CN" altLang="zh-CN" sz="1600" dirty="0">
                    <a:solidFill>
                      <a:srgbClr val="000000"/>
                    </a:solidFill>
                    <a:latin typeface="+mn-ea"/>
                    <a:cs typeface="宋体" panose="02010600030101010101" pitchFamily="2" charset="-122"/>
                  </a:rPr>
                  <a:t>匿名原则，则对数据表中的所有个体需要满足如下条件</a:t>
                </a:r>
                <a:r>
                  <a:rPr lang="zh-CN" altLang="zh-CN" sz="1600" dirty="0" smtClean="0">
                    <a:solidFill>
                      <a:srgbClr val="000000"/>
                    </a:solidFill>
                    <a:latin typeface="+mn-ea"/>
                    <a:cs typeface="宋体" panose="02010600030101010101" pitchFamily="2" charset="-122"/>
                  </a:rPr>
                  <a:t>：</a:t>
                </a:r>
                <a:endParaRPr lang="en-US" altLang="zh-CN" sz="1600" dirty="0" smtClean="0">
                  <a:solidFill>
                    <a:srgbClr val="000000"/>
                  </a:solidFill>
                  <a:latin typeface="+mn-ea"/>
                  <a:cs typeface="宋体" panose="02010600030101010101" pitchFamily="2" charset="-122"/>
                </a:endParaRPr>
              </a:p>
              <a:p>
                <a:pPr>
                  <a:spcAft>
                    <a:spcPts val="0"/>
                  </a:spcAft>
                </a:pPr>
                <a:r>
                  <a:rPr lang="zh-CN" altLang="zh-CN" sz="1600" dirty="0" smtClean="0">
                    <a:solidFill>
                      <a:srgbClr val="000000"/>
                    </a:solidFill>
                    <a:latin typeface="+mn-ea"/>
                    <a:cs typeface="宋体" panose="02010600030101010101" pitchFamily="2" charset="-122"/>
                  </a:rPr>
                  <a:t>（</a:t>
                </a:r>
                <a:r>
                  <a:rPr lang="en-US" altLang="zh-CN" sz="1600" dirty="0">
                    <a:solidFill>
                      <a:srgbClr val="000000"/>
                    </a:solidFill>
                    <a:latin typeface="+mn-ea"/>
                    <a:cs typeface="宋体" panose="02010600030101010101" pitchFamily="2" charset="-122"/>
                  </a:rPr>
                  <a:t>1</a:t>
                </a:r>
                <a:r>
                  <a:rPr lang="zh-CN" altLang="zh-CN" sz="1600" dirty="0">
                    <a:solidFill>
                      <a:srgbClr val="000000"/>
                    </a:solidFill>
                    <a:latin typeface="+mn-ea"/>
                    <a:cs typeface="宋体" panose="02010600030101010101" pitchFamily="2" charset="-122"/>
                  </a:rPr>
                  <a:t>）在其</a:t>
                </a:r>
                <a:r>
                  <a:rPr lang="zh-CN" altLang="zh-CN" sz="1600" dirty="0">
                    <a:solidFill>
                      <a:srgbClr val="FF0000"/>
                    </a:solidFill>
                    <a:latin typeface="+mn-ea"/>
                    <a:cs typeface="宋体" panose="02010600030101010101" pitchFamily="2" charset="-122"/>
                  </a:rPr>
                  <a:t>所有</a:t>
                </a:r>
                <a:r>
                  <a:rPr lang="zh-CN" altLang="zh-CN" sz="1600" dirty="0">
                    <a:solidFill>
                      <a:srgbClr val="000000"/>
                    </a:solidFill>
                    <a:latin typeface="+mn-ea"/>
                    <a:cs typeface="宋体" panose="02010600030101010101" pitchFamily="2" charset="-122"/>
                  </a:rPr>
                  <a:t>匹配桶中，</a:t>
                </a:r>
                <a:r>
                  <a:rPr lang="zh-CN" altLang="zh-CN" sz="1600" dirty="0">
                    <a:solidFill>
                      <a:srgbClr val="000000"/>
                    </a:solidFill>
                    <a:highlight>
                      <a:srgbClr val="FFFF00"/>
                    </a:highlight>
                    <a:latin typeface="+mn-ea"/>
                    <a:cs typeface="宋体" panose="02010600030101010101" pitchFamily="2" charset="-122"/>
                  </a:rPr>
                  <a:t>每个敏感值仅出现一次</a:t>
                </a:r>
                <a:r>
                  <a:rPr lang="zh-CN" altLang="zh-CN" sz="1600" dirty="0" smtClean="0">
                    <a:solidFill>
                      <a:srgbClr val="000000"/>
                    </a:solidFill>
                    <a:latin typeface="+mn-ea"/>
                    <a:cs typeface="宋体" panose="02010600030101010101" pitchFamily="2" charset="-122"/>
                  </a:rPr>
                  <a:t>；</a:t>
                </a:r>
                <a:endParaRPr lang="en-US" altLang="zh-CN" sz="1600" dirty="0" smtClean="0">
                  <a:solidFill>
                    <a:srgbClr val="000000"/>
                  </a:solidFill>
                  <a:latin typeface="+mn-ea"/>
                  <a:cs typeface="宋体" panose="02010600030101010101" pitchFamily="2" charset="-122"/>
                </a:endParaRPr>
              </a:p>
              <a:p>
                <a:pPr>
                  <a:spcAft>
                    <a:spcPts val="0"/>
                  </a:spcAft>
                </a:pPr>
                <a:r>
                  <a:rPr lang="zh-CN" altLang="zh-CN" sz="1600" dirty="0" smtClean="0">
                    <a:solidFill>
                      <a:srgbClr val="000000"/>
                    </a:solidFill>
                    <a:latin typeface="+mn-ea"/>
                    <a:cs typeface="宋体" panose="02010600030101010101" pitchFamily="2" charset="-122"/>
                  </a:rPr>
                  <a:t>（</a:t>
                </a:r>
                <a:r>
                  <a:rPr lang="en-US" altLang="zh-CN" sz="1600" dirty="0">
                    <a:solidFill>
                      <a:srgbClr val="000000"/>
                    </a:solidFill>
                    <a:latin typeface="+mn-ea"/>
                    <a:cs typeface="宋体" panose="02010600030101010101" pitchFamily="2" charset="-122"/>
                  </a:rPr>
                  <a:t>2</a:t>
                </a:r>
                <a:r>
                  <a:rPr lang="zh-CN" altLang="zh-CN" sz="1600" dirty="0">
                    <a:solidFill>
                      <a:srgbClr val="000000"/>
                    </a:solidFill>
                    <a:latin typeface="+mn-ea"/>
                    <a:cs typeface="宋体" panose="02010600030101010101" pitchFamily="2" charset="-122"/>
                  </a:rPr>
                  <a:t>）对于</a:t>
                </a:r>
                <a:r>
                  <a:rPr lang="zh-CN" altLang="zh-CN" sz="1600" dirty="0">
                    <a:solidFill>
                      <a:srgbClr val="000000"/>
                    </a:solidFill>
                    <a:highlight>
                      <a:srgbClr val="FFFF00"/>
                    </a:highlight>
                    <a:latin typeface="+mn-ea"/>
                    <a:cs typeface="宋体" panose="02010600030101010101" pitchFamily="2" charset="-122"/>
                  </a:rPr>
                  <a:t>包含了目标个体的敏感值</a:t>
                </a:r>
                <a:r>
                  <a:rPr lang="zh-CN" altLang="zh-CN" sz="1600" dirty="0">
                    <a:solidFill>
                      <a:srgbClr val="000000"/>
                    </a:solidFill>
                    <a:latin typeface="+mn-ea"/>
                    <a:cs typeface="宋体" panose="02010600030101010101" pitchFamily="2" charset="-122"/>
                  </a:rPr>
                  <a:t>的匹配桶，需要</a:t>
                </a:r>
                <a:r>
                  <a:rPr lang="zh-CN" altLang="zh-CN" sz="1600" dirty="0" smtClean="0">
                    <a:solidFill>
                      <a:srgbClr val="000000"/>
                    </a:solidFill>
                    <a:latin typeface="+mn-ea"/>
                    <a:cs typeface="宋体" panose="02010600030101010101" pitchFamily="2" charset="-122"/>
                  </a:rPr>
                  <a:t>满足</a:t>
                </a:r>
                <a:r>
                  <a:rPr lang="zh-CN" altLang="en-US" sz="1600" dirty="0" smtClean="0">
                    <a:solidFill>
                      <a:srgbClr val="000000"/>
                    </a:solidFill>
                    <a:latin typeface="+mn-ea"/>
                    <a:cs typeface="宋体" panose="02010600030101010101" pitchFamily="2" charset="-122"/>
                  </a:rPr>
                  <a:t>：</a:t>
                </a:r>
                <a:endParaRPr lang="zh-CN" altLang="zh-CN" sz="1600" dirty="0">
                  <a:solidFill>
                    <a:srgbClr val="000000"/>
                  </a:solidFill>
                  <a:latin typeface="+mn-ea"/>
                  <a:cs typeface="宋体" panose="02010600030101010101" pitchFamily="2" charset="-122"/>
                </a:endParaRPr>
              </a:p>
              <a:p>
                <a:pPr algn="ctr">
                  <a:spcAft>
                    <a:spcPts val="0"/>
                  </a:spcAft>
                </a:pPr>
                <a14:m>
                  <m:oMath xmlns:m="http://schemas.openxmlformats.org/officeDocument/2006/math">
                    <m:f>
                      <m:fPr>
                        <m:ctrlPr>
                          <a:rPr lang="zh-CN" altLang="zh-CN" sz="1600" i="1">
                            <a:latin typeface="Cambria Math" panose="02040503050406030204" pitchFamily="18" charset="0"/>
                          </a:rPr>
                        </m:ctrlPr>
                      </m:fPr>
                      <m:num>
                        <m:r>
                          <a:rPr lang="en-US" altLang="zh-CN" sz="1600" i="1">
                            <a:latin typeface="Cambria Math" panose="02040503050406030204" pitchFamily="18" charset="0"/>
                          </a:rPr>
                          <m:t>𝑝</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r>
                          <a:rPr lang="en-US" altLang="zh-CN" sz="1600" i="1">
                            <a:latin typeface="Cambria Math" panose="02040503050406030204" pitchFamily="18" charset="0"/>
                          </a:rPr>
                          <m:t>𝑀𝐵</m:t>
                        </m:r>
                        <m:r>
                          <a:rPr lang="en-US" altLang="zh-CN" sz="1600" i="1">
                            <a:latin typeface="Cambria Math" panose="02040503050406030204" pitchFamily="18" charset="0"/>
                          </a:rPr>
                          <m:t>)</m:t>
                        </m:r>
                      </m:num>
                      <m:den>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𝑀𝐵</m:t>
                            </m:r>
                          </m:e>
                        </m:d>
                      </m:den>
                    </m:f>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𝑙</m:t>
                        </m:r>
                      </m:den>
                    </m:f>
                  </m:oMath>
                </a14:m>
                <a:r>
                  <a:rPr lang="en-US" altLang="zh-CN" sz="1600" dirty="0" smtClean="0">
                    <a:solidFill>
                      <a:srgbClr val="000000"/>
                    </a:solidFill>
                    <a:latin typeface="+mn-ea"/>
                    <a:cs typeface="宋体" panose="02010600030101010101" pitchFamily="2" charset="-122"/>
                  </a:rPr>
                  <a:t>    (</a:t>
                </a:r>
                <a:r>
                  <a:rPr lang="en-US" altLang="zh-CN" sz="1600" dirty="0">
                    <a:solidFill>
                      <a:srgbClr val="000000"/>
                    </a:solidFill>
                    <a:latin typeface="+mn-ea"/>
                    <a:cs typeface="宋体" panose="02010600030101010101" pitchFamily="2" charset="-122"/>
                  </a:rPr>
                  <a:t>3.9</a:t>
                </a:r>
                <a:r>
                  <a:rPr lang="en-US" altLang="zh-CN" sz="1600" dirty="0" smtClean="0">
                    <a:solidFill>
                      <a:srgbClr val="000000"/>
                    </a:solidFill>
                    <a:latin typeface="+mn-ea"/>
                    <a:cs typeface="宋体" panose="02010600030101010101" pitchFamily="2" charset="-122"/>
                  </a:rPr>
                  <a:t>)</a:t>
                </a:r>
                <a:endParaRPr lang="zh-CN" altLang="zh-CN" sz="1600" dirty="0">
                  <a:solidFill>
                    <a:srgbClr val="000000"/>
                  </a:solidFill>
                  <a:latin typeface="+mn-ea"/>
                  <a:cs typeface="宋体" panose="02010600030101010101" pitchFamily="2"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669924" y="1093043"/>
                <a:ext cx="8562976" cy="1461747"/>
              </a:xfrm>
              <a:prstGeom prst="rect">
                <a:avLst/>
              </a:prstGeom>
              <a:blipFill rotWithShape="0">
                <a:blip r:embed="rId2"/>
                <a:stretch>
                  <a:fillRect l="-427" t="-1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82623" y="2636708"/>
                <a:ext cx="8829676" cy="3957045"/>
              </a:xfrm>
              <a:prstGeom prst="rect">
                <a:avLst/>
              </a:prstGeom>
            </p:spPr>
            <p:txBody>
              <a:bodyPr wrap="square">
                <a:spAutoFit/>
              </a:bodyPr>
              <a:lstStyle/>
              <a:p>
                <a:pPr>
                  <a:lnSpc>
                    <a:spcPct val="150000"/>
                  </a:lnSpc>
                  <a:spcAft>
                    <a:spcPts val="0"/>
                  </a:spcAft>
                </a:pPr>
                <a:r>
                  <a:rPr lang="zh-CN" altLang="zh-CN" sz="1400" dirty="0">
                    <a:solidFill>
                      <a:srgbClr val="000000"/>
                    </a:solidFill>
                    <a:latin typeface="+mn-ea"/>
                    <a:cs typeface="宋体" panose="02010600030101010101" pitchFamily="2" charset="-122"/>
                  </a:rPr>
                  <a:t>证明：根据条件（</a:t>
                </a:r>
                <a:r>
                  <a:rPr lang="en-US" altLang="zh-CN" sz="1400" dirty="0">
                    <a:solidFill>
                      <a:srgbClr val="000000"/>
                    </a:solidFill>
                    <a:latin typeface="+mn-ea"/>
                    <a:cs typeface="宋体" panose="02010600030101010101" pitchFamily="2" charset="-122"/>
                  </a:rPr>
                  <a:t>1</a:t>
                </a:r>
                <a:r>
                  <a:rPr lang="zh-CN" altLang="zh-CN" sz="1400" dirty="0">
                    <a:solidFill>
                      <a:srgbClr val="000000"/>
                    </a:solidFill>
                    <a:latin typeface="+mn-ea"/>
                    <a:cs typeface="宋体" panose="02010600030101010101" pitchFamily="2" charset="-122"/>
                  </a:rPr>
                  <a:t>），对于任意个体</a:t>
                </a:r>
                <a:r>
                  <a:rPr lang="en-US" altLang="zh-CN" sz="1400" dirty="0">
                    <a:solidFill>
                      <a:srgbClr val="000000"/>
                    </a:solidFill>
                    <a:latin typeface="+mn-ea"/>
                    <a:cs typeface="Cambria Math" panose="02040503050406030204" pitchFamily="18" charset="0"/>
                  </a:rPr>
                  <a:t>𝑡∈𝑇</a:t>
                </a:r>
                <a:r>
                  <a:rPr lang="zh-CN" altLang="zh-CN" sz="1400" dirty="0">
                    <a:solidFill>
                      <a:srgbClr val="000000"/>
                    </a:solidFill>
                    <a:latin typeface="+mn-ea"/>
                    <a:cs typeface="宋体" panose="02010600030101010101" pitchFamily="2" charset="-122"/>
                  </a:rPr>
                  <a:t>，由于在其所有的匹配桶中，每个敏感值只出现一次，如表</a:t>
                </a:r>
                <a:r>
                  <a:rPr lang="en-US" altLang="zh-CN" sz="1400" dirty="0">
                    <a:solidFill>
                      <a:srgbClr val="000000"/>
                    </a:solidFill>
                    <a:latin typeface="+mn-ea"/>
                    <a:cs typeface="宋体" panose="02010600030101010101" pitchFamily="2" charset="-122"/>
                  </a:rPr>
                  <a:t>3.6;</a:t>
                </a:r>
                <a:r>
                  <a:rPr lang="zh-CN" altLang="zh-CN" sz="1400" dirty="0">
                    <a:solidFill>
                      <a:srgbClr val="000000"/>
                    </a:solidFill>
                    <a:latin typeface="+mn-ea"/>
                    <a:cs typeface="宋体" panose="02010600030101010101" pitchFamily="2" charset="-122"/>
                  </a:rPr>
                  <a:t>因此只有一个匹配桶</a:t>
                </a:r>
                <a:r>
                  <a:rPr lang="en-US" altLang="zh-CN" sz="1400" dirty="0">
                    <a:solidFill>
                      <a:srgbClr val="000000"/>
                    </a:solidFill>
                    <a:latin typeface="+mn-ea"/>
                    <a:cs typeface="宋体" panose="02010600030101010101" pitchFamily="2" charset="-122"/>
                  </a:rPr>
                  <a:t>MB’</a:t>
                </a:r>
                <a:r>
                  <a:rPr lang="zh-CN" altLang="zh-CN" sz="1400" dirty="0">
                    <a:solidFill>
                      <a:srgbClr val="000000"/>
                    </a:solidFill>
                    <a:latin typeface="+mn-ea"/>
                    <a:cs typeface="宋体" panose="02010600030101010101" pitchFamily="2" charset="-122"/>
                  </a:rPr>
                  <a:t>包含了</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的敏感值</a:t>
                </a:r>
                <a:r>
                  <a:rPr lang="en-US" altLang="zh-CN" sz="1400" dirty="0">
                    <a:solidFill>
                      <a:srgbClr val="000000"/>
                    </a:solidFill>
                    <a:latin typeface="+mn-ea"/>
                    <a:cs typeface="宋体" panose="02010600030101010101" pitchFamily="2" charset="-122"/>
                  </a:rPr>
                  <a:t>s</a:t>
                </a:r>
                <a:r>
                  <a:rPr lang="zh-CN" altLang="zh-CN" sz="1400" dirty="0">
                    <a:solidFill>
                      <a:srgbClr val="000000"/>
                    </a:solidFill>
                    <a:latin typeface="+mn-ea"/>
                    <a:cs typeface="宋体" panose="02010600030101010101" pitchFamily="2" charset="-122"/>
                  </a:rPr>
                  <a:t>，即有：</a:t>
                </a:r>
              </a:p>
              <a:p>
                <a:pPr>
                  <a:lnSpc>
                    <a:spcPct val="150000"/>
                  </a:lnSpc>
                  <a:spcAft>
                    <a:spcPts val="0"/>
                  </a:spcAft>
                </a:pPr>
                <a14:m>
                  <m:oMath xmlns:m="http://schemas.openxmlformats.org/officeDocument/2006/math">
                    <m:r>
                      <m:rPr>
                        <m:sty m:val="p"/>
                      </m:rPr>
                      <a:rPr lang="en-US" altLang="zh-CN" sz="1400" i="0">
                        <a:latin typeface="Cambria Math" panose="02040503050406030204" pitchFamily="18" charset="0"/>
                      </a:rPr>
                      <m:t>p</m:t>
                    </m:r>
                    <m:d>
                      <m:dPr>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e>
                    </m:d>
                    <m:r>
                      <a:rPr lang="en-US" altLang="zh-CN" sz="1400" i="0">
                        <a:latin typeface="Cambria Math" panose="02040503050406030204" pitchFamily="18" charset="0"/>
                      </a:rPr>
                      <m:t>=</m:t>
                    </m:r>
                    <m:nary>
                      <m:naryPr>
                        <m:chr m:val="∑"/>
                        <m:limLoc m:val="subSup"/>
                        <m:supHide m:val="on"/>
                        <m:ctrlPr>
                          <a:rPr lang="zh-CN" altLang="zh-CN" sz="1400" i="1">
                            <a:latin typeface="Cambria Math" panose="02040503050406030204" pitchFamily="18" charset="0"/>
                          </a:rPr>
                        </m:ctrlPr>
                      </m:naryPr>
                      <m:sub>
                        <m:r>
                          <m:rPr>
                            <m:sty m:val="p"/>
                          </m:rPr>
                          <a:rPr lang="en-US" altLang="zh-CN" sz="1400" i="0">
                            <a:latin typeface="Cambria Math" panose="02040503050406030204" pitchFamily="18" charset="0"/>
                          </a:rPr>
                          <m:t>MB</m:t>
                        </m:r>
                      </m:sub>
                      <m:sup/>
                      <m:e>
                        <m:r>
                          <m:rPr>
                            <m:sty m:val="p"/>
                          </m:rPr>
                          <a:rPr lang="en-US" altLang="zh-CN" sz="1400" i="0">
                            <a:latin typeface="Cambria Math" panose="02040503050406030204" pitchFamily="18" charset="0"/>
                          </a:rPr>
                          <m:t>p</m:t>
                        </m:r>
                        <m:d>
                          <m:dPr>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e>
                        </m:d>
                        <m:r>
                          <m:rPr>
                            <m:sty m:val="p"/>
                          </m:rPr>
                          <a:rPr lang="en-US" altLang="zh-CN" sz="1400" i="0">
                            <a:latin typeface="Cambria Math" panose="02040503050406030204" pitchFamily="18" charset="0"/>
                          </a:rPr>
                          <m:t>p</m:t>
                        </m:r>
                        <m:d>
                          <m:dPr>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s</m:t>
                            </m:r>
                          </m:e>
                          <m:e>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e>
                        </m:d>
                        <m:r>
                          <a:rPr lang="en-US" altLang="zh-CN" sz="1400" i="0">
                            <a:latin typeface="Cambria Math" panose="02040503050406030204" pitchFamily="18" charset="0"/>
                          </a:rPr>
                          <m:t>=</m:t>
                        </m:r>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e>
                    </m:nary>
                  </m:oMath>
                </a14:m>
                <a:r>
                  <a:rPr lang="en-US" altLang="zh-CN" sz="1400" dirty="0"/>
                  <a:t> </a:t>
                </a:r>
                <a:r>
                  <a:rPr lang="en-US" altLang="zh-CN" sz="1400" dirty="0">
                    <a:solidFill>
                      <a:srgbClr val="000000"/>
                    </a:solidFill>
                    <a:latin typeface="+mn-ea"/>
                    <a:cs typeface="宋体" panose="02010600030101010101" pitchFamily="2" charset="-122"/>
                  </a:rPr>
                  <a:t>(3.10)</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并且，对任意</a:t>
                </a:r>
                <a:r>
                  <a:rPr lang="en-US" altLang="zh-CN" sz="1400" dirty="0">
                    <a:solidFill>
                      <a:srgbClr val="000000"/>
                    </a:solidFill>
                    <a:latin typeface="+mn-ea"/>
                    <a:cs typeface="宋体" panose="02010600030101010101" pitchFamily="2" charset="-122"/>
                  </a:rPr>
                  <a:t>t</a:t>
                </a:r>
                <a:r>
                  <a:rPr lang="zh-CN" altLang="zh-CN" sz="1400" dirty="0">
                    <a:solidFill>
                      <a:srgbClr val="000000"/>
                    </a:solidFill>
                    <a:latin typeface="+mn-ea"/>
                    <a:cs typeface="宋体" panose="02010600030101010101" pitchFamily="2" charset="-122"/>
                  </a:rPr>
                  <a:t>的匹配桶</a:t>
                </a:r>
                <a:r>
                  <a:rPr lang="en-US" altLang="zh-CN" sz="1400" dirty="0">
                    <a:solidFill>
                      <a:srgbClr val="000000"/>
                    </a:solidFill>
                    <a:latin typeface="+mn-ea"/>
                    <a:cs typeface="宋体" panose="02010600030101010101" pitchFamily="2" charset="-122"/>
                  </a:rPr>
                  <a:t>MB</a:t>
                </a:r>
                <a:r>
                  <a:rPr lang="zh-CN" altLang="zh-CN" sz="1400" dirty="0">
                    <a:solidFill>
                      <a:srgbClr val="000000"/>
                    </a:solidFill>
                    <a:latin typeface="+mn-ea"/>
                    <a:cs typeface="宋体" panose="02010600030101010101" pitchFamily="2" charset="-122"/>
                  </a:rPr>
                  <a:t>，有：</a:t>
                </a:r>
              </a:p>
              <a:p>
                <a:pPr>
                  <a:lnSpc>
                    <a:spcPct val="150000"/>
                  </a:lnSpc>
                  <a:spcAft>
                    <a:spcPts val="0"/>
                  </a:spcAft>
                </a:pPr>
                <a14:m>
                  <m:oMath xmlns:m="http://schemas.openxmlformats.org/officeDocument/2006/math">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r>
                              <a:rPr lang="en-US" altLang="zh-CN" sz="1400" i="0">
                                <a:latin typeface="Cambria Math" panose="02040503050406030204" pitchFamily="18" charset="0"/>
                              </a:rPr>
                              <m:t>′)</m:t>
                            </m:r>
                          </m:e>
                        </m:d>
                      </m:num>
                      <m:den>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e>
                        </m:d>
                      </m:den>
                    </m:f>
                    <m:r>
                      <a:rPr lang="en-US" altLang="zh-CN" sz="1400" i="0">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0">
                            <a:latin typeface="Cambria Math" panose="02040503050406030204" pitchFamily="18" charset="0"/>
                          </a:rPr>
                          <m:t>1</m:t>
                        </m:r>
                      </m:num>
                      <m:den>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e>
                        </m:d>
                      </m:den>
                    </m:f>
                  </m:oMath>
                </a14:m>
                <a:r>
                  <a:rPr lang="en-US" altLang="zh-CN" sz="1400" dirty="0">
                    <a:solidFill>
                      <a:srgbClr val="000000"/>
                    </a:solidFill>
                    <a:latin typeface="+mn-ea"/>
                    <a:cs typeface="宋体" panose="02010600030101010101" pitchFamily="2" charset="-122"/>
                  </a:rPr>
                  <a:t>(3.11)</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根据定理</a:t>
                </a:r>
                <a:r>
                  <a:rPr lang="en-US" altLang="zh-CN" sz="1400" dirty="0">
                    <a:solidFill>
                      <a:srgbClr val="000000"/>
                    </a:solidFill>
                    <a:latin typeface="+mn-ea"/>
                    <a:cs typeface="宋体" panose="02010600030101010101" pitchFamily="2" charset="-122"/>
                  </a:rPr>
                  <a:t>3.2</a:t>
                </a:r>
                <a:r>
                  <a:rPr lang="zh-CN" altLang="zh-CN" sz="1400" dirty="0">
                    <a:solidFill>
                      <a:srgbClr val="000000"/>
                    </a:solidFill>
                    <a:latin typeface="+mn-ea"/>
                    <a:cs typeface="宋体" panose="02010600030101010101" pitchFamily="2" charset="-122"/>
                  </a:rPr>
                  <a:t>，有：</a:t>
                </a:r>
              </a:p>
              <a:p>
                <a:pPr>
                  <a:lnSpc>
                    <a:spcPct val="150000"/>
                  </a:lnSpc>
                  <a:spcAft>
                    <a:spcPts val="0"/>
                  </a:spcAft>
                </a:pPr>
                <a14:m>
                  <m:oMath xmlns:m="http://schemas.openxmlformats.org/officeDocument/2006/math">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r>
                      <a:rPr lang="en-US" altLang="zh-CN" sz="1400" i="0">
                        <a:latin typeface="Cambria Math" panose="02040503050406030204" pitchFamily="18" charset="0"/>
                      </a:rPr>
                      <m:t>)≤</m:t>
                    </m:r>
                    <m:nary>
                      <m:naryPr>
                        <m:chr m:val="∑"/>
                        <m:limLoc m:val="subSup"/>
                        <m:supHide m:val="on"/>
                        <m:ctrlPr>
                          <a:rPr lang="zh-CN" altLang="zh-CN" sz="1400" i="1">
                            <a:latin typeface="Cambria Math" panose="02040503050406030204" pitchFamily="18" charset="0"/>
                          </a:rPr>
                        </m:ctrlPr>
                      </m:naryPr>
                      <m:sub>
                        <m:r>
                          <m:rPr>
                            <m:sty m:val="p"/>
                          </m:rPr>
                          <a:rPr lang="en-US" altLang="zh-CN" sz="1400" i="0">
                            <a:latin typeface="Cambria Math" panose="02040503050406030204" pitchFamily="18" charset="0"/>
                          </a:rPr>
                          <m:t>MB</m:t>
                        </m:r>
                      </m:sub>
                      <m:sup/>
                      <m:e>
                        <m:r>
                          <m:rPr>
                            <m:sty m:val="p"/>
                          </m:rPr>
                          <a:rPr lang="en-US" altLang="zh-CN" sz="1400" i="0">
                            <a:latin typeface="Cambria Math" panose="02040503050406030204" pitchFamily="18" charset="0"/>
                          </a:rPr>
                          <m:t>p</m:t>
                        </m:r>
                        <m:d>
                          <m:dPr>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e>
                        </m:d>
                        <m:r>
                          <m:rPr>
                            <m:sty m:val="p"/>
                          </m:rPr>
                          <a:rPr lang="en-US" altLang="zh-CN" sz="1400" i="0">
                            <a:latin typeface="Cambria Math" panose="02040503050406030204" pitchFamily="18" charset="0"/>
                          </a:rPr>
                          <m:t>p</m:t>
                        </m:r>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d>
                                  <m:dPr>
                                    <m:ctrlPr>
                                      <a:rPr lang="zh-CN" altLang="zh-CN" sz="1400" i="1">
                                        <a:latin typeface="Cambria Math" panose="02040503050406030204" pitchFamily="18" charset="0"/>
                                      </a:rPr>
                                    </m:ctrlPr>
                                  </m:dPr>
                                  <m:e>
                                    <m:sSup>
                                      <m:sSupPr>
                                        <m:ctrlPr>
                                          <a:rPr lang="zh-CN" altLang="zh-CN" sz="1400" i="1">
                                            <a:latin typeface="Cambria Math" panose="02040503050406030204" pitchFamily="18" charset="0"/>
                                          </a:rPr>
                                        </m:ctrlPr>
                                      </m:sSupPr>
                                      <m:e>
                                        <m:r>
                                          <m:rPr>
                                            <m:sty m:val="p"/>
                                          </m:rPr>
                                          <a:rPr lang="en-US" altLang="zh-CN" sz="1400" i="0">
                                            <a:latin typeface="Cambria Math" panose="02040503050406030204" pitchFamily="18" charset="0"/>
                                          </a:rPr>
                                          <m:t>s</m:t>
                                        </m:r>
                                      </m:e>
                                      <m:sup>
                                        <m:r>
                                          <a:rPr lang="en-US" altLang="zh-CN" sz="1400" i="0">
                                            <a:latin typeface="Cambria Math" panose="02040503050406030204" pitchFamily="18" charset="0"/>
                                          </a:rPr>
                                          <m:t>′</m:t>
                                        </m:r>
                                      </m:sup>
                                    </m:sSup>
                                  </m:e>
                                </m:d>
                              </m:e>
                            </m:d>
                          </m:num>
                          <m:den>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e>
                            </m:d>
                          </m:den>
                        </m:f>
                        <m:r>
                          <a:rPr lang="en-US" altLang="zh-CN" sz="1400" i="0">
                            <a:latin typeface="Cambria Math" panose="02040503050406030204" pitchFamily="18" charset="0"/>
                          </a:rPr>
                          <m:t>=</m:t>
                        </m:r>
                        <m:f>
                          <m:fPr>
                            <m:ctrlPr>
                              <a:rPr lang="zh-CN" altLang="zh-CN" sz="1400" i="1">
                                <a:latin typeface="Cambria Math" panose="02040503050406030204" pitchFamily="18" charset="0"/>
                              </a:rPr>
                            </m:ctrlPr>
                          </m:fPr>
                          <m:num>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num>
                          <m:den>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e>
                            </m:d>
                          </m:den>
                        </m:f>
                      </m:e>
                    </m:nary>
                  </m:oMath>
                </a14:m>
                <a:r>
                  <a:rPr lang="en-US" altLang="zh-CN" sz="1400" dirty="0">
                    <a:solidFill>
                      <a:srgbClr val="000000"/>
                    </a:solidFill>
                    <a:latin typeface="+mn-ea"/>
                    <a:cs typeface="宋体" panose="02010600030101010101" pitchFamily="2" charset="-122"/>
                  </a:rPr>
                  <a:t>(3.12)</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在条件（</a:t>
                </a:r>
                <a:r>
                  <a:rPr lang="en-US" altLang="zh-CN" sz="1400" dirty="0">
                    <a:solidFill>
                      <a:srgbClr val="000000"/>
                    </a:solidFill>
                    <a:latin typeface="+mn-ea"/>
                    <a:cs typeface="宋体" panose="02010600030101010101" pitchFamily="2" charset="-122"/>
                  </a:rPr>
                  <a:t>2</a:t>
                </a:r>
                <a:r>
                  <a:rPr lang="zh-CN" altLang="zh-CN" sz="1400" dirty="0">
                    <a:solidFill>
                      <a:srgbClr val="000000"/>
                    </a:solidFill>
                    <a:latin typeface="+mn-ea"/>
                    <a:cs typeface="宋体" panose="02010600030101010101" pitchFamily="2" charset="-122"/>
                  </a:rPr>
                  <a:t>）的限制下，有：</a:t>
                </a:r>
              </a:p>
              <a:p>
                <a:pPr>
                  <a:lnSpc>
                    <a:spcPct val="150000"/>
                  </a:lnSpc>
                  <a:spcAft>
                    <a:spcPts val="0"/>
                  </a:spcAft>
                </a:pPr>
                <a14:m>
                  <m:oMath xmlns:m="http://schemas.openxmlformats.org/officeDocument/2006/math">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s</m:t>
                    </m:r>
                    <m:r>
                      <a:rPr lang="en-US" altLang="zh-CN" sz="1400" i="0">
                        <a:latin typeface="Cambria Math" panose="02040503050406030204" pitchFamily="18" charset="0"/>
                      </a:rPr>
                      <m:t>)≤</m:t>
                    </m:r>
                    <m:f>
                      <m:fPr>
                        <m:ctrlPr>
                          <a:rPr lang="zh-CN" altLang="zh-CN" sz="1400" i="1">
                            <a:latin typeface="Cambria Math" panose="02040503050406030204" pitchFamily="18" charset="0"/>
                          </a:rPr>
                        </m:ctrlPr>
                      </m:fPr>
                      <m:num>
                        <m:r>
                          <m:rPr>
                            <m:sty m:val="p"/>
                          </m:rPr>
                          <a:rPr lang="en-US" altLang="zh-CN" sz="1400" i="0">
                            <a:latin typeface="Cambria Math" panose="02040503050406030204" pitchFamily="18" charset="0"/>
                          </a:rPr>
                          <m:t>p</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t</m:t>
                        </m:r>
                        <m:r>
                          <a:rPr lang="en-US" altLang="zh-CN" sz="1400" i="0">
                            <a:latin typeface="Cambria Math" panose="02040503050406030204" pitchFamily="18" charset="0"/>
                          </a:rPr>
                          <m:t>,</m:t>
                        </m:r>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num>
                      <m:den>
                        <m:d>
                          <m:dPr>
                            <m:begChr m:val="|"/>
                            <m:endChr m:val="|"/>
                            <m:ctrlPr>
                              <a:rPr lang="zh-CN" altLang="zh-CN" sz="1400" i="1">
                                <a:latin typeface="Cambria Math" panose="02040503050406030204" pitchFamily="18" charset="0"/>
                              </a:rPr>
                            </m:ctrlPr>
                          </m:dPr>
                          <m:e>
                            <m:r>
                              <m:rPr>
                                <m:sty m:val="p"/>
                              </m:rPr>
                              <a:rPr lang="en-US" altLang="zh-CN" sz="1400" i="0">
                                <a:latin typeface="Cambria Math" panose="02040503050406030204" pitchFamily="18" charset="0"/>
                              </a:rPr>
                              <m:t>MB</m:t>
                            </m:r>
                            <m:r>
                              <a:rPr lang="en-US" altLang="zh-CN" sz="1400" i="0">
                                <a:latin typeface="Cambria Math" panose="02040503050406030204" pitchFamily="18" charset="0"/>
                              </a:rPr>
                              <m:t>′</m:t>
                            </m:r>
                          </m:e>
                        </m:d>
                      </m:den>
                    </m:f>
                    <m:r>
                      <a:rPr lang="en-US" altLang="zh-CN" sz="1400" i="0">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0">
                            <a:latin typeface="Cambria Math" panose="02040503050406030204" pitchFamily="18" charset="0"/>
                          </a:rPr>
                          <m:t>1</m:t>
                        </m:r>
                      </m:num>
                      <m:den>
                        <m:r>
                          <m:rPr>
                            <m:sty m:val="p"/>
                          </m:rPr>
                          <a:rPr lang="en-US" altLang="zh-CN" sz="1400" i="0">
                            <a:latin typeface="Cambria Math" panose="02040503050406030204" pitchFamily="18" charset="0"/>
                          </a:rPr>
                          <m:t>l</m:t>
                        </m:r>
                      </m:den>
                    </m:f>
                  </m:oMath>
                </a14:m>
                <a:r>
                  <a:rPr lang="en-US" altLang="zh-CN" sz="1400" dirty="0">
                    <a:solidFill>
                      <a:srgbClr val="000000"/>
                    </a:solidFill>
                    <a:latin typeface="+mn-ea"/>
                    <a:cs typeface="宋体" panose="02010600030101010101" pitchFamily="2" charset="-122"/>
                  </a:rPr>
                  <a:t>(3.13)</a:t>
                </a:r>
                <a:endParaRPr lang="zh-CN" altLang="zh-CN" sz="1400" dirty="0">
                  <a:solidFill>
                    <a:srgbClr val="000000"/>
                  </a:solidFill>
                  <a:latin typeface="+mn-ea"/>
                  <a:cs typeface="宋体" panose="02010600030101010101" pitchFamily="2" charset="-122"/>
                </a:endParaRPr>
              </a:p>
              <a:p>
                <a:pPr>
                  <a:lnSpc>
                    <a:spcPct val="150000"/>
                  </a:lnSpc>
                  <a:spcAft>
                    <a:spcPts val="0"/>
                  </a:spcAft>
                </a:pPr>
                <a:r>
                  <a:rPr lang="zh-CN" altLang="zh-CN" sz="1400" dirty="0">
                    <a:solidFill>
                      <a:srgbClr val="000000"/>
                    </a:solidFill>
                    <a:latin typeface="+mn-ea"/>
                    <a:cs typeface="宋体" panose="02010600030101010101" pitchFamily="2" charset="-122"/>
                  </a:rPr>
                  <a:t>综上，当满足条件（</a:t>
                </a:r>
                <a:r>
                  <a:rPr lang="en-US" altLang="zh-CN" sz="1400" dirty="0">
                    <a:solidFill>
                      <a:srgbClr val="000000"/>
                    </a:solidFill>
                    <a:latin typeface="+mn-ea"/>
                    <a:cs typeface="宋体" panose="02010600030101010101" pitchFamily="2" charset="-122"/>
                  </a:rPr>
                  <a:t>1</a:t>
                </a:r>
                <a:r>
                  <a:rPr lang="zh-CN" altLang="zh-CN" sz="1400" dirty="0">
                    <a:solidFill>
                      <a:srgbClr val="000000"/>
                    </a:solidFill>
                    <a:latin typeface="+mn-ea"/>
                    <a:cs typeface="宋体" panose="02010600030101010101" pitchFamily="2" charset="-122"/>
                  </a:rPr>
                  <a:t>）和（</a:t>
                </a:r>
                <a:r>
                  <a:rPr lang="en-US" altLang="zh-CN" sz="1400" dirty="0">
                    <a:solidFill>
                      <a:srgbClr val="000000"/>
                    </a:solidFill>
                    <a:latin typeface="+mn-ea"/>
                    <a:cs typeface="宋体" panose="02010600030101010101" pitchFamily="2" charset="-122"/>
                  </a:rPr>
                  <a:t>2</a:t>
                </a:r>
                <a:r>
                  <a:rPr lang="zh-CN" altLang="zh-CN" sz="1400" dirty="0">
                    <a:solidFill>
                      <a:srgbClr val="000000"/>
                    </a:solidFill>
                    <a:latin typeface="+mn-ea"/>
                    <a:cs typeface="宋体" panose="02010600030101010101" pitchFamily="2" charset="-122"/>
                  </a:rPr>
                  <a:t>）时，交叉桶泛化算法遵循</a:t>
                </a:r>
                <a:r>
                  <a:rPr lang="en-US" altLang="zh-CN" sz="1400" dirty="0">
                    <a:solidFill>
                      <a:srgbClr val="000000"/>
                    </a:solidFill>
                    <a:latin typeface="+mn-ea"/>
                    <a:cs typeface="宋体" panose="02010600030101010101" pitchFamily="2" charset="-122"/>
                  </a:rPr>
                  <a:t>l-diversity</a:t>
                </a:r>
                <a:r>
                  <a:rPr lang="zh-CN" altLang="zh-CN" sz="1400" dirty="0">
                    <a:solidFill>
                      <a:srgbClr val="000000"/>
                    </a:solidFill>
                    <a:latin typeface="+mn-ea"/>
                    <a:cs typeface="宋体" panose="02010600030101010101" pitchFamily="2" charset="-122"/>
                  </a:rPr>
                  <a:t>匿名原则。</a:t>
                </a:r>
              </a:p>
            </p:txBody>
          </p:sp>
        </mc:Choice>
        <mc:Fallback xmlns="">
          <p:sp>
            <p:nvSpPr>
              <p:cNvPr id="6" name="矩形 5"/>
              <p:cNvSpPr>
                <a:spLocks noRot="1" noChangeAspect="1" noMove="1" noResize="1" noEditPoints="1" noAdjustHandles="1" noChangeArrowheads="1" noChangeShapeType="1" noTextEdit="1"/>
              </p:cNvSpPr>
              <p:nvPr/>
            </p:nvSpPr>
            <p:spPr>
              <a:xfrm>
                <a:off x="682623" y="2636708"/>
                <a:ext cx="8829676" cy="3957045"/>
              </a:xfrm>
              <a:prstGeom prst="rect">
                <a:avLst/>
              </a:prstGeom>
              <a:blipFill rotWithShape="0">
                <a:blip r:embed="rId3"/>
                <a:stretch>
                  <a:fillRect l="-207"/>
                </a:stretch>
              </a:blipFill>
            </p:spPr>
            <p:txBody>
              <a:bodyPr/>
              <a:lstStyle/>
              <a:p>
                <a:r>
                  <a:rPr lang="zh-CN" altLang="en-US">
                    <a:noFill/>
                  </a:rPr>
                  <a:t> </a:t>
                </a:r>
              </a:p>
            </p:txBody>
          </p:sp>
        </mc:Fallback>
      </mc:AlternateContent>
      <p:pic>
        <p:nvPicPr>
          <p:cNvPr id="8" name="图片 7"/>
          <p:cNvPicPr/>
          <p:nvPr/>
        </p:nvPicPr>
        <p:blipFill>
          <a:blip r:embed="rId4"/>
          <a:stretch>
            <a:fillRect/>
          </a:stretch>
        </p:blipFill>
        <p:spPr>
          <a:xfrm>
            <a:off x="7208838" y="3739183"/>
            <a:ext cx="4606923" cy="2357312"/>
          </a:xfrm>
          <a:prstGeom prst="rect">
            <a:avLst/>
          </a:prstGeom>
        </p:spPr>
      </p:pic>
    </p:spTree>
    <p:extLst>
      <p:ext uri="{BB962C8B-B14F-4D97-AF65-F5344CB8AC3E}">
        <p14:creationId xmlns:p14="http://schemas.microsoft.com/office/powerpoint/2010/main" val="3036107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算法实现</a:t>
            </a:r>
            <a:endParaRPr lang="zh-CN" altLang="en-US" dirty="0"/>
          </a:p>
        </p:txBody>
      </p:sp>
      <p:sp>
        <p:nvSpPr>
          <p:cNvPr id="8" name="文本占位符 7"/>
          <p:cNvSpPr>
            <a:spLocks noGrp="1"/>
          </p:cNvSpPr>
          <p:nvPr>
            <p:ph type="body" idx="1"/>
          </p:nvPr>
        </p:nvSpPr>
        <p:spPr/>
        <p:txBody>
          <a:bodyPr/>
          <a:lstStyle/>
          <a:p>
            <a:r>
              <a:rPr lang="zh-CN" altLang="en-US" dirty="0">
                <a:latin typeface="+mn-ea"/>
                <a:sym typeface="+mn-lt"/>
              </a:rPr>
              <a:t>实现满足条件的算法</a:t>
            </a:r>
            <a:endParaRPr lang="en-US" altLang="zh-CN" dirty="0"/>
          </a:p>
        </p:txBody>
      </p:sp>
      <p:cxnSp>
        <p:nvCxnSpPr>
          <p:cNvPr id="4" name="直接连接符 3">
            <a:extLst>
              <a:ext uri="{FF2B5EF4-FFF2-40B4-BE49-F238E27FC236}">
                <a16:creationId xmlns=""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377799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4.1 </a:t>
            </a:r>
            <a:r>
              <a:rPr lang="zh-CN" altLang="en-US" dirty="0" smtClean="0"/>
              <a:t>交叉</a:t>
            </a:r>
            <a:r>
              <a:rPr lang="zh-CN" altLang="en-US" dirty="0"/>
              <a:t>桶泛化算法 </a:t>
            </a:r>
          </a:p>
        </p:txBody>
      </p:sp>
      <p:pic>
        <p:nvPicPr>
          <p:cNvPr id="33" name="图片 32"/>
          <p:cNvPicPr/>
          <p:nvPr/>
        </p:nvPicPr>
        <p:blipFill>
          <a:blip r:embed="rId2"/>
          <a:stretch>
            <a:fillRect/>
          </a:stretch>
        </p:blipFill>
        <p:spPr>
          <a:xfrm>
            <a:off x="809624" y="1266824"/>
            <a:ext cx="5895976" cy="4791075"/>
          </a:xfrm>
          <a:prstGeom prst="rect">
            <a:avLst/>
          </a:prstGeom>
        </p:spPr>
      </p:pic>
    </p:spTree>
    <p:extLst>
      <p:ext uri="{BB962C8B-B14F-4D97-AF65-F5344CB8AC3E}">
        <p14:creationId xmlns:p14="http://schemas.microsoft.com/office/powerpoint/2010/main" val="812652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4.2 </a:t>
            </a:r>
            <a:r>
              <a:rPr lang="zh-CN" altLang="en-US" dirty="0" smtClean="0"/>
              <a:t>计算敏感值集合</a:t>
            </a:r>
            <a:endParaRPr lang="zh-CN" altLang="en-US" dirty="0"/>
          </a:p>
        </p:txBody>
      </p:sp>
      <p:grpSp>
        <p:nvGrpSpPr>
          <p:cNvPr id="3" name="组合 2"/>
          <p:cNvGrpSpPr/>
          <p:nvPr/>
        </p:nvGrpSpPr>
        <p:grpSpPr>
          <a:xfrm>
            <a:off x="669924" y="1280160"/>
            <a:ext cx="5921376" cy="4879340"/>
            <a:chOff x="555624" y="1292860"/>
            <a:chExt cx="5274310" cy="4231640"/>
          </a:xfrm>
        </p:grpSpPr>
        <p:pic>
          <p:nvPicPr>
            <p:cNvPr id="4" name="图片 3"/>
            <p:cNvPicPr/>
            <p:nvPr/>
          </p:nvPicPr>
          <p:blipFill>
            <a:blip r:embed="rId2"/>
            <a:stretch>
              <a:fillRect/>
            </a:stretch>
          </p:blipFill>
          <p:spPr>
            <a:xfrm>
              <a:off x="555624" y="1292860"/>
              <a:ext cx="5274310" cy="3459480"/>
            </a:xfrm>
            <a:prstGeom prst="rect">
              <a:avLst/>
            </a:prstGeom>
          </p:spPr>
        </p:pic>
        <p:pic>
          <p:nvPicPr>
            <p:cNvPr id="5" name="图片 4"/>
            <p:cNvPicPr/>
            <p:nvPr/>
          </p:nvPicPr>
          <p:blipFill rotWithShape="1">
            <a:blip r:embed="rId3"/>
            <a:srcRect r="2862" b="2517"/>
            <a:stretch/>
          </p:blipFill>
          <p:spPr>
            <a:xfrm>
              <a:off x="669924" y="4663440"/>
              <a:ext cx="5123339" cy="861060"/>
            </a:xfrm>
            <a:prstGeom prst="rect">
              <a:avLst/>
            </a:prstGeom>
          </p:spPr>
        </p:pic>
      </p:grpSp>
      <p:sp>
        <p:nvSpPr>
          <p:cNvPr id="6" name="矩形 5"/>
          <p:cNvSpPr/>
          <p:nvPr/>
        </p:nvSpPr>
        <p:spPr>
          <a:xfrm>
            <a:off x="6783387" y="4150982"/>
            <a:ext cx="4737100" cy="2354491"/>
          </a:xfrm>
          <a:prstGeom prst="rect">
            <a:avLst/>
          </a:prstGeom>
        </p:spPr>
        <p:txBody>
          <a:bodyPr wrap="square">
            <a:spAutoFit/>
          </a:bodyPr>
          <a:lstStyle/>
          <a:p>
            <a:pPr algn="just">
              <a:lnSpc>
                <a:spcPct val="150000"/>
              </a:lnSpc>
            </a:pPr>
            <a:r>
              <a:rPr lang="zh-CN" altLang="zh-CN" sz="1400" dirty="0">
                <a:latin typeface="+mn-ea"/>
              </a:rPr>
              <a:t>算法</a:t>
            </a:r>
            <a:r>
              <a:rPr lang="en-US" altLang="zh-CN" sz="1400" dirty="0">
                <a:latin typeface="+mn-ea"/>
              </a:rPr>
              <a:t>3.2</a:t>
            </a:r>
            <a:r>
              <a:rPr lang="zh-CN" altLang="zh-CN" sz="1400" dirty="0">
                <a:latin typeface="+mn-ea"/>
              </a:rPr>
              <a:t>生成的敏感值集合</a:t>
            </a:r>
            <a:r>
              <a:rPr lang="en-US" altLang="zh-CN" sz="1400" dirty="0" err="1">
                <a:latin typeface="+mn-ea"/>
              </a:rPr>
              <a:t>S</a:t>
            </a:r>
            <a:r>
              <a:rPr lang="en-US" altLang="zh-CN" sz="1400" baseline="-25000" dirty="0" err="1">
                <a:latin typeface="+mn-ea"/>
              </a:rPr>
              <a:t>set</a:t>
            </a:r>
            <a:r>
              <a:rPr lang="zh-CN" altLang="zh-CN" sz="1400" dirty="0">
                <a:latin typeface="+mn-ea"/>
              </a:rPr>
              <a:t>满足两个性质：</a:t>
            </a:r>
          </a:p>
          <a:p>
            <a:pPr algn="just">
              <a:lnSpc>
                <a:spcPct val="150000"/>
              </a:lnSpc>
            </a:pPr>
            <a:r>
              <a:rPr lang="zh-CN" altLang="en-US" sz="1400" dirty="0" smtClean="0">
                <a:latin typeface="+mn-ea"/>
              </a:rPr>
              <a:t>性质</a:t>
            </a:r>
            <a:r>
              <a:rPr lang="en-US" altLang="zh-CN" sz="1400" dirty="0" smtClean="0">
                <a:latin typeface="+mn-ea"/>
              </a:rPr>
              <a:t>3.1</a:t>
            </a:r>
            <a:r>
              <a:rPr lang="zh-CN" altLang="en-US" sz="1400" dirty="0">
                <a:latin typeface="+mn-ea"/>
              </a:rPr>
              <a:t>：</a:t>
            </a:r>
            <a:r>
              <a:rPr lang="zh-CN" altLang="zh-CN" sz="1400" dirty="0" smtClean="0">
                <a:latin typeface="+mn-ea"/>
              </a:rPr>
              <a:t>每个</a:t>
            </a:r>
            <a:r>
              <a:rPr lang="zh-CN" altLang="zh-CN" sz="1400" dirty="0">
                <a:latin typeface="+mn-ea"/>
              </a:rPr>
              <a:t>包含于</a:t>
            </a:r>
            <a:r>
              <a:rPr lang="en-US" altLang="zh-CN" sz="1400" dirty="0" err="1">
                <a:latin typeface="+mn-ea"/>
              </a:rPr>
              <a:t>Sset</a:t>
            </a:r>
            <a:r>
              <a:rPr lang="zh-CN" altLang="zh-CN" sz="1400" dirty="0">
                <a:latin typeface="+mn-ea"/>
              </a:rPr>
              <a:t>的敏感值都只出现且仅出现一</a:t>
            </a:r>
            <a:r>
              <a:rPr lang="zh-CN" altLang="zh-CN" sz="1400" dirty="0" smtClean="0">
                <a:latin typeface="+mn-ea"/>
              </a:rPr>
              <a:t>次</a:t>
            </a:r>
            <a:r>
              <a:rPr lang="zh-CN" altLang="en-US" sz="1400" dirty="0" smtClean="0">
                <a:latin typeface="+mn-ea"/>
              </a:rPr>
              <a:t>。</a:t>
            </a:r>
            <a:r>
              <a:rPr lang="zh-CN" altLang="zh-CN" sz="1400" dirty="0" smtClean="0">
                <a:latin typeface="+mn-ea"/>
              </a:rPr>
              <a:t>（</a:t>
            </a:r>
            <a:r>
              <a:rPr lang="zh-CN" altLang="zh-CN" sz="1400" dirty="0">
                <a:latin typeface="+mn-ea"/>
              </a:rPr>
              <a:t>因为每次都选前</a:t>
            </a:r>
            <a:r>
              <a:rPr lang="en-US" altLang="zh-CN" sz="1400" dirty="0">
                <a:latin typeface="+mn-ea"/>
              </a:rPr>
              <a:t>β</a:t>
            </a:r>
            <a:r>
              <a:rPr lang="zh-CN" altLang="zh-CN" sz="1400" dirty="0">
                <a:latin typeface="+mn-ea"/>
              </a:rPr>
              <a:t>个频繁的敏感值</a:t>
            </a:r>
            <a:r>
              <a:rPr lang="zh-CN" altLang="zh-CN" sz="1400" dirty="0" smtClean="0">
                <a:latin typeface="+mn-ea"/>
              </a:rPr>
              <a:t>）</a:t>
            </a:r>
            <a:endParaRPr lang="en-US" altLang="zh-CN" sz="1400" dirty="0" smtClean="0">
              <a:latin typeface="+mn-ea"/>
            </a:endParaRPr>
          </a:p>
          <a:p>
            <a:pPr algn="just">
              <a:lnSpc>
                <a:spcPct val="150000"/>
              </a:lnSpc>
            </a:pPr>
            <a:endParaRPr lang="zh-CN" altLang="zh-CN" sz="1400" dirty="0">
              <a:latin typeface="+mn-ea"/>
            </a:endParaRPr>
          </a:p>
          <a:p>
            <a:pPr algn="just">
              <a:lnSpc>
                <a:spcPct val="150000"/>
              </a:lnSpc>
            </a:pPr>
            <a:r>
              <a:rPr lang="zh-CN" altLang="en-US" sz="1400" dirty="0" smtClean="0">
                <a:latin typeface="+mn-ea"/>
              </a:rPr>
              <a:t>性质</a:t>
            </a:r>
            <a:r>
              <a:rPr lang="en-US" altLang="zh-CN" sz="1400" dirty="0" smtClean="0">
                <a:latin typeface="+mn-ea"/>
              </a:rPr>
              <a:t>3.2</a:t>
            </a:r>
            <a:r>
              <a:rPr lang="zh-CN" altLang="en-US" sz="1400" dirty="0" smtClean="0">
                <a:latin typeface="+mn-ea"/>
              </a:rPr>
              <a:t>：</a:t>
            </a:r>
            <a:r>
              <a:rPr lang="zh-CN" altLang="zh-CN" sz="1400" dirty="0" smtClean="0">
                <a:latin typeface="+mn-ea"/>
              </a:rPr>
              <a:t>如果</a:t>
            </a:r>
            <a:r>
              <a:rPr lang="en-US" altLang="zh-CN" sz="1400" dirty="0" err="1">
                <a:latin typeface="+mn-ea"/>
              </a:rPr>
              <a:t>Sset</a:t>
            </a:r>
            <a:r>
              <a:rPr lang="zh-CN" altLang="zh-CN" sz="1400" dirty="0">
                <a:latin typeface="+mn-ea"/>
              </a:rPr>
              <a:t>中包含的个体数量能被</a:t>
            </a:r>
            <a:r>
              <a:rPr lang="en-US" altLang="zh-CN" sz="1400" dirty="0">
                <a:latin typeface="+mn-ea"/>
              </a:rPr>
              <a:t>k</a:t>
            </a:r>
            <a:r>
              <a:rPr lang="zh-CN" altLang="zh-CN" sz="1400" dirty="0">
                <a:latin typeface="+mn-ea"/>
              </a:rPr>
              <a:t>整除，则</a:t>
            </a:r>
            <a:r>
              <a:rPr lang="en-US" altLang="zh-CN" sz="1400" dirty="0" err="1">
                <a:latin typeface="+mn-ea"/>
              </a:rPr>
              <a:t>Sset</a:t>
            </a:r>
            <a:r>
              <a:rPr lang="zh-CN" altLang="zh-CN" sz="1400" dirty="0">
                <a:latin typeface="+mn-ea"/>
              </a:rPr>
              <a:t>中包含的个体数量</a:t>
            </a:r>
            <a:r>
              <a:rPr lang="zh-CN" altLang="zh-CN" sz="1400" dirty="0" smtClean="0">
                <a:latin typeface="+mn-ea"/>
              </a:rPr>
              <a:t>大于</a:t>
            </a:r>
            <a:r>
              <a:rPr lang="en-US" altLang="zh-CN" sz="1400" dirty="0">
                <a:latin typeface="+mn-ea"/>
              </a:rPr>
              <a:t>l</a:t>
            </a:r>
            <a:r>
              <a:rPr lang="zh-CN" altLang="zh-CN" sz="1400" dirty="0" smtClean="0">
                <a:latin typeface="+mn-ea"/>
              </a:rPr>
              <a:t>；否则</a:t>
            </a:r>
            <a:r>
              <a:rPr lang="zh-CN" altLang="zh-CN" sz="1400" dirty="0">
                <a:latin typeface="+mn-ea"/>
              </a:rPr>
              <a:t>，</a:t>
            </a:r>
            <a:r>
              <a:rPr lang="en-US" altLang="zh-CN" sz="1400" dirty="0" err="1">
                <a:latin typeface="+mn-ea"/>
              </a:rPr>
              <a:t>Sset</a:t>
            </a:r>
            <a:r>
              <a:rPr lang="zh-CN" altLang="zh-CN" sz="1400" dirty="0">
                <a:latin typeface="+mn-ea"/>
              </a:rPr>
              <a:t>中包含的个体数量大于</a:t>
            </a:r>
            <a:r>
              <a:rPr lang="en-US" altLang="zh-CN" sz="1400" dirty="0">
                <a:latin typeface="+mn-ea"/>
              </a:rPr>
              <a:t>2l</a:t>
            </a:r>
            <a:r>
              <a:rPr lang="zh-CN" altLang="zh-CN" sz="1400" dirty="0" smtClean="0">
                <a:latin typeface="+mn-ea"/>
              </a:rPr>
              <a:t>。</a:t>
            </a:r>
            <a:endParaRPr lang="zh-CN" altLang="zh-CN" sz="1400" dirty="0">
              <a:latin typeface="+mn-ea"/>
            </a:endParaRPr>
          </a:p>
        </p:txBody>
      </p:sp>
      <p:sp>
        <p:nvSpPr>
          <p:cNvPr id="7" name="矩形 6"/>
          <p:cNvSpPr/>
          <p:nvPr/>
        </p:nvSpPr>
        <p:spPr>
          <a:xfrm>
            <a:off x="6783387" y="1412595"/>
            <a:ext cx="4678363" cy="2316403"/>
          </a:xfrm>
          <a:prstGeom prst="rect">
            <a:avLst/>
          </a:prstGeom>
        </p:spPr>
        <p:txBody>
          <a:bodyPr wrap="square">
            <a:spAutoFit/>
          </a:bodyPr>
          <a:lstStyle/>
          <a:p>
            <a:pPr algn="just">
              <a:lnSpc>
                <a:spcPct val="150000"/>
              </a:lnSpc>
              <a:spcAft>
                <a:spcPts val="0"/>
              </a:spcAft>
            </a:pPr>
            <a:r>
              <a:rPr lang="zh-CN" altLang="zh-CN" sz="1400" dirty="0">
                <a:solidFill>
                  <a:srgbClr val="000000"/>
                </a:solidFill>
                <a:latin typeface="+mn-ea"/>
                <a:cs typeface="宋体" panose="02010600030101010101" pitchFamily="2" charset="-122"/>
              </a:rPr>
              <a:t>在这个阶段中，交叉桶泛化算法计算出一个敏感值集合及一个循环次数。计算出的敏感值集合结果将被用于在下一个阶段中选取进行匿名的个体集合，并直到满足循环次数为止</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en-US" sz="1400" dirty="0" smtClean="0">
                <a:solidFill>
                  <a:srgbClr val="000000"/>
                </a:solidFill>
                <a:latin typeface="+mn-ea"/>
                <a:cs typeface="宋体" panose="02010600030101010101" pitchFamily="2" charset="-122"/>
              </a:rPr>
              <a:t>算法</a:t>
            </a:r>
            <a:r>
              <a:rPr lang="zh-CN" altLang="zh-CN" sz="1400" dirty="0" smtClean="0">
                <a:solidFill>
                  <a:srgbClr val="000000"/>
                </a:solidFill>
                <a:latin typeface="+mn-ea"/>
                <a:cs typeface="宋体" panose="02010600030101010101" pitchFamily="2" charset="-122"/>
              </a:rPr>
              <a:t>对</a:t>
            </a:r>
            <a:r>
              <a:rPr lang="en-US" altLang="zh-CN" sz="1400" i="1" dirty="0">
                <a:solidFill>
                  <a:srgbClr val="000000"/>
                </a:solidFill>
                <a:latin typeface="+mn-ea"/>
                <a:cs typeface="宋体" panose="02010600030101010101" pitchFamily="2" charset="-122"/>
              </a:rPr>
              <a:t>m</a:t>
            </a:r>
            <a:r>
              <a:rPr lang="en-US" altLang="zh-CN" sz="1400" dirty="0">
                <a:solidFill>
                  <a:srgbClr val="000000"/>
                </a:solidFill>
                <a:latin typeface="+mn-ea"/>
                <a:cs typeface="宋体" panose="02010600030101010101" pitchFamily="2" charset="-122"/>
              </a:rPr>
              <a:t>-invariance</a:t>
            </a:r>
            <a:r>
              <a:rPr lang="zh-CN" altLang="zh-CN" sz="1400" dirty="0">
                <a:solidFill>
                  <a:srgbClr val="000000"/>
                </a:solidFill>
                <a:latin typeface="+mn-ea"/>
                <a:cs typeface="宋体" panose="02010600030101010101" pitchFamily="2" charset="-122"/>
              </a:rPr>
              <a:t>算法中分配阶段的算法进行了修改，用于</a:t>
            </a:r>
            <a:r>
              <a:rPr lang="zh-CN" altLang="zh-CN" sz="1400" dirty="0" smtClean="0">
                <a:solidFill>
                  <a:srgbClr val="000000"/>
                </a:solidFill>
                <a:latin typeface="+mn-ea"/>
                <a:cs typeface="宋体" panose="02010600030101010101" pitchFamily="2" charset="-122"/>
              </a:rPr>
              <a:t>实现</a:t>
            </a:r>
            <a:r>
              <a:rPr lang="en-US" altLang="zh-CN" sz="1400" i="1" dirty="0" err="1" smtClean="0">
                <a:solidFill>
                  <a:srgbClr val="000000"/>
                </a:solidFill>
                <a:latin typeface="+mn-ea"/>
                <a:cs typeface="宋体" panose="02010600030101010101" pitchFamily="2" charset="-122"/>
              </a:rPr>
              <a:t>cal_sen_set</a:t>
            </a:r>
            <a:r>
              <a:rPr lang="en-US" altLang="zh-CN" sz="1400" dirty="0" smtClean="0">
                <a:solidFill>
                  <a:srgbClr val="000000"/>
                </a:solidFill>
                <a:latin typeface="+mn-ea"/>
                <a:cs typeface="宋体" panose="02010600030101010101" pitchFamily="2" charset="-122"/>
              </a:rPr>
              <a:t>(</a:t>
            </a:r>
            <a:r>
              <a:rPr lang="en-US" altLang="zh-CN" sz="1400" i="1" dirty="0" err="1" smtClean="0">
                <a:solidFill>
                  <a:srgbClr val="000000"/>
                </a:solidFill>
                <a:latin typeface="+mn-ea"/>
                <a:cs typeface="宋体" panose="02010600030101010101" pitchFamily="2" charset="-122"/>
              </a:rPr>
              <a:t>T</a:t>
            </a:r>
            <a:r>
              <a:rPr lang="en-US" altLang="zh-CN" sz="1400" dirty="0" err="1" smtClean="0">
                <a:solidFill>
                  <a:srgbClr val="000000"/>
                </a:solidFill>
                <a:latin typeface="+mn-ea"/>
                <a:cs typeface="宋体" panose="02010600030101010101" pitchFamily="2" charset="-122"/>
              </a:rPr>
              <a:t>,</a:t>
            </a:r>
            <a:r>
              <a:rPr lang="en-US" altLang="zh-CN" sz="1400" i="1" dirty="0" err="1" smtClean="0">
                <a:solidFill>
                  <a:srgbClr val="000000"/>
                </a:solidFill>
                <a:latin typeface="+mn-ea"/>
                <a:cs typeface="宋体" panose="02010600030101010101" pitchFamily="2" charset="-122"/>
              </a:rPr>
              <a:t>k</a:t>
            </a:r>
            <a:r>
              <a:rPr lang="en-US" altLang="zh-CN" sz="1400" dirty="0" err="1" smtClean="0">
                <a:solidFill>
                  <a:srgbClr val="000000"/>
                </a:solidFill>
                <a:latin typeface="+mn-ea"/>
                <a:cs typeface="宋体" panose="02010600030101010101" pitchFamily="2" charset="-122"/>
              </a:rPr>
              <a:t>,</a:t>
            </a:r>
            <a:r>
              <a:rPr lang="en-US" altLang="zh-CN" sz="1400" i="1" dirty="0" err="1" smtClean="0">
                <a:solidFill>
                  <a:srgbClr val="000000"/>
                </a:solidFill>
                <a:latin typeface="+mn-ea"/>
                <a:cs typeface="宋体" panose="02010600030101010101" pitchFamily="2" charset="-122"/>
              </a:rPr>
              <a:t>diversity_num</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函数</a:t>
            </a:r>
            <a:r>
              <a:rPr lang="zh-CN" altLang="zh-CN" sz="1400" dirty="0" smtClean="0">
                <a:solidFill>
                  <a:srgbClr val="000000"/>
                </a:solidFill>
                <a:latin typeface="+mn-ea"/>
                <a:cs typeface="宋体" panose="02010600030101010101" pitchFamily="2" charset="-122"/>
              </a:rPr>
              <a:t>。</a:t>
            </a:r>
            <a:endParaRPr lang="zh-CN" altLang="zh-CN" sz="1400" dirty="0">
              <a:solidFill>
                <a:srgbClr val="000000"/>
              </a:solidFill>
              <a:latin typeface="+mn-ea"/>
              <a:cs typeface="宋体" panose="02010600030101010101" pitchFamily="2" charset="-122"/>
            </a:endParaRPr>
          </a:p>
        </p:txBody>
      </p:sp>
    </p:spTree>
    <p:extLst>
      <p:ext uri="{BB962C8B-B14F-4D97-AF65-F5344CB8AC3E}">
        <p14:creationId xmlns:p14="http://schemas.microsoft.com/office/powerpoint/2010/main" val="3981350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a:t>4.2 </a:t>
            </a:r>
            <a:r>
              <a:rPr lang="zh-CN" altLang="en-US" dirty="0"/>
              <a:t>计算敏感值</a:t>
            </a:r>
            <a:r>
              <a:rPr lang="zh-CN" altLang="en-US" dirty="0" smtClean="0"/>
              <a:t>集合</a:t>
            </a:r>
            <a:endParaRPr lang="zh-CN" altLang="en-US" dirty="0"/>
          </a:p>
        </p:txBody>
      </p:sp>
      <p:sp>
        <p:nvSpPr>
          <p:cNvPr id="6" name="矩形 5"/>
          <p:cNvSpPr/>
          <p:nvPr/>
        </p:nvSpPr>
        <p:spPr>
          <a:xfrm>
            <a:off x="6591300" y="1028700"/>
            <a:ext cx="4737100" cy="5586145"/>
          </a:xfrm>
          <a:prstGeom prst="rect">
            <a:avLst/>
          </a:prstGeom>
        </p:spPr>
        <p:txBody>
          <a:bodyPr wrap="square">
            <a:spAutoFit/>
          </a:bodyPr>
          <a:lstStyle/>
          <a:p>
            <a:pPr algn="just">
              <a:lnSpc>
                <a:spcPct val="150000"/>
              </a:lnSpc>
              <a:spcAft>
                <a:spcPts val="0"/>
              </a:spcAft>
            </a:pPr>
            <a:r>
              <a:rPr lang="en-US" altLang="zh-CN" sz="1400" i="1" dirty="0" smtClean="0"/>
              <a:t>m</a:t>
            </a:r>
            <a:r>
              <a:rPr lang="en-US" altLang="zh-CN" sz="1400" dirty="0" smtClean="0"/>
              <a:t>-invariance</a:t>
            </a:r>
            <a:r>
              <a:rPr lang="zh-CN" altLang="zh-CN" sz="1400" dirty="0" smtClean="0"/>
              <a:t>算法</a:t>
            </a:r>
            <a:r>
              <a:rPr lang="zh-CN" altLang="zh-CN" sz="1400" dirty="0"/>
              <a:t>中分配</a:t>
            </a:r>
            <a:r>
              <a:rPr lang="zh-CN" altLang="zh-CN" sz="1400" dirty="0" smtClean="0"/>
              <a:t>阶段</a:t>
            </a:r>
            <a:r>
              <a:rPr lang="zh-CN" altLang="zh-CN" sz="1400" kern="100" dirty="0" smtClean="0">
                <a:latin typeface="+mn-ea"/>
                <a:cs typeface="Times New Roman" panose="02020603050405020304" pitchFamily="18" charset="0"/>
              </a:rPr>
              <a:t>接受</a:t>
            </a:r>
            <a:r>
              <a:rPr lang="zh-CN" altLang="zh-CN" sz="1400" kern="100" dirty="0">
                <a:latin typeface="+mn-ea"/>
                <a:cs typeface="Times New Roman" panose="02020603050405020304" pitchFamily="18" charset="0"/>
              </a:rPr>
              <a:t>前一个阶段（</a:t>
            </a:r>
            <a:r>
              <a:rPr lang="en-US" altLang="zh-CN" sz="1400" kern="100" dirty="0">
                <a:latin typeface="+mn-ea"/>
                <a:cs typeface="Times New Roman" panose="02020603050405020304" pitchFamily="18" charset="0"/>
              </a:rPr>
              <a:t>balance</a:t>
            </a:r>
            <a:r>
              <a:rPr lang="zh-CN" altLang="zh-CN" sz="1400" kern="100" dirty="0">
                <a:latin typeface="+mn-ea"/>
                <a:cs typeface="Times New Roman" panose="02020603050405020304" pitchFamily="18" charset="0"/>
              </a:rPr>
              <a:t>）的</a:t>
            </a:r>
            <a:r>
              <a:rPr lang="en-US" altLang="zh-CN" sz="1400" kern="100" dirty="0">
                <a:latin typeface="+mn-ea"/>
                <a:cs typeface="Times New Roman" panose="02020603050405020304" pitchFamily="18" charset="0"/>
              </a:rPr>
              <a:t>s_</a:t>
            </a:r>
            <a:r>
              <a:rPr lang="zh-CN" altLang="zh-CN" sz="1400" kern="100" dirty="0">
                <a:latin typeface="+mn-ea"/>
                <a:cs typeface="Times New Roman" panose="02020603050405020304" pitchFamily="18" charset="0"/>
              </a:rPr>
              <a:t>作为参数，</a:t>
            </a:r>
            <a:r>
              <a:rPr lang="en-US" altLang="zh-CN" sz="1400" kern="100" dirty="0">
                <a:latin typeface="+mn-ea"/>
                <a:cs typeface="Times New Roman" panose="02020603050405020304" pitchFamily="18" charset="0"/>
              </a:rPr>
              <a:t>s_=T(n)-T(n-1</a:t>
            </a:r>
            <a:r>
              <a:rPr lang="en-US" altLang="zh-CN" sz="1400" kern="100" dirty="0" smtClean="0">
                <a:latin typeface="+mn-ea"/>
                <a:cs typeface="Times New Roman" panose="02020603050405020304" pitchFamily="18" charset="0"/>
              </a:rPr>
              <a:t>)</a:t>
            </a:r>
            <a:r>
              <a:rPr lang="zh-CN" altLang="en-US" sz="1400" kern="100" dirty="0" smtClean="0">
                <a:latin typeface="+mn-ea"/>
                <a:cs typeface="Times New Roman" panose="02020603050405020304" pitchFamily="18" charset="0"/>
              </a:rPr>
              <a:t>。</a:t>
            </a:r>
            <a:r>
              <a:rPr lang="zh-CN" altLang="zh-CN" sz="1400" dirty="0" smtClean="0">
                <a:solidFill>
                  <a:srgbClr val="000000"/>
                </a:solidFill>
                <a:latin typeface="+mn-ea"/>
                <a:cs typeface="宋体" panose="02010600030101010101" pitchFamily="2" charset="-122"/>
              </a:rPr>
              <a:t>一</a:t>
            </a:r>
            <a:r>
              <a:rPr lang="zh-CN" altLang="zh-CN" sz="1400" dirty="0">
                <a:solidFill>
                  <a:srgbClr val="000000"/>
                </a:solidFill>
                <a:latin typeface="+mn-ea"/>
                <a:cs typeface="宋体" panose="02010600030101010101" pitchFamily="2" charset="-122"/>
              </a:rPr>
              <a:t>次将α</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β个元组（称为</a:t>
            </a:r>
            <a:r>
              <a:rPr lang="en-US" altLang="zh-CN" sz="1400" dirty="0" err="1">
                <a:solidFill>
                  <a:srgbClr val="000000"/>
                </a:solidFill>
                <a:latin typeface="+mn-ea"/>
                <a:cs typeface="宋体" panose="02010600030101010101" pitchFamily="2" charset="-122"/>
              </a:rPr>
              <a:t>Srmv</a:t>
            </a:r>
            <a:r>
              <a:rPr lang="zh-CN" altLang="zh-CN" sz="1400" dirty="0">
                <a:solidFill>
                  <a:srgbClr val="000000"/>
                </a:solidFill>
                <a:latin typeface="+mn-ea"/>
                <a:cs typeface="宋体" panose="02010600030101010101" pitchFamily="2" charset="-122"/>
              </a:rPr>
              <a:t>）从</a:t>
            </a:r>
            <a:r>
              <a:rPr lang="en-US" altLang="zh-CN" sz="1400" dirty="0">
                <a:solidFill>
                  <a:srgbClr val="000000"/>
                </a:solidFill>
                <a:latin typeface="+mn-ea"/>
                <a:cs typeface="宋体" panose="02010600030101010101" pitchFamily="2" charset="-122"/>
              </a:rPr>
              <a:t>s_</a:t>
            </a:r>
            <a:r>
              <a:rPr lang="zh-CN" altLang="zh-CN" sz="1400" dirty="0">
                <a:solidFill>
                  <a:srgbClr val="000000"/>
                </a:solidFill>
                <a:latin typeface="+mn-ea"/>
                <a:cs typeface="宋体" panose="02010600030101010101" pitchFamily="2" charset="-122"/>
              </a:rPr>
              <a:t>中移</a:t>
            </a:r>
            <a:r>
              <a:rPr lang="zh-CN" altLang="zh-CN" sz="1400" dirty="0" smtClean="0">
                <a:solidFill>
                  <a:srgbClr val="000000"/>
                </a:solidFill>
                <a:latin typeface="+mn-ea"/>
                <a:cs typeface="宋体" panose="02010600030101010101" pitchFamily="2" charset="-122"/>
              </a:rPr>
              <a:t>到含有</a:t>
            </a:r>
            <a:r>
              <a:rPr lang="zh-CN" altLang="zh-CN" sz="1400" dirty="0">
                <a:solidFill>
                  <a:srgbClr val="000000"/>
                </a:solidFill>
                <a:latin typeface="+mn-ea"/>
                <a:cs typeface="宋体" panose="02010600030101010101" pitchFamily="2" charset="-122"/>
              </a:rPr>
              <a:t>至少β</a:t>
            </a:r>
            <a:r>
              <a:rPr lang="en-US" altLang="zh-CN" sz="1400" dirty="0">
                <a:solidFill>
                  <a:srgbClr val="000000"/>
                </a:solidFill>
                <a:latin typeface="+mn-ea"/>
                <a:cs typeface="宋体" panose="02010600030101010101" pitchFamily="2" charset="-122"/>
              </a:rPr>
              <a:t>&gt;=m</a:t>
            </a:r>
            <a:r>
              <a:rPr lang="zh-CN" altLang="zh-CN" sz="1400" dirty="0">
                <a:solidFill>
                  <a:srgbClr val="000000"/>
                </a:solidFill>
                <a:latin typeface="+mn-ea"/>
                <a:cs typeface="宋体" panose="02010600030101010101" pitchFamily="2" charset="-122"/>
              </a:rPr>
              <a:t>个敏感值的桶中</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zh-CN" sz="1400" dirty="0" smtClean="0">
                <a:solidFill>
                  <a:srgbClr val="000000"/>
                </a:solidFill>
                <a:latin typeface="+mn-ea"/>
                <a:cs typeface="宋体" panose="02010600030101010101" pitchFamily="2" charset="-122"/>
              </a:rPr>
              <a:t>α</a:t>
            </a:r>
            <a:r>
              <a:rPr lang="zh-CN" altLang="en-US" sz="1400" dirty="0" smtClean="0">
                <a:solidFill>
                  <a:srgbClr val="000000"/>
                </a:solidFill>
                <a:latin typeface="+mn-ea"/>
                <a:cs typeface="宋体" panose="02010600030101010101" pitchFamily="2" charset="-122"/>
              </a:rPr>
              <a:t>的意义</a:t>
            </a:r>
            <a:r>
              <a:rPr lang="zh-CN" altLang="zh-CN" sz="1400" dirty="0" smtClean="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每个桶中的敏感值集合，需要受</a:t>
            </a:r>
            <a:r>
              <a:rPr lang="en-US" altLang="zh-CN" sz="1400" dirty="0" err="1">
                <a:solidFill>
                  <a:srgbClr val="000000"/>
                </a:solidFill>
                <a:latin typeface="+mn-ea"/>
                <a:cs typeface="宋体" panose="02010600030101010101" pitchFamily="2" charset="-122"/>
              </a:rPr>
              <a:t>Srmv</a:t>
            </a:r>
            <a:r>
              <a:rPr lang="zh-CN" altLang="zh-CN" sz="1400" dirty="0">
                <a:solidFill>
                  <a:srgbClr val="000000"/>
                </a:solidFill>
                <a:latin typeface="+mn-ea"/>
                <a:cs typeface="宋体" panose="02010600030101010101" pitchFamily="2" charset="-122"/>
              </a:rPr>
              <a:t>中α个元组所支配</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zh-CN" sz="1400" dirty="0" smtClean="0">
                <a:solidFill>
                  <a:srgbClr val="000000"/>
                </a:solidFill>
                <a:latin typeface="+mn-ea"/>
                <a:cs typeface="宋体" panose="02010600030101010101" pitchFamily="2" charset="-122"/>
              </a:rPr>
              <a:t>β</a:t>
            </a:r>
            <a:r>
              <a:rPr lang="zh-CN" altLang="en-US" sz="1400" dirty="0" smtClean="0">
                <a:solidFill>
                  <a:srgbClr val="000000"/>
                </a:solidFill>
                <a:latin typeface="+mn-ea"/>
                <a:cs typeface="宋体" panose="02010600030101010101" pitchFamily="2" charset="-122"/>
              </a:rPr>
              <a:t>的意义</a:t>
            </a:r>
            <a:r>
              <a:rPr lang="zh-CN" altLang="zh-CN" sz="1400" dirty="0" smtClean="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大于等于</a:t>
            </a:r>
            <a:r>
              <a:rPr lang="en-US" altLang="zh-CN" sz="1400" dirty="0" smtClean="0">
                <a:solidFill>
                  <a:srgbClr val="000000"/>
                </a:solidFill>
                <a:latin typeface="+mn-ea"/>
                <a:cs typeface="宋体" panose="02010600030101010101" pitchFamily="2" charset="-122"/>
              </a:rPr>
              <a:t>m</a:t>
            </a:r>
            <a:r>
              <a:rPr lang="zh-CN" altLang="en-US" sz="1400" dirty="0" smtClean="0">
                <a:solidFill>
                  <a:srgbClr val="000000"/>
                </a:solidFill>
                <a:latin typeface="+mn-ea"/>
                <a:cs typeface="宋体" panose="02010600030101010101" pitchFamily="2" charset="-122"/>
              </a:rPr>
              <a:t>（以满足</a:t>
            </a:r>
            <a:r>
              <a:rPr lang="en-US" altLang="zh-CN" sz="1400" dirty="0" smtClean="0">
                <a:solidFill>
                  <a:srgbClr val="000000"/>
                </a:solidFill>
                <a:latin typeface="+mn-ea"/>
                <a:cs typeface="宋体" panose="02010600030101010101" pitchFamily="2" charset="-122"/>
              </a:rPr>
              <a:t>m-diversity</a:t>
            </a:r>
            <a:r>
              <a:rPr lang="zh-CN" altLang="en-US"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en-US" sz="1400" dirty="0" smtClean="0">
                <a:solidFill>
                  <a:srgbClr val="000000"/>
                </a:solidFill>
                <a:latin typeface="+mn-ea"/>
                <a:cs typeface="宋体" panose="02010600030101010101" pitchFamily="2" charset="-122"/>
              </a:rPr>
              <a:t>参数大小的要求：</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zh-CN" sz="1400" dirty="0" smtClean="0">
                <a:solidFill>
                  <a:srgbClr val="000000"/>
                </a:solidFill>
                <a:latin typeface="+mn-ea"/>
                <a:cs typeface="宋体" panose="02010600030101010101" pitchFamily="2" charset="-122"/>
              </a:rPr>
              <a:t>α</a:t>
            </a:r>
            <a:r>
              <a:rPr lang="zh-CN" altLang="zh-CN" sz="1400" dirty="0">
                <a:solidFill>
                  <a:srgbClr val="000000"/>
                </a:solidFill>
                <a:latin typeface="+mn-ea"/>
                <a:cs typeface="宋体" panose="02010600030101010101" pitchFamily="2" charset="-122"/>
              </a:rPr>
              <a:t>尽可能大</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以减小迭代</a:t>
            </a:r>
            <a:r>
              <a:rPr lang="zh-CN" altLang="zh-CN" sz="1400" dirty="0" smtClean="0">
                <a:solidFill>
                  <a:srgbClr val="000000"/>
                </a:solidFill>
                <a:latin typeface="+mn-ea"/>
                <a:cs typeface="宋体" panose="02010600030101010101" pitchFamily="2" charset="-122"/>
              </a:rPr>
              <a:t>次数</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zh-CN" sz="1400" dirty="0" smtClean="0">
                <a:solidFill>
                  <a:srgbClr val="000000"/>
                </a:solidFill>
                <a:latin typeface="+mn-ea"/>
                <a:cs typeface="宋体" panose="02010600030101010101" pitchFamily="2" charset="-122"/>
              </a:rPr>
              <a:t>β</a:t>
            </a:r>
            <a:r>
              <a:rPr lang="zh-CN" altLang="zh-CN" sz="1400" dirty="0">
                <a:solidFill>
                  <a:srgbClr val="000000"/>
                </a:solidFill>
                <a:latin typeface="+mn-ea"/>
                <a:cs typeface="宋体" panose="02010600030101010101" pitchFamily="2" charset="-122"/>
              </a:rPr>
              <a:t>尽可能小，因为更少的签名</a:t>
            </a:r>
            <a:r>
              <a:rPr lang="zh-CN" altLang="zh-CN" sz="1400" dirty="0" smtClean="0">
                <a:solidFill>
                  <a:srgbClr val="000000"/>
                </a:solidFill>
                <a:latin typeface="+mn-ea"/>
                <a:cs typeface="宋体" panose="02010600030101010101" pitchFamily="2" charset="-122"/>
              </a:rPr>
              <a:t>集合更易</a:t>
            </a:r>
            <a:r>
              <a:rPr lang="zh-CN" altLang="zh-CN" sz="1400" dirty="0">
                <a:solidFill>
                  <a:srgbClr val="000000"/>
                </a:solidFill>
                <a:latin typeface="+mn-ea"/>
                <a:cs typeface="宋体" panose="02010600030101010101" pitchFamily="2" charset="-122"/>
              </a:rPr>
              <a:t>于</a:t>
            </a:r>
            <a:r>
              <a:rPr lang="zh-CN" altLang="zh-CN" sz="1400" dirty="0" smtClean="0">
                <a:solidFill>
                  <a:srgbClr val="000000"/>
                </a:solidFill>
                <a:latin typeface="+mn-ea"/>
                <a:cs typeface="宋体" panose="02010600030101010101" pitchFamily="2" charset="-122"/>
              </a:rPr>
              <a:t>实现</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endParaRPr lang="en-US" altLang="zh-CN" sz="1400" dirty="0" smtClean="0">
              <a:solidFill>
                <a:srgbClr val="000000"/>
              </a:solidFill>
              <a:latin typeface="+mn-ea"/>
              <a:cs typeface="宋体" panose="02010600030101010101" pitchFamily="2" charset="-122"/>
            </a:endParaRPr>
          </a:p>
          <a:p>
            <a:r>
              <a:rPr lang="zh-CN" altLang="zh-CN" sz="1400" dirty="0"/>
              <a:t>β的用法</a:t>
            </a:r>
            <a:r>
              <a:rPr lang="zh-CN" altLang="zh-CN" sz="1400" dirty="0" smtClean="0"/>
              <a:t>：</a:t>
            </a:r>
            <a:r>
              <a:rPr lang="en-US" altLang="zh-CN" sz="1400" dirty="0" smtClean="0"/>
              <a:t>choose </a:t>
            </a:r>
            <a:r>
              <a:rPr lang="en-US" altLang="zh-CN" sz="1400" dirty="0"/>
              <a:t>the β most frequent sensitive values v1, ..., vβ to form the signature of BUC.</a:t>
            </a:r>
            <a:endParaRPr lang="zh-CN" altLang="zh-CN" sz="1400" dirty="0"/>
          </a:p>
          <a:p>
            <a:r>
              <a:rPr lang="zh-CN" altLang="zh-CN" sz="1400" dirty="0"/>
              <a:t>从</a:t>
            </a:r>
            <a:r>
              <a:rPr lang="en-US" altLang="zh-CN" sz="1400" dirty="0"/>
              <a:t>S_</a:t>
            </a:r>
            <a:r>
              <a:rPr lang="zh-CN" altLang="zh-CN" sz="1400" dirty="0"/>
              <a:t>中选取前</a:t>
            </a:r>
            <a:r>
              <a:rPr lang="en-US" altLang="zh-CN" sz="1400" dirty="0"/>
              <a:t>β</a:t>
            </a:r>
            <a:r>
              <a:rPr lang="zh-CN" altLang="zh-CN" sz="1400" dirty="0"/>
              <a:t>个频繁的敏感值作为桶的签名。</a:t>
            </a:r>
          </a:p>
          <a:p>
            <a:r>
              <a:rPr lang="en-US" altLang="zh-CN" sz="1400" dirty="0"/>
              <a:t> </a:t>
            </a:r>
            <a:endParaRPr lang="zh-CN" altLang="zh-CN" sz="1400" dirty="0"/>
          </a:p>
          <a:p>
            <a:r>
              <a:rPr lang="zh-CN" altLang="zh-CN" sz="1400" dirty="0"/>
              <a:t>α的用法：</a:t>
            </a:r>
            <a:r>
              <a:rPr lang="en-US" altLang="zh-CN" sz="1400" dirty="0"/>
              <a:t>pick α tuples in S− having the value vi  1&lt;=</a:t>
            </a:r>
            <a:r>
              <a:rPr lang="en-US" altLang="zh-CN" sz="1400" dirty="0" err="1"/>
              <a:t>i</a:t>
            </a:r>
            <a:r>
              <a:rPr lang="en-US" altLang="zh-CN" sz="1400" dirty="0"/>
              <a:t>&lt;=β</a:t>
            </a:r>
            <a:endParaRPr lang="zh-CN" altLang="zh-CN" sz="1400" dirty="0"/>
          </a:p>
          <a:p>
            <a:r>
              <a:rPr lang="zh-CN" altLang="zh-CN" sz="1400" dirty="0"/>
              <a:t>对每一个</a:t>
            </a:r>
            <a:r>
              <a:rPr lang="en-US" altLang="zh-CN" sz="1400" dirty="0"/>
              <a:t>vi</a:t>
            </a:r>
            <a:r>
              <a:rPr lang="zh-CN" altLang="zh-CN" sz="1400" dirty="0"/>
              <a:t>，</a:t>
            </a:r>
            <a:r>
              <a:rPr lang="en-US" altLang="zh-CN" sz="1400" dirty="0" err="1"/>
              <a:t>i</a:t>
            </a:r>
            <a:r>
              <a:rPr lang="zh-CN" altLang="zh-CN" sz="1400" dirty="0"/>
              <a:t>从</a:t>
            </a:r>
            <a:r>
              <a:rPr lang="en-US" altLang="zh-CN" sz="1400" dirty="0"/>
              <a:t>1</a:t>
            </a:r>
            <a:r>
              <a:rPr lang="zh-CN" altLang="zh-CN" sz="1400" dirty="0"/>
              <a:t>到</a:t>
            </a:r>
            <a:r>
              <a:rPr lang="en-US" altLang="zh-CN" sz="1400" dirty="0"/>
              <a:t>β</a:t>
            </a:r>
            <a:r>
              <a:rPr lang="zh-CN" altLang="zh-CN" sz="1400" dirty="0"/>
              <a:t>，从</a:t>
            </a:r>
            <a:r>
              <a:rPr lang="en-US" altLang="zh-CN" sz="1400" dirty="0"/>
              <a:t>S_</a:t>
            </a:r>
            <a:r>
              <a:rPr lang="zh-CN" altLang="zh-CN" sz="1400" dirty="0"/>
              <a:t>中取α个含有敏感值</a:t>
            </a:r>
            <a:r>
              <a:rPr lang="en-US" altLang="zh-CN" sz="1400" dirty="0"/>
              <a:t>vi</a:t>
            </a:r>
            <a:r>
              <a:rPr lang="zh-CN" altLang="zh-CN" sz="1400" dirty="0"/>
              <a:t>的元组</a:t>
            </a:r>
          </a:p>
          <a:p>
            <a:pPr algn="just">
              <a:lnSpc>
                <a:spcPct val="150000"/>
              </a:lnSpc>
              <a:spcAft>
                <a:spcPts val="0"/>
              </a:spcAft>
            </a:pPr>
            <a:endParaRPr lang="en-US" altLang="zh-CN" sz="1400" dirty="0" smtClean="0">
              <a:solidFill>
                <a:srgbClr val="000000"/>
              </a:solidFill>
              <a:latin typeface="+mn-ea"/>
              <a:cs typeface="宋体" panose="02010600030101010101" pitchFamily="2" charset="-122"/>
            </a:endParaRPr>
          </a:p>
        </p:txBody>
      </p:sp>
      <p:pic>
        <p:nvPicPr>
          <p:cNvPr id="7" name="图片 6"/>
          <p:cNvPicPr/>
          <p:nvPr/>
        </p:nvPicPr>
        <p:blipFill>
          <a:blip r:embed="rId2"/>
          <a:stretch>
            <a:fillRect/>
          </a:stretch>
        </p:blipFill>
        <p:spPr>
          <a:xfrm>
            <a:off x="669924" y="1028700"/>
            <a:ext cx="5210176" cy="3200400"/>
          </a:xfrm>
          <a:prstGeom prst="rect">
            <a:avLst/>
          </a:prstGeom>
        </p:spPr>
      </p:pic>
      <p:pic>
        <p:nvPicPr>
          <p:cNvPr id="8" name="图片 7"/>
          <p:cNvPicPr/>
          <p:nvPr/>
        </p:nvPicPr>
        <p:blipFill rotWithShape="1">
          <a:blip r:embed="rId3"/>
          <a:srcRect l="-84" t="58706" b="8023"/>
          <a:stretch/>
        </p:blipFill>
        <p:spPr>
          <a:xfrm>
            <a:off x="669924" y="4762500"/>
            <a:ext cx="5278755" cy="1358900"/>
          </a:xfrm>
          <a:prstGeom prst="rect">
            <a:avLst/>
          </a:prstGeom>
        </p:spPr>
      </p:pic>
    </p:spTree>
    <p:extLst>
      <p:ext uri="{BB962C8B-B14F-4D97-AF65-F5344CB8AC3E}">
        <p14:creationId xmlns:p14="http://schemas.microsoft.com/office/powerpoint/2010/main" val="3918011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4.3 </a:t>
            </a:r>
            <a:r>
              <a:rPr lang="zh-CN" altLang="en-US" dirty="0" smtClean="0"/>
              <a:t>选择匿名个体</a:t>
            </a:r>
            <a:endParaRPr lang="zh-CN" altLang="en-US" dirty="0"/>
          </a:p>
        </p:txBody>
      </p:sp>
      <p:grpSp>
        <p:nvGrpSpPr>
          <p:cNvPr id="4" name="组合 3"/>
          <p:cNvGrpSpPr/>
          <p:nvPr/>
        </p:nvGrpSpPr>
        <p:grpSpPr>
          <a:xfrm>
            <a:off x="568324" y="1028700"/>
            <a:ext cx="6442076" cy="5702300"/>
            <a:chOff x="517524" y="1028700"/>
            <a:chExt cx="6442076" cy="5702300"/>
          </a:xfrm>
        </p:grpSpPr>
        <p:pic>
          <p:nvPicPr>
            <p:cNvPr id="9" name="图片 8"/>
            <p:cNvPicPr/>
            <p:nvPr/>
          </p:nvPicPr>
          <p:blipFill rotWithShape="1">
            <a:blip r:embed="rId2"/>
            <a:srcRect r="313" b="11969"/>
            <a:stretch/>
          </p:blipFill>
          <p:spPr bwMode="auto">
            <a:xfrm>
              <a:off x="517524" y="1028700"/>
              <a:ext cx="6442076" cy="863600"/>
            </a:xfrm>
            <a:prstGeom prst="rect">
              <a:avLst/>
            </a:prstGeom>
            <a:ln>
              <a:noFill/>
            </a:ln>
            <a:extLst>
              <a:ext uri="{53640926-AAD7-44D8-BBD7-CCE9431645EC}">
                <a14:shadowObscured xmlns:a14="http://schemas.microsoft.com/office/drawing/2010/main"/>
              </a:ext>
            </a:extLst>
          </p:spPr>
        </p:pic>
        <p:pic>
          <p:nvPicPr>
            <p:cNvPr id="10" name="图片 9"/>
            <p:cNvPicPr/>
            <p:nvPr/>
          </p:nvPicPr>
          <p:blipFill rotWithShape="1">
            <a:blip r:embed="rId3"/>
            <a:srcRect l="361" t="1500" r="1" b="1"/>
            <a:stretch/>
          </p:blipFill>
          <p:spPr bwMode="auto">
            <a:xfrm>
              <a:off x="530224" y="1879600"/>
              <a:ext cx="6416676" cy="4851400"/>
            </a:xfrm>
            <a:prstGeom prst="rect">
              <a:avLst/>
            </a:prstGeom>
            <a:ln>
              <a:noFill/>
            </a:ln>
            <a:extLst>
              <a:ext uri="{53640926-AAD7-44D8-BBD7-CCE9431645EC}">
                <a14:shadowObscured xmlns:a14="http://schemas.microsoft.com/office/drawing/2010/main"/>
              </a:ext>
            </a:extLst>
          </p:spPr>
        </p:pic>
      </p:grpSp>
      <p:sp>
        <p:nvSpPr>
          <p:cNvPr id="5" name="矩形 4"/>
          <p:cNvSpPr/>
          <p:nvPr/>
        </p:nvSpPr>
        <p:spPr>
          <a:xfrm>
            <a:off x="7150893" y="1261415"/>
            <a:ext cx="4229100" cy="2354491"/>
          </a:xfrm>
          <a:prstGeom prst="rect">
            <a:avLst/>
          </a:prstGeom>
        </p:spPr>
        <p:txBody>
          <a:bodyPr wrap="square">
            <a:spAutoFit/>
          </a:bodyPr>
          <a:lstStyle/>
          <a:p>
            <a:pPr algn="just">
              <a:lnSpc>
                <a:spcPct val="150000"/>
              </a:lnSpc>
              <a:spcAft>
                <a:spcPts val="0"/>
              </a:spcAft>
            </a:pPr>
            <a:r>
              <a:rPr lang="zh-CN" altLang="zh-CN" sz="1400" dirty="0">
                <a:solidFill>
                  <a:srgbClr val="000000"/>
                </a:solidFill>
                <a:latin typeface="+mn-ea"/>
                <a:cs typeface="宋体" panose="02010600030101010101" pitchFamily="2" charset="-122"/>
              </a:rPr>
              <a:t>在这个阶段中</a:t>
            </a:r>
            <a:r>
              <a:rPr lang="zh-CN" altLang="zh-CN" sz="1400" dirty="0" smtClean="0">
                <a:solidFill>
                  <a:srgbClr val="000000"/>
                </a:solidFill>
                <a:latin typeface="+mn-ea"/>
                <a:cs typeface="宋体" panose="02010600030101010101" pitchFamily="2" charset="-122"/>
              </a:rPr>
              <a:t>，算法</a:t>
            </a:r>
            <a:r>
              <a:rPr lang="zh-CN" altLang="zh-CN" sz="1400" dirty="0">
                <a:solidFill>
                  <a:srgbClr val="000000"/>
                </a:solidFill>
                <a:latin typeface="+mn-ea"/>
                <a:cs typeface="宋体" panose="02010600030101010101" pitchFamily="2" charset="-122"/>
              </a:rPr>
              <a:t>根据上一个阶段中计算的敏感值集合</a:t>
            </a:r>
            <a:r>
              <a:rPr lang="en-US" altLang="zh-CN" sz="1400" dirty="0">
                <a:solidFill>
                  <a:srgbClr val="000000"/>
                </a:solidFill>
                <a:latin typeface="+mn-ea"/>
                <a:cs typeface="Cambria Math" panose="02040503050406030204" pitchFamily="18" charset="0"/>
              </a:rPr>
              <a:t>𝑆𝑠𝑒𝑡</a:t>
            </a:r>
            <a:r>
              <a:rPr lang="zh-CN" altLang="zh-CN" sz="1400" dirty="0">
                <a:solidFill>
                  <a:srgbClr val="000000"/>
                </a:solidFill>
                <a:latin typeface="+mn-ea"/>
                <a:cs typeface="宋体" panose="02010600030101010101" pitchFamily="2" charset="-122"/>
              </a:rPr>
              <a:t>，在还未匿名的个体集合</a:t>
            </a:r>
            <a:r>
              <a:rPr lang="en-US" altLang="zh-CN" sz="1400" dirty="0">
                <a:solidFill>
                  <a:srgbClr val="000000"/>
                </a:solidFill>
                <a:latin typeface="+mn-ea"/>
                <a:cs typeface="Cambria Math" panose="02040503050406030204" pitchFamily="18" charset="0"/>
              </a:rPr>
              <a:t>𝑇𝑜𝑟𝑖</a:t>
            </a:r>
            <a:r>
              <a:rPr lang="zh-CN" altLang="zh-CN" sz="1400" dirty="0">
                <a:solidFill>
                  <a:srgbClr val="000000"/>
                </a:solidFill>
                <a:latin typeface="+mn-ea"/>
                <a:cs typeface="宋体" panose="02010600030101010101" pitchFamily="2" charset="-122"/>
              </a:rPr>
              <a:t>中选出合适的个体进行匿名。选出的个体需要与</a:t>
            </a:r>
            <a:r>
              <a:rPr lang="en-US" altLang="zh-CN" sz="1400" dirty="0">
                <a:solidFill>
                  <a:srgbClr val="000000"/>
                </a:solidFill>
                <a:latin typeface="+mn-ea"/>
                <a:cs typeface="Cambria Math" panose="02040503050406030204" pitchFamily="18" charset="0"/>
              </a:rPr>
              <a:t>𝑆𝑠𝑒𝑡</a:t>
            </a:r>
            <a:r>
              <a:rPr lang="zh-CN" altLang="zh-CN" sz="1400" dirty="0">
                <a:solidFill>
                  <a:srgbClr val="000000"/>
                </a:solidFill>
                <a:latin typeface="+mn-ea"/>
                <a:cs typeface="宋体" panose="02010600030101010101" pitchFamily="2" charset="-122"/>
              </a:rPr>
              <a:t>中的敏感值一一对应，并且为了提高匿名数据的信息可利用性，所选个体的</a:t>
            </a:r>
            <a:r>
              <a:rPr lang="en-US" altLang="zh-CN" sz="1400" dirty="0">
                <a:solidFill>
                  <a:srgbClr val="000000"/>
                </a:solidFill>
                <a:latin typeface="+mn-ea"/>
                <a:cs typeface="宋体" panose="02010600030101010101" pitchFamily="2" charset="-122"/>
              </a:rPr>
              <a:t>QI</a:t>
            </a:r>
            <a:r>
              <a:rPr lang="zh-CN" altLang="zh-CN" sz="1400" dirty="0">
                <a:solidFill>
                  <a:srgbClr val="000000"/>
                </a:solidFill>
                <a:latin typeface="+mn-ea"/>
                <a:cs typeface="宋体" panose="02010600030101010101" pitchFamily="2" charset="-122"/>
              </a:rPr>
              <a:t>值范围应该尽可能最小</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lnSpc>
                <a:spcPct val="150000"/>
              </a:lnSpc>
              <a:spcAft>
                <a:spcPts val="0"/>
              </a:spcAft>
            </a:pPr>
            <a:r>
              <a:rPr lang="zh-CN" altLang="zh-CN" sz="1400" dirty="0" smtClean="0">
                <a:solidFill>
                  <a:srgbClr val="000000"/>
                </a:solidFill>
                <a:latin typeface="+mn-ea"/>
                <a:cs typeface="宋体" panose="02010600030101010101" pitchFamily="2" charset="-122"/>
              </a:rPr>
              <a:t>对</a:t>
            </a:r>
            <a:r>
              <a:rPr lang="en-US" altLang="zh-CN" sz="1400" dirty="0">
                <a:solidFill>
                  <a:srgbClr val="000000"/>
                </a:solidFill>
                <a:latin typeface="+mn-ea"/>
                <a:cs typeface="宋体" panose="02010600030101010101" pitchFamily="2" charset="-122"/>
              </a:rPr>
              <a:t>Mondrian</a:t>
            </a:r>
            <a:r>
              <a:rPr lang="zh-CN" altLang="zh-CN" sz="1400" dirty="0">
                <a:solidFill>
                  <a:srgbClr val="000000"/>
                </a:solidFill>
                <a:latin typeface="+mn-ea"/>
                <a:cs typeface="宋体" panose="02010600030101010101" pitchFamily="2" charset="-122"/>
              </a:rPr>
              <a:t>算法进行了修改</a:t>
            </a:r>
            <a:r>
              <a:rPr lang="zh-CN" altLang="zh-CN" sz="1400" dirty="0" smtClean="0">
                <a:solidFill>
                  <a:srgbClr val="000000"/>
                </a:solidFill>
                <a:latin typeface="+mn-ea"/>
                <a:cs typeface="宋体" panose="02010600030101010101" pitchFamily="2" charset="-122"/>
              </a:rPr>
              <a:t>用于实现</a:t>
            </a:r>
            <a:r>
              <a:rPr lang="en-US" altLang="zh-CN" sz="1400" i="1" dirty="0" err="1" smtClean="0">
                <a:solidFill>
                  <a:srgbClr val="000000"/>
                </a:solidFill>
                <a:latin typeface="+mn-ea"/>
                <a:cs typeface="宋体" panose="02010600030101010101" pitchFamily="2" charset="-122"/>
              </a:rPr>
              <a:t>pick_tuples</a:t>
            </a:r>
            <a:r>
              <a:rPr lang="en-US" altLang="zh-CN" sz="1400" dirty="0" smtClean="0">
                <a:solidFill>
                  <a:srgbClr val="000000"/>
                </a:solidFill>
                <a:latin typeface="+mn-ea"/>
                <a:cs typeface="宋体" panose="02010600030101010101" pitchFamily="2" charset="-122"/>
              </a:rPr>
              <a:t>(</a:t>
            </a:r>
            <a:r>
              <a:rPr lang="en-US" altLang="zh-CN" sz="1400" i="1" dirty="0" smtClean="0">
                <a:solidFill>
                  <a:srgbClr val="000000"/>
                </a:solidFill>
                <a:latin typeface="+mn-ea"/>
                <a:cs typeface="宋体" panose="02010600030101010101" pitchFamily="2" charset="-122"/>
              </a:rPr>
              <a:t>T</a:t>
            </a:r>
            <a:r>
              <a:rPr lang="en-US"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𝑆𝑠𝑒𝑡</a:t>
            </a:r>
            <a:r>
              <a:rPr lang="en-US" altLang="zh-CN" sz="1400" dirty="0">
                <a:solidFill>
                  <a:srgbClr val="000000"/>
                </a:solidFill>
                <a:latin typeface="+mn-ea"/>
                <a:cs typeface="宋体" panose="02010600030101010101" pitchFamily="2" charset="-122"/>
              </a:rPr>
              <a:t>)</a:t>
            </a:r>
            <a:r>
              <a:rPr lang="zh-CN" altLang="zh-CN" sz="1400" dirty="0">
                <a:solidFill>
                  <a:srgbClr val="000000"/>
                </a:solidFill>
                <a:latin typeface="+mn-ea"/>
                <a:cs typeface="宋体" panose="02010600030101010101" pitchFamily="2" charset="-122"/>
              </a:rPr>
              <a:t>函数</a:t>
            </a:r>
            <a:r>
              <a:rPr lang="zh-CN" altLang="zh-CN" sz="1400" dirty="0" smtClean="0">
                <a:solidFill>
                  <a:srgbClr val="000000"/>
                </a:solidFill>
                <a:latin typeface="+mn-ea"/>
                <a:cs typeface="宋体" panose="02010600030101010101" pitchFamily="2" charset="-122"/>
              </a:rPr>
              <a:t>。</a:t>
            </a:r>
            <a:endParaRPr lang="zh-CN" altLang="zh-CN" sz="1400" dirty="0">
              <a:solidFill>
                <a:srgbClr val="000000"/>
              </a:solidFill>
              <a:latin typeface="+mn-ea"/>
              <a:cs typeface="宋体" panose="02010600030101010101" pitchFamily="2" charset="-122"/>
            </a:endParaRPr>
          </a:p>
        </p:txBody>
      </p:sp>
      <p:pic>
        <p:nvPicPr>
          <p:cNvPr id="11" name="图片 10"/>
          <p:cNvPicPr/>
          <p:nvPr/>
        </p:nvPicPr>
        <p:blipFill>
          <a:blip r:embed="rId4"/>
          <a:stretch>
            <a:fillRect/>
          </a:stretch>
        </p:blipFill>
        <p:spPr>
          <a:xfrm>
            <a:off x="7010400" y="4234091"/>
            <a:ext cx="4762065" cy="2496909"/>
          </a:xfrm>
          <a:prstGeom prst="rect">
            <a:avLst/>
          </a:prstGeom>
        </p:spPr>
      </p:pic>
    </p:spTree>
    <p:extLst>
      <p:ext uri="{BB962C8B-B14F-4D97-AF65-F5344CB8AC3E}">
        <p14:creationId xmlns:p14="http://schemas.microsoft.com/office/powerpoint/2010/main" val="258013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4.3 </a:t>
            </a:r>
            <a:r>
              <a:rPr lang="zh-CN" altLang="en-US" dirty="0" smtClean="0"/>
              <a:t>选择匿名个体</a:t>
            </a:r>
            <a:endParaRPr lang="zh-CN" altLang="en-US" dirty="0"/>
          </a:p>
        </p:txBody>
      </p:sp>
      <p:pic>
        <p:nvPicPr>
          <p:cNvPr id="7" name="图片 6"/>
          <p:cNvPicPr/>
          <p:nvPr/>
        </p:nvPicPr>
        <p:blipFill>
          <a:blip r:embed="rId2"/>
          <a:stretch>
            <a:fillRect/>
          </a:stretch>
        </p:blipFill>
        <p:spPr>
          <a:xfrm>
            <a:off x="508000" y="1028700"/>
            <a:ext cx="4876800" cy="3200400"/>
          </a:xfrm>
          <a:prstGeom prst="rect">
            <a:avLst/>
          </a:prstGeom>
        </p:spPr>
      </p:pic>
      <p:sp>
        <p:nvSpPr>
          <p:cNvPr id="3" name="矩形 2"/>
          <p:cNvSpPr/>
          <p:nvPr/>
        </p:nvSpPr>
        <p:spPr>
          <a:xfrm>
            <a:off x="5816599" y="1663700"/>
            <a:ext cx="5588001" cy="2031325"/>
          </a:xfrm>
          <a:prstGeom prst="rect">
            <a:avLst/>
          </a:prstGeom>
        </p:spPr>
        <p:txBody>
          <a:bodyPr wrap="square">
            <a:spAutoFit/>
          </a:bodyPr>
          <a:lstStyle/>
          <a:p>
            <a:pPr algn="just">
              <a:lnSpc>
                <a:spcPct val="150000"/>
              </a:lnSpc>
              <a:spcAft>
                <a:spcPts val="0"/>
              </a:spcAft>
            </a:pPr>
            <a:r>
              <a:rPr lang="en-US" altLang="zh-CN" sz="1400" kern="100" dirty="0">
                <a:solidFill>
                  <a:srgbClr val="000000"/>
                </a:solidFill>
                <a:latin typeface="+mn-ea"/>
                <a:cs typeface="Times New Roman" panose="02020603050405020304" pitchFamily="18" charset="0"/>
              </a:rPr>
              <a:t>Each iteration must choose the dimension and value about</a:t>
            </a:r>
            <a:br>
              <a:rPr lang="en-US" altLang="zh-CN" sz="1400" kern="100" dirty="0">
                <a:solidFill>
                  <a:srgbClr val="000000"/>
                </a:solidFill>
                <a:latin typeface="+mn-ea"/>
                <a:cs typeface="Times New Roman" panose="02020603050405020304" pitchFamily="18" charset="0"/>
              </a:rPr>
            </a:br>
            <a:r>
              <a:rPr lang="en-US" altLang="zh-CN" sz="1400" kern="100" dirty="0">
                <a:solidFill>
                  <a:srgbClr val="000000"/>
                </a:solidFill>
                <a:latin typeface="+mn-ea"/>
                <a:cs typeface="Times New Roman" panose="02020603050405020304" pitchFamily="18" charset="0"/>
              </a:rPr>
              <a:t>which to partition.</a:t>
            </a:r>
            <a:endParaRPr lang="zh-CN" altLang="zh-CN" sz="1400" kern="100" dirty="0">
              <a:latin typeface="+mn-ea"/>
              <a:cs typeface="Times New Roman" panose="02020603050405020304" pitchFamily="18" charset="0"/>
            </a:endParaRPr>
          </a:p>
          <a:p>
            <a:pPr algn="just">
              <a:lnSpc>
                <a:spcPct val="150000"/>
              </a:lnSpc>
              <a:spcAft>
                <a:spcPts val="0"/>
              </a:spcAft>
            </a:pPr>
            <a:r>
              <a:rPr lang="en-US" altLang="zh-CN" sz="1400" kern="100" dirty="0">
                <a:solidFill>
                  <a:srgbClr val="000000"/>
                </a:solidFill>
                <a:latin typeface="+mn-ea"/>
                <a:cs typeface="Times New Roman" panose="02020603050405020304" pitchFamily="18" charset="0"/>
              </a:rPr>
              <a:t>In the literature about </a:t>
            </a:r>
            <a:r>
              <a:rPr lang="en-US" altLang="zh-CN" sz="1400" i="1" kern="100" dirty="0" err="1">
                <a:solidFill>
                  <a:srgbClr val="000000"/>
                </a:solidFill>
                <a:latin typeface="+mn-ea"/>
                <a:cs typeface="Times New Roman" panose="02020603050405020304" pitchFamily="18" charset="0"/>
              </a:rPr>
              <a:t>kd</a:t>
            </a:r>
            <a:r>
              <a:rPr lang="en-US" altLang="zh-CN" sz="1400" kern="100" dirty="0">
                <a:solidFill>
                  <a:srgbClr val="000000"/>
                </a:solidFill>
                <a:latin typeface="+mn-ea"/>
                <a:cs typeface="Times New Roman" panose="02020603050405020304" pitchFamily="18" charset="0"/>
              </a:rPr>
              <a:t>-trees, one strategy used for obtaining uniform occupancy was </a:t>
            </a:r>
            <a:r>
              <a:rPr lang="en-US" altLang="zh-CN" sz="1400" kern="100" dirty="0" err="1">
                <a:solidFill>
                  <a:srgbClr val="000000"/>
                </a:solidFill>
                <a:latin typeface="+mn-ea"/>
                <a:cs typeface="Times New Roman" panose="02020603050405020304" pitchFamily="18" charset="0"/>
              </a:rPr>
              <a:t>medianpartitioning</a:t>
            </a:r>
            <a:r>
              <a:rPr lang="en-US" altLang="zh-CN" sz="1400" kern="100" dirty="0">
                <a:solidFill>
                  <a:srgbClr val="000000"/>
                </a:solidFill>
                <a:latin typeface="+mn-ea"/>
                <a:cs typeface="Times New Roman" panose="02020603050405020304" pitchFamily="18" charset="0"/>
              </a:rPr>
              <a:t> [5]. In Figure 6, the split value is the median of </a:t>
            </a:r>
            <a:r>
              <a:rPr lang="en-US" altLang="zh-CN" sz="1400" i="1" kern="100" dirty="0">
                <a:solidFill>
                  <a:srgbClr val="000000"/>
                </a:solidFill>
                <a:latin typeface="+mn-ea"/>
                <a:cs typeface="Times New Roman" panose="02020603050405020304" pitchFamily="18" charset="0"/>
              </a:rPr>
              <a:t>partition </a:t>
            </a:r>
            <a:r>
              <a:rPr lang="en-US" altLang="zh-CN" sz="1400" kern="100" dirty="0">
                <a:solidFill>
                  <a:srgbClr val="000000"/>
                </a:solidFill>
                <a:latin typeface="+mn-ea"/>
                <a:cs typeface="Times New Roman" panose="02020603050405020304" pitchFamily="18" charset="0"/>
              </a:rPr>
              <a:t>projected on </a:t>
            </a:r>
            <a:r>
              <a:rPr lang="en-US" altLang="zh-CN" sz="1400" i="1" kern="100" dirty="0">
                <a:solidFill>
                  <a:srgbClr val="000000"/>
                </a:solidFill>
                <a:latin typeface="+mn-ea"/>
                <a:cs typeface="Times New Roman" panose="02020603050405020304" pitchFamily="18" charset="0"/>
              </a:rPr>
              <a:t>dim</a:t>
            </a:r>
            <a:r>
              <a:rPr lang="en-US" altLang="zh-CN" sz="1400" kern="100" dirty="0">
                <a:solidFill>
                  <a:srgbClr val="000000"/>
                </a:solidFill>
                <a:latin typeface="+mn-ea"/>
                <a:cs typeface="Times New Roman" panose="02020603050405020304" pitchFamily="18" charset="0"/>
              </a:rPr>
              <a:t>.</a:t>
            </a:r>
            <a:endParaRPr lang="zh-CN" altLang="zh-CN" sz="1400" kern="100" dirty="0">
              <a:effectLst/>
              <a:latin typeface="+mn-ea"/>
              <a:cs typeface="Times New Roman" panose="02020603050405020304" pitchFamily="18" charset="0"/>
            </a:endParaRPr>
          </a:p>
        </p:txBody>
      </p:sp>
      <p:sp>
        <p:nvSpPr>
          <p:cNvPr id="6" name="矩形 5"/>
          <p:cNvSpPr/>
          <p:nvPr/>
        </p:nvSpPr>
        <p:spPr>
          <a:xfrm>
            <a:off x="5816599" y="4330025"/>
            <a:ext cx="5588001" cy="1384995"/>
          </a:xfrm>
          <a:prstGeom prst="rect">
            <a:avLst/>
          </a:prstGeom>
        </p:spPr>
        <p:txBody>
          <a:bodyPr wrap="square">
            <a:spAutoFit/>
          </a:bodyPr>
          <a:lstStyle/>
          <a:p>
            <a:pPr algn="just">
              <a:lnSpc>
                <a:spcPct val="150000"/>
              </a:lnSpc>
            </a:pPr>
            <a:r>
              <a:rPr lang="en-US" altLang="zh-CN" sz="1400" dirty="0" err="1" smtClean="0">
                <a:latin typeface="+mn-ea"/>
                <a:cs typeface="Times New Roman" panose="02020603050405020304" pitchFamily="18" charset="0"/>
              </a:rPr>
              <a:t>Kd</a:t>
            </a:r>
            <a:r>
              <a:rPr lang="en-US" altLang="zh-CN" sz="1400" dirty="0" smtClean="0">
                <a:latin typeface="+mn-ea"/>
                <a:cs typeface="Times New Roman" panose="02020603050405020304" pitchFamily="18" charset="0"/>
              </a:rPr>
              <a:t>-Tree</a:t>
            </a:r>
            <a:r>
              <a:rPr lang="zh-CN" altLang="zh-CN" sz="1400" dirty="0">
                <a:latin typeface="+mn-ea"/>
                <a:cs typeface="Times New Roman" panose="02020603050405020304" pitchFamily="18" charset="0"/>
              </a:rPr>
              <a:t>，即</a:t>
            </a:r>
            <a:r>
              <a:rPr lang="en-US" altLang="zh-CN" sz="1400" dirty="0">
                <a:latin typeface="+mn-ea"/>
                <a:cs typeface="Times New Roman" panose="02020603050405020304" pitchFamily="18" charset="0"/>
              </a:rPr>
              <a:t>K-dimensional tree</a:t>
            </a:r>
            <a:r>
              <a:rPr lang="zh-CN" altLang="zh-CN" sz="1400" dirty="0">
                <a:latin typeface="+mn-ea"/>
                <a:cs typeface="Times New Roman" panose="02020603050405020304" pitchFamily="18" charset="0"/>
              </a:rPr>
              <a:t>，是一棵二叉树，树中存储的是一些</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维数据。在一个</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维数据集合上构建一棵</a:t>
            </a:r>
            <a:r>
              <a:rPr lang="en-US" altLang="zh-CN" sz="1400" dirty="0" err="1">
                <a:latin typeface="+mn-ea"/>
                <a:cs typeface="Times New Roman" panose="02020603050405020304" pitchFamily="18" charset="0"/>
              </a:rPr>
              <a:t>Kd</a:t>
            </a:r>
            <a:r>
              <a:rPr lang="en-US" altLang="zh-CN" sz="1400" dirty="0">
                <a:latin typeface="+mn-ea"/>
                <a:cs typeface="Times New Roman" panose="02020603050405020304" pitchFamily="18" charset="0"/>
              </a:rPr>
              <a:t>-Tree</a:t>
            </a:r>
            <a:r>
              <a:rPr lang="zh-CN" altLang="zh-CN" sz="1400" dirty="0">
                <a:latin typeface="+mn-ea"/>
                <a:cs typeface="Times New Roman" panose="02020603050405020304" pitchFamily="18" charset="0"/>
              </a:rPr>
              <a:t>代表了对该</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维数据集合构成的</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维空间的一个划分，即树中的每个结点就对应了一个</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维的超矩形</a:t>
            </a:r>
            <a:r>
              <a:rPr lang="zh-CN" altLang="zh-CN" sz="1400" dirty="0" smtClean="0">
                <a:latin typeface="+mn-ea"/>
                <a:cs typeface="Times New Roman" panose="02020603050405020304" pitchFamily="18" charset="0"/>
              </a:rPr>
              <a:t>区域</a:t>
            </a:r>
            <a:r>
              <a:rPr lang="zh-CN" altLang="en-US" sz="1400" dirty="0" smtClean="0">
                <a:latin typeface="+mn-ea"/>
                <a:cs typeface="Times New Roman" panose="02020603050405020304" pitchFamily="18" charset="0"/>
              </a:rPr>
              <a:t>。</a:t>
            </a:r>
            <a:endParaRPr lang="zh-CN" altLang="en-US" dirty="0"/>
          </a:p>
        </p:txBody>
      </p:sp>
      <p:pic>
        <p:nvPicPr>
          <p:cNvPr id="11" name="图片 10"/>
          <p:cNvPicPr>
            <a:picLocks noChangeAspect="1"/>
          </p:cNvPicPr>
          <p:nvPr/>
        </p:nvPicPr>
        <p:blipFill rotWithShape="1">
          <a:blip r:embed="rId3"/>
          <a:srcRect r="220" b="14159"/>
          <a:stretch/>
        </p:blipFill>
        <p:spPr>
          <a:xfrm>
            <a:off x="279400" y="4330025"/>
            <a:ext cx="5334000" cy="2105740"/>
          </a:xfrm>
          <a:prstGeom prst="rect">
            <a:avLst/>
          </a:prstGeom>
        </p:spPr>
      </p:pic>
    </p:spTree>
    <p:extLst>
      <p:ext uri="{BB962C8B-B14F-4D97-AF65-F5344CB8AC3E}">
        <p14:creationId xmlns:p14="http://schemas.microsoft.com/office/powerpoint/2010/main" val="4029887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4.4 </a:t>
            </a:r>
            <a:r>
              <a:rPr lang="zh-CN" altLang="en-US" dirty="0" smtClean="0"/>
              <a:t>匿名</a:t>
            </a:r>
            <a:r>
              <a:rPr lang="zh-CN" altLang="en-US" dirty="0"/>
              <a:t>个体数据</a:t>
            </a:r>
          </a:p>
        </p:txBody>
      </p:sp>
      <p:pic>
        <p:nvPicPr>
          <p:cNvPr id="8" name="图片 7"/>
          <p:cNvPicPr/>
          <p:nvPr/>
        </p:nvPicPr>
        <p:blipFill>
          <a:blip r:embed="rId2"/>
          <a:stretch>
            <a:fillRect/>
          </a:stretch>
        </p:blipFill>
        <p:spPr>
          <a:xfrm>
            <a:off x="669924" y="1028700"/>
            <a:ext cx="5591176" cy="5257800"/>
          </a:xfrm>
          <a:prstGeom prst="rect">
            <a:avLst/>
          </a:prstGeom>
        </p:spPr>
      </p:pic>
      <p:sp>
        <p:nvSpPr>
          <p:cNvPr id="4" name="矩形 3"/>
          <p:cNvSpPr/>
          <p:nvPr/>
        </p:nvSpPr>
        <p:spPr>
          <a:xfrm>
            <a:off x="6807201" y="4082012"/>
            <a:ext cx="4432300" cy="1023357"/>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因为函数对</a:t>
            </a:r>
            <a:r>
              <a:rPr lang="en-US" altLang="zh-CN" sz="1400" dirty="0" err="1">
                <a:latin typeface="+mn-ea"/>
                <a:cs typeface="Times New Roman" panose="02020603050405020304" pitchFamily="18" charset="0"/>
              </a:rPr>
              <a:t>Tgen</a:t>
            </a:r>
            <a:r>
              <a:rPr lang="zh-CN" altLang="zh-CN" sz="1400" dirty="0">
                <a:latin typeface="+mn-ea"/>
                <a:cs typeface="Times New Roman" panose="02020603050405020304" pitchFamily="18" charset="0"/>
              </a:rPr>
              <a:t>进行泛化时，步长参数</a:t>
            </a:r>
            <a:r>
              <a:rPr lang="en-US" altLang="zh-CN" sz="1400" dirty="0">
                <a:latin typeface="+mn-ea"/>
                <a:cs typeface="Times New Roman" panose="02020603050405020304" pitchFamily="18" charset="0"/>
              </a:rPr>
              <a:t>step</a:t>
            </a:r>
            <a:r>
              <a:rPr lang="zh-CN" altLang="zh-CN" sz="1400" dirty="0">
                <a:latin typeface="+mn-ea"/>
                <a:cs typeface="Times New Roman" panose="02020603050405020304" pitchFamily="18" charset="0"/>
              </a:rPr>
              <a:t>的值一直不小于</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，所以匿名后每个等价组至少包含了</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个</a:t>
            </a:r>
            <a:r>
              <a:rPr lang="zh-CN" altLang="zh-CN" sz="1400" dirty="0" smtClean="0">
                <a:latin typeface="+mn-ea"/>
                <a:cs typeface="Times New Roman" panose="02020603050405020304" pitchFamily="18" charset="0"/>
              </a:rPr>
              <a:t>个体</a:t>
            </a:r>
            <a:r>
              <a:rPr lang="zh-CN" altLang="en-US" sz="1400" dirty="0" smtClean="0">
                <a:latin typeface="+mn-ea"/>
                <a:cs typeface="Times New Roman" panose="02020603050405020304" pitchFamily="18" charset="0"/>
              </a:rPr>
              <a:t>；满足</a:t>
            </a:r>
            <a:r>
              <a:rPr lang="en-US" altLang="zh-CN" sz="1400" dirty="0" smtClean="0">
                <a:latin typeface="+mn-ea"/>
                <a:cs typeface="Times New Roman" panose="02020603050405020304" pitchFamily="18" charset="0"/>
              </a:rPr>
              <a:t>k-</a:t>
            </a:r>
            <a:r>
              <a:rPr lang="en-US" altLang="zh-CN" sz="1400" dirty="0" smtClean="0"/>
              <a:t>anonymity </a:t>
            </a:r>
            <a:r>
              <a:rPr lang="zh-CN" altLang="en-US" sz="1400" dirty="0" smtClean="0"/>
              <a:t>匿名原则。</a:t>
            </a:r>
            <a:endParaRPr lang="zh-CN" altLang="en-US" sz="1400" dirty="0">
              <a:latin typeface="+mn-ea"/>
            </a:endParaRPr>
          </a:p>
        </p:txBody>
      </p:sp>
      <p:sp>
        <p:nvSpPr>
          <p:cNvPr id="5" name="矩形 4"/>
          <p:cNvSpPr/>
          <p:nvPr/>
        </p:nvSpPr>
        <p:spPr>
          <a:xfrm>
            <a:off x="6807201" y="1862858"/>
            <a:ext cx="4432300" cy="1384995"/>
          </a:xfrm>
          <a:prstGeom prst="rect">
            <a:avLst/>
          </a:prstGeom>
        </p:spPr>
        <p:txBody>
          <a:bodyPr wrap="square">
            <a:spAutoFit/>
          </a:bodyPr>
          <a:lstStyle/>
          <a:p>
            <a:pPr algn="just">
              <a:lnSpc>
                <a:spcPct val="150000"/>
              </a:lnSpc>
            </a:pPr>
            <a:r>
              <a:rPr lang="zh-CN" altLang="en-US" sz="1400" dirty="0">
                <a:solidFill>
                  <a:srgbClr val="000000"/>
                </a:solidFill>
                <a:latin typeface="+mn-ea"/>
              </a:rPr>
              <a:t>在算法</a:t>
            </a:r>
            <a:r>
              <a:rPr lang="en-US" altLang="zh-CN" sz="1400" dirty="0">
                <a:solidFill>
                  <a:srgbClr val="000000"/>
                </a:solidFill>
                <a:latin typeface="+mn-ea"/>
              </a:rPr>
              <a:t>3.1</a:t>
            </a:r>
            <a:r>
              <a:rPr lang="zh-CN" altLang="en-US" sz="1400" dirty="0">
                <a:solidFill>
                  <a:srgbClr val="000000"/>
                </a:solidFill>
                <a:latin typeface="+mn-ea"/>
              </a:rPr>
              <a:t>中，</a:t>
            </a:r>
            <a:r>
              <a:rPr lang="en-US" altLang="zh-CN" sz="1400" i="1" dirty="0" err="1">
                <a:solidFill>
                  <a:srgbClr val="000000"/>
                </a:solidFill>
                <a:latin typeface="+mn-ea"/>
              </a:rPr>
              <a:t>divide_tuples</a:t>
            </a:r>
            <a:r>
              <a:rPr lang="en-US" altLang="zh-CN" sz="1400" dirty="0">
                <a:solidFill>
                  <a:srgbClr val="000000"/>
                </a:solidFill>
                <a:latin typeface="+mn-ea"/>
              </a:rPr>
              <a:t>(</a:t>
            </a:r>
            <a:r>
              <a:rPr lang="zh-CN" altLang="en-US" sz="1400" dirty="0">
                <a:solidFill>
                  <a:srgbClr val="000000"/>
                </a:solidFill>
                <a:latin typeface="+mn-ea"/>
              </a:rPr>
              <a:t>𝑇𝑔𝑒𝑛</a:t>
            </a:r>
            <a:r>
              <a:rPr lang="en-US" altLang="zh-CN" sz="1400" dirty="0">
                <a:solidFill>
                  <a:srgbClr val="000000"/>
                </a:solidFill>
                <a:latin typeface="+mn-ea"/>
              </a:rPr>
              <a:t>,</a:t>
            </a:r>
            <a:r>
              <a:rPr lang="en-US" altLang="zh-CN" sz="1400" i="1" dirty="0">
                <a:solidFill>
                  <a:srgbClr val="000000"/>
                </a:solidFill>
                <a:latin typeface="+mn-ea"/>
              </a:rPr>
              <a:t>k</a:t>
            </a:r>
            <a:r>
              <a:rPr lang="en-US" altLang="zh-CN" sz="1400" dirty="0">
                <a:solidFill>
                  <a:srgbClr val="000000"/>
                </a:solidFill>
                <a:latin typeface="+mn-ea"/>
              </a:rPr>
              <a:t>)</a:t>
            </a:r>
            <a:r>
              <a:rPr lang="zh-CN" altLang="en-US" sz="1400" dirty="0">
                <a:solidFill>
                  <a:srgbClr val="000000"/>
                </a:solidFill>
                <a:latin typeface="+mn-ea"/>
              </a:rPr>
              <a:t>函数包含了两个部分。在第一个部分中，交叉桶泛化算法将𝑇𝑔𝑒𝑛进行泛化并使其遵循</a:t>
            </a:r>
            <a:r>
              <a:rPr lang="en-US" altLang="zh-CN" sz="1400" i="1" dirty="0">
                <a:solidFill>
                  <a:srgbClr val="000000"/>
                </a:solidFill>
                <a:latin typeface="+mn-ea"/>
              </a:rPr>
              <a:t>k</a:t>
            </a:r>
            <a:r>
              <a:rPr lang="en-US" altLang="zh-CN" sz="1400" dirty="0">
                <a:solidFill>
                  <a:srgbClr val="000000"/>
                </a:solidFill>
                <a:latin typeface="+mn-ea"/>
              </a:rPr>
              <a:t>-anonymity</a:t>
            </a:r>
            <a:r>
              <a:rPr lang="zh-CN" altLang="en-US" sz="1400" dirty="0">
                <a:solidFill>
                  <a:srgbClr val="000000"/>
                </a:solidFill>
                <a:latin typeface="+mn-ea"/>
              </a:rPr>
              <a:t>匿名原则</a:t>
            </a:r>
            <a:r>
              <a:rPr lang="zh-CN" altLang="en-US" sz="1400" dirty="0" smtClean="0">
                <a:solidFill>
                  <a:srgbClr val="000000"/>
                </a:solidFill>
                <a:latin typeface="+mn-ea"/>
              </a:rPr>
              <a:t>。算法</a:t>
            </a:r>
            <a:r>
              <a:rPr lang="en-US" altLang="zh-CN" sz="1400" dirty="0" smtClean="0">
                <a:solidFill>
                  <a:srgbClr val="000000"/>
                </a:solidFill>
                <a:latin typeface="+mn-ea"/>
              </a:rPr>
              <a:t>3.4</a:t>
            </a:r>
            <a:r>
              <a:rPr lang="zh-CN" altLang="en-US" sz="1400" dirty="0" smtClean="0">
                <a:solidFill>
                  <a:srgbClr val="000000"/>
                </a:solidFill>
                <a:latin typeface="+mn-ea"/>
              </a:rPr>
              <a:t>给出了使用泛化算法对𝑇𝑔𝑒𝑛进行匿名的主要描述。</a:t>
            </a:r>
            <a:endParaRPr lang="zh-CN" altLang="en-US" sz="1400" dirty="0">
              <a:latin typeface="+mn-ea"/>
            </a:endParaRPr>
          </a:p>
        </p:txBody>
      </p:sp>
    </p:spTree>
    <p:extLst>
      <p:ext uri="{BB962C8B-B14F-4D97-AF65-F5344CB8AC3E}">
        <p14:creationId xmlns:p14="http://schemas.microsoft.com/office/powerpoint/2010/main" val="2343434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4.4 </a:t>
            </a:r>
            <a:r>
              <a:rPr lang="zh-CN" altLang="en-US" dirty="0" smtClean="0"/>
              <a:t>匿名</a:t>
            </a:r>
            <a:r>
              <a:rPr lang="zh-CN" altLang="en-US" dirty="0"/>
              <a:t>个体数据</a:t>
            </a:r>
          </a:p>
        </p:txBody>
      </p:sp>
      <p:pic>
        <p:nvPicPr>
          <p:cNvPr id="6" name="图片 5"/>
          <p:cNvPicPr/>
          <p:nvPr/>
        </p:nvPicPr>
        <p:blipFill rotWithShape="1">
          <a:blip r:embed="rId2"/>
          <a:srcRect t="-1" r="30539" b="2341"/>
          <a:stretch/>
        </p:blipFill>
        <p:spPr>
          <a:xfrm>
            <a:off x="441323" y="2240762"/>
            <a:ext cx="4130676" cy="3708400"/>
          </a:xfrm>
          <a:prstGeom prst="rect">
            <a:avLst/>
          </a:prstGeom>
        </p:spPr>
      </p:pic>
      <p:sp>
        <p:nvSpPr>
          <p:cNvPr id="3" name="矩形 2"/>
          <p:cNvSpPr/>
          <p:nvPr/>
        </p:nvSpPr>
        <p:spPr>
          <a:xfrm>
            <a:off x="441323" y="1044473"/>
            <a:ext cx="4671219" cy="1061829"/>
          </a:xfrm>
          <a:prstGeom prst="rect">
            <a:avLst/>
          </a:prstGeom>
        </p:spPr>
        <p:txBody>
          <a:bodyPr wrap="square">
            <a:spAutoFit/>
          </a:bodyPr>
          <a:lstStyle/>
          <a:p>
            <a:pPr algn="just">
              <a:lnSpc>
                <a:spcPct val="150000"/>
              </a:lnSpc>
            </a:pPr>
            <a:r>
              <a:rPr lang="zh-CN" altLang="en-US" sz="1400" dirty="0">
                <a:solidFill>
                  <a:srgbClr val="000000"/>
                </a:solidFill>
                <a:latin typeface="+mn-ea"/>
              </a:rPr>
              <a:t>在</a:t>
            </a:r>
            <a:r>
              <a:rPr lang="en-US" altLang="zh-CN" sz="1400" i="1" dirty="0" err="1">
                <a:solidFill>
                  <a:srgbClr val="000000"/>
                </a:solidFill>
                <a:latin typeface="+mn-ea"/>
              </a:rPr>
              <a:t>divide_tuples</a:t>
            </a:r>
            <a:r>
              <a:rPr lang="en-US" altLang="zh-CN" sz="1400" dirty="0">
                <a:solidFill>
                  <a:srgbClr val="000000"/>
                </a:solidFill>
                <a:latin typeface="+mn-ea"/>
              </a:rPr>
              <a:t>(</a:t>
            </a:r>
            <a:r>
              <a:rPr lang="zh-CN" altLang="en-US" sz="1400" dirty="0">
                <a:solidFill>
                  <a:srgbClr val="000000"/>
                </a:solidFill>
                <a:latin typeface="+mn-ea"/>
              </a:rPr>
              <a:t>𝑇𝑔𝑒𝑛</a:t>
            </a:r>
            <a:r>
              <a:rPr lang="en-US" altLang="zh-CN" sz="1400" dirty="0">
                <a:solidFill>
                  <a:srgbClr val="000000"/>
                </a:solidFill>
                <a:latin typeface="+mn-ea"/>
              </a:rPr>
              <a:t>,</a:t>
            </a:r>
            <a:r>
              <a:rPr lang="en-US" altLang="zh-CN" sz="1400" i="1" dirty="0">
                <a:solidFill>
                  <a:srgbClr val="000000"/>
                </a:solidFill>
                <a:latin typeface="+mn-ea"/>
              </a:rPr>
              <a:t>k</a:t>
            </a:r>
            <a:r>
              <a:rPr lang="en-US" altLang="zh-CN" sz="1400" dirty="0">
                <a:solidFill>
                  <a:srgbClr val="000000"/>
                </a:solidFill>
                <a:latin typeface="+mn-ea"/>
              </a:rPr>
              <a:t>)</a:t>
            </a:r>
            <a:r>
              <a:rPr lang="zh-CN" altLang="en-US" sz="1400" dirty="0">
                <a:solidFill>
                  <a:srgbClr val="000000"/>
                </a:solidFill>
                <a:latin typeface="+mn-ea"/>
              </a:rPr>
              <a:t>函数的第二个部分中，交叉桶泛化算法将𝑇𝑔𝑒𝑛进行桶划分并使其遵循</a:t>
            </a:r>
            <a:r>
              <a:rPr lang="en-US" altLang="zh-CN" sz="1400" i="1" dirty="0">
                <a:solidFill>
                  <a:srgbClr val="000000"/>
                </a:solidFill>
                <a:latin typeface="+mn-ea"/>
              </a:rPr>
              <a:t>l</a:t>
            </a:r>
            <a:r>
              <a:rPr lang="en-US" altLang="zh-CN" sz="1400" dirty="0">
                <a:solidFill>
                  <a:srgbClr val="000000"/>
                </a:solidFill>
                <a:latin typeface="+mn-ea"/>
              </a:rPr>
              <a:t>-diversity</a:t>
            </a:r>
            <a:r>
              <a:rPr lang="zh-CN" altLang="en-US" sz="1400" dirty="0">
                <a:solidFill>
                  <a:srgbClr val="000000"/>
                </a:solidFill>
                <a:latin typeface="+mn-ea"/>
              </a:rPr>
              <a:t>匿名原则。算法</a:t>
            </a:r>
            <a:r>
              <a:rPr lang="en-US" altLang="zh-CN" sz="1400" dirty="0">
                <a:solidFill>
                  <a:srgbClr val="000000"/>
                </a:solidFill>
                <a:latin typeface="+mn-ea"/>
              </a:rPr>
              <a:t>3.5</a:t>
            </a:r>
            <a:r>
              <a:rPr lang="zh-CN" altLang="en-US" sz="1400" dirty="0">
                <a:solidFill>
                  <a:srgbClr val="000000"/>
                </a:solidFill>
                <a:latin typeface="+mn-ea"/>
              </a:rPr>
              <a:t>给出了使用桶算法对𝑇𝑔𝑒𝑛进行匿名的主要描述。</a:t>
            </a:r>
            <a:endParaRPr lang="zh-CN" altLang="en-US" sz="1400" dirty="0">
              <a:latin typeface="+mn-ea"/>
            </a:endParaRPr>
          </a:p>
        </p:txBody>
      </p:sp>
      <p:sp>
        <p:nvSpPr>
          <p:cNvPr id="7" name="文本框 6"/>
          <p:cNvSpPr txBox="1"/>
          <p:nvPr/>
        </p:nvSpPr>
        <p:spPr>
          <a:xfrm>
            <a:off x="342612" y="6118102"/>
            <a:ext cx="4868640" cy="377411"/>
          </a:xfrm>
          <a:prstGeom prst="rect">
            <a:avLst/>
          </a:prstGeom>
          <a:noFill/>
        </p:spPr>
        <p:txBody>
          <a:bodyPr wrap="none" rtlCol="0">
            <a:spAutoFit/>
          </a:bodyPr>
          <a:lstStyle/>
          <a:p>
            <a:pPr algn="just">
              <a:lnSpc>
                <a:spcPct val="150000"/>
              </a:lnSpc>
            </a:pPr>
            <a:r>
              <a:rPr lang="zh-CN" altLang="en-US" sz="1400" dirty="0" smtClean="0">
                <a:latin typeface="+mn-ea"/>
              </a:rPr>
              <a:t>将属于不同等价组的</a:t>
            </a:r>
            <a:r>
              <a:rPr lang="en-US" altLang="zh-CN" sz="1400" dirty="0" smtClean="0">
                <a:latin typeface="+mn-ea"/>
              </a:rPr>
              <a:t>k</a:t>
            </a:r>
            <a:r>
              <a:rPr lang="zh-CN" altLang="en-US" sz="1400" dirty="0" smtClean="0">
                <a:latin typeface="+mn-ea"/>
              </a:rPr>
              <a:t>个元组组成一个桶，一共组成了</a:t>
            </a:r>
            <a:r>
              <a:rPr lang="en-US" altLang="zh-CN" sz="1400" dirty="0">
                <a:latin typeface="+mn-ea"/>
              </a:rPr>
              <a:t>k</a:t>
            </a:r>
            <a:r>
              <a:rPr lang="zh-CN" altLang="en-US" sz="1400" dirty="0" smtClean="0">
                <a:latin typeface="+mn-ea"/>
              </a:rPr>
              <a:t>个桶</a:t>
            </a:r>
            <a:endParaRPr lang="zh-CN" altLang="en-US" sz="1400" dirty="0">
              <a:latin typeface="+mn-ea"/>
            </a:endParaRPr>
          </a:p>
        </p:txBody>
      </p:sp>
      <mc:AlternateContent xmlns:mc="http://schemas.openxmlformats.org/markup-compatibility/2006" xmlns:a14="http://schemas.microsoft.com/office/drawing/2010/main">
        <mc:Choice Requires="a14">
          <p:sp>
            <p:nvSpPr>
              <p:cNvPr id="9" name="矩形 8"/>
              <p:cNvSpPr/>
              <p:nvPr/>
            </p:nvSpPr>
            <p:spPr>
              <a:xfrm>
                <a:off x="5211252" y="1044473"/>
                <a:ext cx="6096000" cy="5405454"/>
              </a:xfrm>
              <a:prstGeom prst="rect">
                <a:avLst/>
              </a:prstGeom>
            </p:spPr>
            <p:txBody>
              <a:bodyPr>
                <a:spAutoFit/>
              </a:bodyPr>
              <a:lstStyle/>
              <a:p>
                <a:pPr algn="just">
                  <a:spcAft>
                    <a:spcPts val="0"/>
                  </a:spcAft>
                </a:pPr>
                <a:r>
                  <a:rPr lang="zh-CN" altLang="zh-CN" sz="1400" dirty="0" smtClean="0">
                    <a:solidFill>
                      <a:srgbClr val="000000"/>
                    </a:solidFill>
                    <a:latin typeface="+mn-ea"/>
                    <a:cs typeface="宋体" panose="02010600030101010101" pitchFamily="2" charset="-122"/>
                  </a:rPr>
                  <a:t>证明</a:t>
                </a:r>
                <a:r>
                  <a:rPr lang="zh-CN" altLang="zh-CN" sz="1400" dirty="0">
                    <a:solidFill>
                      <a:srgbClr val="000000"/>
                    </a:solidFill>
                    <a:latin typeface="+mn-ea"/>
                    <a:cs typeface="宋体" panose="02010600030101010101" pitchFamily="2" charset="-122"/>
                  </a:rPr>
                  <a:t>：由于</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与</a:t>
                </a:r>
                <a:r>
                  <a:rPr lang="en-US" altLang="zh-CN" sz="1400" dirty="0">
                    <a:solidFill>
                      <a:srgbClr val="000000"/>
                    </a:solidFill>
                    <a:latin typeface="+mn-ea"/>
                    <a:cs typeface="Cambria Math" panose="02040503050406030204" pitchFamily="18" charset="0"/>
                  </a:rPr>
                  <a:t>𝑆𝑠𝑒𝑡</a:t>
                </a:r>
                <a:r>
                  <a:rPr lang="zh-CN" altLang="zh-CN" sz="1400" dirty="0">
                    <a:solidFill>
                      <a:srgbClr val="000000"/>
                    </a:solidFill>
                    <a:latin typeface="+mn-ea"/>
                    <a:cs typeface="宋体" panose="02010600030101010101" pitchFamily="2" charset="-122"/>
                  </a:rPr>
                  <a:t>中的敏感值一一对应，因此</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同样具有性质</a:t>
                </a:r>
                <a:r>
                  <a:rPr lang="en-US" altLang="zh-CN" sz="1400" dirty="0">
                    <a:solidFill>
                      <a:srgbClr val="000000"/>
                    </a:solidFill>
                    <a:latin typeface="+mn-ea"/>
                    <a:cs typeface="宋体" panose="02010600030101010101" pitchFamily="2" charset="-122"/>
                  </a:rPr>
                  <a:t>3.1</a:t>
                </a:r>
                <a:r>
                  <a:rPr lang="zh-CN" altLang="zh-CN" sz="1400" dirty="0">
                    <a:solidFill>
                      <a:srgbClr val="000000"/>
                    </a:solidFill>
                    <a:latin typeface="+mn-ea"/>
                    <a:cs typeface="宋体" panose="02010600030101010101" pitchFamily="2" charset="-122"/>
                  </a:rPr>
                  <a:t>和</a:t>
                </a:r>
                <a:r>
                  <a:rPr lang="en-US" altLang="zh-CN" sz="1400" dirty="0">
                    <a:solidFill>
                      <a:srgbClr val="000000"/>
                    </a:solidFill>
                    <a:latin typeface="+mn-ea"/>
                    <a:cs typeface="宋体" panose="02010600030101010101" pitchFamily="2" charset="-122"/>
                  </a:rPr>
                  <a:t>3.2</a:t>
                </a:r>
                <a:r>
                  <a:rPr lang="zh-CN" altLang="zh-CN" sz="1400" dirty="0">
                    <a:solidFill>
                      <a:srgbClr val="000000"/>
                    </a:solidFill>
                    <a:latin typeface="+mn-ea"/>
                    <a:cs typeface="宋体" panose="02010600030101010101" pitchFamily="2" charset="-122"/>
                  </a:rPr>
                  <a:t>。由于</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中任意个体的所有匹配桶都包含于</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中，并且根据性质</a:t>
                </a:r>
                <a:r>
                  <a:rPr lang="en-US" altLang="zh-CN" sz="1400" dirty="0">
                    <a:solidFill>
                      <a:srgbClr val="000000"/>
                    </a:solidFill>
                    <a:latin typeface="+mn-ea"/>
                    <a:cs typeface="宋体" panose="02010600030101010101" pitchFamily="2" charset="-122"/>
                  </a:rPr>
                  <a:t>3.1</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中的敏感值都只出现且仅出现一次，所以</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中的每个个体都满足推论</a:t>
                </a:r>
                <a:r>
                  <a:rPr lang="en-US" altLang="zh-CN" sz="1400" dirty="0">
                    <a:solidFill>
                      <a:srgbClr val="000000"/>
                    </a:solidFill>
                    <a:latin typeface="+mn-ea"/>
                    <a:cs typeface="宋体" panose="02010600030101010101" pitchFamily="2" charset="-122"/>
                  </a:rPr>
                  <a:t>3.2</a:t>
                </a:r>
                <a:r>
                  <a:rPr lang="zh-CN" altLang="zh-CN" sz="1400" dirty="0">
                    <a:solidFill>
                      <a:srgbClr val="000000"/>
                    </a:solidFill>
                    <a:latin typeface="+mn-ea"/>
                    <a:cs typeface="宋体" panose="02010600030101010101" pitchFamily="2" charset="-122"/>
                  </a:rPr>
                  <a:t>中的第一个条件</a:t>
                </a:r>
                <a:r>
                  <a:rPr lang="zh-CN" altLang="zh-CN" sz="1400" dirty="0" smtClean="0">
                    <a:solidFill>
                      <a:srgbClr val="000000"/>
                    </a:solidFill>
                    <a:latin typeface="+mn-ea"/>
                    <a:cs typeface="宋体" panose="02010600030101010101" pitchFamily="2" charset="-122"/>
                  </a:rPr>
                  <a:t>。</a:t>
                </a:r>
                <a:endParaRPr lang="en-US" altLang="zh-CN" sz="1400" dirty="0" smtClean="0">
                  <a:solidFill>
                    <a:srgbClr val="000000"/>
                  </a:solidFill>
                  <a:latin typeface="+mn-ea"/>
                  <a:cs typeface="宋体" panose="02010600030101010101" pitchFamily="2" charset="-122"/>
                </a:endParaRPr>
              </a:p>
              <a:p>
                <a:pPr algn="just">
                  <a:spcAft>
                    <a:spcPts val="0"/>
                  </a:spcAft>
                </a:pPr>
                <a:r>
                  <a:rPr lang="zh-CN" altLang="zh-CN" sz="1400" dirty="0" smtClean="0">
                    <a:solidFill>
                      <a:srgbClr val="000000"/>
                    </a:solidFill>
                    <a:latin typeface="+mn-ea"/>
                    <a:cs typeface="宋体" panose="02010600030101010101" pitchFamily="2" charset="-122"/>
                  </a:rPr>
                  <a:t>接下来，我们证明</a:t>
                </a:r>
                <a:r>
                  <a:rPr lang="en-US" altLang="zh-CN" sz="1400" dirty="0" smtClean="0">
                    <a:solidFill>
                      <a:srgbClr val="000000"/>
                    </a:solidFill>
                    <a:latin typeface="+mn-ea"/>
                    <a:cs typeface="Cambria Math" panose="02040503050406030204" pitchFamily="18" charset="0"/>
                  </a:rPr>
                  <a:t>𝑇𝑔𝑒𝑛</a:t>
                </a:r>
                <a:r>
                  <a:rPr lang="zh-CN" altLang="zh-CN" sz="1400" dirty="0" smtClean="0">
                    <a:solidFill>
                      <a:srgbClr val="000000"/>
                    </a:solidFill>
                    <a:latin typeface="+mn-ea"/>
                    <a:cs typeface="宋体" panose="02010600030101010101" pitchFamily="2" charset="-122"/>
                  </a:rPr>
                  <a:t>中的每个个体都满足推论</a:t>
                </a:r>
                <a:r>
                  <a:rPr lang="en-US" altLang="zh-CN" sz="1400" dirty="0" smtClean="0">
                    <a:solidFill>
                      <a:srgbClr val="000000"/>
                    </a:solidFill>
                    <a:latin typeface="+mn-ea"/>
                    <a:cs typeface="宋体" panose="02010600030101010101" pitchFamily="2" charset="-122"/>
                  </a:rPr>
                  <a:t>3.2</a:t>
                </a:r>
                <a:r>
                  <a:rPr lang="zh-CN" altLang="zh-CN" sz="1400" dirty="0" smtClean="0">
                    <a:solidFill>
                      <a:srgbClr val="000000"/>
                    </a:solidFill>
                    <a:latin typeface="+mn-ea"/>
                    <a:cs typeface="宋体" panose="02010600030101010101" pitchFamily="2" charset="-122"/>
                  </a:rPr>
                  <a:t>中的第二个条件。考虑</a:t>
                </a:r>
                <a:r>
                  <a:rPr lang="en-US" altLang="zh-CN" sz="1400" dirty="0" smtClean="0">
                    <a:solidFill>
                      <a:srgbClr val="000000"/>
                    </a:solidFill>
                    <a:latin typeface="+mn-ea"/>
                    <a:cs typeface="Cambria Math" panose="02040503050406030204" pitchFamily="18" charset="0"/>
                  </a:rPr>
                  <a:t>𝑇𝑔𝑒𝑛</a:t>
                </a:r>
                <a:r>
                  <a:rPr lang="zh-CN" altLang="zh-CN" sz="1400" dirty="0" smtClean="0">
                    <a:solidFill>
                      <a:srgbClr val="000000"/>
                    </a:solidFill>
                    <a:latin typeface="+mn-ea"/>
                    <a:cs typeface="宋体" panose="02010600030101010101" pitchFamily="2" charset="-122"/>
                  </a:rPr>
                  <a:t>的两种情况：</a:t>
                </a:r>
                <a:endParaRPr lang="en-US" altLang="zh-CN" sz="1400" dirty="0" smtClean="0">
                  <a:solidFill>
                    <a:srgbClr val="000000"/>
                  </a:solidFill>
                  <a:latin typeface="+mn-ea"/>
                  <a:cs typeface="宋体" panose="02010600030101010101" pitchFamily="2" charset="-122"/>
                </a:endParaRPr>
              </a:p>
              <a:p>
                <a:pPr algn="just">
                  <a:spcAft>
                    <a:spcPts val="0"/>
                  </a:spcAft>
                </a:pPr>
                <a:r>
                  <a:rPr lang="zh-CN" altLang="zh-CN" sz="1400" dirty="0" smtClean="0">
                    <a:solidFill>
                      <a:srgbClr val="000000"/>
                    </a:solidFill>
                    <a:latin typeface="+mn-ea"/>
                    <a:cs typeface="宋体" panose="02010600030101010101" pitchFamily="2" charset="-122"/>
                  </a:rPr>
                  <a:t>（</a:t>
                </a:r>
                <a:r>
                  <a:rPr lang="en-US" altLang="zh-CN" sz="1400" dirty="0">
                    <a:solidFill>
                      <a:srgbClr val="000000"/>
                    </a:solidFill>
                    <a:latin typeface="+mn-ea"/>
                    <a:cs typeface="宋体" panose="02010600030101010101" pitchFamily="2" charset="-122"/>
                  </a:rPr>
                  <a:t>1</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中包含个体的数量能被</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整除。根据算法</a:t>
                </a:r>
                <a:r>
                  <a:rPr lang="en-US" altLang="zh-CN" sz="1400" dirty="0">
                    <a:solidFill>
                      <a:srgbClr val="000000"/>
                    </a:solidFill>
                    <a:latin typeface="+mn-ea"/>
                    <a:cs typeface="宋体" panose="02010600030101010101" pitchFamily="2" charset="-122"/>
                  </a:rPr>
                  <a:t>3.4</a:t>
                </a:r>
                <a:r>
                  <a:rPr lang="zh-CN" altLang="zh-CN" sz="1400" dirty="0">
                    <a:solidFill>
                      <a:srgbClr val="000000"/>
                    </a:solidFill>
                    <a:latin typeface="+mn-ea"/>
                    <a:cs typeface="宋体" panose="02010600030101010101" pitchFamily="2" charset="-122"/>
                  </a:rPr>
                  <a:t>，每</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个个体组成一个等价组。在算法</a:t>
                </a:r>
                <a:r>
                  <a:rPr lang="en-US" altLang="zh-CN" sz="1400" dirty="0">
                    <a:solidFill>
                      <a:srgbClr val="000000"/>
                    </a:solidFill>
                    <a:latin typeface="+mn-ea"/>
                    <a:cs typeface="宋体" panose="02010600030101010101" pitchFamily="2" charset="-122"/>
                  </a:rPr>
                  <a:t>3.5</a:t>
                </a:r>
                <a:r>
                  <a:rPr lang="zh-CN" altLang="zh-CN" sz="1400" dirty="0">
                    <a:solidFill>
                      <a:srgbClr val="000000"/>
                    </a:solidFill>
                    <a:latin typeface="+mn-ea"/>
                    <a:cs typeface="宋体" panose="02010600030101010101" pitchFamily="2" charset="-122"/>
                  </a:rPr>
                  <a:t>中，每个桶中正好包含了每个等价组中的一个个体。由于每个等价组都包含了</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个个体，因此有：</a:t>
                </a:r>
              </a:p>
              <a:p>
                <a:pPr algn="just"/>
                <a14:m>
                  <m:oMath xmlns:m="http://schemas.openxmlformats.org/officeDocument/2006/math">
                    <m:r>
                      <m:rPr>
                        <m:sty m:val="p"/>
                      </m:rPr>
                      <a:rPr lang="en-US" altLang="zh-CN" sz="1400">
                        <a:latin typeface="Cambria Math" panose="02040503050406030204" pitchFamily="18" charset="0"/>
                      </a:rPr>
                      <m:t>p</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𝑀𝐵</m:t>
                        </m:r>
                      </m:e>
                    </m:d>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𝑘</m:t>
                        </m:r>
                      </m:den>
                    </m:f>
                  </m:oMath>
                </a14:m>
                <a:r>
                  <a:rPr lang="en-US" altLang="zh-CN" sz="1400" dirty="0"/>
                  <a:t> </a:t>
                </a:r>
                <a:r>
                  <a:rPr lang="en-US" altLang="zh-CN" sz="1400" kern="0" dirty="0">
                    <a:solidFill>
                      <a:srgbClr val="000000"/>
                    </a:solidFill>
                    <a:latin typeface="+mn-ea"/>
                    <a:cs typeface="宋体" panose="02010600030101010101" pitchFamily="2" charset="-122"/>
                  </a:rPr>
                  <a:t>(3.15</a:t>
                </a:r>
                <a:r>
                  <a:rPr lang="en-US" altLang="zh-CN" sz="1400" kern="0" dirty="0" smtClean="0">
                    <a:solidFill>
                      <a:srgbClr val="000000"/>
                    </a:solidFill>
                    <a:latin typeface="+mn-ea"/>
                    <a:cs typeface="宋体" panose="02010600030101010101" pitchFamily="2" charset="-122"/>
                  </a:rPr>
                  <a:t>)</a:t>
                </a:r>
                <a:r>
                  <a:rPr lang="zh-CN" altLang="zh-CN" sz="1400" kern="0" dirty="0" smtClean="0">
                    <a:solidFill>
                      <a:srgbClr val="000000"/>
                    </a:solidFill>
                    <a:latin typeface="+mn-ea"/>
                    <a:cs typeface="宋体" panose="02010600030101010101" pitchFamily="2" charset="-122"/>
                  </a:rPr>
                  <a:t>和</a:t>
                </a:r>
                <a14:m>
                  <m:oMath xmlns:m="http://schemas.openxmlformats.org/officeDocument/2006/math">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𝑔𝑒𝑛</m:t>
                                </m:r>
                              </m:sub>
                            </m:sSub>
                          </m:e>
                        </m:d>
                      </m:num>
                      <m:den>
                        <m:r>
                          <a:rPr lang="en-US" altLang="zh-CN" sz="1400" i="1">
                            <a:latin typeface="Cambria Math" panose="02040503050406030204" pitchFamily="18" charset="0"/>
                          </a:rPr>
                          <m:t>𝑘</m:t>
                        </m:r>
                      </m:den>
                    </m:f>
                  </m:oMath>
                </a14:m>
                <a:r>
                  <a:rPr lang="en-US" altLang="zh-CN" sz="1400" kern="0" dirty="0">
                    <a:solidFill>
                      <a:srgbClr val="000000"/>
                    </a:solidFill>
                    <a:latin typeface="+mn-ea"/>
                    <a:cs typeface="Cambria Math" panose="02040503050406030204" pitchFamily="18" charset="0"/>
                  </a:rPr>
                  <a:t> </a:t>
                </a:r>
                <a:r>
                  <a:rPr lang="en-US" altLang="zh-CN" sz="1400" kern="0" dirty="0">
                    <a:solidFill>
                      <a:srgbClr val="000000"/>
                    </a:solidFill>
                    <a:latin typeface="+mn-ea"/>
                    <a:cs typeface="宋体" panose="02010600030101010101" pitchFamily="2" charset="-122"/>
                  </a:rPr>
                  <a:t>(3.16)</a:t>
                </a:r>
                <a:endParaRPr lang="zh-CN" altLang="zh-CN" sz="1400" kern="100" dirty="0">
                  <a:latin typeface="+mn-ea"/>
                  <a:cs typeface="Times New Roman" panose="02020603050405020304" pitchFamily="18" charset="0"/>
                </a:endParaRPr>
              </a:p>
              <a:p>
                <a:pPr algn="just"/>
                <a:r>
                  <a:rPr lang="zh-CN" altLang="zh-CN" sz="1400" kern="0" dirty="0">
                    <a:solidFill>
                      <a:srgbClr val="000000"/>
                    </a:solidFill>
                    <a:latin typeface="+mn-ea"/>
                    <a:cs typeface="宋体" panose="02010600030101010101" pitchFamily="2" charset="-122"/>
                  </a:rPr>
                  <a:t>根据性质</a:t>
                </a:r>
                <a:r>
                  <a:rPr lang="en-US" altLang="zh-CN" sz="1400" kern="0" dirty="0">
                    <a:solidFill>
                      <a:srgbClr val="000000"/>
                    </a:solidFill>
                    <a:latin typeface="+mn-ea"/>
                    <a:cs typeface="宋体" panose="02010600030101010101" pitchFamily="2" charset="-122"/>
                  </a:rPr>
                  <a:t>3.2</a:t>
                </a:r>
                <a:r>
                  <a:rPr lang="zh-CN" altLang="zh-CN" sz="1400" kern="0" dirty="0">
                    <a:solidFill>
                      <a:srgbClr val="000000"/>
                    </a:solidFill>
                    <a:latin typeface="+mn-ea"/>
                    <a:cs typeface="宋体" panose="02010600030101010101" pitchFamily="2" charset="-122"/>
                  </a:rPr>
                  <a:t>，</a:t>
                </a:r>
                <a:r>
                  <a:rPr lang="en-US" altLang="zh-CN" sz="1400" kern="0" dirty="0">
                    <a:solidFill>
                      <a:srgbClr val="000000"/>
                    </a:solidFill>
                    <a:latin typeface="+mn-ea"/>
                    <a:cs typeface="Cambria Math" panose="02040503050406030204" pitchFamily="18" charset="0"/>
                  </a:rPr>
                  <a:t>𝑇𝑔𝑒𝑛</a:t>
                </a:r>
                <a:r>
                  <a:rPr lang="zh-CN" altLang="zh-CN" sz="1400" kern="0" dirty="0">
                    <a:solidFill>
                      <a:srgbClr val="000000"/>
                    </a:solidFill>
                    <a:latin typeface="+mn-ea"/>
                    <a:cs typeface="宋体" panose="02010600030101010101" pitchFamily="2" charset="-122"/>
                  </a:rPr>
                  <a:t>中包含个体的数量不少于</a:t>
                </a:r>
                <a:r>
                  <a:rPr lang="en-US" altLang="zh-CN" sz="1400" kern="0" dirty="0">
                    <a:solidFill>
                      <a:srgbClr val="000000"/>
                    </a:solidFill>
                    <a:latin typeface="+mn-ea"/>
                    <a:cs typeface="Times New Roman" panose="02020603050405020304" pitchFamily="18" charset="0"/>
                  </a:rPr>
                  <a:t>l</a:t>
                </a:r>
                <a:r>
                  <a:rPr lang="zh-CN" altLang="zh-CN" sz="1400" kern="0" dirty="0">
                    <a:solidFill>
                      <a:srgbClr val="000000"/>
                    </a:solidFill>
                    <a:latin typeface="+mn-ea"/>
                    <a:cs typeface="宋体" panose="02010600030101010101" pitchFamily="2" charset="-122"/>
                  </a:rPr>
                  <a:t>，因此有：</a:t>
                </a:r>
                <a:endParaRPr lang="zh-CN" altLang="zh-CN" sz="1400" kern="100" dirty="0">
                  <a:latin typeface="+mn-ea"/>
                  <a:cs typeface="Times New Roman" panose="02020603050405020304" pitchFamily="18" charset="0"/>
                </a:endParaRPr>
              </a:p>
              <a:p>
                <a:pPr algn="just"/>
                <a14:m>
                  <m:oMath xmlns:m="http://schemas.openxmlformats.org/officeDocument/2006/math">
                    <m:f>
                      <m:fPr>
                        <m:ctrlPr>
                          <a:rPr lang="zh-CN" altLang="zh-CN" sz="1400" i="1">
                            <a:latin typeface="Cambria Math" panose="02040503050406030204" pitchFamily="18" charset="0"/>
                          </a:rPr>
                        </m:ctrlPr>
                      </m:fPr>
                      <m:num>
                        <m:r>
                          <a:rPr lang="en-US" altLang="zh-CN" sz="1400" i="1">
                            <a:latin typeface="Cambria Math" panose="02040503050406030204" pitchFamily="18" charset="0"/>
                          </a:rPr>
                          <m:t>𝑝</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𝑀𝐵</m:t>
                        </m:r>
                        <m:r>
                          <a:rPr lang="en-US" altLang="zh-CN" sz="1400" i="1">
                            <a:latin typeface="Cambria Math" panose="02040503050406030204" pitchFamily="18" charset="0"/>
                          </a:rPr>
                          <m:t>)</m:t>
                        </m:r>
                      </m:num>
                      <m:den>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r>
                      <a:rPr lang="en-US" altLang="zh-CN" sz="1400">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𝑘</m:t>
                        </m:r>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𝑔𝑒𝑛</m:t>
                                </m:r>
                              </m:sub>
                            </m:sSub>
                          </m:e>
                        </m:d>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𝑙</m:t>
                        </m:r>
                      </m:den>
                    </m:f>
                  </m:oMath>
                </a14:m>
                <a:r>
                  <a:rPr lang="en-US" altLang="zh-CN" sz="1400" kern="0" dirty="0">
                    <a:solidFill>
                      <a:srgbClr val="000000"/>
                    </a:solidFill>
                    <a:latin typeface="+mn-ea"/>
                    <a:cs typeface="宋体" panose="02010600030101010101" pitchFamily="2" charset="-122"/>
                  </a:rPr>
                  <a:t>(3.17</a:t>
                </a:r>
                <a:r>
                  <a:rPr lang="en-US" altLang="zh-CN" sz="1400" kern="0" dirty="0" smtClean="0">
                    <a:solidFill>
                      <a:srgbClr val="000000"/>
                    </a:solidFill>
                    <a:latin typeface="+mn-ea"/>
                    <a:cs typeface="宋体" panose="02010600030101010101" pitchFamily="2" charset="-122"/>
                  </a:rPr>
                  <a:t>)</a:t>
                </a:r>
                <a:endParaRPr lang="en-US" altLang="zh-CN" sz="1400" kern="100" dirty="0" smtClean="0">
                  <a:latin typeface="+mn-ea"/>
                  <a:cs typeface="Times New Roman" panose="02020603050405020304" pitchFamily="18" charset="0"/>
                </a:endParaRPr>
              </a:p>
              <a:p>
                <a:pPr algn="just"/>
                <a:r>
                  <a:rPr lang="zh-CN" altLang="zh-CN" sz="1400" dirty="0" smtClean="0">
                    <a:solidFill>
                      <a:srgbClr val="000000"/>
                    </a:solidFill>
                    <a:latin typeface="+mn-ea"/>
                    <a:cs typeface="宋体" panose="02010600030101010101" pitchFamily="2" charset="-122"/>
                  </a:rPr>
                  <a:t>（</a:t>
                </a:r>
                <a:r>
                  <a:rPr lang="en-US" altLang="zh-CN" sz="1400" dirty="0">
                    <a:solidFill>
                      <a:srgbClr val="000000"/>
                    </a:solidFill>
                    <a:latin typeface="+mn-ea"/>
                    <a:cs typeface="宋体" panose="02010600030101010101" pitchFamily="2" charset="-122"/>
                  </a:rPr>
                  <a:t>2</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中包含个体的数量不能被</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整除。根据算法</a:t>
                </a:r>
                <a:r>
                  <a:rPr lang="en-US" altLang="zh-CN" sz="1400" dirty="0">
                    <a:solidFill>
                      <a:srgbClr val="000000"/>
                    </a:solidFill>
                    <a:latin typeface="+mn-ea"/>
                    <a:cs typeface="宋体" panose="02010600030101010101" pitchFamily="2" charset="-122"/>
                  </a:rPr>
                  <a:t>3.4</a:t>
                </a:r>
                <a:r>
                  <a:rPr lang="zh-CN" altLang="zh-CN" sz="1400" dirty="0">
                    <a:solidFill>
                      <a:srgbClr val="000000"/>
                    </a:solidFill>
                    <a:latin typeface="+mn-ea"/>
                    <a:cs typeface="宋体" panose="02010600030101010101" pitchFamily="2" charset="-122"/>
                  </a:rPr>
                  <a:t>，</a:t>
                </a:r>
                <a:r>
                  <a:rPr lang="en-US" altLang="zh-CN" sz="1400" dirty="0">
                    <a:solidFill>
                      <a:srgbClr val="000000"/>
                    </a:solidFill>
                    <a:latin typeface="+mn-ea"/>
                    <a:cs typeface="Cambria Math" panose="02040503050406030204" pitchFamily="18" charset="0"/>
                  </a:rPr>
                  <a:t>𝑇𝑔𝑒𝑛</a:t>
                </a:r>
                <a:r>
                  <a:rPr lang="zh-CN" altLang="zh-CN" sz="1400" dirty="0">
                    <a:solidFill>
                      <a:srgbClr val="000000"/>
                    </a:solidFill>
                    <a:latin typeface="+mn-ea"/>
                    <a:cs typeface="宋体" panose="02010600030101010101" pitchFamily="2" charset="-122"/>
                  </a:rPr>
                  <a:t>中包含了两种个体数量不同的等价组，分别为</a:t>
                </a:r>
                <a:r>
                  <a:rPr lang="en-US" altLang="zh-CN" sz="1400" dirty="0" err="1">
                    <a:solidFill>
                      <a:srgbClr val="000000"/>
                    </a:solidFill>
                    <a:latin typeface="+mn-ea"/>
                    <a:cs typeface="宋体" panose="02010600030101010101" pitchFamily="2" charset="-122"/>
                  </a:rPr>
                  <a:t>k+per_base_num</a:t>
                </a:r>
                <a:r>
                  <a:rPr lang="zh-CN" altLang="zh-CN" sz="1400" dirty="0">
                    <a:solidFill>
                      <a:srgbClr val="000000"/>
                    </a:solidFill>
                    <a:latin typeface="+mn-ea"/>
                    <a:cs typeface="宋体" panose="02010600030101010101" pitchFamily="2" charset="-122"/>
                  </a:rPr>
                  <a:t>和</a:t>
                </a:r>
                <a:r>
                  <a:rPr lang="en-US" altLang="zh-CN" sz="1400" dirty="0">
                    <a:solidFill>
                      <a:srgbClr val="000000"/>
                    </a:solidFill>
                    <a:latin typeface="+mn-ea"/>
                    <a:cs typeface="宋体" panose="02010600030101010101" pitchFamily="2" charset="-122"/>
                  </a:rPr>
                  <a:t>k+per_base_num+1</a:t>
                </a:r>
                <a:r>
                  <a:rPr lang="zh-CN" altLang="zh-CN" sz="1400" dirty="0">
                    <a:solidFill>
                      <a:srgbClr val="000000"/>
                    </a:solidFill>
                    <a:latin typeface="+mn-ea"/>
                    <a:cs typeface="宋体" panose="02010600030101010101" pitchFamily="2" charset="-122"/>
                  </a:rPr>
                  <a:t>。并且，由于</a:t>
                </a:r>
                <a:r>
                  <a:rPr lang="en-US" altLang="zh-CN" sz="1400" dirty="0" err="1">
                    <a:solidFill>
                      <a:srgbClr val="000000"/>
                    </a:solidFill>
                    <a:latin typeface="+mn-ea"/>
                    <a:cs typeface="宋体" panose="02010600030101010101" pitchFamily="2" charset="-122"/>
                  </a:rPr>
                  <a:t>remainder_num</a:t>
                </a:r>
                <a:r>
                  <a:rPr lang="zh-CN" altLang="zh-CN" sz="1400" dirty="0">
                    <a:solidFill>
                      <a:srgbClr val="000000"/>
                    </a:solidFill>
                    <a:latin typeface="+mn-ea"/>
                    <a:cs typeface="宋体" panose="02010600030101010101" pitchFamily="2" charset="-122"/>
                  </a:rPr>
                  <a:t>小于</a:t>
                </a:r>
                <a:r>
                  <a:rPr lang="en-US" altLang="zh-CN" sz="1400" dirty="0">
                    <a:solidFill>
                      <a:srgbClr val="000000"/>
                    </a:solidFill>
                    <a:latin typeface="+mn-ea"/>
                    <a:cs typeface="宋体" panose="02010600030101010101" pitchFamily="2" charset="-122"/>
                  </a:rPr>
                  <a:t>k</a:t>
                </a:r>
                <a:r>
                  <a:rPr lang="zh-CN" altLang="zh-CN" sz="1400" dirty="0">
                    <a:solidFill>
                      <a:srgbClr val="000000"/>
                    </a:solidFill>
                    <a:latin typeface="+mn-ea"/>
                    <a:cs typeface="宋体" panose="02010600030101010101" pitchFamily="2" charset="-122"/>
                  </a:rPr>
                  <a:t>，所以这两种等价组包含的个体数量都小于</a:t>
                </a:r>
                <a:r>
                  <a:rPr lang="en-US" altLang="zh-CN" sz="1400" dirty="0">
                    <a:solidFill>
                      <a:srgbClr val="000000"/>
                    </a:solidFill>
                    <a:latin typeface="+mn-ea"/>
                    <a:cs typeface="宋体" panose="02010600030101010101" pitchFamily="2" charset="-122"/>
                  </a:rPr>
                  <a:t>2k</a:t>
                </a:r>
                <a:r>
                  <a:rPr lang="zh-CN" altLang="zh-CN" sz="1400" dirty="0">
                    <a:solidFill>
                      <a:srgbClr val="000000"/>
                    </a:solidFill>
                    <a:latin typeface="+mn-ea"/>
                    <a:cs typeface="宋体" panose="02010600030101010101" pitchFamily="2" charset="-122"/>
                  </a:rPr>
                  <a:t>。在算法</a:t>
                </a:r>
                <a:r>
                  <a:rPr lang="en-US" altLang="zh-CN" sz="1400" dirty="0">
                    <a:solidFill>
                      <a:srgbClr val="000000"/>
                    </a:solidFill>
                    <a:latin typeface="+mn-ea"/>
                    <a:cs typeface="宋体" panose="02010600030101010101" pitchFamily="2" charset="-122"/>
                  </a:rPr>
                  <a:t>3.5</a:t>
                </a:r>
                <a:r>
                  <a:rPr lang="zh-CN" altLang="zh-CN" sz="1400" dirty="0">
                    <a:solidFill>
                      <a:srgbClr val="000000"/>
                    </a:solidFill>
                    <a:latin typeface="+mn-ea"/>
                    <a:cs typeface="宋体" panose="02010600030101010101" pitchFamily="2" charset="-122"/>
                  </a:rPr>
                  <a:t>中，每个桶中最多包含两个个体在同一个等价组中，即</a:t>
                </a:r>
                <a:r>
                  <a:rPr lang="zh-CN" altLang="zh-CN" sz="1400" dirty="0" smtClean="0">
                    <a:solidFill>
                      <a:srgbClr val="000000"/>
                    </a:solidFill>
                    <a:latin typeface="+mn-ea"/>
                    <a:cs typeface="宋体" panose="02010600030101010101" pitchFamily="2" charset="-122"/>
                  </a:rPr>
                  <a:t>有</a:t>
                </a:r>
                <a:r>
                  <a:rPr lang="en-US" altLang="zh-CN" sz="1400" kern="100" dirty="0">
                    <a:latin typeface="+mn-ea"/>
                    <a:cs typeface="Times New Roman" panose="02020603050405020304" pitchFamily="18" charset="0"/>
                  </a:rPr>
                  <a:t>	</a:t>
                </a:r>
                <a:endParaRPr lang="zh-CN" altLang="zh-CN" sz="1400" kern="100" dirty="0">
                  <a:latin typeface="+mn-ea"/>
                  <a:cs typeface="Times New Roman" panose="02020603050405020304" pitchFamily="18" charset="0"/>
                </a:endParaRPr>
              </a:p>
              <a:p>
                <a:pPr algn="just"/>
                <a14:m>
                  <m:oMath xmlns:m="http://schemas.openxmlformats.org/officeDocument/2006/math">
                    <m:r>
                      <m:rPr>
                        <m:sty m:val="p"/>
                      </m:rPr>
                      <a:rPr lang="en-US" altLang="zh-CN" sz="1400">
                        <a:latin typeface="Cambria Math" panose="02040503050406030204" pitchFamily="18" charset="0"/>
                      </a:rPr>
                      <m:t>p</m:t>
                    </m:r>
                    <m:r>
                      <a:rPr lang="en-US" altLang="zh-CN" sz="1400">
                        <a:latin typeface="Cambria Math" panose="02040503050406030204" pitchFamily="18" charset="0"/>
                      </a:rPr>
                      <m:t>(</m:t>
                    </m:r>
                    <m:r>
                      <m:rPr>
                        <m:sty m:val="p"/>
                      </m:rPr>
                      <a:rPr lang="en-US" altLang="zh-CN" sz="1400">
                        <a:latin typeface="Cambria Math" panose="02040503050406030204" pitchFamily="18" charset="0"/>
                      </a:rPr>
                      <m:t>t</m:t>
                    </m:r>
                    <m:r>
                      <a:rPr lang="en-US" altLang="zh-CN" sz="1400">
                        <a:latin typeface="Cambria Math" panose="02040503050406030204" pitchFamily="18" charset="0"/>
                      </a:rPr>
                      <m:t>,</m:t>
                    </m:r>
                    <m:r>
                      <m:rPr>
                        <m:sty m:val="p"/>
                      </m:rPr>
                      <a:rPr lang="en-US" altLang="zh-CN" sz="1400">
                        <a:latin typeface="Cambria Math" panose="02040503050406030204" pitchFamily="18" charset="0"/>
                      </a:rPr>
                      <m:t>MB</m:t>
                    </m:r>
                    <m:r>
                      <a:rPr lang="en-US" altLang="zh-CN" sz="1400">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2</m:t>
                        </m:r>
                      </m:num>
                      <m:den>
                        <m:r>
                          <a:rPr lang="en-US" altLang="zh-CN" sz="1400" i="1">
                            <a:latin typeface="Cambria Math" panose="02040503050406030204" pitchFamily="18" charset="0"/>
                          </a:rPr>
                          <m:t>𝑘</m:t>
                        </m:r>
                      </m:den>
                    </m:f>
                  </m:oMath>
                </a14:m>
                <a:r>
                  <a:rPr lang="en-US" altLang="zh-CN" sz="1400" dirty="0"/>
                  <a:t> </a:t>
                </a:r>
                <a:r>
                  <a:rPr lang="en-US" altLang="zh-CN" sz="1400" kern="0" dirty="0">
                    <a:solidFill>
                      <a:srgbClr val="000000"/>
                    </a:solidFill>
                    <a:latin typeface="+mn-ea"/>
                    <a:cs typeface="宋体" panose="02010600030101010101" pitchFamily="2" charset="-122"/>
                  </a:rPr>
                  <a:t>(3.18</a:t>
                </a:r>
                <a:r>
                  <a:rPr lang="en-US" altLang="zh-CN" sz="1400" kern="0" dirty="0" smtClean="0">
                    <a:solidFill>
                      <a:srgbClr val="000000"/>
                    </a:solidFill>
                    <a:latin typeface="+mn-ea"/>
                    <a:cs typeface="宋体" panose="02010600030101010101" pitchFamily="2" charset="-122"/>
                  </a:rPr>
                  <a:t>)</a:t>
                </a:r>
                <a:r>
                  <a:rPr lang="zh-CN" altLang="zh-CN" sz="1400" kern="0" dirty="0" smtClean="0">
                    <a:solidFill>
                      <a:srgbClr val="000000"/>
                    </a:solidFill>
                    <a:latin typeface="+mn-ea"/>
                    <a:cs typeface="宋体" panose="02010600030101010101" pitchFamily="2" charset="-122"/>
                  </a:rPr>
                  <a:t>和</a:t>
                </a:r>
                <a14:m>
                  <m:oMath xmlns:m="http://schemas.openxmlformats.org/officeDocument/2006/math">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𝑔𝑒𝑛</m:t>
                                </m:r>
                              </m:sub>
                            </m:sSub>
                          </m:e>
                        </m:d>
                      </m:num>
                      <m:den>
                        <m:r>
                          <a:rPr lang="en-US" altLang="zh-CN" sz="1400" i="1">
                            <a:latin typeface="Cambria Math" panose="02040503050406030204" pitchFamily="18" charset="0"/>
                          </a:rPr>
                          <m:t>𝑘</m:t>
                        </m:r>
                      </m:den>
                    </m:f>
                  </m:oMath>
                </a14:m>
                <a:r>
                  <a:rPr lang="en-US" altLang="zh-CN" sz="1400" dirty="0"/>
                  <a:t> </a:t>
                </a:r>
                <a:r>
                  <a:rPr lang="en-US" altLang="zh-CN" sz="1400" kern="0" dirty="0">
                    <a:solidFill>
                      <a:srgbClr val="000000"/>
                    </a:solidFill>
                    <a:latin typeface="+mn-ea"/>
                    <a:cs typeface="宋体" panose="02010600030101010101" pitchFamily="2" charset="-122"/>
                  </a:rPr>
                  <a:t>(3.19)</a:t>
                </a:r>
                <a:endParaRPr lang="zh-CN" altLang="zh-CN" sz="1400" kern="100" dirty="0">
                  <a:latin typeface="+mn-ea"/>
                  <a:cs typeface="Times New Roman" panose="02020603050405020304" pitchFamily="18" charset="0"/>
                </a:endParaRPr>
              </a:p>
              <a:p>
                <a:pPr algn="just">
                  <a:spcAft>
                    <a:spcPts val="0"/>
                  </a:spcAft>
                  <a:tabLst>
                    <a:tab pos="4705350" algn="l"/>
                  </a:tabLst>
                </a:pPr>
                <a:r>
                  <a:rPr lang="zh-CN" altLang="zh-CN" sz="1400" kern="0" dirty="0">
                    <a:solidFill>
                      <a:srgbClr val="000000"/>
                    </a:solidFill>
                    <a:latin typeface="+mn-ea"/>
                    <a:cs typeface="宋体" panose="02010600030101010101" pitchFamily="2" charset="-122"/>
                  </a:rPr>
                  <a:t>根据性质</a:t>
                </a:r>
                <a:r>
                  <a:rPr lang="en-US" altLang="zh-CN" sz="1400" kern="0" dirty="0">
                    <a:solidFill>
                      <a:srgbClr val="000000"/>
                    </a:solidFill>
                    <a:latin typeface="+mn-ea"/>
                    <a:cs typeface="宋体" panose="02010600030101010101" pitchFamily="2" charset="-122"/>
                  </a:rPr>
                  <a:t>3.2</a:t>
                </a:r>
                <a:r>
                  <a:rPr lang="zh-CN" altLang="zh-CN" sz="1400" kern="0" dirty="0">
                    <a:solidFill>
                      <a:srgbClr val="000000"/>
                    </a:solidFill>
                    <a:latin typeface="+mn-ea"/>
                    <a:cs typeface="宋体" panose="02010600030101010101" pitchFamily="2" charset="-122"/>
                  </a:rPr>
                  <a:t>，</a:t>
                </a:r>
                <a:r>
                  <a:rPr lang="en-US" altLang="zh-CN" sz="1400" kern="0" dirty="0">
                    <a:solidFill>
                      <a:srgbClr val="000000"/>
                    </a:solidFill>
                    <a:latin typeface="+mn-ea"/>
                    <a:cs typeface="Cambria Math" panose="02040503050406030204" pitchFamily="18" charset="0"/>
                  </a:rPr>
                  <a:t>𝑇𝑔𝑒𝑛</a:t>
                </a:r>
                <a:r>
                  <a:rPr lang="zh-CN" altLang="zh-CN" sz="1400" kern="0" dirty="0">
                    <a:solidFill>
                      <a:srgbClr val="000000"/>
                    </a:solidFill>
                    <a:latin typeface="+mn-ea"/>
                    <a:cs typeface="宋体" panose="02010600030101010101" pitchFamily="2" charset="-122"/>
                  </a:rPr>
                  <a:t>中包含个体的数量大于</a:t>
                </a:r>
                <a:r>
                  <a:rPr lang="en-US" altLang="zh-CN" sz="1400" kern="0" dirty="0">
                    <a:solidFill>
                      <a:srgbClr val="000000"/>
                    </a:solidFill>
                    <a:latin typeface="+mn-ea"/>
                    <a:cs typeface="宋体" panose="02010600030101010101" pitchFamily="2" charset="-122"/>
                  </a:rPr>
                  <a:t>2</a:t>
                </a:r>
                <a:r>
                  <a:rPr lang="en-US" altLang="zh-CN" sz="1400" kern="0" dirty="0">
                    <a:solidFill>
                      <a:srgbClr val="000000"/>
                    </a:solidFill>
                    <a:latin typeface="+mn-ea"/>
                    <a:cs typeface="Times New Roman" panose="02020603050405020304" pitchFamily="18" charset="0"/>
                  </a:rPr>
                  <a:t>l</a:t>
                </a:r>
                <a:r>
                  <a:rPr lang="zh-CN" altLang="zh-CN" sz="1400" kern="0" dirty="0">
                    <a:solidFill>
                      <a:srgbClr val="000000"/>
                    </a:solidFill>
                    <a:latin typeface="+mn-ea"/>
                    <a:cs typeface="宋体" panose="02010600030101010101" pitchFamily="2" charset="-122"/>
                  </a:rPr>
                  <a:t>，因此有</a:t>
                </a:r>
                <a:endParaRPr lang="zh-CN" altLang="zh-CN" sz="1400" kern="100" dirty="0">
                  <a:latin typeface="+mn-ea"/>
                  <a:cs typeface="Times New Roman" panose="02020603050405020304" pitchFamily="18" charset="0"/>
                </a:endParaRPr>
              </a:p>
              <a:p>
                <a:pPr algn="just"/>
                <a14:m>
                  <m:oMath xmlns:m="http://schemas.openxmlformats.org/officeDocument/2006/math">
                    <m:f>
                      <m:fPr>
                        <m:ctrlPr>
                          <a:rPr lang="zh-CN" altLang="zh-CN" sz="1400" i="1">
                            <a:latin typeface="Cambria Math" panose="02040503050406030204" pitchFamily="18" charset="0"/>
                          </a:rPr>
                        </m:ctrlPr>
                      </m:fPr>
                      <m:num>
                        <m:r>
                          <a:rPr lang="en-US" altLang="zh-CN" sz="1400" i="1">
                            <a:latin typeface="Cambria Math" panose="02040503050406030204" pitchFamily="18" charset="0"/>
                          </a:rPr>
                          <m:t>𝑝</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𝑀𝐵</m:t>
                        </m:r>
                        <m:r>
                          <a:rPr lang="en-US" altLang="zh-CN" sz="1400" i="1">
                            <a:latin typeface="Cambria Math" panose="02040503050406030204" pitchFamily="18" charset="0"/>
                          </a:rPr>
                          <m:t>)</m:t>
                        </m:r>
                      </m:num>
                      <m:den>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2</m:t>
                        </m:r>
                      </m:num>
                      <m:den>
                        <m:r>
                          <a:rPr lang="en-US" altLang="zh-CN" sz="1400" i="1">
                            <a:latin typeface="Cambria Math" panose="02040503050406030204" pitchFamily="18" charset="0"/>
                          </a:rPr>
                          <m:t>𝑘</m:t>
                        </m:r>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𝑀𝐵</m:t>
                            </m:r>
                          </m:e>
                        </m:d>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2</m:t>
                        </m:r>
                      </m:num>
                      <m:den>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𝑔𝑒𝑛</m:t>
                                </m:r>
                              </m:sub>
                            </m:sSub>
                          </m:e>
                        </m:d>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𝑙</m:t>
                        </m:r>
                      </m:den>
                    </m:f>
                  </m:oMath>
                </a14:m>
                <a:r>
                  <a:rPr lang="en-US" altLang="zh-CN" sz="1400" kern="0" dirty="0">
                    <a:solidFill>
                      <a:srgbClr val="000000"/>
                    </a:solidFill>
                    <a:latin typeface="+mn-ea"/>
                    <a:cs typeface="宋体" panose="02010600030101010101" pitchFamily="2" charset="-122"/>
                  </a:rPr>
                  <a:t>(3.20)</a:t>
                </a:r>
                <a:endParaRPr lang="zh-CN" altLang="zh-CN" sz="1400" kern="100" dirty="0">
                  <a:latin typeface="+mn-ea"/>
                  <a:cs typeface="Times New Roman" panose="02020603050405020304" pitchFamily="18" charset="0"/>
                </a:endParaRPr>
              </a:p>
              <a:p>
                <a:pPr algn="just">
                  <a:spcAft>
                    <a:spcPts val="0"/>
                  </a:spcAft>
                  <a:tabLst>
                    <a:tab pos="4705350" algn="l"/>
                  </a:tabLst>
                </a:pPr>
                <a:r>
                  <a:rPr lang="zh-CN" altLang="zh-CN" sz="1400" kern="0" dirty="0">
                    <a:solidFill>
                      <a:srgbClr val="000000"/>
                    </a:solidFill>
                    <a:latin typeface="+mn-ea"/>
                    <a:cs typeface="宋体" panose="02010600030101010101" pitchFamily="2" charset="-122"/>
                  </a:rPr>
                  <a:t>综上所述，</a:t>
                </a:r>
                <a:r>
                  <a:rPr lang="en-US" altLang="zh-CN" sz="1400" kern="0" dirty="0">
                    <a:solidFill>
                      <a:srgbClr val="000000"/>
                    </a:solidFill>
                    <a:latin typeface="+mn-ea"/>
                    <a:cs typeface="Cambria Math" panose="02040503050406030204" pitchFamily="18" charset="0"/>
                  </a:rPr>
                  <a:t>𝑇𝑔𝑒𝑛</a:t>
                </a:r>
                <a:r>
                  <a:rPr lang="zh-CN" altLang="zh-CN" sz="1400" kern="0" dirty="0">
                    <a:solidFill>
                      <a:srgbClr val="000000"/>
                    </a:solidFill>
                    <a:latin typeface="+mn-ea"/>
                    <a:cs typeface="宋体" panose="02010600030101010101" pitchFamily="2" charset="-122"/>
                  </a:rPr>
                  <a:t>中的每个个体都满足推论</a:t>
                </a:r>
                <a:r>
                  <a:rPr lang="en-US" altLang="zh-CN" sz="1400" kern="0" dirty="0">
                    <a:solidFill>
                      <a:srgbClr val="000000"/>
                    </a:solidFill>
                    <a:latin typeface="+mn-ea"/>
                    <a:cs typeface="宋体" panose="02010600030101010101" pitchFamily="2" charset="-122"/>
                  </a:rPr>
                  <a:t>3.2</a:t>
                </a:r>
                <a:r>
                  <a:rPr lang="zh-CN" altLang="zh-CN" sz="1400" kern="0" dirty="0">
                    <a:solidFill>
                      <a:srgbClr val="000000"/>
                    </a:solidFill>
                    <a:latin typeface="+mn-ea"/>
                    <a:cs typeface="宋体" panose="02010600030101010101" pitchFamily="2" charset="-122"/>
                  </a:rPr>
                  <a:t>中的两个条件，因此</a:t>
                </a:r>
                <a:r>
                  <a:rPr lang="en-US" altLang="zh-CN" sz="1400" kern="0" dirty="0">
                    <a:solidFill>
                      <a:srgbClr val="000000"/>
                    </a:solidFill>
                    <a:latin typeface="+mn-ea"/>
                    <a:cs typeface="Cambria Math" panose="02040503050406030204" pitchFamily="18" charset="0"/>
                  </a:rPr>
                  <a:t>𝑇𝑔𝑒𝑛</a:t>
                </a:r>
                <a:r>
                  <a:rPr lang="zh-CN" altLang="zh-CN" sz="1400" kern="0" dirty="0">
                    <a:solidFill>
                      <a:srgbClr val="000000"/>
                    </a:solidFill>
                    <a:latin typeface="+mn-ea"/>
                    <a:cs typeface="宋体" panose="02010600030101010101" pitchFamily="2" charset="-122"/>
                  </a:rPr>
                  <a:t>在经过算法</a:t>
                </a:r>
                <a:r>
                  <a:rPr lang="en-US" altLang="zh-CN" sz="1400" kern="0" dirty="0">
                    <a:solidFill>
                      <a:srgbClr val="000000"/>
                    </a:solidFill>
                    <a:latin typeface="+mn-ea"/>
                    <a:cs typeface="宋体" panose="02010600030101010101" pitchFamily="2" charset="-122"/>
                  </a:rPr>
                  <a:t>3.5</a:t>
                </a:r>
                <a:r>
                  <a:rPr lang="zh-CN" altLang="zh-CN" sz="1400" kern="0" dirty="0">
                    <a:solidFill>
                      <a:srgbClr val="000000"/>
                    </a:solidFill>
                    <a:latin typeface="+mn-ea"/>
                    <a:cs typeface="宋体" panose="02010600030101010101" pitchFamily="2" charset="-122"/>
                  </a:rPr>
                  <a:t>进行匿名之后遵循</a:t>
                </a:r>
                <a:r>
                  <a:rPr lang="en-US" altLang="zh-CN" sz="1400" kern="0" dirty="0">
                    <a:solidFill>
                      <a:srgbClr val="000000"/>
                    </a:solidFill>
                    <a:latin typeface="+mn-ea"/>
                    <a:cs typeface="Times New Roman" panose="02020603050405020304" pitchFamily="18" charset="0"/>
                  </a:rPr>
                  <a:t>l</a:t>
                </a:r>
                <a:r>
                  <a:rPr lang="en-US" altLang="zh-CN" sz="1400" kern="0" dirty="0">
                    <a:solidFill>
                      <a:srgbClr val="000000"/>
                    </a:solidFill>
                    <a:latin typeface="+mn-ea"/>
                    <a:cs typeface="宋体" panose="02010600030101010101" pitchFamily="2" charset="-122"/>
                  </a:rPr>
                  <a:t>-diversity</a:t>
                </a:r>
                <a:r>
                  <a:rPr lang="zh-CN" altLang="zh-CN" sz="1400" kern="0" dirty="0">
                    <a:solidFill>
                      <a:srgbClr val="000000"/>
                    </a:solidFill>
                    <a:latin typeface="+mn-ea"/>
                    <a:cs typeface="宋体" panose="02010600030101010101" pitchFamily="2" charset="-122"/>
                  </a:rPr>
                  <a:t>匿名原则。</a:t>
                </a:r>
                <a:endParaRPr lang="zh-CN" altLang="zh-CN" sz="1400" kern="100" dirty="0">
                  <a:effectLst/>
                  <a:latin typeface="+mn-ea"/>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5211252" y="1044473"/>
                <a:ext cx="6096000" cy="5405454"/>
              </a:xfrm>
              <a:prstGeom prst="rect">
                <a:avLst/>
              </a:prstGeom>
              <a:blipFill rotWithShape="0">
                <a:blip r:embed="rId3"/>
                <a:stretch>
                  <a:fillRect l="-300" t="-225" r="-300" b="-2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4254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3200" b="0" dirty="0">
                <a:sym typeface="+mn-lt"/>
              </a:rPr>
              <a:t>背景知识介绍</a:t>
            </a:r>
            <a:endParaRPr lang="zh-CN" altLang="en-US" dirty="0"/>
          </a:p>
        </p:txBody>
      </p:sp>
      <p:sp>
        <p:nvSpPr>
          <p:cNvPr id="8" name="文本占位符 7"/>
          <p:cNvSpPr>
            <a:spLocks noGrp="1"/>
          </p:cNvSpPr>
          <p:nvPr>
            <p:ph type="body" idx="1"/>
          </p:nvPr>
        </p:nvSpPr>
        <p:spPr/>
        <p:txBody>
          <a:bodyPr/>
          <a:lstStyle/>
          <a:p>
            <a:r>
              <a:rPr lang="zh-CN" altLang="en-US" dirty="0"/>
              <a:t>隐私保护数据发布技术</a:t>
            </a:r>
            <a:endParaRPr lang="en-US" altLang="zh-CN" dirty="0"/>
          </a:p>
        </p:txBody>
      </p:sp>
      <p:cxnSp>
        <p:nvCxnSpPr>
          <p:cNvPr id="4" name="直接连接符 3">
            <a:extLst>
              <a:ext uri="{FF2B5EF4-FFF2-40B4-BE49-F238E27FC236}">
                <a16:creationId xmlns=""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t>实验分析</a:t>
            </a:r>
            <a:endParaRPr lang="zh-CN" altLang="en-US" dirty="0"/>
          </a:p>
        </p:txBody>
      </p:sp>
      <p:cxnSp>
        <p:nvCxnSpPr>
          <p:cNvPr id="4" name="直接连接符 3">
            <a:extLst>
              <a:ext uri="{FF2B5EF4-FFF2-40B4-BE49-F238E27FC236}">
                <a16:creationId xmlns=""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pc="100" dirty="0" smtClean="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477839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5.1 </a:t>
            </a:r>
            <a:r>
              <a:rPr lang="zh-CN" altLang="en-US" dirty="0" smtClean="0"/>
              <a:t>实验介绍</a:t>
            </a:r>
            <a:endParaRPr lang="zh-CN" altLang="en-US" dirty="0"/>
          </a:p>
        </p:txBody>
      </p:sp>
      <p:pic>
        <p:nvPicPr>
          <p:cNvPr id="4" name="图片 3"/>
          <p:cNvPicPr>
            <a:picLocks noChangeAspect="1"/>
          </p:cNvPicPr>
          <p:nvPr/>
        </p:nvPicPr>
        <p:blipFill>
          <a:blip r:embed="rId2"/>
          <a:stretch>
            <a:fillRect/>
          </a:stretch>
        </p:blipFill>
        <p:spPr>
          <a:xfrm>
            <a:off x="6906769" y="1028700"/>
            <a:ext cx="4457700" cy="2838450"/>
          </a:xfrm>
          <a:prstGeom prst="rect">
            <a:avLst/>
          </a:prstGeom>
        </p:spPr>
      </p:pic>
      <p:sp>
        <p:nvSpPr>
          <p:cNvPr id="3" name="矩形 2"/>
          <p:cNvSpPr/>
          <p:nvPr/>
        </p:nvSpPr>
        <p:spPr>
          <a:xfrm>
            <a:off x="940381" y="1904388"/>
            <a:ext cx="4224048" cy="1569660"/>
          </a:xfrm>
          <a:prstGeom prst="rect">
            <a:avLst/>
          </a:prstGeom>
        </p:spPr>
        <p:txBody>
          <a:bodyPr wrap="square">
            <a:spAutoFit/>
          </a:bodyPr>
          <a:lstStyle/>
          <a:p>
            <a:pPr algn="just">
              <a:lnSpc>
                <a:spcPct val="150000"/>
              </a:lnSpc>
              <a:spcAft>
                <a:spcPts val="0"/>
              </a:spcAft>
              <a:tabLst>
                <a:tab pos="4705350" algn="l"/>
              </a:tabLst>
            </a:pPr>
            <a:r>
              <a:rPr lang="zh-CN" altLang="en-US" sz="1600" kern="100" dirty="0" smtClean="0">
                <a:latin typeface="+mn-ea"/>
                <a:cs typeface="Times New Roman" panose="02020603050405020304" pitchFamily="18" charset="0"/>
              </a:rPr>
              <a:t>实验使用的</a:t>
            </a:r>
            <a:r>
              <a:rPr lang="zh-CN" altLang="zh-CN" sz="1600" kern="100" dirty="0" smtClean="0">
                <a:latin typeface="+mn-ea"/>
                <a:cs typeface="Times New Roman" panose="02020603050405020304" pitchFamily="18" charset="0"/>
              </a:rPr>
              <a:t>美国</a:t>
            </a:r>
            <a:r>
              <a:rPr lang="zh-CN" altLang="zh-CN" sz="1600" kern="100" dirty="0">
                <a:latin typeface="+mn-ea"/>
                <a:cs typeface="Times New Roman" panose="02020603050405020304" pitchFamily="18" charset="0"/>
              </a:rPr>
              <a:t>人口普查</a:t>
            </a:r>
            <a:r>
              <a:rPr lang="zh-CN" altLang="zh-CN" sz="1600" kern="100" dirty="0" smtClean="0">
                <a:latin typeface="+mn-ea"/>
                <a:cs typeface="Times New Roman" panose="02020603050405020304" pitchFamily="18" charset="0"/>
              </a:rPr>
              <a:t>数据</a:t>
            </a:r>
            <a:r>
              <a:rPr lang="zh-CN" altLang="en-US" sz="1600" kern="100" dirty="0" smtClean="0">
                <a:latin typeface="+mn-ea"/>
                <a:cs typeface="Times New Roman" panose="02020603050405020304" pitchFamily="18" charset="0"/>
              </a:rPr>
              <a:t>，</a:t>
            </a:r>
            <a:r>
              <a:rPr lang="zh-CN" altLang="zh-CN" sz="1600" kern="100" dirty="0" smtClean="0">
                <a:latin typeface="+mn-ea"/>
                <a:cs typeface="Times New Roman" panose="02020603050405020304" pitchFamily="18" charset="0"/>
              </a:rPr>
              <a:t>删除了</a:t>
            </a:r>
            <a:r>
              <a:rPr lang="zh-CN" altLang="en-US" sz="1600" kern="100" dirty="0" smtClean="0">
                <a:latin typeface="+mn-ea"/>
                <a:cs typeface="Times New Roman" panose="02020603050405020304" pitchFamily="18" charset="0"/>
              </a:rPr>
              <a:t>其中</a:t>
            </a:r>
            <a:r>
              <a:rPr lang="zh-CN" altLang="zh-CN" sz="1600" kern="100" dirty="0" smtClean="0">
                <a:latin typeface="+mn-ea"/>
                <a:cs typeface="Times New Roman" panose="02020603050405020304" pitchFamily="18" charset="0"/>
              </a:rPr>
              <a:t>丢失</a:t>
            </a:r>
            <a:r>
              <a:rPr lang="zh-CN" altLang="zh-CN" sz="1600" kern="100" dirty="0">
                <a:latin typeface="+mn-ea"/>
                <a:cs typeface="Times New Roman" panose="02020603050405020304" pitchFamily="18" charset="0"/>
              </a:rPr>
              <a:t>属性值的</a:t>
            </a:r>
            <a:r>
              <a:rPr lang="zh-CN" altLang="zh-CN" sz="1600" kern="100" dirty="0" smtClean="0">
                <a:latin typeface="+mn-ea"/>
                <a:cs typeface="Times New Roman" panose="02020603050405020304" pitchFamily="18" charset="0"/>
              </a:rPr>
              <a:t>个体</a:t>
            </a:r>
            <a:r>
              <a:rPr lang="zh-CN" altLang="en-US" sz="1600" kern="100" dirty="0" smtClean="0">
                <a:latin typeface="+mn-ea"/>
                <a:cs typeface="Times New Roman" panose="02020603050405020304" pitchFamily="18" charset="0"/>
              </a:rPr>
              <a:t>。</a:t>
            </a:r>
            <a:r>
              <a:rPr lang="zh-CN" altLang="zh-CN" sz="1600" kern="100" dirty="0" smtClean="0">
                <a:latin typeface="+mn-ea"/>
                <a:cs typeface="Times New Roman" panose="02020603050405020304" pitchFamily="18" charset="0"/>
              </a:rPr>
              <a:t>其中</a:t>
            </a:r>
            <a:r>
              <a:rPr lang="en-US" altLang="zh-CN" sz="1600" kern="100" dirty="0" smtClean="0">
                <a:latin typeface="+mn-ea"/>
                <a:cs typeface="Times New Roman" panose="02020603050405020304" pitchFamily="18" charset="0"/>
              </a:rPr>
              <a:t>QI</a:t>
            </a:r>
            <a:r>
              <a:rPr lang="zh-CN" altLang="zh-CN" sz="1600" kern="100" dirty="0">
                <a:latin typeface="+mn-ea"/>
                <a:cs typeface="Times New Roman" panose="02020603050405020304" pitchFamily="18" charset="0"/>
              </a:rPr>
              <a:t>属性包括了性别、年龄、家庭关系、婚姻状况、种族、教育情况、每周工作时长和职业，敏感属性为薪水</a:t>
            </a:r>
            <a:r>
              <a:rPr lang="zh-CN" altLang="zh-CN" sz="1600" kern="100" dirty="0" smtClean="0">
                <a:latin typeface="+mn-ea"/>
                <a:cs typeface="Times New Roman" panose="02020603050405020304" pitchFamily="18" charset="0"/>
              </a:rPr>
              <a:t>。</a:t>
            </a:r>
            <a:endParaRPr lang="zh-CN" altLang="zh-CN" sz="1600" kern="100" dirty="0">
              <a:effectLst/>
              <a:latin typeface="+mn-ea"/>
              <a:cs typeface="Times New Roman" panose="02020603050405020304" pitchFamily="18" charset="0"/>
            </a:endParaRPr>
          </a:p>
        </p:txBody>
      </p:sp>
      <p:sp>
        <p:nvSpPr>
          <p:cNvPr id="5" name="矩形 4"/>
          <p:cNvSpPr/>
          <p:nvPr/>
        </p:nvSpPr>
        <p:spPr>
          <a:xfrm>
            <a:off x="940381" y="4349736"/>
            <a:ext cx="9877873" cy="1569660"/>
          </a:xfrm>
          <a:prstGeom prst="rect">
            <a:avLst/>
          </a:prstGeom>
        </p:spPr>
        <p:txBody>
          <a:bodyPr wrap="square">
            <a:spAutoFit/>
          </a:bodyPr>
          <a:lstStyle/>
          <a:p>
            <a:pPr algn="just">
              <a:lnSpc>
                <a:spcPct val="150000"/>
              </a:lnSpc>
              <a:spcAft>
                <a:spcPts val="0"/>
              </a:spcAft>
              <a:tabLst>
                <a:tab pos="4705350" algn="l"/>
              </a:tabLst>
            </a:pPr>
            <a:r>
              <a:rPr lang="zh-CN" altLang="zh-CN" sz="1600" kern="100" dirty="0">
                <a:latin typeface="+mn-ea"/>
                <a:cs typeface="Times New Roman" panose="02020603050405020304" pitchFamily="18" charset="0"/>
              </a:rPr>
              <a:t>实验分三部分</a:t>
            </a:r>
            <a:r>
              <a:rPr lang="en-US" altLang="zh-CN" sz="1600" kern="100" dirty="0">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a:p>
            <a:pPr algn="just">
              <a:lnSpc>
                <a:spcPct val="150000"/>
              </a:lnSpc>
              <a:spcAft>
                <a:spcPts val="0"/>
              </a:spcAft>
              <a:tabLst>
                <a:tab pos="4705350" algn="l"/>
              </a:tabLst>
            </a:pPr>
            <a:r>
              <a:rPr lang="en-US" altLang="zh-CN" sz="1600" kern="100" dirty="0">
                <a:latin typeface="+mn-ea"/>
                <a:cs typeface="Times New Roman" panose="02020603050405020304" pitchFamily="18" charset="0"/>
              </a:rPr>
              <a:t>Mondrian</a:t>
            </a:r>
            <a:r>
              <a:rPr lang="zh-CN" altLang="zh-CN" sz="1600" kern="100" dirty="0">
                <a:latin typeface="+mn-ea"/>
                <a:cs typeface="Times New Roman" panose="02020603050405020304" pitchFamily="18" charset="0"/>
              </a:rPr>
              <a:t>算法和</a:t>
            </a:r>
            <a:r>
              <a:rPr lang="en-US" altLang="zh-CN" sz="1600" kern="100" dirty="0">
                <a:latin typeface="+mn-ea"/>
                <a:cs typeface="Times New Roman" panose="02020603050405020304" pitchFamily="18" charset="0"/>
              </a:rPr>
              <a:t>Anatomy</a:t>
            </a:r>
            <a:r>
              <a:rPr lang="zh-CN" altLang="zh-CN" sz="1600" kern="100" dirty="0">
                <a:latin typeface="+mn-ea"/>
                <a:cs typeface="Times New Roman" panose="02020603050405020304" pitchFamily="18" charset="0"/>
              </a:rPr>
              <a:t>算法与交叉桶泛化算法进行</a:t>
            </a:r>
            <a:r>
              <a:rPr lang="zh-CN" altLang="zh-CN" sz="1600" kern="100" dirty="0" smtClean="0">
                <a:latin typeface="+mn-ea"/>
                <a:cs typeface="Times New Roman" panose="02020603050405020304" pitchFamily="18" charset="0"/>
              </a:rPr>
              <a:t>对比</a:t>
            </a:r>
            <a:r>
              <a:rPr lang="zh-CN" altLang="en-US"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algn="just">
              <a:lnSpc>
                <a:spcPct val="150000"/>
              </a:lnSpc>
              <a:spcAft>
                <a:spcPts val="0"/>
              </a:spcAft>
              <a:tabLst>
                <a:tab pos="4705350" algn="l"/>
              </a:tabLst>
            </a:pPr>
            <a:r>
              <a:rPr lang="zh-CN" altLang="zh-CN" sz="1600" kern="100" dirty="0" smtClean="0">
                <a:latin typeface="+mn-ea"/>
                <a:cs typeface="Times New Roman" panose="02020603050405020304" pitchFamily="18" charset="0"/>
              </a:rPr>
              <a:t>其中</a:t>
            </a:r>
            <a:r>
              <a:rPr lang="zh-CN" altLang="zh-CN" sz="1600" kern="100" dirty="0">
                <a:latin typeface="+mn-ea"/>
                <a:cs typeface="Times New Roman" panose="02020603050405020304" pitchFamily="18" charset="0"/>
              </a:rPr>
              <a:t>，对比内容包括了敏感属性保护和信息可利用性两方面</a:t>
            </a:r>
            <a:r>
              <a:rPr lang="zh-CN" altLang="zh-CN" sz="1600" kern="100" dirty="0" smtClean="0">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a:p>
            <a:pPr algn="just">
              <a:lnSpc>
                <a:spcPct val="150000"/>
              </a:lnSpc>
              <a:spcAft>
                <a:spcPts val="0"/>
              </a:spcAft>
              <a:tabLst>
                <a:tab pos="4705350" algn="l"/>
              </a:tabLst>
            </a:pPr>
            <a:r>
              <a:rPr lang="zh-CN" altLang="zh-CN" sz="1600" kern="100" dirty="0">
                <a:latin typeface="+mn-ea"/>
                <a:cs typeface="Times New Roman" panose="02020603050405020304" pitchFamily="18" charset="0"/>
              </a:rPr>
              <a:t>除此之外，还对</a:t>
            </a:r>
            <a:r>
              <a:rPr lang="en-US" altLang="zh-CN" sz="1600" kern="100" dirty="0">
                <a:latin typeface="+mn-ea"/>
                <a:cs typeface="Times New Roman" panose="02020603050405020304" pitchFamily="18" charset="0"/>
              </a:rPr>
              <a:t>(</a:t>
            </a:r>
            <a:r>
              <a:rPr lang="en-US" altLang="zh-CN" sz="1600" kern="100" dirty="0" err="1">
                <a:latin typeface="+mn-ea"/>
                <a:cs typeface="Times New Roman" panose="02020603050405020304" pitchFamily="18" charset="0"/>
              </a:rPr>
              <a:t>k,l</a:t>
            </a:r>
            <a:r>
              <a:rPr lang="en-US" altLang="zh-CN" sz="1600" kern="100" dirty="0">
                <a:latin typeface="+mn-ea"/>
                <a:cs typeface="Times New Roman" panose="02020603050405020304" pitchFamily="18" charset="0"/>
              </a:rPr>
              <a:t>)-anonymity</a:t>
            </a:r>
            <a:r>
              <a:rPr lang="zh-CN" altLang="zh-CN" sz="1600" kern="100" dirty="0">
                <a:latin typeface="+mn-ea"/>
                <a:cs typeface="Times New Roman" panose="02020603050405020304" pitchFamily="18" charset="0"/>
              </a:rPr>
              <a:t>匿名原则中参数</a:t>
            </a:r>
            <a:r>
              <a:rPr lang="en-US" altLang="zh-CN" sz="1600" kern="100" dirty="0">
                <a:latin typeface="+mn-ea"/>
                <a:cs typeface="Times New Roman" panose="02020603050405020304" pitchFamily="18" charset="0"/>
              </a:rPr>
              <a:t>k</a:t>
            </a:r>
            <a:r>
              <a:rPr lang="zh-CN" altLang="zh-CN" sz="1600" kern="100" dirty="0">
                <a:latin typeface="+mn-ea"/>
                <a:cs typeface="Times New Roman" panose="02020603050405020304" pitchFamily="18" charset="0"/>
              </a:rPr>
              <a:t>和</a:t>
            </a:r>
            <a:r>
              <a:rPr lang="en-US" altLang="zh-CN" sz="1600" kern="100" dirty="0">
                <a:latin typeface="+mn-ea"/>
                <a:cs typeface="Times New Roman" panose="02020603050405020304" pitchFamily="18" charset="0"/>
              </a:rPr>
              <a:t>l</a:t>
            </a:r>
            <a:r>
              <a:rPr lang="zh-CN" altLang="zh-CN" sz="1600" kern="100" dirty="0">
                <a:latin typeface="+mn-ea"/>
                <a:cs typeface="Times New Roman" panose="02020603050405020304" pitchFamily="18" charset="0"/>
              </a:rPr>
              <a:t>的变化对交叉桶泛化算法的匿名影响进行了研究。</a:t>
            </a:r>
            <a:endParaRPr lang="zh-CN" altLang="zh-CN" sz="16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266489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5.2 </a:t>
            </a:r>
            <a:r>
              <a:rPr lang="zh-CN" altLang="en-US" dirty="0" smtClean="0"/>
              <a:t>敏感属性保护</a:t>
            </a:r>
            <a:endParaRPr lang="zh-CN" altLang="en-US" dirty="0"/>
          </a:p>
        </p:txBody>
      </p:sp>
      <p:sp>
        <p:nvSpPr>
          <p:cNvPr id="5" name="矩形 4"/>
          <p:cNvSpPr/>
          <p:nvPr/>
        </p:nvSpPr>
        <p:spPr>
          <a:xfrm>
            <a:off x="669923" y="1400267"/>
            <a:ext cx="5048297" cy="1615827"/>
          </a:xfrm>
          <a:prstGeom prst="rect">
            <a:avLst/>
          </a:prstGeom>
        </p:spPr>
        <p:txBody>
          <a:bodyPr wrap="square">
            <a:spAutoFit/>
          </a:bodyPr>
          <a:lstStyle/>
          <a:p>
            <a:pPr marL="285750" indent="-285750" algn="just">
              <a:lnSpc>
                <a:spcPct val="150000"/>
              </a:lnSpc>
              <a:buFont typeface="Arial" panose="020B0604020202020204" pitchFamily="34" charset="0"/>
              <a:buChar char="•"/>
              <a:tabLst>
                <a:tab pos="4705350" algn="l"/>
              </a:tabLst>
            </a:pPr>
            <a:r>
              <a:rPr lang="zh-CN" altLang="zh-CN" sz="1600" kern="100" dirty="0" smtClean="0">
                <a:latin typeface="+mn-ea"/>
                <a:cs typeface="Times New Roman" panose="02020603050405020304" pitchFamily="18" charset="0"/>
              </a:rPr>
              <a:t>攻击者背景：</a:t>
            </a:r>
          </a:p>
          <a:p>
            <a:pPr algn="just">
              <a:lnSpc>
                <a:spcPct val="150000"/>
              </a:lnSpc>
            </a:pPr>
            <a:r>
              <a:rPr lang="zh-CN" altLang="zh-CN" sz="1400" dirty="0" smtClean="0">
                <a:latin typeface="+mn-ea"/>
                <a:cs typeface="Times New Roman" panose="02020603050405020304" pitchFamily="18" charset="0"/>
              </a:rPr>
              <a:t>攻击</a:t>
            </a:r>
            <a:r>
              <a:rPr lang="zh-CN" altLang="zh-CN" sz="1400" dirty="0">
                <a:latin typeface="+mn-ea"/>
                <a:cs typeface="Times New Roman" panose="02020603050405020304" pitchFamily="18" charset="0"/>
              </a:rPr>
              <a:t>者已知目标用户的信息存在于匿名表中，并且已经获得目标用户的所有</a:t>
            </a:r>
            <a:r>
              <a:rPr lang="en-US" altLang="zh-CN" sz="1400" dirty="0">
                <a:latin typeface="+mn-ea"/>
                <a:cs typeface="Times New Roman" panose="02020603050405020304" pitchFamily="18" charset="0"/>
              </a:rPr>
              <a:t>QI</a:t>
            </a:r>
            <a:r>
              <a:rPr lang="zh-CN" altLang="zh-CN" sz="1400" dirty="0">
                <a:latin typeface="+mn-ea"/>
                <a:cs typeface="Times New Roman" panose="02020603050405020304" pitchFamily="18" charset="0"/>
              </a:rPr>
              <a:t>值信息。攻击者将通过目标用户的</a:t>
            </a:r>
            <a:r>
              <a:rPr lang="en-US" altLang="zh-CN" sz="1400" dirty="0">
                <a:latin typeface="+mn-ea"/>
                <a:cs typeface="Times New Roman" panose="02020603050405020304" pitchFamily="18" charset="0"/>
              </a:rPr>
              <a:t>QI</a:t>
            </a:r>
            <a:r>
              <a:rPr lang="zh-CN" altLang="zh-CN" sz="1400" dirty="0">
                <a:latin typeface="+mn-ea"/>
                <a:cs typeface="Times New Roman" panose="02020603050405020304" pitchFamily="18" charset="0"/>
              </a:rPr>
              <a:t>值在匿名表中进行匹配，并且试图获得目标用户的敏感属性值</a:t>
            </a:r>
            <a:r>
              <a:rPr lang="zh-CN" altLang="zh-CN" sz="1400" dirty="0" smtClean="0">
                <a:latin typeface="+mn-ea"/>
                <a:cs typeface="Times New Roman" panose="02020603050405020304" pitchFamily="18" charset="0"/>
              </a:rPr>
              <a:t>。</a:t>
            </a:r>
            <a:r>
              <a:rPr lang="en-US" altLang="zh-CN" sz="1400" dirty="0" smtClean="0">
                <a:latin typeface="+mn-ea"/>
                <a:cs typeface="Times New Roman" panose="02020603050405020304" pitchFamily="18" charset="0"/>
              </a:rPr>
              <a:t>                                            </a:t>
            </a:r>
            <a:r>
              <a:rPr lang="en-US" altLang="zh-CN" sz="800" dirty="0" smtClean="0">
                <a:latin typeface="+mn-ea"/>
                <a:cs typeface="Times New Roman" panose="02020603050405020304" pitchFamily="18" charset="0"/>
              </a:rPr>
              <a:t>1</a:t>
            </a:r>
            <a:endParaRPr lang="zh-CN" altLang="en-US" sz="800" dirty="0">
              <a:latin typeface="+mn-ea"/>
            </a:endParaRPr>
          </a:p>
        </p:txBody>
      </p:sp>
      <p:sp>
        <p:nvSpPr>
          <p:cNvPr id="6" name="矩形 5"/>
          <p:cNvSpPr/>
          <p:nvPr/>
        </p:nvSpPr>
        <p:spPr>
          <a:xfrm>
            <a:off x="6366677" y="1631099"/>
            <a:ext cx="4327079" cy="1338828"/>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tabLst>
                <a:tab pos="4705350" algn="l"/>
              </a:tabLst>
            </a:pPr>
            <a:r>
              <a:rPr lang="zh-CN" altLang="zh-CN" sz="1600" kern="100" dirty="0">
                <a:latin typeface="+mn-ea"/>
                <a:cs typeface="Times New Roman" panose="02020603050405020304" pitchFamily="18" charset="0"/>
              </a:rPr>
              <a:t>计算方法：</a:t>
            </a:r>
          </a:p>
          <a:p>
            <a:pPr algn="just">
              <a:lnSpc>
                <a:spcPct val="150000"/>
              </a:lnSpc>
              <a:spcAft>
                <a:spcPts val="0"/>
              </a:spcAft>
              <a:tabLst>
                <a:tab pos="4705350" algn="l"/>
              </a:tabLst>
            </a:pPr>
            <a:r>
              <a:rPr lang="zh-CN" altLang="zh-CN" sz="1400" kern="100" dirty="0" smtClean="0">
                <a:latin typeface="+mn-ea"/>
                <a:cs typeface="Times New Roman" panose="02020603050405020304" pitchFamily="18" charset="0"/>
              </a:rPr>
              <a:t>对</a:t>
            </a:r>
            <a:r>
              <a:rPr lang="zh-CN" altLang="zh-CN" sz="1400" kern="100" dirty="0">
                <a:latin typeface="+mn-ea"/>
                <a:cs typeface="Times New Roman" panose="02020603050405020304" pitchFamily="18" charset="0"/>
              </a:rPr>
              <a:t>原始数据中的所有用户进行测试</a:t>
            </a:r>
            <a:r>
              <a:rPr lang="zh-CN" altLang="zh-CN" sz="1400" kern="100" dirty="0" smtClean="0">
                <a:latin typeface="+mn-ea"/>
                <a:cs typeface="Times New Roman" panose="02020603050405020304" pitchFamily="18" charset="0"/>
              </a:rPr>
              <a:t>，计算</a:t>
            </a:r>
            <a:r>
              <a:rPr lang="zh-CN" altLang="zh-CN" sz="1400" kern="100" dirty="0">
                <a:latin typeface="+mn-ea"/>
                <a:cs typeface="Times New Roman" panose="02020603050405020304" pitchFamily="18" charset="0"/>
              </a:rPr>
              <a:t>敏感属性值暴露概率的平均值进行比较</a:t>
            </a:r>
            <a:r>
              <a:rPr lang="zh-CN" altLang="zh-CN" sz="1600" kern="100" dirty="0" smtClean="0">
                <a:latin typeface="+mn-ea"/>
                <a:cs typeface="Times New Roman" panose="02020603050405020304" pitchFamily="18" charset="0"/>
              </a:rPr>
              <a:t>。</a:t>
            </a:r>
            <a:r>
              <a:rPr lang="en-US" altLang="zh-CN" sz="1600" kern="100" dirty="0" smtClean="0">
                <a:latin typeface="+mn-ea"/>
                <a:cs typeface="Times New Roman" panose="02020603050405020304" pitchFamily="18" charset="0"/>
              </a:rPr>
              <a:t>                            </a:t>
            </a:r>
          </a:p>
          <a:p>
            <a:pPr algn="just">
              <a:lnSpc>
                <a:spcPct val="150000"/>
              </a:lnSpc>
              <a:spcAft>
                <a:spcPts val="0"/>
              </a:spcAft>
              <a:tabLst>
                <a:tab pos="4705350" algn="l"/>
              </a:tabLst>
            </a:pPr>
            <a:r>
              <a:rPr lang="en-US" altLang="zh-CN" sz="800" kern="100" dirty="0" smtClean="0">
                <a:latin typeface="+mn-ea"/>
                <a:cs typeface="Times New Roman" panose="02020603050405020304" pitchFamily="18" charset="0"/>
              </a:rPr>
              <a:t>2</a:t>
            </a:r>
            <a:endParaRPr lang="zh-CN" altLang="zh-CN" sz="800" kern="100" dirty="0">
              <a:effectLst/>
              <a:latin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669922" y="3543813"/>
                <a:ext cx="5048297" cy="2366289"/>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tabLst>
                    <a:tab pos="4705350" algn="l"/>
                  </a:tabLst>
                </a:pPr>
                <a:r>
                  <a:rPr lang="zh-CN" altLang="zh-CN" sz="1600" kern="100" dirty="0">
                    <a:latin typeface="+mn-ea"/>
                    <a:cs typeface="Times New Roman" panose="02020603050405020304" pitchFamily="18" charset="0"/>
                  </a:rPr>
                  <a:t>未使用桶算法匿名的数据表中，</a:t>
                </a:r>
                <a:r>
                  <a:rPr lang="en-US" altLang="zh-CN" sz="1600" kern="100" dirty="0">
                    <a:effectLst/>
                    <a:latin typeface="+mn-ea"/>
                    <a:cs typeface="Times New Roman" panose="02020603050405020304" pitchFamily="18" charset="0"/>
                  </a:rPr>
                  <a:t>t</a:t>
                </a:r>
                <a:r>
                  <a:rPr lang="zh-CN" altLang="zh-CN" sz="1600" kern="100" dirty="0">
                    <a:effectLst/>
                    <a:latin typeface="+mn-ea"/>
                    <a:cs typeface="Times New Roman" panose="02020603050405020304" pitchFamily="18" charset="0"/>
                  </a:rPr>
                  <a:t>的敏感值</a:t>
                </a:r>
                <a:r>
                  <a:rPr lang="en-US" altLang="zh-CN" sz="1600" kern="100" dirty="0">
                    <a:effectLst/>
                    <a:latin typeface="+mn-ea"/>
                    <a:cs typeface="Times New Roman" panose="02020603050405020304" pitchFamily="18" charset="0"/>
                  </a:rPr>
                  <a:t>s</a:t>
                </a:r>
                <a:r>
                  <a:rPr lang="zh-CN" altLang="zh-CN" sz="1600" kern="100" dirty="0">
                    <a:effectLst/>
                    <a:latin typeface="+mn-ea"/>
                    <a:cs typeface="Times New Roman" panose="02020603050405020304" pitchFamily="18" charset="0"/>
                  </a:rPr>
                  <a:t>的暴露概率为：</a:t>
                </a:r>
              </a:p>
              <a:p>
                <a:pPr algn="just">
                  <a:lnSpc>
                    <a:spcPct val="150000"/>
                  </a:lnSpc>
                  <a:spcAft>
                    <a:spcPts val="0"/>
                  </a:spcAft>
                  <a:tabLst>
                    <a:tab pos="4705350" algn="l"/>
                  </a:tabLst>
                </a:pPr>
                <a14:m>
                  <m:oMathPara xmlns:m="http://schemas.openxmlformats.org/officeDocument/2006/math">
                    <m:oMathParaPr>
                      <m:jc m:val="centerGroup"/>
                    </m:oMathParaPr>
                    <m:oMath xmlns:m="http://schemas.openxmlformats.org/officeDocument/2006/math">
                      <m:r>
                        <m:rPr>
                          <m:sty m:val="p"/>
                        </m:rPr>
                        <a:rPr lang="en-US" altLang="zh-CN" sz="1400" kern="100">
                          <a:effectLst/>
                          <a:latin typeface="Cambria Math" panose="02040503050406030204" pitchFamily="18" charset="0"/>
                          <a:cs typeface="Times New Roman" panose="02020603050405020304" pitchFamily="18" charset="0"/>
                        </a:rPr>
                        <m:t>p</m:t>
                      </m:r>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𝑠</m:t>
                          </m:r>
                        </m:e>
                      </m:d>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𝑁𝑢𝑚</m:t>
                          </m:r>
                        </m:e>
                        <m:sub>
                          <m:r>
                            <a:rPr lang="en-US" altLang="zh-CN" sz="1400" i="1" kern="100">
                              <a:effectLst/>
                              <a:latin typeface="Cambria Math" panose="02040503050406030204" pitchFamily="18" charset="0"/>
                              <a:cs typeface="Times New Roman" panose="02020603050405020304" pitchFamily="18" charset="0"/>
                            </a:rPr>
                            <m:t>𝑠𝑒𝑛</m:t>
                          </m:r>
                        </m:sub>
                      </m:sSub>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e>
                      </m:d>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𝑁𝑢𝑚</m:t>
                          </m:r>
                        </m:e>
                        <m:sub>
                          <m:r>
                            <a:rPr lang="en-US" altLang="zh-CN" sz="1400" i="1" kern="100">
                              <a:effectLst/>
                              <a:latin typeface="Cambria Math" panose="02040503050406030204" pitchFamily="18" charset="0"/>
                              <a:cs typeface="Times New Roman" panose="02020603050405020304" pitchFamily="18" charset="0"/>
                            </a:rPr>
                            <m:t>𝑡𝑢𝑝𝑙𝑒𝑠</m:t>
                          </m:r>
                        </m:sub>
                      </m:sSub>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e>
                      </m:d>
                    </m:oMath>
                  </m:oMathPara>
                </a14:m>
                <a:endParaRPr lang="en-US" altLang="zh-CN" sz="1400" kern="100" dirty="0" smtClean="0">
                  <a:effectLst/>
                  <a:latin typeface="+mn-ea"/>
                  <a:cs typeface="Times New Roman" panose="02020603050405020304" pitchFamily="18" charset="0"/>
                </a:endParaRPr>
              </a:p>
              <a:p>
                <a:pPr algn="just">
                  <a:lnSpc>
                    <a:spcPct val="150000"/>
                  </a:lnSpc>
                  <a:spcAft>
                    <a:spcPts val="0"/>
                  </a:spcAft>
                  <a:tabLst>
                    <a:tab pos="4705350" algn="l"/>
                  </a:tabLst>
                </a:pPr>
                <a:endParaRPr lang="zh-CN" altLang="zh-CN" sz="1400" kern="100" dirty="0">
                  <a:effectLst/>
                  <a:latin typeface="+mn-ea"/>
                  <a:cs typeface="Times New Roman" panose="02020603050405020304" pitchFamily="18" charset="0"/>
                </a:endParaRPr>
              </a:p>
              <a:p>
                <a:pPr algn="just">
                  <a:lnSpc>
                    <a:spcPct val="150000"/>
                  </a:lnSpc>
                  <a:spcAft>
                    <a:spcPts val="0"/>
                  </a:spcAft>
                  <a:tabLst>
                    <a:tab pos="4705350" algn="l"/>
                  </a:tabLst>
                </a:pPr>
                <a14:m>
                  <m:oMath xmlns:m="http://schemas.openxmlformats.org/officeDocument/2006/math">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𝑁𝑢𝑚</m:t>
                        </m:r>
                      </m:e>
                      <m:sub>
                        <m:r>
                          <a:rPr lang="en-US" altLang="zh-CN" sz="1400" i="1" kern="100">
                            <a:effectLst/>
                            <a:latin typeface="Cambria Math" panose="02040503050406030204" pitchFamily="18" charset="0"/>
                            <a:cs typeface="Times New Roman" panose="02020603050405020304" pitchFamily="18" charset="0"/>
                          </a:rPr>
                          <m:t>𝑡𝑢𝑝𝑙𝑒𝑠</m:t>
                        </m:r>
                      </m:sub>
                    </m:sSub>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e>
                    </m:d>
                  </m:oMath>
                </a14:m>
                <a:r>
                  <a:rPr lang="zh-CN" altLang="zh-CN" sz="1400" kern="100" dirty="0">
                    <a:effectLst/>
                    <a:latin typeface="+mn-ea"/>
                    <a:cs typeface="Times New Roman" panose="02020603050405020304" pitchFamily="18" charset="0"/>
                  </a:rPr>
                  <a:t>表示</a:t>
                </a:r>
                <a:r>
                  <a:rPr lang="en-US" altLang="zh-CN" sz="1400" kern="100" dirty="0">
                    <a:effectLst/>
                    <a:latin typeface="+mn-ea"/>
                    <a:cs typeface="Times New Roman" panose="02020603050405020304" pitchFamily="18" charset="0"/>
                  </a:rPr>
                  <a:t>t</a:t>
                </a:r>
                <a:r>
                  <a:rPr lang="zh-CN" altLang="zh-CN" sz="1400" kern="100" dirty="0">
                    <a:effectLst/>
                    <a:latin typeface="+mn-ea"/>
                    <a:cs typeface="Times New Roman" panose="02020603050405020304" pitchFamily="18" charset="0"/>
                  </a:rPr>
                  <a:t>的匹配个体的</a:t>
                </a:r>
                <a:r>
                  <a:rPr lang="zh-CN" altLang="zh-CN" sz="1400" kern="100" dirty="0" smtClean="0">
                    <a:effectLst/>
                    <a:latin typeface="+mn-ea"/>
                    <a:cs typeface="Times New Roman" panose="02020603050405020304" pitchFamily="18" charset="0"/>
                  </a:rPr>
                  <a:t>数量</a:t>
                </a:r>
                <a:r>
                  <a:rPr lang="zh-CN" altLang="en-US" sz="1400" kern="100" dirty="0" smtClean="0">
                    <a:effectLst/>
                    <a:latin typeface="+mn-ea"/>
                    <a:cs typeface="Times New Roman" panose="02020603050405020304" pitchFamily="18" charset="0"/>
                  </a:rPr>
                  <a:t>。</a:t>
                </a:r>
                <a:endParaRPr lang="zh-CN" altLang="zh-CN" sz="1400" kern="100" dirty="0">
                  <a:effectLst/>
                  <a:latin typeface="+mn-ea"/>
                  <a:cs typeface="Times New Roman" panose="02020603050405020304" pitchFamily="18" charset="0"/>
                </a:endParaRPr>
              </a:p>
              <a:p>
                <a:pPr algn="just">
                  <a:lnSpc>
                    <a:spcPct val="150000"/>
                  </a:lnSpc>
                  <a:spcAft>
                    <a:spcPts val="0"/>
                  </a:spcAft>
                  <a:tabLst>
                    <a:tab pos="4705350" algn="l"/>
                  </a:tabLst>
                </a:pPr>
                <a14:m>
                  <m:oMath xmlns:m="http://schemas.openxmlformats.org/officeDocument/2006/math">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𝑁𝑢𝑚</m:t>
                        </m:r>
                      </m:e>
                      <m:sub>
                        <m:r>
                          <a:rPr lang="en-US" altLang="zh-CN" sz="1400" i="1" kern="100">
                            <a:effectLst/>
                            <a:latin typeface="Cambria Math" panose="02040503050406030204" pitchFamily="18" charset="0"/>
                            <a:cs typeface="Times New Roman" panose="02020603050405020304" pitchFamily="18" charset="0"/>
                          </a:rPr>
                          <m:t>𝑠𝑒𝑛</m:t>
                        </m:r>
                      </m:sub>
                    </m:sSub>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e>
                    </m:d>
                  </m:oMath>
                </a14:m>
                <a:r>
                  <a:rPr lang="zh-CN" altLang="zh-CN" sz="1400" kern="100" dirty="0">
                    <a:effectLst/>
                    <a:latin typeface="+mn-ea"/>
                    <a:cs typeface="Times New Roman" panose="02020603050405020304" pitchFamily="18" charset="0"/>
                  </a:rPr>
                  <a:t>表示匹配个体中敏感值为</a:t>
                </a:r>
                <a:r>
                  <a:rPr lang="en-US" altLang="zh-CN" sz="1400" kern="100" dirty="0">
                    <a:effectLst/>
                    <a:latin typeface="+mn-ea"/>
                    <a:cs typeface="Times New Roman" panose="02020603050405020304" pitchFamily="18" charset="0"/>
                  </a:rPr>
                  <a:t>s</a:t>
                </a:r>
                <a:r>
                  <a:rPr lang="zh-CN" altLang="zh-CN" sz="1400" kern="100" dirty="0">
                    <a:effectLst/>
                    <a:latin typeface="+mn-ea"/>
                    <a:cs typeface="Times New Roman" panose="02020603050405020304" pitchFamily="18" charset="0"/>
                  </a:rPr>
                  <a:t>的</a:t>
                </a:r>
                <a:r>
                  <a:rPr lang="zh-CN" altLang="zh-CN" sz="1400" kern="100" dirty="0" smtClean="0">
                    <a:effectLst/>
                    <a:latin typeface="+mn-ea"/>
                    <a:cs typeface="Times New Roman" panose="02020603050405020304" pitchFamily="18" charset="0"/>
                  </a:rPr>
                  <a:t>数量</a:t>
                </a:r>
                <a:r>
                  <a:rPr lang="zh-CN" altLang="en-US" sz="1400" kern="100" dirty="0" smtClean="0">
                    <a:effectLst/>
                    <a:latin typeface="+mn-ea"/>
                    <a:cs typeface="Times New Roman" panose="02020603050405020304" pitchFamily="18" charset="0"/>
                  </a:rPr>
                  <a:t>。</a:t>
                </a:r>
                <a:r>
                  <a:rPr lang="en-US" altLang="zh-CN" sz="1400" kern="100" dirty="0" smtClean="0">
                    <a:effectLst/>
                    <a:latin typeface="+mn-ea"/>
                    <a:cs typeface="Times New Roman" panose="02020603050405020304" pitchFamily="18" charset="0"/>
                  </a:rPr>
                  <a:t>                                     </a:t>
                </a:r>
                <a:r>
                  <a:rPr lang="en-US" altLang="zh-CN" sz="800" kern="100" dirty="0" smtClean="0">
                    <a:effectLst/>
                    <a:latin typeface="+mn-ea"/>
                    <a:cs typeface="Times New Roman" panose="02020603050405020304" pitchFamily="18" charset="0"/>
                  </a:rPr>
                  <a:t>3</a:t>
                </a:r>
                <a:endParaRPr lang="zh-CN" altLang="zh-CN" sz="800" kern="100" dirty="0">
                  <a:effectLst/>
                  <a:latin typeface="+mn-ea"/>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669922" y="3543813"/>
                <a:ext cx="5048297" cy="2366289"/>
              </a:xfrm>
              <a:prstGeom prst="rect">
                <a:avLst/>
              </a:prstGeom>
              <a:blipFill rotWithShape="0">
                <a:blip r:embed="rId2"/>
                <a:stretch>
                  <a:fillRect l="-483" r="-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366677" y="3543813"/>
                <a:ext cx="5153810" cy="2383281"/>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tabLst>
                    <a:tab pos="4705350" algn="l"/>
                  </a:tabLst>
                </a:pPr>
                <a:r>
                  <a:rPr lang="zh-CN" altLang="zh-CN" sz="1600" kern="100" dirty="0">
                    <a:latin typeface="+mn-ea"/>
                    <a:cs typeface="Times New Roman" panose="02020603050405020304" pitchFamily="18" charset="0"/>
                  </a:rPr>
                  <a:t>使用桶算法的</a:t>
                </a:r>
                <a:r>
                  <a:rPr lang="zh-CN" altLang="zh-CN" sz="1600" kern="100" dirty="0" smtClean="0">
                    <a:latin typeface="+mn-ea"/>
                    <a:cs typeface="Times New Roman" panose="02020603050405020304" pitchFamily="18" charset="0"/>
                  </a:rPr>
                  <a:t>数据表</a:t>
                </a:r>
                <a:r>
                  <a:rPr lang="zh-CN" altLang="en-US" sz="1600" kern="100" dirty="0" smtClean="0">
                    <a:latin typeface="+mn-ea"/>
                    <a:cs typeface="Times New Roman" panose="02020603050405020304" pitchFamily="18" charset="0"/>
                  </a:rPr>
                  <a:t>，</a:t>
                </a:r>
                <a:r>
                  <a:rPr lang="en-US" altLang="zh-CN" sz="1600" kern="100" dirty="0">
                    <a:latin typeface="+mn-ea"/>
                    <a:cs typeface="Times New Roman" panose="02020603050405020304" pitchFamily="18" charset="0"/>
                  </a:rPr>
                  <a:t> t</a:t>
                </a:r>
                <a:r>
                  <a:rPr lang="zh-CN" altLang="zh-CN" sz="1600" kern="100" dirty="0">
                    <a:latin typeface="+mn-ea"/>
                    <a:cs typeface="Times New Roman" panose="02020603050405020304" pitchFamily="18" charset="0"/>
                  </a:rPr>
                  <a:t>的敏感值</a:t>
                </a:r>
                <a:r>
                  <a:rPr lang="en-US" altLang="zh-CN" sz="1600" kern="100" dirty="0">
                    <a:latin typeface="+mn-ea"/>
                    <a:cs typeface="Times New Roman" panose="02020603050405020304" pitchFamily="18" charset="0"/>
                  </a:rPr>
                  <a:t>s</a:t>
                </a:r>
                <a:r>
                  <a:rPr lang="zh-CN" altLang="zh-CN" sz="1600" kern="100" dirty="0">
                    <a:latin typeface="+mn-ea"/>
                    <a:cs typeface="Times New Roman" panose="02020603050405020304" pitchFamily="18" charset="0"/>
                  </a:rPr>
                  <a:t>的暴露概率为</a:t>
                </a:r>
                <a:r>
                  <a:rPr lang="zh-CN" altLang="zh-CN" sz="1600" kern="100" dirty="0" smtClean="0">
                    <a:latin typeface="+mn-ea"/>
                    <a:cs typeface="Times New Roman" panose="02020603050405020304" pitchFamily="18" charset="0"/>
                  </a:rPr>
                  <a:t>：</a:t>
                </a:r>
                <a:endParaRPr lang="zh-CN" altLang="zh-CN" sz="1600" kern="100" dirty="0">
                  <a:effectLst/>
                  <a:latin typeface="+mn-ea"/>
                  <a:cs typeface="Times New Roman" panose="02020603050405020304" pitchFamily="18" charset="0"/>
                </a:endParaRPr>
              </a:p>
              <a:p>
                <a:pPr algn="just">
                  <a:lnSpc>
                    <a:spcPct val="150000"/>
                  </a:lnSpc>
                  <a:spcAft>
                    <a:spcPts val="0"/>
                  </a:spcAft>
                  <a:tabLst>
                    <a:tab pos="4705350" algn="l"/>
                  </a:tabLst>
                </a:pPr>
                <a14:m>
                  <m:oMathPara xmlns:m="http://schemas.openxmlformats.org/officeDocument/2006/math">
                    <m:oMathParaPr>
                      <m:jc m:val="centerGroup"/>
                    </m:oMathParaPr>
                    <m:oMath xmlns:m="http://schemas.openxmlformats.org/officeDocument/2006/math">
                      <m:r>
                        <m:rPr>
                          <m:sty m:val="p"/>
                        </m:rPr>
                        <a:rPr lang="en-US" altLang="zh-CN" sz="1400" kern="100">
                          <a:effectLst/>
                          <a:latin typeface="Cambria Math" panose="02040503050406030204" pitchFamily="18" charset="0"/>
                          <a:cs typeface="Times New Roman" panose="02020603050405020304" pitchFamily="18" charset="0"/>
                        </a:rPr>
                        <m:t>p</m:t>
                      </m:r>
                      <m:d>
                        <m:dPr>
                          <m:ctrlPr>
                            <a:rPr lang="zh-CN" altLang="zh-CN" sz="1400" i="1" kern="100">
                              <a:effectLst/>
                              <a:latin typeface="Cambria Math" panose="02040503050406030204" pitchFamily="18" charset="0"/>
                              <a:cs typeface="Times New Roman" panose="02020603050405020304" pitchFamily="18" charset="0"/>
                            </a:rPr>
                          </m:ctrlPr>
                        </m:dPr>
                        <m:e>
                          <m:r>
                            <m:rPr>
                              <m:sty m:val="p"/>
                            </m:rPr>
                            <a:rPr lang="en-US" altLang="zh-CN" sz="1400" kern="100">
                              <a:effectLst/>
                              <a:latin typeface="Cambria Math" panose="02040503050406030204" pitchFamily="18" charset="0"/>
                              <a:cs typeface="Times New Roman" panose="02020603050405020304" pitchFamily="18" charset="0"/>
                            </a:rPr>
                            <m:t>t</m:t>
                          </m:r>
                          <m:r>
                            <a:rPr lang="en-US" altLang="zh-CN" sz="1400" kern="100">
                              <a:effectLst/>
                              <a:latin typeface="Cambria Math" panose="02040503050406030204" pitchFamily="18" charset="0"/>
                              <a:cs typeface="Times New Roman" panose="02020603050405020304" pitchFamily="18" charset="0"/>
                            </a:rPr>
                            <m:t>,</m:t>
                          </m:r>
                          <m:r>
                            <m:rPr>
                              <m:sty m:val="p"/>
                            </m:rPr>
                            <a:rPr lang="en-US" altLang="zh-CN" sz="1400" kern="100">
                              <a:effectLst/>
                              <a:latin typeface="Cambria Math" panose="02040503050406030204" pitchFamily="18" charset="0"/>
                              <a:cs typeface="Times New Roman" panose="02020603050405020304" pitchFamily="18" charset="0"/>
                            </a:rPr>
                            <m:t>s</m:t>
                          </m:r>
                        </m:e>
                      </m:d>
                      <m:r>
                        <a:rPr lang="en-US" altLang="zh-CN" sz="1400" kern="100">
                          <a:effectLst/>
                          <a:latin typeface="Cambria Math" panose="02040503050406030204" pitchFamily="18" charset="0"/>
                          <a:cs typeface="Times New Roman" panose="02020603050405020304" pitchFamily="18" charset="0"/>
                        </a:rPr>
                        <m:t>=</m:t>
                      </m:r>
                      <m:nary>
                        <m:naryPr>
                          <m:chr m:val="∑"/>
                          <m:limLoc m:val="subSup"/>
                          <m:supHide m:val="on"/>
                          <m:ctrlPr>
                            <a:rPr lang="zh-CN" altLang="zh-CN" sz="1400" i="1" kern="100">
                              <a:effectLst/>
                              <a:latin typeface="Cambria Math" panose="02040503050406030204" pitchFamily="18" charset="0"/>
                              <a:cs typeface="Times New Roman" panose="02020603050405020304" pitchFamily="18" charset="0"/>
                            </a:rPr>
                          </m:ctrlPr>
                        </m:naryPr>
                        <m:sub>
                          <m:r>
                            <a:rPr lang="en-US" altLang="zh-CN" sz="1400" i="1" kern="100">
                              <a:effectLst/>
                              <a:latin typeface="Cambria Math" panose="02040503050406030204" pitchFamily="18" charset="0"/>
                              <a:cs typeface="Times New Roman" panose="02020603050405020304" pitchFamily="18" charset="0"/>
                            </a:rPr>
                            <m:t>𝑀𝐵</m:t>
                          </m:r>
                        </m:sub>
                        <m:sup/>
                        <m:e>
                          <m:f>
                            <m:fPr>
                              <m:ctrlPr>
                                <a:rPr lang="zh-CN" altLang="zh-CN" sz="1400" i="1" kern="100">
                                  <a:effectLst/>
                                  <a:latin typeface="Cambria Math" panose="02040503050406030204" pitchFamily="18" charset="0"/>
                                  <a:cs typeface="Times New Roman" panose="02020603050405020304" pitchFamily="18" charset="0"/>
                                </a:rPr>
                              </m:ctrlPr>
                            </m:fPr>
                            <m:num>
                              <m:r>
                                <a:rPr lang="en-US" altLang="zh-CN" sz="1400" i="1" kern="100">
                                  <a:effectLst/>
                                  <a:latin typeface="Cambria Math" panose="02040503050406030204" pitchFamily="18" charset="0"/>
                                  <a:cs typeface="Times New Roman" panose="02020603050405020304" pitchFamily="18" charset="0"/>
                                </a:rPr>
                                <m:t>𝑁𝑢𝑚</m:t>
                              </m:r>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𝑀𝐵</m:t>
                                  </m:r>
                                </m:e>
                              </m:d>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𝑁𝑢𝑚</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𝑠</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𝑀𝐵</m:t>
                              </m:r>
                              <m:r>
                                <a:rPr lang="en-US" altLang="zh-CN" sz="1400" i="1" kern="100">
                                  <a:effectLst/>
                                  <a:latin typeface="Cambria Math" panose="02040503050406030204" pitchFamily="18" charset="0"/>
                                  <a:cs typeface="Times New Roman" panose="02020603050405020304" pitchFamily="18" charset="0"/>
                                </a:rPr>
                                <m:t>)</m:t>
                              </m:r>
                            </m:num>
                            <m:den>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𝑁𝑢𝑚</m:t>
                                  </m:r>
                                </m:e>
                                <m:sub>
                                  <m:r>
                                    <a:rPr lang="en-US" altLang="zh-CN" sz="1400" i="1" kern="100">
                                      <a:effectLst/>
                                      <a:latin typeface="Cambria Math" panose="02040503050406030204" pitchFamily="18" charset="0"/>
                                      <a:cs typeface="Times New Roman" panose="02020603050405020304" pitchFamily="18" charset="0"/>
                                    </a:rPr>
                                    <m:t>𝑡𝑢𝑝𝑙𝑒𝑠</m:t>
                                  </m:r>
                                </m:sub>
                              </m:sSub>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e>
                              </m:d>
                              <m:r>
                                <a:rPr lang="en-US" altLang="zh-CN" sz="1400" i="1" kern="100">
                                  <a:effectLst/>
                                  <a:latin typeface="Cambria Math" panose="02040503050406030204" pitchFamily="18" charset="0"/>
                                  <a:cs typeface="Times New Roman" panose="02020603050405020304" pitchFamily="18" charset="0"/>
                                </a:rPr>
                                <m:t>∗</m:t>
                              </m:r>
                              <m:d>
                                <m:dPr>
                                  <m:begChr m:val="|"/>
                                  <m:endChr m:val="|"/>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𝑀𝐵</m:t>
                                  </m:r>
                                </m:e>
                              </m:d>
                            </m:den>
                          </m:f>
                        </m:e>
                      </m:nary>
                    </m:oMath>
                  </m:oMathPara>
                </a14:m>
                <a:endParaRPr lang="en-US" altLang="zh-CN" sz="1400" kern="100" dirty="0" smtClean="0">
                  <a:effectLst/>
                  <a:latin typeface="+mn-ea"/>
                  <a:cs typeface="Times New Roman" panose="02020603050405020304" pitchFamily="18" charset="0"/>
                </a:endParaRPr>
              </a:p>
              <a:p>
                <a:pPr algn="just">
                  <a:lnSpc>
                    <a:spcPct val="150000"/>
                  </a:lnSpc>
                  <a:spcAft>
                    <a:spcPts val="0"/>
                  </a:spcAft>
                  <a:tabLst>
                    <a:tab pos="4705350" algn="l"/>
                  </a:tabLst>
                </a:pPr>
                <a:endParaRPr lang="zh-CN" altLang="zh-CN" sz="1400" kern="100" dirty="0">
                  <a:effectLst/>
                  <a:latin typeface="+mn-ea"/>
                  <a:cs typeface="Times New Roman" panose="02020603050405020304" pitchFamily="18" charset="0"/>
                </a:endParaRPr>
              </a:p>
              <a:p>
                <a:pPr algn="just">
                  <a:lnSpc>
                    <a:spcPct val="150000"/>
                  </a:lnSpc>
                  <a:spcAft>
                    <a:spcPts val="0"/>
                  </a:spcAft>
                  <a:tabLst>
                    <a:tab pos="4705350" algn="l"/>
                  </a:tabLst>
                </a:pP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𝑁𝑢𝑚</m:t>
                    </m:r>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𝑡</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𝑀𝐵</m:t>
                        </m:r>
                      </m:e>
                    </m:d>
                  </m:oMath>
                </a14:m>
                <a:r>
                  <a:rPr lang="zh-CN" altLang="zh-CN" sz="1400" kern="100" dirty="0">
                    <a:effectLst/>
                    <a:latin typeface="+mn-ea"/>
                    <a:cs typeface="Times New Roman" panose="02020603050405020304" pitchFamily="18" charset="0"/>
                  </a:rPr>
                  <a:t>表示</a:t>
                </a:r>
                <a:r>
                  <a:rPr lang="en-US" altLang="zh-CN" sz="1400" kern="100" dirty="0">
                    <a:effectLst/>
                    <a:latin typeface="+mn-ea"/>
                    <a:cs typeface="Times New Roman" panose="02020603050405020304" pitchFamily="18" charset="0"/>
                  </a:rPr>
                  <a:t>MB</a:t>
                </a:r>
                <a:r>
                  <a:rPr lang="zh-CN" altLang="zh-CN" sz="1400" kern="100" dirty="0">
                    <a:effectLst/>
                    <a:latin typeface="+mn-ea"/>
                    <a:cs typeface="Times New Roman" panose="02020603050405020304" pitchFamily="18" charset="0"/>
                  </a:rPr>
                  <a:t>中</a:t>
                </a:r>
                <a:r>
                  <a:rPr lang="en-US" altLang="zh-CN" sz="1400" kern="100" dirty="0">
                    <a:effectLst/>
                    <a:latin typeface="+mn-ea"/>
                    <a:cs typeface="Times New Roman" panose="02020603050405020304" pitchFamily="18" charset="0"/>
                  </a:rPr>
                  <a:t>t</a:t>
                </a:r>
                <a:r>
                  <a:rPr lang="zh-CN" altLang="zh-CN" sz="1400" kern="100" dirty="0">
                    <a:effectLst/>
                    <a:latin typeface="+mn-ea"/>
                    <a:cs typeface="Times New Roman" panose="02020603050405020304" pitchFamily="18" charset="0"/>
                  </a:rPr>
                  <a:t>的匹配个体的</a:t>
                </a:r>
                <a:r>
                  <a:rPr lang="zh-CN" altLang="zh-CN" sz="1400" kern="100" dirty="0" smtClean="0">
                    <a:effectLst/>
                    <a:latin typeface="+mn-ea"/>
                    <a:cs typeface="Times New Roman" panose="02020603050405020304" pitchFamily="18" charset="0"/>
                  </a:rPr>
                  <a:t>数量</a:t>
                </a:r>
                <a:r>
                  <a:rPr lang="zh-CN" altLang="en-US" sz="1400" kern="100" dirty="0" smtClean="0">
                    <a:effectLst/>
                    <a:latin typeface="+mn-ea"/>
                    <a:cs typeface="Times New Roman" panose="02020603050405020304" pitchFamily="18" charset="0"/>
                  </a:rPr>
                  <a:t>。</a:t>
                </a:r>
                <a:endParaRPr lang="zh-CN" altLang="zh-CN" sz="1400" kern="100" dirty="0">
                  <a:effectLst/>
                  <a:latin typeface="+mn-ea"/>
                  <a:cs typeface="Times New Roman" panose="02020603050405020304" pitchFamily="18" charset="0"/>
                </a:endParaRPr>
              </a:p>
              <a:p>
                <a:pPr algn="just">
                  <a:lnSpc>
                    <a:spcPct val="150000"/>
                  </a:lnSpc>
                  <a:spcAft>
                    <a:spcPts val="0"/>
                  </a:spcAft>
                  <a:tabLst>
                    <a:tab pos="4705350" algn="l"/>
                  </a:tabLst>
                </a:pP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𝑁𝑢𝑚</m:t>
                    </m:r>
                    <m:d>
                      <m:dPr>
                        <m:ctrlPr>
                          <a:rPr lang="zh-CN" altLang="zh-CN" sz="1400" i="1" kern="100">
                            <a:effectLst/>
                            <a:latin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cs typeface="Times New Roman" panose="02020603050405020304" pitchFamily="18" charset="0"/>
                          </a:rPr>
                          <m:t>𝑠</m:t>
                        </m:r>
                        <m:r>
                          <a:rPr lang="en-US" altLang="zh-CN" sz="1400" i="1" kern="100">
                            <a:effectLst/>
                            <a:latin typeface="Cambria Math" panose="02040503050406030204" pitchFamily="18" charset="0"/>
                            <a:cs typeface="Times New Roman" panose="02020603050405020304" pitchFamily="18" charset="0"/>
                          </a:rPr>
                          <m:t>,</m:t>
                        </m:r>
                        <m:r>
                          <a:rPr lang="en-US" altLang="zh-CN" sz="1400" i="1" kern="100">
                            <a:effectLst/>
                            <a:latin typeface="Cambria Math" panose="02040503050406030204" pitchFamily="18" charset="0"/>
                            <a:cs typeface="Times New Roman" panose="02020603050405020304" pitchFamily="18" charset="0"/>
                          </a:rPr>
                          <m:t>𝑀𝐵</m:t>
                        </m:r>
                      </m:e>
                    </m:d>
                  </m:oMath>
                </a14:m>
                <a:r>
                  <a:rPr lang="zh-CN" altLang="zh-CN" sz="1400" kern="100" dirty="0">
                    <a:effectLst/>
                    <a:latin typeface="+mn-ea"/>
                    <a:cs typeface="Times New Roman" panose="02020603050405020304" pitchFamily="18" charset="0"/>
                  </a:rPr>
                  <a:t>表示</a:t>
                </a:r>
                <a:r>
                  <a:rPr lang="en-US" altLang="zh-CN" sz="1400" kern="100" dirty="0">
                    <a:effectLst/>
                    <a:latin typeface="+mn-ea"/>
                    <a:cs typeface="Times New Roman" panose="02020603050405020304" pitchFamily="18" charset="0"/>
                  </a:rPr>
                  <a:t>MB</a:t>
                </a:r>
                <a:r>
                  <a:rPr lang="zh-CN" altLang="zh-CN" sz="1400" kern="100" dirty="0">
                    <a:effectLst/>
                    <a:latin typeface="+mn-ea"/>
                    <a:cs typeface="Times New Roman" panose="02020603050405020304" pitchFamily="18" charset="0"/>
                  </a:rPr>
                  <a:t>中敏感值为</a:t>
                </a:r>
                <a:r>
                  <a:rPr lang="en-US" altLang="zh-CN" sz="1400" kern="100" dirty="0">
                    <a:effectLst/>
                    <a:latin typeface="+mn-ea"/>
                    <a:cs typeface="Times New Roman" panose="02020603050405020304" pitchFamily="18" charset="0"/>
                  </a:rPr>
                  <a:t>s</a:t>
                </a:r>
                <a:r>
                  <a:rPr lang="zh-CN" altLang="zh-CN" sz="1400" kern="100" dirty="0">
                    <a:effectLst/>
                    <a:latin typeface="+mn-ea"/>
                    <a:cs typeface="Times New Roman" panose="02020603050405020304" pitchFamily="18" charset="0"/>
                  </a:rPr>
                  <a:t>的个体</a:t>
                </a:r>
                <a:r>
                  <a:rPr lang="zh-CN" altLang="zh-CN" sz="1400" kern="100" dirty="0" smtClean="0">
                    <a:effectLst/>
                    <a:latin typeface="+mn-ea"/>
                    <a:cs typeface="Times New Roman" panose="02020603050405020304" pitchFamily="18" charset="0"/>
                  </a:rPr>
                  <a:t>数量</a:t>
                </a:r>
                <a:r>
                  <a:rPr lang="zh-CN" altLang="en-US" sz="1400" kern="100" dirty="0" smtClean="0">
                    <a:effectLst/>
                    <a:latin typeface="+mn-ea"/>
                    <a:cs typeface="Times New Roman" panose="02020603050405020304" pitchFamily="18" charset="0"/>
                  </a:rPr>
                  <a:t>。</a:t>
                </a:r>
                <a:r>
                  <a:rPr lang="en-US" altLang="zh-CN" sz="1400" kern="100" dirty="0" smtClean="0">
                    <a:effectLst/>
                    <a:latin typeface="+mn-ea"/>
                    <a:cs typeface="Times New Roman" panose="02020603050405020304" pitchFamily="18" charset="0"/>
                  </a:rPr>
                  <a:t>    </a:t>
                </a:r>
                <a:r>
                  <a:rPr lang="en-US" altLang="zh-CN" sz="1600" kern="100" dirty="0" smtClean="0">
                    <a:effectLst/>
                    <a:latin typeface="+mn-ea"/>
                    <a:cs typeface="Times New Roman" panose="02020603050405020304" pitchFamily="18" charset="0"/>
                  </a:rPr>
                  <a:t>                            </a:t>
                </a:r>
                <a:r>
                  <a:rPr lang="en-US" altLang="zh-CN" sz="800" kern="100" dirty="0" smtClean="0">
                    <a:effectLst/>
                    <a:latin typeface="+mn-ea"/>
                    <a:cs typeface="Times New Roman" panose="02020603050405020304" pitchFamily="18" charset="0"/>
                  </a:rPr>
                  <a:t>4</a:t>
                </a:r>
                <a:endParaRPr lang="zh-CN" altLang="zh-CN" sz="800" kern="100" dirty="0">
                  <a:effectLst/>
                  <a:latin typeface="+mn-ea"/>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6366677" y="3543813"/>
                <a:ext cx="5153810" cy="2383281"/>
              </a:xfrm>
              <a:prstGeom prst="rect">
                <a:avLst/>
              </a:prstGeom>
              <a:blipFill rotWithShape="0">
                <a:blip r:embed="rId3"/>
                <a:stretch>
                  <a:fillRect l="-473" r="-2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2217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5.2 </a:t>
            </a:r>
            <a:r>
              <a:rPr lang="zh-CN" altLang="en-US" dirty="0" smtClean="0"/>
              <a:t>敏感属性保护</a:t>
            </a:r>
            <a:endParaRPr lang="zh-CN" altLang="en-US" dirty="0"/>
          </a:p>
        </p:txBody>
      </p:sp>
      <p:sp>
        <p:nvSpPr>
          <p:cNvPr id="9" name="矩形 8"/>
          <p:cNvSpPr/>
          <p:nvPr/>
        </p:nvSpPr>
        <p:spPr>
          <a:xfrm>
            <a:off x="669924" y="1155578"/>
            <a:ext cx="4833871" cy="1023742"/>
          </a:xfrm>
          <a:prstGeom prst="rect">
            <a:avLst/>
          </a:prstGeom>
        </p:spPr>
        <p:txBody>
          <a:bodyPr wrap="square">
            <a:spAutoFit/>
          </a:bodyPr>
          <a:lstStyle/>
          <a:p>
            <a:pPr algn="just">
              <a:lnSpc>
                <a:spcPct val="150000"/>
              </a:lnSpc>
            </a:pPr>
            <a:r>
              <a:rPr lang="zh-CN" altLang="zh-CN" sz="1400" kern="0" dirty="0">
                <a:solidFill>
                  <a:srgbClr val="000000"/>
                </a:solidFill>
                <a:latin typeface="+mn-ea"/>
                <a:cs typeface="宋体" panose="02010600030101010101" pitchFamily="2" charset="-122"/>
              </a:rPr>
              <a:t>使</a:t>
            </a:r>
            <a:r>
              <a:rPr lang="en-US" altLang="zh-CN" sz="1400" kern="0" dirty="0">
                <a:solidFill>
                  <a:srgbClr val="000000"/>
                </a:solidFill>
                <a:latin typeface="+mn-ea"/>
                <a:cs typeface="宋体" panose="02010600030101010101" pitchFamily="2" charset="-122"/>
              </a:rPr>
              <a:t>Mondrian</a:t>
            </a:r>
            <a:r>
              <a:rPr lang="zh-CN" altLang="zh-CN" sz="1400" kern="0" dirty="0">
                <a:solidFill>
                  <a:srgbClr val="000000"/>
                </a:solidFill>
                <a:latin typeface="+mn-ea"/>
                <a:cs typeface="宋体" panose="02010600030101010101" pitchFamily="2" charset="-122"/>
              </a:rPr>
              <a:t>算法和</a:t>
            </a:r>
            <a:r>
              <a:rPr lang="en-US" altLang="zh-CN" sz="1400" kern="0" dirty="0">
                <a:solidFill>
                  <a:srgbClr val="000000"/>
                </a:solidFill>
                <a:latin typeface="+mn-ea"/>
                <a:cs typeface="宋体" panose="02010600030101010101" pitchFamily="2" charset="-122"/>
              </a:rPr>
              <a:t>Anatomy</a:t>
            </a:r>
            <a:r>
              <a:rPr lang="zh-CN" altLang="zh-CN" sz="1400" kern="0" dirty="0">
                <a:solidFill>
                  <a:srgbClr val="000000"/>
                </a:solidFill>
                <a:latin typeface="+mn-ea"/>
                <a:cs typeface="宋体" panose="02010600030101010101" pitchFamily="2" charset="-122"/>
              </a:rPr>
              <a:t>算法都遵循</a:t>
            </a:r>
            <a:r>
              <a:rPr lang="en-US" altLang="zh-CN" sz="1400" kern="0" dirty="0">
                <a:solidFill>
                  <a:srgbClr val="000000"/>
                </a:solidFill>
                <a:latin typeface="+mn-ea"/>
              </a:rPr>
              <a:t>l</a:t>
            </a:r>
            <a:r>
              <a:rPr lang="en-US" altLang="zh-CN" sz="1400" kern="0" dirty="0">
                <a:solidFill>
                  <a:srgbClr val="000000"/>
                </a:solidFill>
                <a:latin typeface="+mn-ea"/>
                <a:cs typeface="宋体" panose="02010600030101010101" pitchFamily="2" charset="-122"/>
              </a:rPr>
              <a:t>-diversity</a:t>
            </a:r>
            <a:r>
              <a:rPr lang="zh-CN" altLang="zh-CN" sz="1400" kern="0" dirty="0">
                <a:solidFill>
                  <a:srgbClr val="000000"/>
                </a:solidFill>
                <a:latin typeface="+mn-ea"/>
                <a:cs typeface="宋体" panose="02010600030101010101" pitchFamily="2" charset="-122"/>
              </a:rPr>
              <a:t>匿名原则，交叉桶泛化算法遵循</a:t>
            </a:r>
            <a:r>
              <a:rPr lang="en-US" altLang="zh-CN" sz="1400" kern="0" dirty="0">
                <a:solidFill>
                  <a:srgbClr val="000000"/>
                </a:solidFill>
                <a:latin typeface="+mn-ea"/>
                <a:cs typeface="宋体" panose="02010600030101010101" pitchFamily="2" charset="-122"/>
              </a:rPr>
              <a:t>(</a:t>
            </a:r>
            <a:r>
              <a:rPr lang="en-US" altLang="zh-CN" sz="1400" kern="0" dirty="0" err="1">
                <a:solidFill>
                  <a:srgbClr val="000000"/>
                </a:solidFill>
                <a:latin typeface="+mn-ea"/>
              </a:rPr>
              <a:t>k</a:t>
            </a:r>
            <a:r>
              <a:rPr lang="en-US" altLang="zh-CN" sz="1400" kern="0" dirty="0" err="1">
                <a:solidFill>
                  <a:srgbClr val="000000"/>
                </a:solidFill>
                <a:latin typeface="+mn-ea"/>
                <a:cs typeface="宋体" panose="02010600030101010101" pitchFamily="2" charset="-122"/>
              </a:rPr>
              <a:t>,</a:t>
            </a:r>
            <a:r>
              <a:rPr lang="en-US" altLang="zh-CN" sz="1400" kern="0" dirty="0" err="1">
                <a:solidFill>
                  <a:srgbClr val="000000"/>
                </a:solidFill>
                <a:latin typeface="+mn-ea"/>
              </a:rPr>
              <a:t>l</a:t>
            </a:r>
            <a:r>
              <a:rPr lang="en-US" altLang="zh-CN" sz="1400" kern="0" dirty="0">
                <a:solidFill>
                  <a:srgbClr val="000000"/>
                </a:solidFill>
                <a:latin typeface="+mn-ea"/>
                <a:cs typeface="宋体" panose="02010600030101010101" pitchFamily="2" charset="-122"/>
              </a:rPr>
              <a:t>)-anonymity</a:t>
            </a:r>
            <a:r>
              <a:rPr lang="zh-CN" altLang="zh-CN" sz="1400" kern="0" dirty="0">
                <a:solidFill>
                  <a:srgbClr val="000000"/>
                </a:solidFill>
                <a:latin typeface="+mn-ea"/>
                <a:cs typeface="宋体" panose="02010600030101010101" pitchFamily="2" charset="-122"/>
              </a:rPr>
              <a:t>匿名原则，并将参数</a:t>
            </a:r>
            <a:r>
              <a:rPr lang="en-US" altLang="zh-CN" sz="1400" kern="0" dirty="0">
                <a:solidFill>
                  <a:srgbClr val="000000"/>
                </a:solidFill>
                <a:latin typeface="+mn-ea"/>
              </a:rPr>
              <a:t>k</a:t>
            </a:r>
            <a:r>
              <a:rPr lang="zh-CN" altLang="zh-CN" sz="1400" kern="0" dirty="0">
                <a:solidFill>
                  <a:srgbClr val="000000"/>
                </a:solidFill>
                <a:latin typeface="+mn-ea"/>
                <a:cs typeface="宋体" panose="02010600030101010101" pitchFamily="2" charset="-122"/>
              </a:rPr>
              <a:t>的值固定为</a:t>
            </a:r>
            <a:r>
              <a:rPr lang="en-US" altLang="zh-CN" sz="1400" kern="0" dirty="0" smtClean="0">
                <a:solidFill>
                  <a:srgbClr val="000000"/>
                </a:solidFill>
                <a:latin typeface="+mn-ea"/>
                <a:cs typeface="宋体" panose="02010600030101010101" pitchFamily="2" charset="-122"/>
              </a:rPr>
              <a:t>3</a:t>
            </a:r>
            <a:r>
              <a:rPr lang="zh-CN" altLang="en-US" sz="1400" kern="0" dirty="0" smtClean="0">
                <a:solidFill>
                  <a:srgbClr val="000000"/>
                </a:solidFill>
                <a:latin typeface="+mn-ea"/>
                <a:cs typeface="宋体" panose="02010600030101010101" pitchFamily="2" charset="-122"/>
              </a:rPr>
              <a:t>。</a:t>
            </a:r>
            <a:endParaRPr lang="zh-CN" altLang="en-US" sz="1400" dirty="0">
              <a:latin typeface="+mn-ea"/>
            </a:endParaRPr>
          </a:p>
        </p:txBody>
      </p:sp>
      <p:pic>
        <p:nvPicPr>
          <p:cNvPr id="10" name="图片 9"/>
          <p:cNvPicPr/>
          <p:nvPr/>
        </p:nvPicPr>
        <p:blipFill>
          <a:blip r:embed="rId2"/>
          <a:stretch>
            <a:fillRect/>
          </a:stretch>
        </p:blipFill>
        <p:spPr>
          <a:xfrm>
            <a:off x="669924" y="2446256"/>
            <a:ext cx="5005256" cy="3516662"/>
          </a:xfrm>
          <a:prstGeom prst="rect">
            <a:avLst/>
          </a:prstGeom>
        </p:spPr>
      </p:pic>
      <p:sp>
        <p:nvSpPr>
          <p:cNvPr id="3" name="矩形 2"/>
          <p:cNvSpPr/>
          <p:nvPr/>
        </p:nvSpPr>
        <p:spPr>
          <a:xfrm>
            <a:off x="5675180" y="2179320"/>
            <a:ext cx="6096000" cy="2639569"/>
          </a:xfrm>
          <a:prstGeom prst="rect">
            <a:avLst/>
          </a:prstGeom>
        </p:spPr>
        <p:txBody>
          <a:bodyPr>
            <a:spAutoFit/>
          </a:bodyPr>
          <a:lstStyle/>
          <a:p>
            <a:pPr algn="just">
              <a:lnSpc>
                <a:spcPct val="150000"/>
              </a:lnSpc>
              <a:spcAft>
                <a:spcPts val="0"/>
              </a:spcAft>
              <a:tabLst>
                <a:tab pos="4705350" algn="l"/>
              </a:tabLst>
            </a:pPr>
            <a:r>
              <a:rPr lang="en-US" altLang="zh-CN" sz="1400" kern="0" dirty="0">
                <a:solidFill>
                  <a:srgbClr val="000000"/>
                </a:solidFill>
                <a:latin typeface="+mn-ea"/>
                <a:cs typeface="宋体" panose="02010600030101010101" pitchFamily="2" charset="-122"/>
              </a:rPr>
              <a:t>Anatomy</a:t>
            </a:r>
            <a:r>
              <a:rPr lang="zh-CN" altLang="zh-CN" sz="1400" kern="0" dirty="0">
                <a:solidFill>
                  <a:srgbClr val="000000"/>
                </a:solidFill>
                <a:latin typeface="+mn-ea"/>
                <a:cs typeface="宋体" panose="02010600030101010101" pitchFamily="2" charset="-122"/>
              </a:rPr>
              <a:t>算法发挥了遵循</a:t>
            </a:r>
            <a:r>
              <a:rPr lang="en-US" altLang="zh-CN" sz="1400" kern="0" dirty="0">
                <a:solidFill>
                  <a:srgbClr val="000000"/>
                </a:solidFill>
                <a:latin typeface="+mn-ea"/>
                <a:cs typeface="Times New Roman" panose="02020603050405020304" pitchFamily="18" charset="0"/>
              </a:rPr>
              <a:t>l</a:t>
            </a:r>
            <a:r>
              <a:rPr lang="en-US" altLang="zh-CN" sz="1400" kern="0" dirty="0">
                <a:solidFill>
                  <a:srgbClr val="000000"/>
                </a:solidFill>
                <a:latin typeface="+mn-ea"/>
                <a:cs typeface="宋体" panose="02010600030101010101" pitchFamily="2" charset="-122"/>
              </a:rPr>
              <a:t>-diversity</a:t>
            </a:r>
            <a:r>
              <a:rPr lang="zh-CN" altLang="zh-CN" sz="1400" kern="0" dirty="0">
                <a:solidFill>
                  <a:srgbClr val="000000"/>
                </a:solidFill>
                <a:latin typeface="+mn-ea"/>
                <a:cs typeface="宋体" panose="02010600030101010101" pitchFamily="2" charset="-122"/>
              </a:rPr>
              <a:t>匿名原则的预期表现。但是，由于遵循</a:t>
            </a:r>
            <a:r>
              <a:rPr lang="en-US" altLang="zh-CN" sz="1400" kern="0" dirty="0">
                <a:solidFill>
                  <a:srgbClr val="000000"/>
                </a:solidFill>
                <a:latin typeface="+mn-ea"/>
                <a:cs typeface="Times New Roman" panose="02020603050405020304" pitchFamily="18" charset="0"/>
              </a:rPr>
              <a:t>l</a:t>
            </a:r>
            <a:r>
              <a:rPr lang="en-US" altLang="zh-CN" sz="1400" kern="0" dirty="0">
                <a:solidFill>
                  <a:srgbClr val="000000"/>
                </a:solidFill>
                <a:latin typeface="+mn-ea"/>
                <a:cs typeface="宋体" panose="02010600030101010101" pitchFamily="2" charset="-122"/>
              </a:rPr>
              <a:t>-diversity</a:t>
            </a:r>
            <a:r>
              <a:rPr lang="zh-CN" altLang="zh-CN" sz="1400" kern="0" dirty="0">
                <a:solidFill>
                  <a:srgbClr val="000000"/>
                </a:solidFill>
                <a:latin typeface="+mn-ea"/>
                <a:cs typeface="宋体" panose="02010600030101010101" pitchFamily="2" charset="-122"/>
              </a:rPr>
              <a:t>匿名原则的</a:t>
            </a:r>
            <a:r>
              <a:rPr lang="en-US" altLang="zh-CN" sz="1400" kern="0" dirty="0">
                <a:solidFill>
                  <a:srgbClr val="000000"/>
                </a:solidFill>
                <a:latin typeface="+mn-ea"/>
                <a:cs typeface="宋体" panose="02010600030101010101" pitchFamily="2" charset="-122"/>
              </a:rPr>
              <a:t>Mondrian</a:t>
            </a:r>
            <a:r>
              <a:rPr lang="zh-CN" altLang="zh-CN" sz="1400" kern="0" dirty="0">
                <a:solidFill>
                  <a:srgbClr val="000000"/>
                </a:solidFill>
                <a:latin typeface="+mn-ea"/>
                <a:cs typeface="宋体" panose="02010600030101010101" pitchFamily="2" charset="-122"/>
              </a:rPr>
              <a:t>算法在等价组中包含了更多的个体数量，因此其保护效果要比</a:t>
            </a:r>
            <a:r>
              <a:rPr lang="en-US" altLang="zh-CN" sz="1400" kern="0" dirty="0">
                <a:solidFill>
                  <a:srgbClr val="000000"/>
                </a:solidFill>
                <a:latin typeface="+mn-ea"/>
                <a:cs typeface="宋体" panose="02010600030101010101" pitchFamily="2" charset="-122"/>
              </a:rPr>
              <a:t>Anatomy</a:t>
            </a:r>
            <a:r>
              <a:rPr lang="zh-CN" altLang="zh-CN" sz="1400" kern="0" dirty="0">
                <a:solidFill>
                  <a:srgbClr val="000000"/>
                </a:solidFill>
                <a:latin typeface="+mn-ea"/>
                <a:cs typeface="宋体" panose="02010600030101010101" pitchFamily="2" charset="-122"/>
              </a:rPr>
              <a:t>算法更加出色。交叉桶泛化算法的保护效果比前两者更加</a:t>
            </a:r>
            <a:r>
              <a:rPr lang="zh-CN" altLang="zh-CN" sz="1400" kern="0" dirty="0" smtClean="0">
                <a:solidFill>
                  <a:srgbClr val="000000"/>
                </a:solidFill>
                <a:latin typeface="+mn-ea"/>
                <a:cs typeface="宋体" panose="02010600030101010101" pitchFamily="2" charset="-122"/>
              </a:rPr>
              <a:t>优秀</a:t>
            </a:r>
            <a:r>
              <a:rPr lang="zh-CN" altLang="en-US" sz="1400" kern="0" dirty="0" smtClean="0">
                <a:solidFill>
                  <a:srgbClr val="000000"/>
                </a:solidFill>
                <a:latin typeface="+mn-ea"/>
                <a:cs typeface="宋体" panose="02010600030101010101" pitchFamily="2" charset="-122"/>
              </a:rPr>
              <a:t>。</a:t>
            </a:r>
            <a:endParaRPr lang="en-US" altLang="zh-CN" sz="1400" kern="0" dirty="0" smtClean="0">
              <a:solidFill>
                <a:srgbClr val="000000"/>
              </a:solidFill>
              <a:latin typeface="+mn-ea"/>
              <a:cs typeface="宋体" panose="02010600030101010101" pitchFamily="2" charset="-122"/>
            </a:endParaRPr>
          </a:p>
          <a:p>
            <a:pPr algn="just">
              <a:lnSpc>
                <a:spcPct val="150000"/>
              </a:lnSpc>
              <a:spcAft>
                <a:spcPts val="0"/>
              </a:spcAft>
              <a:tabLst>
                <a:tab pos="4705350" algn="l"/>
              </a:tabLst>
            </a:pPr>
            <a:endParaRPr lang="en-US" altLang="zh-CN" sz="1400" kern="0" dirty="0" smtClean="0">
              <a:solidFill>
                <a:srgbClr val="FF0000"/>
              </a:solidFill>
              <a:latin typeface="+mn-ea"/>
              <a:cs typeface="宋体" panose="02010600030101010101" pitchFamily="2" charset="-122"/>
            </a:endParaRPr>
          </a:p>
          <a:p>
            <a:pPr algn="just">
              <a:lnSpc>
                <a:spcPct val="150000"/>
              </a:lnSpc>
              <a:spcAft>
                <a:spcPts val="0"/>
              </a:spcAft>
              <a:tabLst>
                <a:tab pos="4705350" algn="l"/>
              </a:tabLst>
            </a:pPr>
            <a:r>
              <a:rPr lang="zh-CN" altLang="zh-CN" sz="1400" kern="0" dirty="0" smtClean="0">
                <a:solidFill>
                  <a:srgbClr val="FF0000"/>
                </a:solidFill>
                <a:latin typeface="+mn-ea"/>
                <a:cs typeface="宋体" panose="02010600030101010101" pitchFamily="2" charset="-122"/>
              </a:rPr>
              <a:t>这</a:t>
            </a:r>
            <a:r>
              <a:rPr lang="zh-CN" altLang="zh-CN" sz="1400" kern="0" dirty="0">
                <a:solidFill>
                  <a:srgbClr val="FF0000"/>
                </a:solidFill>
                <a:latin typeface="+mn-ea"/>
                <a:cs typeface="宋体" panose="02010600030101010101" pitchFamily="2" charset="-122"/>
              </a:rPr>
              <a:t>是由于在匿名表中等价组包含的个体被分配至不同的桶中，所以当攻击者通过目标用户的</a:t>
            </a:r>
            <a:r>
              <a:rPr lang="en-US" altLang="zh-CN" sz="1400" kern="0" dirty="0">
                <a:solidFill>
                  <a:srgbClr val="FF0000"/>
                </a:solidFill>
                <a:latin typeface="+mn-ea"/>
                <a:cs typeface="宋体" panose="02010600030101010101" pitchFamily="2" charset="-122"/>
              </a:rPr>
              <a:t>QI</a:t>
            </a:r>
            <a:r>
              <a:rPr lang="zh-CN" altLang="zh-CN" sz="1400" kern="0" dirty="0">
                <a:solidFill>
                  <a:srgbClr val="FF0000"/>
                </a:solidFill>
                <a:latin typeface="+mn-ea"/>
                <a:cs typeface="宋体" panose="02010600030101010101" pitchFamily="2" charset="-122"/>
              </a:rPr>
              <a:t>值进行匹配时，会得到很多目标用户的匹配桶，从而增加了获取敏感值的难度。</a:t>
            </a:r>
            <a:endParaRPr lang="zh-CN" altLang="zh-CN" sz="1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3170762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5.3 </a:t>
            </a:r>
            <a:r>
              <a:rPr lang="zh-CN" altLang="en-US" dirty="0" smtClean="0"/>
              <a:t>信息可利用性</a:t>
            </a:r>
            <a:endParaRPr lang="zh-CN" altLang="en-US" dirty="0"/>
          </a:p>
        </p:txBody>
      </p:sp>
      <p:sp>
        <p:nvSpPr>
          <p:cNvPr id="4" name="矩形 3"/>
          <p:cNvSpPr/>
          <p:nvPr/>
        </p:nvSpPr>
        <p:spPr>
          <a:xfrm>
            <a:off x="669924" y="2976553"/>
            <a:ext cx="6439214" cy="787523"/>
          </a:xfrm>
          <a:prstGeom prst="rect">
            <a:avLst/>
          </a:prstGeom>
        </p:spPr>
        <p:txBody>
          <a:bodyPr wrap="square">
            <a:spAutoFit/>
          </a:bodyPr>
          <a:lstStyle/>
          <a:p>
            <a:pPr algn="just">
              <a:lnSpc>
                <a:spcPct val="150000"/>
              </a:lnSpc>
            </a:pPr>
            <a:r>
              <a:rPr lang="zh-CN" altLang="zh-CN" sz="1400" kern="0" dirty="0">
                <a:solidFill>
                  <a:srgbClr val="000000"/>
                </a:solidFill>
                <a:latin typeface="+mn-ea"/>
                <a:cs typeface="宋体" panose="02010600030101010101" pitchFamily="2" charset="-122"/>
              </a:rPr>
              <a:t>对交叉桶泛化算法和</a:t>
            </a:r>
            <a:r>
              <a:rPr lang="en-US" altLang="zh-CN" sz="1400" kern="0" dirty="0">
                <a:solidFill>
                  <a:srgbClr val="000000"/>
                </a:solidFill>
                <a:latin typeface="+mn-ea"/>
                <a:cs typeface="宋体" panose="02010600030101010101" pitchFamily="2" charset="-122"/>
              </a:rPr>
              <a:t>Mondrian</a:t>
            </a:r>
            <a:r>
              <a:rPr lang="zh-CN" altLang="zh-CN" sz="1400" kern="0" dirty="0">
                <a:solidFill>
                  <a:srgbClr val="000000"/>
                </a:solidFill>
                <a:latin typeface="+mn-ea"/>
                <a:cs typeface="宋体" panose="02010600030101010101" pitchFamily="2" charset="-122"/>
              </a:rPr>
              <a:t>算法的</a:t>
            </a:r>
            <a:r>
              <a:rPr lang="zh-CN" altLang="zh-CN" sz="1400" kern="0" dirty="0">
                <a:solidFill>
                  <a:srgbClr val="FF0000"/>
                </a:solidFill>
                <a:latin typeface="+mn-ea"/>
                <a:cs typeface="宋体" panose="02010600030101010101" pitchFamily="2" charset="-122"/>
              </a:rPr>
              <a:t>鉴别力度量</a:t>
            </a:r>
            <a:r>
              <a:rPr lang="zh-CN" altLang="zh-CN" sz="1400" kern="0" dirty="0">
                <a:solidFill>
                  <a:srgbClr val="000000"/>
                </a:solidFill>
                <a:latin typeface="+mn-ea"/>
                <a:cs typeface="宋体" panose="02010600030101010101" pitchFamily="2" charset="-122"/>
              </a:rPr>
              <a:t>进行测试</a:t>
            </a:r>
            <a:r>
              <a:rPr lang="zh-CN" altLang="zh-CN" sz="1400" kern="0" dirty="0" smtClean="0">
                <a:solidFill>
                  <a:srgbClr val="000000"/>
                </a:solidFill>
                <a:latin typeface="+mn-ea"/>
                <a:cs typeface="宋体" panose="02010600030101010101" pitchFamily="2" charset="-122"/>
              </a:rPr>
              <a:t>。</a:t>
            </a:r>
            <a:r>
              <a:rPr lang="zh-CN" altLang="en-US" sz="1400" kern="0" dirty="0">
                <a:solidFill>
                  <a:srgbClr val="000000"/>
                </a:solidFill>
                <a:latin typeface="+mn-ea"/>
                <a:cs typeface="宋体" panose="02010600030101010101" pitchFamily="2" charset="-122"/>
              </a:rPr>
              <a:t>右</a:t>
            </a:r>
            <a:r>
              <a:rPr lang="zh-CN" altLang="zh-CN" sz="1400" kern="0" dirty="0" smtClean="0">
                <a:solidFill>
                  <a:srgbClr val="000000"/>
                </a:solidFill>
                <a:latin typeface="+mn-ea"/>
                <a:cs typeface="宋体" panose="02010600030101010101" pitchFamily="2" charset="-122"/>
              </a:rPr>
              <a:t>图为</a:t>
            </a:r>
            <a:r>
              <a:rPr lang="zh-CN" altLang="zh-CN" sz="1400" kern="0" dirty="0">
                <a:solidFill>
                  <a:srgbClr val="000000"/>
                </a:solidFill>
                <a:latin typeface="+mn-ea"/>
                <a:cs typeface="宋体" panose="02010600030101010101" pitchFamily="2" charset="-122"/>
              </a:rPr>
              <a:t>使用这两个算法对数据表进行匿名之后的鉴别力度量惩罚指数结果</a:t>
            </a:r>
            <a:r>
              <a:rPr lang="zh-CN" altLang="zh-CN" sz="1600" kern="0" dirty="0">
                <a:solidFill>
                  <a:srgbClr val="000000"/>
                </a:solidFill>
                <a:latin typeface="+mn-ea"/>
                <a:cs typeface="宋体" panose="02010600030101010101" pitchFamily="2" charset="-122"/>
              </a:rPr>
              <a:t>。</a:t>
            </a:r>
            <a:endParaRPr lang="zh-CN" altLang="en-US" sz="1600" dirty="0">
              <a:latin typeface="+mn-ea"/>
            </a:endParaRPr>
          </a:p>
        </p:txBody>
      </p:sp>
      <mc:AlternateContent xmlns:mc="http://schemas.openxmlformats.org/markup-compatibility/2006" xmlns:a14="http://schemas.microsoft.com/office/drawing/2010/main">
        <mc:Choice Requires="a14">
          <p:sp>
            <p:nvSpPr>
              <p:cNvPr id="6" name="矩形 5"/>
              <p:cNvSpPr/>
              <p:nvPr/>
            </p:nvSpPr>
            <p:spPr>
              <a:xfrm>
                <a:off x="669924" y="1173008"/>
                <a:ext cx="6439214" cy="1659237"/>
              </a:xfrm>
              <a:prstGeom prst="rect">
                <a:avLst/>
              </a:prstGeom>
            </p:spPr>
            <p:txBody>
              <a:bodyPr wrap="square">
                <a:spAutoFit/>
              </a:bodyPr>
              <a:lstStyle/>
              <a:p>
                <a:pPr algn="just">
                  <a:lnSpc>
                    <a:spcPct val="150000"/>
                  </a:lnSpc>
                </a:pPr>
                <a:r>
                  <a:rPr lang="zh-CN" altLang="zh-CN" sz="1400" kern="0" dirty="0">
                    <a:highlight>
                      <a:srgbClr val="FFFF00"/>
                    </a:highlight>
                    <a:latin typeface="+mn-ea"/>
                    <a:cs typeface="宋体" panose="02010600030101010101" pitchFamily="2" charset="-122"/>
                  </a:rPr>
                  <a:t>鉴别力度量</a:t>
                </a:r>
                <a:r>
                  <a:rPr lang="zh-CN" altLang="zh-CN" sz="1400" kern="0" dirty="0">
                    <a:solidFill>
                      <a:srgbClr val="000000"/>
                    </a:solidFill>
                    <a:latin typeface="+mn-ea"/>
                    <a:cs typeface="宋体" panose="02010600030101010101" pitchFamily="2" charset="-122"/>
                  </a:rPr>
                  <a:t>（</a:t>
                </a:r>
                <a:r>
                  <a:rPr lang="en-US" altLang="zh-CN" sz="1400" kern="0" dirty="0">
                    <a:solidFill>
                      <a:srgbClr val="000000"/>
                    </a:solidFill>
                    <a:latin typeface="+mn-ea"/>
                    <a:cs typeface="宋体" panose="02010600030101010101" pitchFamily="2" charset="-122"/>
                  </a:rPr>
                  <a:t>Discernibility Metric</a:t>
                </a:r>
                <a:r>
                  <a:rPr lang="zh-CN" altLang="zh-CN" sz="1400" kern="0" dirty="0">
                    <a:solidFill>
                      <a:srgbClr val="000000"/>
                    </a:solidFill>
                    <a:latin typeface="+mn-ea"/>
                    <a:cs typeface="宋体" panose="02010600030101010101" pitchFamily="2" charset="-122"/>
                  </a:rPr>
                  <a:t>）：鉴别力度量主要用于对使用泛化算法匿名的数据表进行评估。它的表达公式为：</a:t>
                </a:r>
                <a:endParaRPr lang="zh-CN" altLang="zh-CN" sz="1400" kern="100" dirty="0">
                  <a:effectLst/>
                  <a:latin typeface="+mn-ea"/>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zh-CN" altLang="zh-CN" sz="1400" i="1" kern="0">
                              <a:solidFill>
                                <a:srgbClr val="000000"/>
                              </a:solidFill>
                              <a:latin typeface="Cambria Math" panose="02040503050406030204" pitchFamily="18" charset="0"/>
                              <a:cs typeface="宋体" panose="02010600030101010101" pitchFamily="2" charset="-122"/>
                            </a:rPr>
                          </m:ctrlPr>
                        </m:sSubPr>
                        <m:e>
                          <m:r>
                            <a:rPr lang="en-US" altLang="zh-CN" sz="1400" i="1" kern="0">
                              <a:solidFill>
                                <a:srgbClr val="000000"/>
                              </a:solidFill>
                              <a:latin typeface="Cambria Math" panose="02040503050406030204" pitchFamily="18" charset="0"/>
                              <a:cs typeface="宋体" panose="02010600030101010101" pitchFamily="2" charset="-122"/>
                            </a:rPr>
                            <m:t>𝐶</m:t>
                          </m:r>
                        </m:e>
                        <m:sub>
                          <m:r>
                            <a:rPr lang="en-US" altLang="zh-CN" sz="1400" i="1" kern="0">
                              <a:solidFill>
                                <a:srgbClr val="000000"/>
                              </a:solidFill>
                              <a:latin typeface="Cambria Math" panose="02040503050406030204" pitchFamily="18" charset="0"/>
                              <a:cs typeface="宋体" panose="02010600030101010101" pitchFamily="2" charset="-122"/>
                            </a:rPr>
                            <m:t>𝐷𝑀</m:t>
                          </m:r>
                        </m:sub>
                      </m:sSub>
                      <m:r>
                        <a:rPr lang="en-US" altLang="zh-CN" sz="1400" i="1" kern="0">
                          <a:solidFill>
                            <a:srgbClr val="000000"/>
                          </a:solidFill>
                          <a:latin typeface="Cambria Math" panose="02040503050406030204" pitchFamily="18" charset="0"/>
                          <a:cs typeface="宋体" panose="02010600030101010101" pitchFamily="2" charset="-122"/>
                        </a:rPr>
                        <m:t>=</m:t>
                      </m:r>
                      <m:nary>
                        <m:naryPr>
                          <m:chr m:val="∑"/>
                          <m:limLoc m:val="subSup"/>
                          <m:supHide m:val="on"/>
                          <m:ctrlPr>
                            <a:rPr lang="zh-CN" altLang="zh-CN" sz="1400" i="1" kern="0">
                              <a:solidFill>
                                <a:srgbClr val="000000"/>
                              </a:solidFill>
                              <a:latin typeface="Cambria Math" panose="02040503050406030204" pitchFamily="18" charset="0"/>
                              <a:cs typeface="宋体" panose="02010600030101010101" pitchFamily="2" charset="-122"/>
                            </a:rPr>
                          </m:ctrlPr>
                        </m:naryPr>
                        <m:sub>
                          <m:r>
                            <a:rPr lang="en-US" altLang="zh-CN" sz="1400" i="1" kern="0">
                              <a:solidFill>
                                <a:srgbClr val="000000"/>
                              </a:solidFill>
                              <a:latin typeface="Cambria Math" panose="02040503050406030204" pitchFamily="18" charset="0"/>
                              <a:cs typeface="宋体" panose="02010600030101010101" pitchFamily="2" charset="-122"/>
                            </a:rPr>
                            <m:t>𝐸𝐺</m:t>
                          </m:r>
                        </m:sub>
                        <m:sup/>
                        <m:e>
                          <m:sSup>
                            <m:sSupPr>
                              <m:ctrlPr>
                                <a:rPr lang="zh-CN" altLang="zh-CN" sz="1400" i="1" kern="0">
                                  <a:solidFill>
                                    <a:srgbClr val="000000"/>
                                  </a:solidFill>
                                  <a:latin typeface="Cambria Math" panose="02040503050406030204" pitchFamily="18" charset="0"/>
                                  <a:cs typeface="宋体" panose="02010600030101010101" pitchFamily="2" charset="-122"/>
                                </a:rPr>
                              </m:ctrlPr>
                            </m:sSupPr>
                            <m:e>
                              <m:d>
                                <m:dPr>
                                  <m:begChr m:val="|"/>
                                  <m:endChr m:val="|"/>
                                  <m:ctrlPr>
                                    <a:rPr lang="zh-CN" altLang="zh-CN" sz="1400" i="1" kern="0">
                                      <a:solidFill>
                                        <a:srgbClr val="000000"/>
                                      </a:solidFill>
                                      <a:latin typeface="Cambria Math" panose="02040503050406030204" pitchFamily="18" charset="0"/>
                                      <a:cs typeface="宋体" panose="02010600030101010101" pitchFamily="2" charset="-122"/>
                                    </a:rPr>
                                  </m:ctrlPr>
                                </m:dPr>
                                <m:e>
                                  <m:r>
                                    <a:rPr lang="en-US" altLang="zh-CN" sz="1400" i="1" kern="0">
                                      <a:solidFill>
                                        <a:srgbClr val="000000"/>
                                      </a:solidFill>
                                      <a:latin typeface="Cambria Math" panose="02040503050406030204" pitchFamily="18" charset="0"/>
                                      <a:cs typeface="宋体" panose="02010600030101010101" pitchFamily="2" charset="-122"/>
                                    </a:rPr>
                                    <m:t>𝐸𝐺</m:t>
                                  </m:r>
                                </m:e>
                              </m:d>
                            </m:e>
                            <m:sup>
                              <m:r>
                                <a:rPr lang="en-US" altLang="zh-CN" sz="1400" i="1" kern="0">
                                  <a:solidFill>
                                    <a:srgbClr val="000000"/>
                                  </a:solidFill>
                                  <a:latin typeface="Cambria Math" panose="02040503050406030204" pitchFamily="18" charset="0"/>
                                  <a:cs typeface="宋体" panose="02010600030101010101" pitchFamily="2" charset="-122"/>
                                </a:rPr>
                                <m:t>2</m:t>
                              </m:r>
                            </m:sup>
                          </m:sSup>
                        </m:e>
                      </m:nary>
                    </m:oMath>
                  </m:oMathPara>
                </a14:m>
                <a:endParaRPr lang="zh-CN" altLang="zh-CN" sz="1400" kern="100" dirty="0">
                  <a:effectLst/>
                  <a:latin typeface="+mn-ea"/>
                  <a:cs typeface="Times New Roman" panose="02020603050405020304" pitchFamily="18" charset="0"/>
                </a:endParaRPr>
              </a:p>
              <a:p>
                <a:pPr algn="just">
                  <a:lnSpc>
                    <a:spcPct val="150000"/>
                  </a:lnSpc>
                </a:pPr>
                <a:r>
                  <a:rPr lang="zh-CN" altLang="zh-CN" sz="1400" kern="0" dirty="0">
                    <a:solidFill>
                      <a:srgbClr val="000000"/>
                    </a:solidFill>
                    <a:latin typeface="+mn-ea"/>
                    <a:cs typeface="宋体" panose="02010600030101010101" pitchFamily="2" charset="-122"/>
                  </a:rPr>
                  <a:t>其中，</a:t>
                </a:r>
                <a:r>
                  <a:rPr lang="en-US" altLang="zh-CN" sz="1400" kern="0" dirty="0">
                    <a:solidFill>
                      <a:srgbClr val="000000"/>
                    </a:solidFill>
                    <a:latin typeface="+mn-ea"/>
                  </a:rPr>
                  <a:t>EG</a:t>
                </a:r>
                <a:r>
                  <a:rPr lang="zh-CN" altLang="zh-CN" sz="1400" kern="0" dirty="0">
                    <a:solidFill>
                      <a:srgbClr val="000000"/>
                    </a:solidFill>
                    <a:latin typeface="+mn-ea"/>
                    <a:cs typeface="宋体" panose="02010600030101010101" pitchFamily="2" charset="-122"/>
                  </a:rPr>
                  <a:t>表示匿名数据表中的等价组，</a:t>
                </a:r>
                <a:r>
                  <a:rPr lang="en-US" altLang="zh-CN" sz="1400" kern="0" dirty="0">
                    <a:solidFill>
                      <a:srgbClr val="000000"/>
                    </a:solidFill>
                    <a:latin typeface="+mn-ea"/>
                    <a:cs typeface="Cambria Math" panose="02040503050406030204" pitchFamily="18" charset="0"/>
                  </a:rPr>
                  <a:t>|𝐸𝐺|</a:t>
                </a:r>
                <a:r>
                  <a:rPr lang="zh-CN" altLang="zh-CN" sz="1400" kern="0" dirty="0">
                    <a:solidFill>
                      <a:srgbClr val="000000"/>
                    </a:solidFill>
                    <a:latin typeface="+mn-ea"/>
                    <a:cs typeface="宋体" panose="02010600030101010101" pitchFamily="2" charset="-122"/>
                  </a:rPr>
                  <a:t>表示等价组</a:t>
                </a:r>
                <a:r>
                  <a:rPr lang="en-US" altLang="zh-CN" sz="1400" kern="0" dirty="0">
                    <a:solidFill>
                      <a:srgbClr val="000000"/>
                    </a:solidFill>
                    <a:latin typeface="+mn-ea"/>
                  </a:rPr>
                  <a:t>EG</a:t>
                </a:r>
                <a:r>
                  <a:rPr lang="zh-CN" altLang="zh-CN" sz="1400" kern="0" dirty="0">
                    <a:solidFill>
                      <a:srgbClr val="000000"/>
                    </a:solidFill>
                    <a:latin typeface="+mn-ea"/>
                    <a:cs typeface="宋体" panose="02010600030101010101" pitchFamily="2" charset="-122"/>
                  </a:rPr>
                  <a:t>中包含个体的数量。</a:t>
                </a:r>
                <a:endParaRPr lang="zh-CN" altLang="en-US" sz="1400" dirty="0">
                  <a:latin typeface="+mn-ea"/>
                </a:endParaRPr>
              </a:p>
            </p:txBody>
          </p:sp>
        </mc:Choice>
        <mc:Fallback xmlns="">
          <p:sp>
            <p:nvSpPr>
              <p:cNvPr id="6" name="矩形 5"/>
              <p:cNvSpPr>
                <a:spLocks noRot="1" noChangeAspect="1" noMove="1" noResize="1" noEditPoints="1" noAdjustHandles="1" noChangeArrowheads="1" noChangeShapeType="1" noTextEdit="1"/>
              </p:cNvSpPr>
              <p:nvPr/>
            </p:nvSpPr>
            <p:spPr>
              <a:xfrm>
                <a:off x="669924" y="1173008"/>
                <a:ext cx="6439214" cy="1659237"/>
              </a:xfrm>
              <a:prstGeom prst="rect">
                <a:avLst/>
              </a:prstGeom>
              <a:blipFill rotWithShape="0">
                <a:blip r:embed="rId2"/>
                <a:stretch>
                  <a:fillRect l="-284" r="-284" b="-366"/>
                </a:stretch>
              </a:blipFill>
            </p:spPr>
            <p:txBody>
              <a:bodyPr/>
              <a:lstStyle/>
              <a:p>
                <a:r>
                  <a:rPr lang="zh-CN" altLang="en-US">
                    <a:noFill/>
                  </a:rPr>
                  <a:t> </a:t>
                </a:r>
              </a:p>
            </p:txBody>
          </p:sp>
        </mc:Fallback>
      </mc:AlternateContent>
      <p:pic>
        <p:nvPicPr>
          <p:cNvPr id="11" name="图片 10"/>
          <p:cNvPicPr/>
          <p:nvPr/>
        </p:nvPicPr>
        <p:blipFill>
          <a:blip r:embed="rId3"/>
          <a:stretch>
            <a:fillRect/>
          </a:stretch>
        </p:blipFill>
        <p:spPr>
          <a:xfrm>
            <a:off x="7109138" y="1958437"/>
            <a:ext cx="4411349" cy="3288775"/>
          </a:xfrm>
          <a:prstGeom prst="rect">
            <a:avLst/>
          </a:prstGeom>
        </p:spPr>
      </p:pic>
      <p:sp>
        <p:nvSpPr>
          <p:cNvPr id="3" name="矩形 2"/>
          <p:cNvSpPr/>
          <p:nvPr/>
        </p:nvSpPr>
        <p:spPr>
          <a:xfrm>
            <a:off x="669924" y="3908384"/>
            <a:ext cx="6096000" cy="2677656"/>
          </a:xfrm>
          <a:prstGeom prst="rect">
            <a:avLst/>
          </a:prstGeom>
        </p:spPr>
        <p:txBody>
          <a:bodyPr>
            <a:spAutoFit/>
          </a:bodyPr>
          <a:lstStyle/>
          <a:p>
            <a:pPr algn="just">
              <a:lnSpc>
                <a:spcPct val="150000"/>
              </a:lnSpc>
              <a:spcAft>
                <a:spcPts val="0"/>
              </a:spcAft>
              <a:tabLst>
                <a:tab pos="4705350" algn="l"/>
              </a:tabLst>
            </a:pPr>
            <a:r>
              <a:rPr lang="zh-CN" altLang="zh-CN" sz="1400" kern="100" dirty="0">
                <a:solidFill>
                  <a:srgbClr val="000000"/>
                </a:solidFill>
                <a:latin typeface="+mn-ea"/>
                <a:cs typeface="Times New Roman" panose="02020603050405020304" pitchFamily="18" charset="0"/>
              </a:rPr>
              <a:t>随着参数 </a:t>
            </a:r>
            <a:r>
              <a:rPr lang="en-US" altLang="zh-CN" sz="1400" kern="100" dirty="0">
                <a:solidFill>
                  <a:srgbClr val="000000"/>
                </a:solidFill>
                <a:latin typeface="+mn-ea"/>
                <a:cs typeface="Times New Roman" panose="02020603050405020304" pitchFamily="18" charset="0"/>
              </a:rPr>
              <a:t>l </a:t>
            </a:r>
            <a:r>
              <a:rPr lang="zh-CN" altLang="zh-CN" sz="1400" kern="100" dirty="0">
                <a:solidFill>
                  <a:srgbClr val="000000"/>
                </a:solidFill>
                <a:latin typeface="+mn-ea"/>
                <a:cs typeface="Times New Roman" panose="02020603050405020304" pitchFamily="18" charset="0"/>
              </a:rPr>
              <a:t>的增加，</a:t>
            </a:r>
            <a:r>
              <a:rPr lang="en-US" altLang="zh-CN" sz="1400" kern="100" dirty="0">
                <a:solidFill>
                  <a:srgbClr val="000000"/>
                </a:solidFill>
                <a:latin typeface="+mn-ea"/>
                <a:cs typeface="Times New Roman" panose="02020603050405020304" pitchFamily="18" charset="0"/>
              </a:rPr>
              <a:t> Mondrian </a:t>
            </a:r>
            <a:r>
              <a:rPr lang="zh-CN" altLang="zh-CN" sz="1400" kern="100" dirty="0">
                <a:solidFill>
                  <a:srgbClr val="000000"/>
                </a:solidFill>
                <a:latin typeface="+mn-ea"/>
                <a:cs typeface="Times New Roman" panose="02020603050405020304" pitchFamily="18" charset="0"/>
              </a:rPr>
              <a:t>算法的鉴别力度量惩罚指数上升非常快，已经和交叉桶泛化算法的结果产生了量级的差距。</a:t>
            </a:r>
            <a:endParaRPr lang="zh-CN" altLang="zh-CN" sz="1400" kern="100" dirty="0">
              <a:latin typeface="+mn-ea"/>
              <a:cs typeface="Times New Roman" panose="02020603050405020304" pitchFamily="18" charset="0"/>
            </a:endParaRPr>
          </a:p>
          <a:p>
            <a:pPr algn="just">
              <a:lnSpc>
                <a:spcPct val="150000"/>
              </a:lnSpc>
              <a:spcAft>
                <a:spcPts val="0"/>
              </a:spcAft>
              <a:tabLst>
                <a:tab pos="4705350" algn="l"/>
              </a:tabLst>
            </a:pPr>
            <a:r>
              <a:rPr lang="zh-CN" altLang="zh-CN" sz="1400" kern="100" dirty="0">
                <a:solidFill>
                  <a:srgbClr val="000000"/>
                </a:solidFill>
                <a:latin typeface="+mn-ea"/>
                <a:cs typeface="Times New Roman" panose="02020603050405020304" pitchFamily="18" charset="0"/>
              </a:rPr>
              <a:t>对于使用交叉桶泛化算法进行匿名的数据表，其等价组包含个体的数量远远小于使用</a:t>
            </a:r>
            <a:r>
              <a:rPr lang="en-US" altLang="zh-CN" sz="1400" kern="100" dirty="0">
                <a:solidFill>
                  <a:srgbClr val="000000"/>
                </a:solidFill>
                <a:latin typeface="+mn-ea"/>
                <a:cs typeface="Times New Roman" panose="02020603050405020304" pitchFamily="18" charset="0"/>
              </a:rPr>
              <a:t>Mondrian </a:t>
            </a:r>
            <a:r>
              <a:rPr lang="zh-CN" altLang="zh-CN" sz="1400" kern="100" dirty="0">
                <a:solidFill>
                  <a:srgbClr val="000000"/>
                </a:solidFill>
                <a:latin typeface="+mn-ea"/>
                <a:cs typeface="Times New Roman" panose="02020603050405020304" pitchFamily="18" charset="0"/>
              </a:rPr>
              <a:t>算法进行匿名时的情况。</a:t>
            </a:r>
            <a:endParaRPr lang="zh-CN" altLang="zh-CN" sz="1400" kern="100" dirty="0">
              <a:latin typeface="+mn-ea"/>
              <a:cs typeface="Times New Roman" panose="02020603050405020304" pitchFamily="18" charset="0"/>
            </a:endParaRPr>
          </a:p>
          <a:p>
            <a:pPr algn="just">
              <a:lnSpc>
                <a:spcPct val="150000"/>
              </a:lnSpc>
              <a:spcAft>
                <a:spcPts val="0"/>
              </a:spcAft>
              <a:tabLst>
                <a:tab pos="4705350" algn="l"/>
              </a:tabLst>
            </a:pPr>
            <a:r>
              <a:rPr lang="zh-CN" altLang="zh-CN" sz="1400" kern="100" dirty="0">
                <a:solidFill>
                  <a:srgbClr val="000000"/>
                </a:solidFill>
                <a:latin typeface="+mn-ea"/>
                <a:cs typeface="Times New Roman" panose="02020603050405020304" pitchFamily="18" charset="0"/>
              </a:rPr>
              <a:t>交叉桶泛化算法的鉴别力度量惩罚指数一直保持不变，即对于使用交叉桶泛化算法进行匿名的数据表，其等价组包含个体的数量几乎不会被参数 </a:t>
            </a:r>
            <a:r>
              <a:rPr lang="en-US" altLang="zh-CN" sz="1400" kern="100" dirty="0">
                <a:solidFill>
                  <a:srgbClr val="000000"/>
                </a:solidFill>
                <a:latin typeface="+mn-ea"/>
                <a:cs typeface="Times New Roman" panose="02020603050405020304" pitchFamily="18" charset="0"/>
              </a:rPr>
              <a:t>l </a:t>
            </a:r>
            <a:r>
              <a:rPr lang="zh-CN" altLang="zh-CN" sz="1400" kern="100" dirty="0">
                <a:solidFill>
                  <a:srgbClr val="000000"/>
                </a:solidFill>
                <a:latin typeface="+mn-ea"/>
                <a:cs typeface="Times New Roman" panose="02020603050405020304" pitchFamily="18" charset="0"/>
              </a:rPr>
              <a:t>所影响。因此，可以推断当改变对敏感属性的保护强度时，对用户身份的保护效果不会受到影响。</a:t>
            </a:r>
            <a:endParaRPr lang="zh-CN" altLang="zh-CN" sz="1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6386480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5.3 </a:t>
            </a:r>
            <a:r>
              <a:rPr lang="zh-CN" altLang="en-US" dirty="0" smtClean="0"/>
              <a:t>信息可利用性</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669924" y="2266401"/>
                <a:ext cx="9386224" cy="3343288"/>
              </a:xfrm>
              <a:prstGeom prst="rect">
                <a:avLst/>
              </a:prstGeom>
            </p:spPr>
            <p:txBody>
              <a:bodyPr wrap="none">
                <a:spAutoFit/>
              </a:bodyPr>
              <a:lstStyle/>
              <a:p>
                <a:pPr algn="just"/>
                <a:r>
                  <a:rPr lang="zh-CN" altLang="zh-CN" sz="1400" dirty="0">
                    <a:latin typeface="+mn-ea"/>
                  </a:rPr>
                  <a:t>通过随机生成</a:t>
                </a:r>
                <a:r>
                  <a:rPr lang="en-US" altLang="zh-CN" sz="1400" dirty="0">
                    <a:latin typeface="+mn-ea"/>
                  </a:rPr>
                  <a:t>1000</a:t>
                </a:r>
                <a:r>
                  <a:rPr lang="zh-CN" altLang="zh-CN" sz="1400" dirty="0">
                    <a:latin typeface="+mn-ea"/>
                  </a:rPr>
                  <a:t>条查询语句对每个匿名表计算查询回答错误率的平均值，并将结果进行对比</a:t>
                </a:r>
                <a:r>
                  <a:rPr lang="zh-CN" altLang="zh-CN" sz="1400" dirty="0" smtClean="0">
                    <a:latin typeface="+mn-ea"/>
                  </a:rPr>
                  <a:t>。</a:t>
                </a:r>
              </a:p>
              <a:p>
                <a:pPr algn="just"/>
                <a:r>
                  <a:rPr lang="zh-CN" altLang="zh-CN" sz="1400" dirty="0" smtClean="0">
                    <a:latin typeface="+mn-ea"/>
                  </a:rPr>
                  <a:t>查询语句的形式如下：</a:t>
                </a:r>
                <a:endParaRPr lang="en-US" altLang="zh-CN" sz="1400" dirty="0" smtClean="0">
                  <a:latin typeface="+mn-ea"/>
                </a:endParaRPr>
              </a:p>
              <a:p>
                <a:pPr algn="just"/>
                <a:endParaRPr lang="en-US" altLang="zh-CN" sz="1400" dirty="0" smtClean="0">
                  <a:latin typeface="+mn-ea"/>
                </a:endParaRPr>
              </a:p>
              <a:p>
                <a:pPr algn="just"/>
                <a:r>
                  <a:rPr lang="en-US" altLang="zh-CN" sz="1400" dirty="0" smtClean="0">
                    <a:latin typeface="+mn-ea"/>
                  </a:rPr>
                  <a:t>SELECT SUM(𝑠𝑎𝑙𝑎𝑟𝑦) FROM </a:t>
                </a:r>
                <a:r>
                  <a:rPr lang="en-US" altLang="zh-CN" sz="1400" dirty="0" err="1" smtClean="0">
                    <a:latin typeface="+mn-ea"/>
                  </a:rPr>
                  <a:t>Microdata</a:t>
                </a:r>
                <a:r>
                  <a:rPr lang="en-US" altLang="zh-CN" sz="1400" dirty="0" smtClean="0">
                    <a:latin typeface="+mn-ea"/>
                  </a:rPr>
                  <a:t> WHERE 𝑝𝑟𝑒𝑑(𝐴1𝑄𝐼) AND 𝑝𝑟𝑒𝑑(𝐴2𝑄𝐼) AND 𝑝𝑟𝑒𝑑(𝐴3𝑄𝐼) AND 𝑝𝑟𝑒𝑑(𝐴4𝑄𝐼) </a:t>
                </a:r>
                <a:endParaRPr lang="zh-CN" altLang="zh-CN" sz="1400" dirty="0" smtClean="0">
                  <a:latin typeface="+mn-ea"/>
                </a:endParaRPr>
              </a:p>
              <a:p>
                <a:pPr algn="just"/>
                <a:r>
                  <a:rPr lang="zh-CN" altLang="zh-CN" sz="1400" dirty="0" smtClean="0">
                    <a:latin typeface="+mn-ea"/>
                  </a:rPr>
                  <a:t>其中，查询语句的条件中随机包含了四个</a:t>
                </a:r>
                <a:r>
                  <a:rPr lang="en-US" altLang="zh-CN" sz="1400" dirty="0" smtClean="0">
                    <a:latin typeface="+mn-ea"/>
                  </a:rPr>
                  <a:t>QI</a:t>
                </a:r>
                <a:r>
                  <a:rPr lang="zh-CN" altLang="zh-CN" sz="1400" dirty="0" smtClean="0">
                    <a:latin typeface="+mn-ea"/>
                  </a:rPr>
                  <a:t>属性，并且将薪水的总和作为比较结果。</a:t>
                </a:r>
                <a:endParaRPr lang="en-US" altLang="zh-CN" sz="1400" dirty="0" smtClean="0">
                  <a:latin typeface="+mn-ea"/>
                </a:endParaRPr>
              </a:p>
              <a:p>
                <a:pPr algn="just"/>
                <a:endParaRPr lang="en-US" altLang="zh-CN" sz="1400" dirty="0" smtClean="0">
                  <a:latin typeface="+mn-ea"/>
                </a:endParaRPr>
              </a:p>
              <a:p>
                <a:pPr algn="just"/>
                <a:r>
                  <a:rPr lang="zh-CN" altLang="zh-CN" sz="1400" dirty="0" smtClean="0">
                    <a:latin typeface="+mn-ea"/>
                  </a:rPr>
                  <a:t>对于分类</a:t>
                </a:r>
                <a:r>
                  <a:rPr lang="en-US" altLang="zh-CN" sz="1400" dirty="0" smtClean="0">
                    <a:latin typeface="+mn-ea"/>
                  </a:rPr>
                  <a:t>QI</a:t>
                </a:r>
                <a:r>
                  <a:rPr lang="zh-CN" altLang="zh-CN" sz="1400" dirty="0" smtClean="0">
                    <a:latin typeface="+mn-ea"/>
                  </a:rPr>
                  <a:t>属性，</a:t>
                </a:r>
                <a:r>
                  <a:rPr lang="en-US" altLang="zh-CN" sz="1400" dirty="0" smtClean="0">
                    <a:latin typeface="+mn-ea"/>
                  </a:rPr>
                  <a:t>𝑝𝑟𝑒𝑑(𝐴𝑄𝐼)</a:t>
                </a:r>
                <a:r>
                  <a:rPr lang="zh-CN" altLang="zh-CN" sz="1400" dirty="0" smtClean="0">
                    <a:latin typeface="+mn-ea"/>
                  </a:rPr>
                  <a:t>表示为：</a:t>
                </a:r>
                <a:r>
                  <a:rPr lang="en-US" altLang="zh-CN" sz="1400" dirty="0" smtClean="0">
                    <a:latin typeface="+mn-ea"/>
                  </a:rPr>
                  <a:t>(𝐴𝑄𝐼=𝑣1 𝑜𝑟 𝐴𝑄𝐼=𝑣2 𝑜𝑟… 𝑜𝑟 𝐴𝑄𝐼=𝑣𝑚) (3.23)</a:t>
                </a:r>
                <a:endParaRPr lang="zh-CN" altLang="zh-CN" sz="1400" dirty="0" smtClean="0">
                  <a:latin typeface="+mn-ea"/>
                </a:endParaRPr>
              </a:p>
              <a:p>
                <a:pPr algn="just"/>
                <a:r>
                  <a:rPr lang="zh-CN" altLang="zh-CN" sz="1400" dirty="0" smtClean="0">
                    <a:latin typeface="+mn-ea"/>
                  </a:rPr>
                  <a:t>其中</a:t>
                </a:r>
                <a:r>
                  <a:rPr lang="zh-CN" altLang="zh-CN" sz="1400" dirty="0">
                    <a:latin typeface="+mn-ea"/>
                  </a:rPr>
                  <a:t>，</a:t>
                </a:r>
                <a:r>
                  <a:rPr lang="en-US" altLang="zh-CN" sz="1400" dirty="0">
                    <a:latin typeface="+mn-ea"/>
                  </a:rPr>
                  <a:t>𝑣𝑖(1≤𝑖≤𝑚)</a:t>
                </a:r>
                <a:r>
                  <a:rPr lang="zh-CN" altLang="zh-CN" sz="1400" dirty="0">
                    <a:latin typeface="+mn-ea"/>
                  </a:rPr>
                  <a:t>为在</a:t>
                </a:r>
                <a:r>
                  <a:rPr lang="en-US" altLang="zh-CN" sz="1400" dirty="0">
                    <a:latin typeface="+mn-ea"/>
                  </a:rPr>
                  <a:t>𝐷[𝐴𝑄𝐼]</a:t>
                </a:r>
                <a:r>
                  <a:rPr lang="zh-CN" altLang="zh-CN" sz="1400" dirty="0">
                    <a:latin typeface="+mn-ea"/>
                  </a:rPr>
                  <a:t>中的随机值</a:t>
                </a:r>
                <a:r>
                  <a:rPr lang="zh-CN" altLang="zh-CN" sz="1400" dirty="0" smtClean="0">
                    <a:latin typeface="+mn-ea"/>
                  </a:rPr>
                  <a:t>。</a:t>
                </a:r>
                <a:endParaRPr lang="en-US" altLang="zh-CN" sz="1400" dirty="0" smtClean="0">
                  <a:latin typeface="+mn-ea"/>
                </a:endParaRPr>
              </a:p>
              <a:p>
                <a:pPr algn="just"/>
                <a:endParaRPr lang="en-US" altLang="zh-CN" sz="1400" dirty="0" smtClean="0">
                  <a:latin typeface="+mn-ea"/>
                </a:endParaRPr>
              </a:p>
              <a:p>
                <a:pPr algn="just"/>
                <a:r>
                  <a:rPr lang="zh-CN" altLang="zh-CN" sz="1400" dirty="0" smtClean="0">
                    <a:latin typeface="+mn-ea"/>
                  </a:rPr>
                  <a:t>而</a:t>
                </a:r>
                <a:r>
                  <a:rPr lang="zh-CN" altLang="zh-CN" sz="1400" dirty="0">
                    <a:latin typeface="+mn-ea"/>
                  </a:rPr>
                  <a:t>对于数字</a:t>
                </a:r>
                <a:r>
                  <a:rPr lang="en-US" altLang="zh-CN" sz="1400" dirty="0">
                    <a:latin typeface="+mn-ea"/>
                  </a:rPr>
                  <a:t>QI</a:t>
                </a:r>
                <a:r>
                  <a:rPr lang="zh-CN" altLang="zh-CN" sz="1400" dirty="0">
                    <a:latin typeface="+mn-ea"/>
                  </a:rPr>
                  <a:t>属性，</a:t>
                </a:r>
                <a:r>
                  <a:rPr lang="en-US" altLang="zh-CN" sz="1400" dirty="0">
                    <a:latin typeface="+mn-ea"/>
                  </a:rPr>
                  <a:t>𝑝𝑟𝑒𝑑(𝐴𝑄𝐼)</a:t>
                </a:r>
                <a:r>
                  <a:rPr lang="zh-CN" altLang="zh-CN" sz="1400" dirty="0">
                    <a:latin typeface="+mn-ea"/>
                  </a:rPr>
                  <a:t>表示为：</a:t>
                </a:r>
                <a:r>
                  <a:rPr lang="en-US" altLang="zh-CN" sz="1400" dirty="0">
                    <a:latin typeface="+mn-ea"/>
                  </a:rPr>
                  <a:t>(𝐴𝑄𝐼&gt;𝑣) 𝑜𝑟 (𝐴𝑄𝐼&lt;𝑣) 𝑜𝑟 (𝐴𝑄𝐼=𝑣) 𝑜𝑟 (𝐴𝑄𝐼≥𝑣) </a:t>
                </a:r>
                <a:r>
                  <a:rPr lang="en-US" altLang="zh-CN" sz="1400" dirty="0" smtClean="0">
                    <a:latin typeface="+mn-ea"/>
                  </a:rPr>
                  <a:t>𝑜𝑟 </a:t>
                </a:r>
                <a:r>
                  <a:rPr lang="en-US" altLang="zh-CN" sz="1400" dirty="0">
                    <a:latin typeface="+mn-ea"/>
                  </a:rPr>
                  <a:t>(𝐴𝑄𝐼≤𝑣) 𝑜𝑟 (𝐴𝑄𝐼≠𝑣) (3.24)</a:t>
                </a:r>
                <a:endParaRPr lang="zh-CN" altLang="zh-CN" sz="1400" dirty="0">
                  <a:latin typeface="+mn-ea"/>
                </a:endParaRPr>
              </a:p>
              <a:p>
                <a:pPr algn="just"/>
                <a:r>
                  <a:rPr lang="zh-CN" altLang="zh-CN" sz="1400" dirty="0">
                    <a:latin typeface="+mn-ea"/>
                  </a:rPr>
                  <a:t>其中，</a:t>
                </a:r>
                <a:r>
                  <a:rPr lang="en-US" altLang="zh-CN" sz="1400" i="1" dirty="0">
                    <a:latin typeface="+mn-ea"/>
                  </a:rPr>
                  <a:t>v</a:t>
                </a:r>
                <a:r>
                  <a:rPr lang="zh-CN" altLang="zh-CN" sz="1400" dirty="0">
                    <a:latin typeface="+mn-ea"/>
                  </a:rPr>
                  <a:t>为在</a:t>
                </a:r>
                <a:r>
                  <a:rPr lang="en-US" altLang="zh-CN" sz="1400" dirty="0">
                    <a:latin typeface="+mn-ea"/>
                  </a:rPr>
                  <a:t>𝐷[𝐴𝑄𝐼]</a:t>
                </a:r>
                <a:r>
                  <a:rPr lang="zh-CN" altLang="zh-CN" sz="1400" dirty="0">
                    <a:latin typeface="+mn-ea"/>
                  </a:rPr>
                  <a:t>中的随机值</a:t>
                </a:r>
                <a:r>
                  <a:rPr lang="zh-CN" altLang="zh-CN" sz="1400" dirty="0" smtClean="0">
                    <a:latin typeface="+mn-ea"/>
                  </a:rPr>
                  <a:t>。</a:t>
                </a:r>
                <a:endParaRPr lang="en-US" altLang="zh-CN" sz="1400" dirty="0" smtClean="0">
                  <a:latin typeface="+mn-ea"/>
                </a:endParaRPr>
              </a:p>
              <a:p>
                <a:pPr algn="just"/>
                <a:endParaRPr lang="zh-CN" altLang="zh-CN" sz="1400" dirty="0">
                  <a:latin typeface="+mn-ea"/>
                </a:endParaRPr>
              </a:p>
              <a:p>
                <a:pPr algn="just"/>
                <a:r>
                  <a:rPr lang="zh-CN" altLang="zh-CN" sz="1400" dirty="0">
                    <a:latin typeface="+mn-ea"/>
                  </a:rPr>
                  <a:t>查询回答错误率的公式为：</a:t>
                </a:r>
              </a:p>
              <a:p>
                <a:pPr algn="just"/>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𝑆𝑢𝑚</m:t>
                        </m:r>
                      </m:e>
                      <m:sub>
                        <m:r>
                          <a:rPr lang="en-US" altLang="zh-CN" sz="1400" i="1">
                            <a:latin typeface="Cambria Math" panose="02040503050406030204" pitchFamily="18" charset="0"/>
                          </a:rPr>
                          <m:t>𝑒𝑟𝑟𝑜𝑟</m:t>
                        </m:r>
                      </m:sub>
                    </m:sSub>
                    <m:r>
                      <a:rPr lang="en-US" altLang="zh-CN" sz="1400" i="1">
                        <a:latin typeface="Cambria Math" panose="02040503050406030204" pitchFamily="18" charset="0"/>
                      </a:rPr>
                      <m:t>=</m:t>
                    </m:r>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𝑆𝑢𝑚</m:t>
                        </m:r>
                      </m:e>
                      <m:sub>
                        <m:r>
                          <a:rPr lang="en-US" altLang="zh-CN" sz="1400" i="1">
                            <a:latin typeface="Cambria Math" panose="02040503050406030204" pitchFamily="18" charset="0"/>
                          </a:rPr>
                          <m:t>𝑢𝑝𝑝𝑒𝑟</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𝑆𝑢𝑚</m:t>
                        </m:r>
                      </m:e>
                      <m:sub>
                        <m:r>
                          <a:rPr lang="en-US" altLang="zh-CN" sz="1400" i="1">
                            <a:latin typeface="Cambria Math" panose="02040503050406030204" pitchFamily="18" charset="0"/>
                          </a:rPr>
                          <m:t>𝑙𝑜𝑤𝑒𝑟</m:t>
                        </m:r>
                      </m:sub>
                    </m:sSub>
                    <m:r>
                      <a:rPr lang="en-US" altLang="zh-CN" sz="1400">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𝑆𝑢𝑚</m:t>
                        </m:r>
                      </m:e>
                      <m:sub>
                        <m:r>
                          <a:rPr lang="en-US" altLang="zh-CN" sz="1400" i="1">
                            <a:latin typeface="Cambria Math" panose="02040503050406030204" pitchFamily="18" charset="0"/>
                          </a:rPr>
                          <m:t>𝑎𝑐𝑡</m:t>
                        </m:r>
                      </m:sub>
                    </m:sSub>
                  </m:oMath>
                </a14:m>
                <a:r>
                  <a:rPr lang="en-US" altLang="zh-CN" sz="1400" dirty="0">
                    <a:latin typeface="+mn-ea"/>
                  </a:rPr>
                  <a:t>(3.25</a:t>
                </a:r>
                <a:r>
                  <a:rPr lang="en-US" altLang="zh-CN" sz="1400" dirty="0" smtClean="0">
                    <a:latin typeface="+mn-ea"/>
                  </a:rPr>
                  <a:t>)</a:t>
                </a:r>
                <a:endParaRPr lang="zh-CN" altLang="zh-CN" sz="1400" dirty="0">
                  <a:latin typeface="+mn-ea"/>
                </a:endParaRPr>
              </a:p>
              <a:p>
                <a:pPr algn="just"/>
                <a:r>
                  <a:rPr lang="zh-CN" altLang="zh-CN" sz="1400" dirty="0">
                    <a:latin typeface="+mn-ea"/>
                  </a:rPr>
                  <a:t>其中</a:t>
                </a:r>
                <a:r>
                  <a:rPr lang="en-US" altLang="zh-CN" sz="1400" dirty="0">
                    <a:latin typeface="+mn-ea"/>
                  </a:rPr>
                  <a:t>𝑆𝑢𝑚𝑢𝑝𝑝𝑒𝑟</a:t>
                </a:r>
                <a:r>
                  <a:rPr lang="zh-CN" altLang="zh-CN" sz="1400" dirty="0">
                    <a:latin typeface="+mn-ea"/>
                  </a:rPr>
                  <a:t>和</a:t>
                </a:r>
                <a:r>
                  <a:rPr lang="en-US" altLang="zh-CN" sz="1400" dirty="0">
                    <a:latin typeface="+mn-ea"/>
                  </a:rPr>
                  <a:t>𝑆𝑢𝑚𝑙𝑜𝑤𝑒𝑟</a:t>
                </a:r>
                <a:r>
                  <a:rPr lang="zh-CN" altLang="zh-CN" sz="1400" dirty="0">
                    <a:latin typeface="+mn-ea"/>
                  </a:rPr>
                  <a:t>分别为薪水总和的上限和下限，并且</a:t>
                </a:r>
                <a:r>
                  <a:rPr lang="en-US" altLang="zh-CN" sz="1400" dirty="0">
                    <a:latin typeface="+mn-ea"/>
                  </a:rPr>
                  <a:t>𝑆𝑢𝑚𝑎𝑐𝑡</a:t>
                </a:r>
                <a:r>
                  <a:rPr lang="zh-CN" altLang="zh-CN" sz="1400" dirty="0">
                    <a:latin typeface="+mn-ea"/>
                  </a:rPr>
                  <a:t>为薪水的实际总和</a:t>
                </a:r>
                <a:endParaRPr lang="zh-CN" altLang="zh-CN" sz="1400" kern="100" dirty="0">
                  <a:effectLst/>
                  <a:latin typeface="+mn-ea"/>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669924" y="2266401"/>
                <a:ext cx="9386224" cy="3343288"/>
              </a:xfrm>
              <a:prstGeom prst="rect">
                <a:avLst/>
              </a:prstGeom>
              <a:blipFill rotWithShape="0">
                <a:blip r:embed="rId2"/>
                <a:stretch>
                  <a:fillRect l="-195" t="-365" b="-912"/>
                </a:stretch>
              </a:blipFill>
            </p:spPr>
            <p:txBody>
              <a:bodyPr/>
              <a:lstStyle/>
              <a:p>
                <a:r>
                  <a:rPr lang="zh-CN" altLang="en-US">
                    <a:noFill/>
                  </a:rPr>
                  <a:t> </a:t>
                </a:r>
              </a:p>
            </p:txBody>
          </p:sp>
        </mc:Fallback>
      </mc:AlternateContent>
      <p:sp>
        <p:nvSpPr>
          <p:cNvPr id="7" name="矩形 6"/>
          <p:cNvSpPr/>
          <p:nvPr/>
        </p:nvSpPr>
        <p:spPr>
          <a:xfrm>
            <a:off x="669924" y="1297969"/>
            <a:ext cx="5314275" cy="338554"/>
          </a:xfrm>
          <a:prstGeom prst="rect">
            <a:avLst/>
          </a:prstGeom>
        </p:spPr>
        <p:txBody>
          <a:bodyPr wrap="none">
            <a:spAutoFit/>
          </a:bodyPr>
          <a:lstStyle/>
          <a:p>
            <a:pPr algn="just">
              <a:spcAft>
                <a:spcPts val="0"/>
              </a:spcAft>
              <a:tabLst>
                <a:tab pos="4705350" algn="l"/>
              </a:tabLst>
            </a:pPr>
            <a:r>
              <a:rPr lang="zh-CN" altLang="zh-CN" sz="1600" kern="100" dirty="0">
                <a:solidFill>
                  <a:srgbClr val="000000"/>
                </a:solidFill>
                <a:latin typeface="+mn-ea"/>
                <a:cs typeface="Times New Roman" panose="02020603050405020304" pitchFamily="18" charset="0"/>
              </a:rPr>
              <a:t>用查询回答错误率对交叉桶泛化算法的匿名效果进行测试</a:t>
            </a:r>
            <a:endParaRPr lang="zh-CN" altLang="zh-CN" sz="16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5438413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5.3 </a:t>
            </a:r>
            <a:r>
              <a:rPr lang="zh-CN" altLang="en-US" dirty="0" smtClean="0"/>
              <a:t>信息可利用性</a:t>
            </a:r>
            <a:endParaRPr lang="zh-CN" altLang="en-US" dirty="0"/>
          </a:p>
        </p:txBody>
      </p:sp>
      <p:sp>
        <p:nvSpPr>
          <p:cNvPr id="7" name="矩形 6"/>
          <p:cNvSpPr/>
          <p:nvPr/>
        </p:nvSpPr>
        <p:spPr>
          <a:xfrm>
            <a:off x="669924" y="1297969"/>
            <a:ext cx="5314275" cy="338554"/>
          </a:xfrm>
          <a:prstGeom prst="rect">
            <a:avLst/>
          </a:prstGeom>
        </p:spPr>
        <p:txBody>
          <a:bodyPr wrap="none">
            <a:spAutoFit/>
          </a:bodyPr>
          <a:lstStyle/>
          <a:p>
            <a:pPr algn="just">
              <a:spcAft>
                <a:spcPts val="0"/>
              </a:spcAft>
              <a:tabLst>
                <a:tab pos="4705350" algn="l"/>
              </a:tabLst>
            </a:pPr>
            <a:r>
              <a:rPr lang="zh-CN" altLang="zh-CN" sz="1600" kern="100" dirty="0">
                <a:solidFill>
                  <a:srgbClr val="000000"/>
                </a:solidFill>
                <a:latin typeface="+mn-ea"/>
                <a:cs typeface="Times New Roman" panose="02020603050405020304" pitchFamily="18" charset="0"/>
              </a:rPr>
              <a:t>用查询回答错误率对交叉桶泛化算法的匿名效果进行测试</a:t>
            </a:r>
            <a:endParaRPr lang="zh-CN" altLang="zh-CN" sz="1600" kern="100" dirty="0">
              <a:effectLst/>
              <a:latin typeface="+mn-ea"/>
              <a:cs typeface="Times New Roman" panose="02020603050405020304" pitchFamily="18" charset="0"/>
            </a:endParaRPr>
          </a:p>
        </p:txBody>
      </p:sp>
      <p:pic>
        <p:nvPicPr>
          <p:cNvPr id="6" name="图片 5"/>
          <p:cNvPicPr/>
          <p:nvPr/>
        </p:nvPicPr>
        <p:blipFill>
          <a:blip r:embed="rId2"/>
          <a:stretch>
            <a:fillRect/>
          </a:stretch>
        </p:blipFill>
        <p:spPr>
          <a:xfrm>
            <a:off x="669924" y="2073218"/>
            <a:ext cx="5219449" cy="3876822"/>
          </a:xfrm>
          <a:prstGeom prst="rect">
            <a:avLst/>
          </a:prstGeom>
        </p:spPr>
      </p:pic>
      <p:sp>
        <p:nvSpPr>
          <p:cNvPr id="3" name="矩形 2"/>
          <p:cNvSpPr/>
          <p:nvPr/>
        </p:nvSpPr>
        <p:spPr>
          <a:xfrm>
            <a:off x="6623468" y="2306930"/>
            <a:ext cx="4619788" cy="2893100"/>
          </a:xfrm>
          <a:prstGeom prst="rect">
            <a:avLst/>
          </a:prstGeom>
        </p:spPr>
        <p:txBody>
          <a:bodyPr wrap="square">
            <a:spAutoFit/>
          </a:bodyPr>
          <a:lstStyle/>
          <a:p>
            <a:pPr algn="just">
              <a:spcAft>
                <a:spcPts val="0"/>
              </a:spcAft>
              <a:tabLst>
                <a:tab pos="4705350" algn="l"/>
              </a:tabLst>
            </a:pPr>
            <a:r>
              <a:rPr lang="zh-CN" altLang="zh-CN" sz="1400" kern="100" dirty="0" smtClean="0">
                <a:solidFill>
                  <a:srgbClr val="000000"/>
                </a:solidFill>
                <a:latin typeface="+mn-ea"/>
                <a:cs typeface="Times New Roman" panose="02020603050405020304" pitchFamily="18" charset="0"/>
              </a:rPr>
              <a:t>观察</a:t>
            </a:r>
            <a:r>
              <a:rPr lang="zh-CN" altLang="en-US" sz="1400" kern="100" dirty="0" smtClean="0">
                <a:solidFill>
                  <a:srgbClr val="000000"/>
                </a:solidFill>
                <a:latin typeface="+mn-ea"/>
                <a:cs typeface="Times New Roman" panose="02020603050405020304" pitchFamily="18" charset="0"/>
              </a:rPr>
              <a:t>图</a:t>
            </a:r>
            <a:r>
              <a:rPr lang="en-US" altLang="zh-CN" sz="1400" kern="100" dirty="0" smtClean="0">
                <a:solidFill>
                  <a:srgbClr val="000000"/>
                </a:solidFill>
                <a:latin typeface="+mn-ea"/>
                <a:cs typeface="Times New Roman" panose="02020603050405020304" pitchFamily="18" charset="0"/>
              </a:rPr>
              <a:t>7</a:t>
            </a:r>
            <a:r>
              <a:rPr lang="zh-CN" altLang="zh-CN" sz="1400" kern="100" dirty="0" smtClean="0">
                <a:solidFill>
                  <a:srgbClr val="000000"/>
                </a:solidFill>
                <a:latin typeface="+mn-ea"/>
                <a:cs typeface="Times New Roman" panose="02020603050405020304" pitchFamily="18" charset="0"/>
              </a:rPr>
              <a:t>可以</a:t>
            </a:r>
            <a:r>
              <a:rPr lang="zh-CN" altLang="zh-CN" sz="1400" kern="100" dirty="0">
                <a:solidFill>
                  <a:srgbClr val="000000"/>
                </a:solidFill>
                <a:latin typeface="+mn-ea"/>
                <a:cs typeface="Times New Roman" panose="02020603050405020304" pitchFamily="18" charset="0"/>
              </a:rPr>
              <a:t>发现交叉桶泛化算法的查询回答错误率高于</a:t>
            </a:r>
            <a:r>
              <a:rPr lang="en-US" altLang="zh-CN" sz="1400" kern="100" dirty="0">
                <a:solidFill>
                  <a:srgbClr val="000000"/>
                </a:solidFill>
                <a:latin typeface="+mn-ea"/>
                <a:cs typeface="Times New Roman" panose="02020603050405020304" pitchFamily="18" charset="0"/>
              </a:rPr>
              <a:t>Anatomy </a:t>
            </a:r>
            <a:r>
              <a:rPr lang="zh-CN" altLang="zh-CN" sz="1400" kern="100" dirty="0">
                <a:solidFill>
                  <a:srgbClr val="000000"/>
                </a:solidFill>
                <a:latin typeface="+mn-ea"/>
                <a:cs typeface="Times New Roman" panose="02020603050405020304" pitchFamily="18" charset="0"/>
              </a:rPr>
              <a:t>算法。这是由于</a:t>
            </a:r>
            <a:r>
              <a:rPr lang="en-US" altLang="zh-CN" sz="1400" kern="100" dirty="0">
                <a:solidFill>
                  <a:srgbClr val="000000"/>
                </a:solidFill>
                <a:latin typeface="+mn-ea"/>
                <a:cs typeface="Times New Roman" panose="02020603050405020304" pitchFamily="18" charset="0"/>
              </a:rPr>
              <a:t> Anatomy </a:t>
            </a:r>
            <a:r>
              <a:rPr lang="zh-CN" altLang="zh-CN" sz="1400" kern="100" dirty="0">
                <a:solidFill>
                  <a:srgbClr val="000000"/>
                </a:solidFill>
                <a:latin typeface="+mn-ea"/>
                <a:cs typeface="Times New Roman" panose="02020603050405020304" pitchFamily="18" charset="0"/>
              </a:rPr>
              <a:t>算法完全保留了原始数据表中的</a:t>
            </a:r>
            <a:r>
              <a:rPr lang="en-US" altLang="zh-CN" sz="1400" kern="100" dirty="0">
                <a:solidFill>
                  <a:srgbClr val="000000"/>
                </a:solidFill>
                <a:latin typeface="+mn-ea"/>
                <a:cs typeface="Times New Roman" panose="02020603050405020304" pitchFamily="18" charset="0"/>
              </a:rPr>
              <a:t> QI </a:t>
            </a:r>
            <a:r>
              <a:rPr lang="zh-CN" altLang="zh-CN" sz="1400" kern="100" dirty="0">
                <a:solidFill>
                  <a:srgbClr val="000000"/>
                </a:solidFill>
                <a:latin typeface="+mn-ea"/>
                <a:cs typeface="Times New Roman" panose="02020603050405020304" pitchFamily="18" charset="0"/>
              </a:rPr>
              <a:t>值信息，使得匿名数据表获得了接近于原始数据表的信息可利用性</a:t>
            </a:r>
            <a:r>
              <a:rPr lang="zh-CN" altLang="zh-CN" sz="1400" kern="100" dirty="0" smtClean="0">
                <a:solidFill>
                  <a:srgbClr val="000000"/>
                </a:solidFill>
                <a:latin typeface="+mn-ea"/>
                <a:cs typeface="Times New Roman" panose="02020603050405020304" pitchFamily="18" charset="0"/>
              </a:rPr>
              <a:t>。</a:t>
            </a:r>
            <a:endParaRPr lang="en-US" altLang="zh-CN" sz="1400" kern="100" dirty="0" smtClean="0">
              <a:solidFill>
                <a:srgbClr val="000000"/>
              </a:solidFill>
              <a:latin typeface="+mn-ea"/>
              <a:cs typeface="Times New Roman" panose="02020603050405020304" pitchFamily="18" charset="0"/>
            </a:endParaRPr>
          </a:p>
          <a:p>
            <a:pPr algn="just">
              <a:spcAft>
                <a:spcPts val="0"/>
              </a:spcAft>
              <a:tabLst>
                <a:tab pos="4705350" algn="l"/>
              </a:tabLst>
            </a:pPr>
            <a:endParaRPr lang="zh-CN" altLang="zh-CN" sz="1400" kern="100" dirty="0">
              <a:latin typeface="+mn-ea"/>
              <a:cs typeface="Times New Roman" panose="02020603050405020304" pitchFamily="18" charset="0"/>
            </a:endParaRPr>
          </a:p>
          <a:p>
            <a:pPr algn="just">
              <a:spcAft>
                <a:spcPts val="0"/>
              </a:spcAft>
              <a:tabLst>
                <a:tab pos="4705350" algn="l"/>
              </a:tabLst>
            </a:pPr>
            <a:r>
              <a:rPr lang="zh-CN" altLang="zh-CN" sz="1400" kern="100" dirty="0">
                <a:solidFill>
                  <a:srgbClr val="000000"/>
                </a:solidFill>
                <a:latin typeface="+mn-ea"/>
                <a:cs typeface="Times New Roman" panose="02020603050405020304" pitchFamily="18" charset="0"/>
              </a:rPr>
              <a:t>但是，交叉桶泛化算法不仅实现了保护用户身份的功能，而且当随着参数 </a:t>
            </a:r>
            <a:r>
              <a:rPr lang="en-US" altLang="zh-CN" sz="1400" i="1" kern="100" dirty="0">
                <a:solidFill>
                  <a:srgbClr val="000000"/>
                </a:solidFill>
                <a:latin typeface="+mn-ea"/>
                <a:cs typeface="Times New Roman" panose="02020603050405020304" pitchFamily="18" charset="0"/>
              </a:rPr>
              <a:t>l </a:t>
            </a:r>
            <a:r>
              <a:rPr lang="zh-CN" altLang="zh-CN" sz="1400" kern="100" dirty="0">
                <a:solidFill>
                  <a:srgbClr val="000000"/>
                </a:solidFill>
                <a:latin typeface="+mn-ea"/>
                <a:cs typeface="Times New Roman" panose="02020603050405020304" pitchFamily="18" charset="0"/>
              </a:rPr>
              <a:t>的不断增加时，交叉桶泛化算法的查询回答错误率上升的非常缓慢</a:t>
            </a:r>
            <a:r>
              <a:rPr lang="zh-CN" altLang="zh-CN" sz="1400" kern="100" dirty="0" smtClean="0">
                <a:solidFill>
                  <a:srgbClr val="000000"/>
                </a:solidFill>
                <a:latin typeface="+mn-ea"/>
                <a:cs typeface="Times New Roman" panose="02020603050405020304" pitchFamily="18" charset="0"/>
              </a:rPr>
              <a:t>，远远</a:t>
            </a:r>
            <a:r>
              <a:rPr lang="zh-CN" altLang="zh-CN" sz="1400" kern="100" dirty="0">
                <a:solidFill>
                  <a:srgbClr val="000000"/>
                </a:solidFill>
                <a:latin typeface="+mn-ea"/>
                <a:cs typeface="Times New Roman" panose="02020603050405020304" pitchFamily="18" charset="0"/>
              </a:rPr>
              <a:t>低于</a:t>
            </a:r>
            <a:r>
              <a:rPr lang="en-US" altLang="zh-CN" sz="1400" kern="100" dirty="0">
                <a:solidFill>
                  <a:srgbClr val="000000"/>
                </a:solidFill>
                <a:latin typeface="+mn-ea"/>
                <a:cs typeface="Times New Roman" panose="02020603050405020304" pitchFamily="18" charset="0"/>
              </a:rPr>
              <a:t> Mondrian </a:t>
            </a:r>
            <a:r>
              <a:rPr lang="zh-CN" altLang="zh-CN" sz="1400" kern="100" dirty="0">
                <a:solidFill>
                  <a:srgbClr val="000000"/>
                </a:solidFill>
                <a:latin typeface="+mn-ea"/>
                <a:cs typeface="Times New Roman" panose="02020603050405020304" pitchFamily="18" charset="0"/>
              </a:rPr>
              <a:t>算法</a:t>
            </a:r>
            <a:r>
              <a:rPr lang="zh-CN" altLang="zh-CN" sz="1400" kern="100" dirty="0" smtClean="0">
                <a:solidFill>
                  <a:srgbClr val="000000"/>
                </a:solidFill>
                <a:latin typeface="+mn-ea"/>
                <a:cs typeface="Times New Roman" panose="02020603050405020304" pitchFamily="18" charset="0"/>
              </a:rPr>
              <a:t>。</a:t>
            </a:r>
            <a:endParaRPr lang="en-US" altLang="zh-CN" sz="1400" kern="100" dirty="0" smtClean="0">
              <a:solidFill>
                <a:srgbClr val="000000"/>
              </a:solidFill>
              <a:latin typeface="+mn-ea"/>
              <a:cs typeface="Times New Roman" panose="02020603050405020304" pitchFamily="18" charset="0"/>
            </a:endParaRPr>
          </a:p>
          <a:p>
            <a:pPr algn="just">
              <a:spcAft>
                <a:spcPts val="0"/>
              </a:spcAft>
              <a:tabLst>
                <a:tab pos="4705350" algn="l"/>
              </a:tabLst>
            </a:pPr>
            <a:endParaRPr lang="en-US" altLang="zh-CN" sz="1400" kern="100" dirty="0">
              <a:solidFill>
                <a:srgbClr val="000000"/>
              </a:solidFill>
              <a:latin typeface="+mn-ea"/>
              <a:cs typeface="Times New Roman" panose="02020603050405020304" pitchFamily="18" charset="0"/>
            </a:endParaRPr>
          </a:p>
          <a:p>
            <a:pPr algn="just">
              <a:spcAft>
                <a:spcPts val="0"/>
              </a:spcAft>
              <a:tabLst>
                <a:tab pos="4705350" algn="l"/>
              </a:tabLst>
            </a:pPr>
            <a:r>
              <a:rPr lang="zh-CN" altLang="zh-CN" sz="1400" kern="100" dirty="0" smtClean="0">
                <a:solidFill>
                  <a:srgbClr val="000000"/>
                </a:solidFill>
                <a:latin typeface="+mn-ea"/>
                <a:cs typeface="Times New Roman" panose="02020603050405020304" pitchFamily="18" charset="0"/>
              </a:rPr>
              <a:t>因此</a:t>
            </a:r>
            <a:r>
              <a:rPr lang="zh-CN" altLang="zh-CN" sz="1400" kern="100" dirty="0">
                <a:solidFill>
                  <a:srgbClr val="000000"/>
                </a:solidFill>
                <a:latin typeface="+mn-ea"/>
                <a:cs typeface="Times New Roman" panose="02020603050405020304" pitchFamily="18" charset="0"/>
              </a:rPr>
              <a:t>，综合上述实验结果来看，当匿名数据表需要同时为用户身份和敏感属性提供保护时，交叉桶泛化算法是相对于</a:t>
            </a:r>
            <a:r>
              <a:rPr lang="en-US" altLang="zh-CN" sz="1400" kern="100" dirty="0">
                <a:solidFill>
                  <a:srgbClr val="000000"/>
                </a:solidFill>
                <a:latin typeface="+mn-ea"/>
                <a:cs typeface="Times New Roman" panose="02020603050405020304" pitchFamily="18" charset="0"/>
              </a:rPr>
              <a:t> Mondrian </a:t>
            </a:r>
            <a:r>
              <a:rPr lang="zh-CN" altLang="zh-CN" sz="1400" kern="100" dirty="0">
                <a:solidFill>
                  <a:srgbClr val="000000"/>
                </a:solidFill>
                <a:latin typeface="+mn-ea"/>
                <a:cs typeface="Times New Roman" panose="02020603050405020304" pitchFamily="18" charset="0"/>
              </a:rPr>
              <a:t>算法和</a:t>
            </a:r>
            <a:r>
              <a:rPr lang="en-US" altLang="zh-CN" sz="1400" kern="100" dirty="0">
                <a:solidFill>
                  <a:srgbClr val="000000"/>
                </a:solidFill>
                <a:latin typeface="+mn-ea"/>
                <a:cs typeface="Times New Roman" panose="02020603050405020304" pitchFamily="18" charset="0"/>
              </a:rPr>
              <a:t> Anatomy </a:t>
            </a:r>
            <a:r>
              <a:rPr lang="zh-CN" altLang="zh-CN" sz="1400" kern="100" dirty="0">
                <a:solidFill>
                  <a:srgbClr val="000000"/>
                </a:solidFill>
                <a:latin typeface="+mn-ea"/>
                <a:cs typeface="Times New Roman" panose="02020603050405020304" pitchFamily="18" charset="0"/>
              </a:rPr>
              <a:t>算法更加合适的选择。</a:t>
            </a:r>
            <a:endParaRPr lang="zh-CN" altLang="zh-CN" sz="1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9350853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5.4 </a:t>
            </a:r>
            <a:r>
              <a:rPr lang="zh-CN" altLang="en-US" dirty="0" smtClean="0"/>
              <a:t>参数的影响</a:t>
            </a:r>
            <a:endParaRPr lang="zh-CN" altLang="en-US" dirty="0"/>
          </a:p>
        </p:txBody>
      </p:sp>
      <p:sp>
        <p:nvSpPr>
          <p:cNvPr id="4" name="矩形 3"/>
          <p:cNvSpPr/>
          <p:nvPr/>
        </p:nvSpPr>
        <p:spPr>
          <a:xfrm>
            <a:off x="669924" y="1260781"/>
            <a:ext cx="9607417" cy="830997"/>
          </a:xfrm>
          <a:prstGeom prst="rect">
            <a:avLst/>
          </a:prstGeom>
        </p:spPr>
        <p:txBody>
          <a:bodyPr wrap="square">
            <a:spAutoFit/>
          </a:bodyPr>
          <a:lstStyle/>
          <a:p>
            <a:pPr algn="just">
              <a:lnSpc>
                <a:spcPct val="150000"/>
              </a:lnSpc>
              <a:spcAft>
                <a:spcPts val="0"/>
              </a:spcAft>
              <a:tabLst>
                <a:tab pos="4705350" algn="l"/>
              </a:tabLst>
            </a:pPr>
            <a:r>
              <a:rPr lang="zh-CN" altLang="en-US" sz="1600" kern="100" dirty="0" smtClean="0">
                <a:solidFill>
                  <a:srgbClr val="000000"/>
                </a:solidFill>
                <a:latin typeface="+mn-ea"/>
                <a:cs typeface="Times New Roman" panose="02020603050405020304" pitchFamily="18" charset="0"/>
              </a:rPr>
              <a:t>通过</a:t>
            </a:r>
            <a:r>
              <a:rPr lang="zh-CN" altLang="zh-CN" sz="1600" kern="100" dirty="0" smtClean="0">
                <a:solidFill>
                  <a:srgbClr val="000000"/>
                </a:solidFill>
                <a:latin typeface="+mn-ea"/>
                <a:cs typeface="Times New Roman" panose="02020603050405020304" pitchFamily="18" charset="0"/>
              </a:rPr>
              <a:t>调整</a:t>
            </a:r>
            <a:r>
              <a:rPr lang="zh-CN" altLang="zh-CN" sz="1600" kern="100" dirty="0">
                <a:solidFill>
                  <a:srgbClr val="000000"/>
                </a:solidFill>
                <a:latin typeface="+mn-ea"/>
                <a:cs typeface="Times New Roman" panose="02020603050405020304" pitchFamily="18" charset="0"/>
              </a:rPr>
              <a:t>参数 </a:t>
            </a:r>
            <a:r>
              <a:rPr lang="en-US" altLang="zh-CN" sz="1600" kern="100" dirty="0">
                <a:solidFill>
                  <a:srgbClr val="000000"/>
                </a:solidFill>
                <a:latin typeface="+mn-ea"/>
                <a:cs typeface="Times New Roman" panose="02020603050405020304" pitchFamily="18" charset="0"/>
              </a:rPr>
              <a:t>k </a:t>
            </a:r>
            <a:r>
              <a:rPr lang="zh-CN" altLang="zh-CN" sz="1600" kern="100" dirty="0">
                <a:solidFill>
                  <a:srgbClr val="000000"/>
                </a:solidFill>
                <a:latin typeface="+mn-ea"/>
                <a:cs typeface="Times New Roman" panose="02020603050405020304" pitchFamily="18" charset="0"/>
              </a:rPr>
              <a:t>和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的值，对遵循</a:t>
            </a:r>
            <a:r>
              <a:rPr lang="en-US" altLang="zh-CN" sz="1600" kern="100" dirty="0">
                <a:solidFill>
                  <a:srgbClr val="000000"/>
                </a:solidFill>
                <a:latin typeface="+mn-ea"/>
                <a:cs typeface="Times New Roman" panose="02020603050405020304" pitchFamily="18" charset="0"/>
              </a:rPr>
              <a:t>(</a:t>
            </a:r>
            <a:r>
              <a:rPr lang="en-US" altLang="zh-CN" sz="1600" kern="100" dirty="0" err="1">
                <a:solidFill>
                  <a:srgbClr val="000000"/>
                </a:solidFill>
                <a:latin typeface="+mn-ea"/>
                <a:cs typeface="Times New Roman" panose="02020603050405020304" pitchFamily="18" charset="0"/>
              </a:rPr>
              <a:t>k,l</a:t>
            </a:r>
            <a:r>
              <a:rPr lang="en-US" altLang="zh-CN" sz="1600" kern="100" dirty="0">
                <a:solidFill>
                  <a:srgbClr val="000000"/>
                </a:solidFill>
                <a:latin typeface="+mn-ea"/>
                <a:cs typeface="Times New Roman" panose="02020603050405020304" pitchFamily="18" charset="0"/>
              </a:rPr>
              <a:t>)-anonymity</a:t>
            </a:r>
            <a:r>
              <a:rPr lang="zh-CN" altLang="zh-CN" sz="1600" kern="100" dirty="0">
                <a:solidFill>
                  <a:srgbClr val="000000"/>
                </a:solidFill>
                <a:latin typeface="+mn-ea"/>
                <a:cs typeface="Times New Roman" panose="02020603050405020304" pitchFamily="18" charset="0"/>
              </a:rPr>
              <a:t>匿名原则的交叉桶泛化算法产生的影响进行测试和分析</a:t>
            </a:r>
            <a:r>
              <a:rPr lang="zh-CN" altLang="zh-CN" sz="1600" kern="100" dirty="0" smtClean="0">
                <a:solidFill>
                  <a:srgbClr val="000000"/>
                </a:solidFill>
                <a:latin typeface="+mn-ea"/>
                <a:cs typeface="Times New Roman" panose="02020603050405020304" pitchFamily="18" charset="0"/>
              </a:rPr>
              <a:t>。</a:t>
            </a:r>
            <a:endParaRPr lang="en-US" altLang="zh-CN" sz="1600" kern="100" dirty="0" smtClean="0">
              <a:solidFill>
                <a:srgbClr val="000000"/>
              </a:solidFill>
              <a:latin typeface="+mn-ea"/>
              <a:cs typeface="Times New Roman" panose="02020603050405020304" pitchFamily="18" charset="0"/>
            </a:endParaRPr>
          </a:p>
          <a:p>
            <a:pPr algn="just">
              <a:lnSpc>
                <a:spcPct val="150000"/>
              </a:lnSpc>
              <a:spcAft>
                <a:spcPts val="0"/>
              </a:spcAft>
              <a:tabLst>
                <a:tab pos="4705350" algn="l"/>
              </a:tabLst>
            </a:pPr>
            <a:r>
              <a:rPr lang="zh-CN" altLang="zh-CN" sz="1600" kern="100" dirty="0" smtClean="0">
                <a:solidFill>
                  <a:srgbClr val="000000"/>
                </a:solidFill>
                <a:latin typeface="+mn-ea"/>
                <a:cs typeface="Times New Roman" panose="02020603050405020304" pitchFamily="18" charset="0"/>
              </a:rPr>
              <a:t>参数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的值分别固定为</a:t>
            </a:r>
            <a:r>
              <a:rPr lang="en-US" altLang="zh-CN" sz="1600" kern="100" dirty="0">
                <a:solidFill>
                  <a:srgbClr val="000000"/>
                </a:solidFill>
                <a:latin typeface="+mn-ea"/>
                <a:cs typeface="Times New Roman" panose="02020603050405020304" pitchFamily="18" charset="0"/>
              </a:rPr>
              <a:t>5</a:t>
            </a:r>
            <a:r>
              <a:rPr lang="zh-CN" altLang="zh-CN" sz="1600" kern="100" dirty="0">
                <a:solidFill>
                  <a:srgbClr val="000000"/>
                </a:solidFill>
                <a:latin typeface="+mn-ea"/>
                <a:cs typeface="Times New Roman" panose="02020603050405020304" pitchFamily="18" charset="0"/>
              </a:rPr>
              <a:t>、</a:t>
            </a:r>
            <a:r>
              <a:rPr lang="en-US" altLang="zh-CN" sz="1600" kern="100" dirty="0">
                <a:solidFill>
                  <a:srgbClr val="000000"/>
                </a:solidFill>
                <a:latin typeface="+mn-ea"/>
                <a:cs typeface="Times New Roman" panose="02020603050405020304" pitchFamily="18" charset="0"/>
              </a:rPr>
              <a:t> 10</a:t>
            </a:r>
            <a:r>
              <a:rPr lang="zh-CN" altLang="zh-CN" sz="1600" kern="100" dirty="0">
                <a:solidFill>
                  <a:srgbClr val="000000"/>
                </a:solidFill>
                <a:latin typeface="+mn-ea"/>
                <a:cs typeface="Times New Roman" panose="02020603050405020304" pitchFamily="18" charset="0"/>
              </a:rPr>
              <a:t>、</a:t>
            </a:r>
            <a:r>
              <a:rPr lang="en-US" altLang="zh-CN" sz="1600" kern="100" dirty="0">
                <a:solidFill>
                  <a:srgbClr val="000000"/>
                </a:solidFill>
                <a:latin typeface="+mn-ea"/>
                <a:cs typeface="Times New Roman" panose="02020603050405020304" pitchFamily="18" charset="0"/>
              </a:rPr>
              <a:t> 15 </a:t>
            </a:r>
            <a:r>
              <a:rPr lang="zh-CN" altLang="zh-CN" sz="1600" kern="100" dirty="0">
                <a:solidFill>
                  <a:srgbClr val="000000"/>
                </a:solidFill>
                <a:latin typeface="+mn-ea"/>
                <a:cs typeface="Times New Roman" panose="02020603050405020304" pitchFamily="18" charset="0"/>
              </a:rPr>
              <a:t>和</a:t>
            </a:r>
            <a:r>
              <a:rPr lang="en-US" altLang="zh-CN" sz="1600" kern="100" dirty="0">
                <a:solidFill>
                  <a:srgbClr val="000000"/>
                </a:solidFill>
                <a:latin typeface="+mn-ea"/>
                <a:cs typeface="Times New Roman" panose="02020603050405020304" pitchFamily="18" charset="0"/>
              </a:rPr>
              <a:t> 20</a:t>
            </a:r>
            <a:r>
              <a:rPr lang="zh-CN" altLang="zh-CN" sz="1600" kern="100" dirty="0">
                <a:solidFill>
                  <a:srgbClr val="000000"/>
                </a:solidFill>
                <a:latin typeface="+mn-ea"/>
                <a:cs typeface="Times New Roman" panose="02020603050405020304" pitchFamily="18" charset="0"/>
              </a:rPr>
              <a:t>，其他实验环境与之前的实验相同</a:t>
            </a:r>
            <a:r>
              <a:rPr lang="zh-CN" altLang="zh-CN" sz="1600" kern="100" dirty="0" smtClean="0">
                <a:solidFill>
                  <a:srgbClr val="000000"/>
                </a:solidFill>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p:txBody>
      </p:sp>
      <p:pic>
        <p:nvPicPr>
          <p:cNvPr id="8" name="图片 7"/>
          <p:cNvPicPr/>
          <p:nvPr/>
        </p:nvPicPr>
        <p:blipFill>
          <a:blip r:embed="rId2"/>
          <a:stretch>
            <a:fillRect/>
          </a:stretch>
        </p:blipFill>
        <p:spPr>
          <a:xfrm>
            <a:off x="669924" y="2504163"/>
            <a:ext cx="5140885" cy="4076941"/>
          </a:xfrm>
          <a:prstGeom prst="rect">
            <a:avLst/>
          </a:prstGeom>
        </p:spPr>
      </p:pic>
      <p:sp>
        <p:nvSpPr>
          <p:cNvPr id="5" name="矩形 4"/>
          <p:cNvSpPr/>
          <p:nvPr/>
        </p:nvSpPr>
        <p:spPr>
          <a:xfrm>
            <a:off x="5810809" y="4148871"/>
            <a:ext cx="5001296" cy="787523"/>
          </a:xfrm>
          <a:prstGeom prst="rect">
            <a:avLst/>
          </a:prstGeom>
        </p:spPr>
        <p:txBody>
          <a:bodyPr wrap="square">
            <a:spAutoFit/>
          </a:bodyPr>
          <a:lstStyle/>
          <a:p>
            <a:pPr algn="just">
              <a:lnSpc>
                <a:spcPct val="150000"/>
              </a:lnSpc>
              <a:spcAft>
                <a:spcPts val="0"/>
              </a:spcAft>
              <a:tabLst>
                <a:tab pos="4705350" algn="l"/>
              </a:tabLst>
            </a:pPr>
            <a:r>
              <a:rPr lang="zh-CN" altLang="zh-CN" sz="1600" kern="100" dirty="0">
                <a:solidFill>
                  <a:srgbClr val="000000"/>
                </a:solidFill>
                <a:latin typeface="+mn-ea"/>
                <a:cs typeface="Times New Roman" panose="02020603050405020304" pitchFamily="18" charset="0"/>
              </a:rPr>
              <a:t>当敏感值暴露的概率在</a:t>
            </a:r>
            <a:r>
              <a:rPr lang="en-US" altLang="zh-CN" sz="1600" kern="100" dirty="0">
                <a:solidFill>
                  <a:srgbClr val="000000"/>
                </a:solidFill>
                <a:latin typeface="+mn-ea"/>
                <a:cs typeface="Times New Roman" panose="02020603050405020304" pitchFamily="18" charset="0"/>
              </a:rPr>
              <a:t> 0.01 </a:t>
            </a:r>
            <a:r>
              <a:rPr lang="zh-CN" altLang="zh-CN" sz="1600" kern="100" dirty="0">
                <a:solidFill>
                  <a:srgbClr val="000000"/>
                </a:solidFill>
                <a:latin typeface="+mn-ea"/>
                <a:cs typeface="Times New Roman" panose="02020603050405020304" pitchFamily="18" charset="0"/>
              </a:rPr>
              <a:t>以上时，提高参数 </a:t>
            </a:r>
            <a:r>
              <a:rPr lang="en-US" altLang="zh-CN" sz="1600" i="1" kern="100" dirty="0">
                <a:solidFill>
                  <a:srgbClr val="000000"/>
                </a:solidFill>
                <a:latin typeface="+mn-ea"/>
                <a:cs typeface="Times New Roman" panose="02020603050405020304" pitchFamily="18" charset="0"/>
              </a:rPr>
              <a:t>k </a:t>
            </a:r>
            <a:r>
              <a:rPr lang="zh-CN" altLang="zh-CN" sz="1600" kern="100" dirty="0">
                <a:solidFill>
                  <a:srgbClr val="000000"/>
                </a:solidFill>
                <a:latin typeface="+mn-ea"/>
                <a:cs typeface="Times New Roman" panose="02020603050405020304" pitchFamily="18" charset="0"/>
              </a:rPr>
              <a:t>的</a:t>
            </a:r>
            <a:r>
              <a:rPr lang="zh-CN" altLang="zh-CN" sz="1600" kern="100" dirty="0" smtClean="0">
                <a:solidFill>
                  <a:srgbClr val="000000"/>
                </a:solidFill>
                <a:latin typeface="+mn-ea"/>
                <a:cs typeface="Times New Roman" panose="02020603050405020304" pitchFamily="18" charset="0"/>
              </a:rPr>
              <a:t>值对</a:t>
            </a:r>
            <a:r>
              <a:rPr lang="zh-CN" altLang="zh-CN" sz="1600" kern="100" dirty="0">
                <a:solidFill>
                  <a:srgbClr val="000000"/>
                </a:solidFill>
                <a:latin typeface="+mn-ea"/>
                <a:cs typeface="Times New Roman" panose="02020603050405020304" pitchFamily="18" charset="0"/>
              </a:rPr>
              <a:t>提高敏感属性的保护效果具有比较显著的作用。</a:t>
            </a:r>
            <a:endParaRPr lang="zh-CN" altLang="zh-CN" sz="16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39711292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5.4 </a:t>
            </a:r>
            <a:r>
              <a:rPr lang="zh-CN" altLang="en-US" dirty="0" smtClean="0"/>
              <a:t>参数的影响</a:t>
            </a:r>
            <a:endParaRPr lang="zh-CN" altLang="en-US" dirty="0"/>
          </a:p>
        </p:txBody>
      </p:sp>
      <p:sp>
        <p:nvSpPr>
          <p:cNvPr id="4" name="矩形 3"/>
          <p:cNvSpPr/>
          <p:nvPr/>
        </p:nvSpPr>
        <p:spPr>
          <a:xfrm>
            <a:off x="669924" y="1260781"/>
            <a:ext cx="9607417" cy="830997"/>
          </a:xfrm>
          <a:prstGeom prst="rect">
            <a:avLst/>
          </a:prstGeom>
        </p:spPr>
        <p:txBody>
          <a:bodyPr wrap="square">
            <a:spAutoFit/>
          </a:bodyPr>
          <a:lstStyle/>
          <a:p>
            <a:pPr algn="just">
              <a:lnSpc>
                <a:spcPct val="150000"/>
              </a:lnSpc>
              <a:spcAft>
                <a:spcPts val="0"/>
              </a:spcAft>
              <a:tabLst>
                <a:tab pos="4705350" algn="l"/>
              </a:tabLst>
            </a:pPr>
            <a:r>
              <a:rPr lang="zh-CN" altLang="en-US" sz="1600" kern="100" dirty="0" smtClean="0">
                <a:solidFill>
                  <a:srgbClr val="000000"/>
                </a:solidFill>
                <a:latin typeface="+mn-ea"/>
                <a:cs typeface="Times New Roman" panose="02020603050405020304" pitchFamily="18" charset="0"/>
              </a:rPr>
              <a:t>通过</a:t>
            </a:r>
            <a:r>
              <a:rPr lang="zh-CN" altLang="zh-CN" sz="1600" kern="100" dirty="0" smtClean="0">
                <a:solidFill>
                  <a:srgbClr val="000000"/>
                </a:solidFill>
                <a:latin typeface="+mn-ea"/>
                <a:cs typeface="Times New Roman" panose="02020603050405020304" pitchFamily="18" charset="0"/>
              </a:rPr>
              <a:t>调整</a:t>
            </a:r>
            <a:r>
              <a:rPr lang="zh-CN" altLang="zh-CN" sz="1600" kern="100" dirty="0">
                <a:solidFill>
                  <a:srgbClr val="000000"/>
                </a:solidFill>
                <a:latin typeface="+mn-ea"/>
                <a:cs typeface="Times New Roman" panose="02020603050405020304" pitchFamily="18" charset="0"/>
              </a:rPr>
              <a:t>参数 </a:t>
            </a:r>
            <a:r>
              <a:rPr lang="en-US" altLang="zh-CN" sz="1600" kern="100" dirty="0">
                <a:solidFill>
                  <a:srgbClr val="000000"/>
                </a:solidFill>
                <a:latin typeface="+mn-ea"/>
                <a:cs typeface="Times New Roman" panose="02020603050405020304" pitchFamily="18" charset="0"/>
              </a:rPr>
              <a:t>k </a:t>
            </a:r>
            <a:r>
              <a:rPr lang="zh-CN" altLang="zh-CN" sz="1600" kern="100" dirty="0">
                <a:solidFill>
                  <a:srgbClr val="000000"/>
                </a:solidFill>
                <a:latin typeface="+mn-ea"/>
                <a:cs typeface="Times New Roman" panose="02020603050405020304" pitchFamily="18" charset="0"/>
              </a:rPr>
              <a:t>和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的值，对遵循</a:t>
            </a:r>
            <a:r>
              <a:rPr lang="en-US" altLang="zh-CN" sz="1600" kern="100" dirty="0">
                <a:solidFill>
                  <a:srgbClr val="000000"/>
                </a:solidFill>
                <a:latin typeface="+mn-ea"/>
                <a:cs typeface="Times New Roman" panose="02020603050405020304" pitchFamily="18" charset="0"/>
              </a:rPr>
              <a:t>(</a:t>
            </a:r>
            <a:r>
              <a:rPr lang="en-US" altLang="zh-CN" sz="1600" kern="100" dirty="0" err="1">
                <a:solidFill>
                  <a:srgbClr val="000000"/>
                </a:solidFill>
                <a:latin typeface="+mn-ea"/>
                <a:cs typeface="Times New Roman" panose="02020603050405020304" pitchFamily="18" charset="0"/>
              </a:rPr>
              <a:t>k,l</a:t>
            </a:r>
            <a:r>
              <a:rPr lang="en-US" altLang="zh-CN" sz="1600" kern="100" dirty="0">
                <a:solidFill>
                  <a:srgbClr val="000000"/>
                </a:solidFill>
                <a:latin typeface="+mn-ea"/>
                <a:cs typeface="Times New Roman" panose="02020603050405020304" pitchFamily="18" charset="0"/>
              </a:rPr>
              <a:t>)-anonymity</a:t>
            </a:r>
            <a:r>
              <a:rPr lang="zh-CN" altLang="zh-CN" sz="1600" kern="100" dirty="0">
                <a:solidFill>
                  <a:srgbClr val="000000"/>
                </a:solidFill>
                <a:latin typeface="+mn-ea"/>
                <a:cs typeface="Times New Roman" panose="02020603050405020304" pitchFamily="18" charset="0"/>
              </a:rPr>
              <a:t>匿名原则的交叉桶泛化算法产生的影响进行测试和分析</a:t>
            </a:r>
            <a:r>
              <a:rPr lang="zh-CN" altLang="zh-CN" sz="1600" kern="100" dirty="0" smtClean="0">
                <a:solidFill>
                  <a:srgbClr val="000000"/>
                </a:solidFill>
                <a:latin typeface="+mn-ea"/>
                <a:cs typeface="Times New Roman" panose="02020603050405020304" pitchFamily="18" charset="0"/>
              </a:rPr>
              <a:t>。</a:t>
            </a:r>
            <a:endParaRPr lang="en-US" altLang="zh-CN" sz="1600" kern="100" dirty="0" smtClean="0">
              <a:solidFill>
                <a:srgbClr val="000000"/>
              </a:solidFill>
              <a:latin typeface="+mn-ea"/>
              <a:cs typeface="Times New Roman" panose="02020603050405020304" pitchFamily="18" charset="0"/>
            </a:endParaRPr>
          </a:p>
          <a:p>
            <a:pPr algn="just">
              <a:lnSpc>
                <a:spcPct val="150000"/>
              </a:lnSpc>
              <a:spcAft>
                <a:spcPts val="0"/>
              </a:spcAft>
              <a:tabLst>
                <a:tab pos="4705350" algn="l"/>
              </a:tabLst>
            </a:pPr>
            <a:r>
              <a:rPr lang="zh-CN" altLang="zh-CN" sz="1600" kern="100" dirty="0" smtClean="0">
                <a:solidFill>
                  <a:srgbClr val="000000"/>
                </a:solidFill>
                <a:latin typeface="+mn-ea"/>
                <a:cs typeface="Times New Roman" panose="02020603050405020304" pitchFamily="18" charset="0"/>
              </a:rPr>
              <a:t>参数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的值分别固定为</a:t>
            </a:r>
            <a:r>
              <a:rPr lang="en-US" altLang="zh-CN" sz="1600" kern="100" dirty="0">
                <a:solidFill>
                  <a:srgbClr val="000000"/>
                </a:solidFill>
                <a:latin typeface="+mn-ea"/>
                <a:cs typeface="Times New Roman" panose="02020603050405020304" pitchFamily="18" charset="0"/>
              </a:rPr>
              <a:t>5</a:t>
            </a:r>
            <a:r>
              <a:rPr lang="zh-CN" altLang="zh-CN" sz="1600" kern="100" dirty="0">
                <a:solidFill>
                  <a:srgbClr val="000000"/>
                </a:solidFill>
                <a:latin typeface="+mn-ea"/>
                <a:cs typeface="Times New Roman" panose="02020603050405020304" pitchFamily="18" charset="0"/>
              </a:rPr>
              <a:t>、</a:t>
            </a:r>
            <a:r>
              <a:rPr lang="en-US" altLang="zh-CN" sz="1600" kern="100" dirty="0">
                <a:solidFill>
                  <a:srgbClr val="000000"/>
                </a:solidFill>
                <a:latin typeface="+mn-ea"/>
                <a:cs typeface="Times New Roman" panose="02020603050405020304" pitchFamily="18" charset="0"/>
              </a:rPr>
              <a:t> 10</a:t>
            </a:r>
            <a:r>
              <a:rPr lang="zh-CN" altLang="zh-CN" sz="1600" kern="100" dirty="0">
                <a:solidFill>
                  <a:srgbClr val="000000"/>
                </a:solidFill>
                <a:latin typeface="+mn-ea"/>
                <a:cs typeface="Times New Roman" panose="02020603050405020304" pitchFamily="18" charset="0"/>
              </a:rPr>
              <a:t>、</a:t>
            </a:r>
            <a:r>
              <a:rPr lang="en-US" altLang="zh-CN" sz="1600" kern="100" dirty="0">
                <a:solidFill>
                  <a:srgbClr val="000000"/>
                </a:solidFill>
                <a:latin typeface="+mn-ea"/>
                <a:cs typeface="Times New Roman" panose="02020603050405020304" pitchFamily="18" charset="0"/>
              </a:rPr>
              <a:t> 15 </a:t>
            </a:r>
            <a:r>
              <a:rPr lang="zh-CN" altLang="zh-CN" sz="1600" kern="100" dirty="0">
                <a:solidFill>
                  <a:srgbClr val="000000"/>
                </a:solidFill>
                <a:latin typeface="+mn-ea"/>
                <a:cs typeface="Times New Roman" panose="02020603050405020304" pitchFamily="18" charset="0"/>
              </a:rPr>
              <a:t>和</a:t>
            </a:r>
            <a:r>
              <a:rPr lang="en-US" altLang="zh-CN" sz="1600" kern="100" dirty="0">
                <a:solidFill>
                  <a:srgbClr val="000000"/>
                </a:solidFill>
                <a:latin typeface="+mn-ea"/>
                <a:cs typeface="Times New Roman" panose="02020603050405020304" pitchFamily="18" charset="0"/>
              </a:rPr>
              <a:t> 20</a:t>
            </a:r>
            <a:r>
              <a:rPr lang="zh-CN" altLang="zh-CN" sz="1600" kern="100" dirty="0">
                <a:solidFill>
                  <a:srgbClr val="000000"/>
                </a:solidFill>
                <a:latin typeface="+mn-ea"/>
                <a:cs typeface="Times New Roman" panose="02020603050405020304" pitchFamily="18" charset="0"/>
              </a:rPr>
              <a:t>，其他实验环境与之前的实验相同</a:t>
            </a:r>
            <a:r>
              <a:rPr lang="zh-CN" altLang="zh-CN" sz="1600" kern="100" dirty="0" smtClean="0">
                <a:solidFill>
                  <a:srgbClr val="000000"/>
                </a:solidFill>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p:txBody>
      </p:sp>
      <p:pic>
        <p:nvPicPr>
          <p:cNvPr id="6" name="图片 5"/>
          <p:cNvPicPr/>
          <p:nvPr/>
        </p:nvPicPr>
        <p:blipFill>
          <a:blip r:embed="rId2"/>
          <a:stretch>
            <a:fillRect/>
          </a:stretch>
        </p:blipFill>
        <p:spPr>
          <a:xfrm>
            <a:off x="669924" y="2323859"/>
            <a:ext cx="4919508" cy="4051183"/>
          </a:xfrm>
          <a:prstGeom prst="rect">
            <a:avLst/>
          </a:prstGeom>
        </p:spPr>
      </p:pic>
      <p:sp>
        <p:nvSpPr>
          <p:cNvPr id="3" name="矩形 2"/>
          <p:cNvSpPr/>
          <p:nvPr/>
        </p:nvSpPr>
        <p:spPr>
          <a:xfrm>
            <a:off x="5308577" y="4349450"/>
            <a:ext cx="6096000" cy="1200329"/>
          </a:xfrm>
          <a:prstGeom prst="rect">
            <a:avLst/>
          </a:prstGeom>
        </p:spPr>
        <p:txBody>
          <a:bodyPr>
            <a:spAutoFit/>
          </a:bodyPr>
          <a:lstStyle/>
          <a:p>
            <a:pPr algn="just">
              <a:lnSpc>
                <a:spcPct val="150000"/>
              </a:lnSpc>
              <a:spcAft>
                <a:spcPts val="0"/>
              </a:spcAft>
              <a:tabLst>
                <a:tab pos="4705350" algn="l"/>
              </a:tabLst>
            </a:pPr>
            <a:r>
              <a:rPr lang="en-US" altLang="zh-CN" sz="1600" kern="100" dirty="0" smtClean="0">
                <a:solidFill>
                  <a:srgbClr val="000000"/>
                </a:solidFill>
                <a:latin typeface="+mn-ea"/>
                <a:cs typeface="Times New Roman" panose="02020603050405020304" pitchFamily="18" charset="0"/>
              </a:rPr>
              <a:t>4</a:t>
            </a:r>
            <a:r>
              <a:rPr lang="zh-CN" altLang="en-US" sz="1600" kern="100" dirty="0" smtClean="0">
                <a:solidFill>
                  <a:srgbClr val="000000"/>
                </a:solidFill>
                <a:latin typeface="+mn-ea"/>
                <a:cs typeface="Times New Roman" panose="02020603050405020304" pitchFamily="18" charset="0"/>
              </a:rPr>
              <a:t>条直线重合表明</a:t>
            </a:r>
            <a:r>
              <a:rPr lang="zh-CN" altLang="zh-CN" sz="1600" kern="100" dirty="0" smtClean="0">
                <a:solidFill>
                  <a:srgbClr val="000000"/>
                </a:solidFill>
                <a:latin typeface="+mn-ea"/>
                <a:cs typeface="Times New Roman" panose="02020603050405020304" pitchFamily="18" charset="0"/>
              </a:rPr>
              <a:t>对于</a:t>
            </a:r>
            <a:r>
              <a:rPr lang="zh-CN" altLang="zh-CN" sz="1600" kern="100" dirty="0">
                <a:solidFill>
                  <a:srgbClr val="000000"/>
                </a:solidFill>
                <a:latin typeface="+mn-ea"/>
                <a:cs typeface="Times New Roman" panose="02020603050405020304" pitchFamily="18" charset="0"/>
              </a:rPr>
              <a:t>使用遵循</a:t>
            </a:r>
            <a:r>
              <a:rPr lang="en-US" altLang="zh-CN" sz="1600" kern="100" dirty="0">
                <a:solidFill>
                  <a:srgbClr val="000000"/>
                </a:solidFill>
                <a:latin typeface="+mn-ea"/>
                <a:cs typeface="Times New Roman" panose="02020603050405020304" pitchFamily="18" charset="0"/>
              </a:rPr>
              <a:t>(</a:t>
            </a:r>
            <a:r>
              <a:rPr lang="en-US" altLang="zh-CN" sz="1600" kern="100" dirty="0" err="1">
                <a:solidFill>
                  <a:srgbClr val="000000"/>
                </a:solidFill>
                <a:latin typeface="+mn-ea"/>
                <a:cs typeface="Times New Roman" panose="02020603050405020304" pitchFamily="18" charset="0"/>
              </a:rPr>
              <a:t>k,l</a:t>
            </a:r>
            <a:r>
              <a:rPr lang="en-US" altLang="zh-CN" sz="1600" kern="100" dirty="0">
                <a:solidFill>
                  <a:srgbClr val="000000"/>
                </a:solidFill>
                <a:latin typeface="+mn-ea"/>
                <a:cs typeface="Times New Roman" panose="02020603050405020304" pitchFamily="18" charset="0"/>
              </a:rPr>
              <a:t>)-anonymity </a:t>
            </a:r>
            <a:r>
              <a:rPr lang="zh-CN" altLang="zh-CN" sz="1600" kern="100" dirty="0">
                <a:solidFill>
                  <a:srgbClr val="000000"/>
                </a:solidFill>
                <a:latin typeface="+mn-ea"/>
                <a:cs typeface="Times New Roman" panose="02020603050405020304" pitchFamily="18" charset="0"/>
              </a:rPr>
              <a:t>匿名原则的交叉桶泛化算法进行匿名的数据表，等价组包含个体的数量完全取决于参数 </a:t>
            </a:r>
            <a:r>
              <a:rPr lang="en-US" altLang="zh-CN" sz="1600" kern="100" dirty="0">
                <a:solidFill>
                  <a:srgbClr val="000000"/>
                </a:solidFill>
                <a:latin typeface="+mn-ea"/>
                <a:cs typeface="Times New Roman" panose="02020603050405020304" pitchFamily="18" charset="0"/>
              </a:rPr>
              <a:t>k </a:t>
            </a:r>
            <a:r>
              <a:rPr lang="zh-CN" altLang="zh-CN" sz="1600" kern="100" dirty="0">
                <a:solidFill>
                  <a:srgbClr val="000000"/>
                </a:solidFill>
                <a:latin typeface="+mn-ea"/>
                <a:cs typeface="Times New Roman" panose="02020603050405020304" pitchFamily="18" charset="0"/>
              </a:rPr>
              <a:t>的值，而与参数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的值无关。</a:t>
            </a:r>
            <a:endParaRPr lang="zh-CN" altLang="zh-CN" sz="16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6135643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1B4C872-6C2C-462E-95A1-DD726C22792A}"/>
              </a:ext>
            </a:extLst>
          </p:cNvPr>
          <p:cNvSpPr>
            <a:spLocks noGrp="1"/>
          </p:cNvSpPr>
          <p:nvPr>
            <p:ph type="title"/>
          </p:nvPr>
        </p:nvSpPr>
        <p:spPr/>
        <p:txBody>
          <a:bodyPr/>
          <a:lstStyle/>
          <a:p>
            <a:r>
              <a:rPr lang="en-US" altLang="zh-CN" dirty="0" smtClean="0"/>
              <a:t>5.4 </a:t>
            </a:r>
            <a:r>
              <a:rPr lang="zh-CN" altLang="en-US" dirty="0" smtClean="0"/>
              <a:t>参数的影响</a:t>
            </a:r>
            <a:endParaRPr lang="zh-CN" altLang="en-US" dirty="0"/>
          </a:p>
        </p:txBody>
      </p:sp>
      <p:sp>
        <p:nvSpPr>
          <p:cNvPr id="4" name="矩形 3"/>
          <p:cNvSpPr/>
          <p:nvPr/>
        </p:nvSpPr>
        <p:spPr>
          <a:xfrm>
            <a:off x="669924" y="1260781"/>
            <a:ext cx="9607417" cy="830997"/>
          </a:xfrm>
          <a:prstGeom prst="rect">
            <a:avLst/>
          </a:prstGeom>
        </p:spPr>
        <p:txBody>
          <a:bodyPr wrap="square">
            <a:spAutoFit/>
          </a:bodyPr>
          <a:lstStyle/>
          <a:p>
            <a:pPr algn="just">
              <a:lnSpc>
                <a:spcPct val="150000"/>
              </a:lnSpc>
              <a:spcAft>
                <a:spcPts val="0"/>
              </a:spcAft>
              <a:tabLst>
                <a:tab pos="4705350" algn="l"/>
              </a:tabLst>
            </a:pPr>
            <a:r>
              <a:rPr lang="zh-CN" altLang="en-US" sz="1600" kern="100" dirty="0" smtClean="0">
                <a:solidFill>
                  <a:srgbClr val="000000"/>
                </a:solidFill>
                <a:latin typeface="+mn-ea"/>
                <a:cs typeface="Times New Roman" panose="02020603050405020304" pitchFamily="18" charset="0"/>
              </a:rPr>
              <a:t>通过</a:t>
            </a:r>
            <a:r>
              <a:rPr lang="zh-CN" altLang="zh-CN" sz="1600" kern="100" dirty="0" smtClean="0">
                <a:solidFill>
                  <a:srgbClr val="000000"/>
                </a:solidFill>
                <a:latin typeface="+mn-ea"/>
                <a:cs typeface="Times New Roman" panose="02020603050405020304" pitchFamily="18" charset="0"/>
              </a:rPr>
              <a:t>调整</a:t>
            </a:r>
            <a:r>
              <a:rPr lang="zh-CN" altLang="zh-CN" sz="1600" kern="100" dirty="0">
                <a:solidFill>
                  <a:srgbClr val="000000"/>
                </a:solidFill>
                <a:latin typeface="+mn-ea"/>
                <a:cs typeface="Times New Roman" panose="02020603050405020304" pitchFamily="18" charset="0"/>
              </a:rPr>
              <a:t>参数 </a:t>
            </a:r>
            <a:r>
              <a:rPr lang="en-US" altLang="zh-CN" sz="1600" kern="100" dirty="0">
                <a:solidFill>
                  <a:srgbClr val="000000"/>
                </a:solidFill>
                <a:latin typeface="+mn-ea"/>
                <a:cs typeface="Times New Roman" panose="02020603050405020304" pitchFamily="18" charset="0"/>
              </a:rPr>
              <a:t>k </a:t>
            </a:r>
            <a:r>
              <a:rPr lang="zh-CN" altLang="zh-CN" sz="1600" kern="100" dirty="0">
                <a:solidFill>
                  <a:srgbClr val="000000"/>
                </a:solidFill>
                <a:latin typeface="+mn-ea"/>
                <a:cs typeface="Times New Roman" panose="02020603050405020304" pitchFamily="18" charset="0"/>
              </a:rPr>
              <a:t>和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的值，对遵循</a:t>
            </a:r>
            <a:r>
              <a:rPr lang="en-US" altLang="zh-CN" sz="1600" kern="100" dirty="0">
                <a:solidFill>
                  <a:srgbClr val="000000"/>
                </a:solidFill>
                <a:latin typeface="+mn-ea"/>
                <a:cs typeface="Times New Roman" panose="02020603050405020304" pitchFamily="18" charset="0"/>
              </a:rPr>
              <a:t>(</a:t>
            </a:r>
            <a:r>
              <a:rPr lang="en-US" altLang="zh-CN" sz="1600" kern="100" dirty="0" err="1">
                <a:solidFill>
                  <a:srgbClr val="000000"/>
                </a:solidFill>
                <a:latin typeface="+mn-ea"/>
                <a:cs typeface="Times New Roman" panose="02020603050405020304" pitchFamily="18" charset="0"/>
              </a:rPr>
              <a:t>k,l</a:t>
            </a:r>
            <a:r>
              <a:rPr lang="en-US" altLang="zh-CN" sz="1600" kern="100" dirty="0">
                <a:solidFill>
                  <a:srgbClr val="000000"/>
                </a:solidFill>
                <a:latin typeface="+mn-ea"/>
                <a:cs typeface="Times New Roman" panose="02020603050405020304" pitchFamily="18" charset="0"/>
              </a:rPr>
              <a:t>)-anonymity</a:t>
            </a:r>
            <a:r>
              <a:rPr lang="zh-CN" altLang="zh-CN" sz="1600" kern="100" dirty="0">
                <a:solidFill>
                  <a:srgbClr val="000000"/>
                </a:solidFill>
                <a:latin typeface="+mn-ea"/>
                <a:cs typeface="Times New Roman" panose="02020603050405020304" pitchFamily="18" charset="0"/>
              </a:rPr>
              <a:t>匿名原则的交叉桶泛化算法产生的影响进行测试和分析</a:t>
            </a:r>
            <a:r>
              <a:rPr lang="zh-CN" altLang="zh-CN" sz="1600" kern="100" dirty="0" smtClean="0">
                <a:solidFill>
                  <a:srgbClr val="000000"/>
                </a:solidFill>
                <a:latin typeface="+mn-ea"/>
                <a:cs typeface="Times New Roman" panose="02020603050405020304" pitchFamily="18" charset="0"/>
              </a:rPr>
              <a:t>。</a:t>
            </a:r>
            <a:endParaRPr lang="en-US" altLang="zh-CN" sz="1600" kern="100" dirty="0" smtClean="0">
              <a:solidFill>
                <a:srgbClr val="000000"/>
              </a:solidFill>
              <a:latin typeface="+mn-ea"/>
              <a:cs typeface="Times New Roman" panose="02020603050405020304" pitchFamily="18" charset="0"/>
            </a:endParaRPr>
          </a:p>
          <a:p>
            <a:pPr algn="just">
              <a:lnSpc>
                <a:spcPct val="150000"/>
              </a:lnSpc>
              <a:spcAft>
                <a:spcPts val="0"/>
              </a:spcAft>
              <a:tabLst>
                <a:tab pos="4705350" algn="l"/>
              </a:tabLst>
            </a:pPr>
            <a:r>
              <a:rPr lang="zh-CN" altLang="zh-CN" sz="1600" kern="100" dirty="0" smtClean="0">
                <a:solidFill>
                  <a:srgbClr val="000000"/>
                </a:solidFill>
                <a:latin typeface="+mn-ea"/>
                <a:cs typeface="Times New Roman" panose="02020603050405020304" pitchFamily="18" charset="0"/>
              </a:rPr>
              <a:t>参数 </a:t>
            </a:r>
            <a:r>
              <a:rPr lang="en-US" altLang="zh-CN" sz="1600" kern="100" dirty="0">
                <a:solidFill>
                  <a:srgbClr val="000000"/>
                </a:solidFill>
                <a:latin typeface="+mn-ea"/>
                <a:cs typeface="Times New Roman" panose="02020603050405020304" pitchFamily="18" charset="0"/>
              </a:rPr>
              <a:t>l </a:t>
            </a:r>
            <a:r>
              <a:rPr lang="zh-CN" altLang="zh-CN" sz="1600" kern="100" dirty="0">
                <a:solidFill>
                  <a:srgbClr val="000000"/>
                </a:solidFill>
                <a:latin typeface="+mn-ea"/>
                <a:cs typeface="Times New Roman" panose="02020603050405020304" pitchFamily="18" charset="0"/>
              </a:rPr>
              <a:t>的值分别固定为</a:t>
            </a:r>
            <a:r>
              <a:rPr lang="en-US" altLang="zh-CN" sz="1600" kern="100" dirty="0">
                <a:solidFill>
                  <a:srgbClr val="000000"/>
                </a:solidFill>
                <a:latin typeface="+mn-ea"/>
                <a:cs typeface="Times New Roman" panose="02020603050405020304" pitchFamily="18" charset="0"/>
              </a:rPr>
              <a:t>5</a:t>
            </a:r>
            <a:r>
              <a:rPr lang="zh-CN" altLang="zh-CN" sz="1600" kern="100" dirty="0">
                <a:solidFill>
                  <a:srgbClr val="000000"/>
                </a:solidFill>
                <a:latin typeface="+mn-ea"/>
                <a:cs typeface="Times New Roman" panose="02020603050405020304" pitchFamily="18" charset="0"/>
              </a:rPr>
              <a:t>、</a:t>
            </a:r>
            <a:r>
              <a:rPr lang="en-US" altLang="zh-CN" sz="1600" kern="100" dirty="0">
                <a:solidFill>
                  <a:srgbClr val="000000"/>
                </a:solidFill>
                <a:latin typeface="+mn-ea"/>
                <a:cs typeface="Times New Roman" panose="02020603050405020304" pitchFamily="18" charset="0"/>
              </a:rPr>
              <a:t> 10</a:t>
            </a:r>
            <a:r>
              <a:rPr lang="zh-CN" altLang="zh-CN" sz="1600" kern="100" dirty="0">
                <a:solidFill>
                  <a:srgbClr val="000000"/>
                </a:solidFill>
                <a:latin typeface="+mn-ea"/>
                <a:cs typeface="Times New Roman" panose="02020603050405020304" pitchFamily="18" charset="0"/>
              </a:rPr>
              <a:t>、</a:t>
            </a:r>
            <a:r>
              <a:rPr lang="en-US" altLang="zh-CN" sz="1600" kern="100" dirty="0">
                <a:solidFill>
                  <a:srgbClr val="000000"/>
                </a:solidFill>
                <a:latin typeface="+mn-ea"/>
                <a:cs typeface="Times New Roman" panose="02020603050405020304" pitchFamily="18" charset="0"/>
              </a:rPr>
              <a:t> 15 </a:t>
            </a:r>
            <a:r>
              <a:rPr lang="zh-CN" altLang="zh-CN" sz="1600" kern="100" dirty="0">
                <a:solidFill>
                  <a:srgbClr val="000000"/>
                </a:solidFill>
                <a:latin typeface="+mn-ea"/>
                <a:cs typeface="Times New Roman" panose="02020603050405020304" pitchFamily="18" charset="0"/>
              </a:rPr>
              <a:t>和</a:t>
            </a:r>
            <a:r>
              <a:rPr lang="en-US" altLang="zh-CN" sz="1600" kern="100" dirty="0">
                <a:solidFill>
                  <a:srgbClr val="000000"/>
                </a:solidFill>
                <a:latin typeface="+mn-ea"/>
                <a:cs typeface="Times New Roman" panose="02020603050405020304" pitchFamily="18" charset="0"/>
              </a:rPr>
              <a:t> 20</a:t>
            </a:r>
            <a:r>
              <a:rPr lang="zh-CN" altLang="zh-CN" sz="1600" kern="100" dirty="0">
                <a:solidFill>
                  <a:srgbClr val="000000"/>
                </a:solidFill>
                <a:latin typeface="+mn-ea"/>
                <a:cs typeface="Times New Roman" panose="02020603050405020304" pitchFamily="18" charset="0"/>
              </a:rPr>
              <a:t>，其他实验环境与之前的实验相同</a:t>
            </a:r>
            <a:r>
              <a:rPr lang="zh-CN" altLang="zh-CN" sz="1600" kern="100" dirty="0" smtClean="0">
                <a:solidFill>
                  <a:srgbClr val="000000"/>
                </a:solidFill>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p:txBody>
      </p:sp>
      <p:pic>
        <p:nvPicPr>
          <p:cNvPr id="7" name="图片 6"/>
          <p:cNvPicPr/>
          <p:nvPr/>
        </p:nvPicPr>
        <p:blipFill>
          <a:blip r:embed="rId2"/>
          <a:stretch>
            <a:fillRect/>
          </a:stretch>
        </p:blipFill>
        <p:spPr>
          <a:xfrm>
            <a:off x="669924" y="2323859"/>
            <a:ext cx="5099811" cy="3922395"/>
          </a:xfrm>
          <a:prstGeom prst="rect">
            <a:avLst/>
          </a:prstGeom>
        </p:spPr>
      </p:pic>
      <p:sp>
        <p:nvSpPr>
          <p:cNvPr id="5" name="矩形 4"/>
          <p:cNvSpPr/>
          <p:nvPr/>
        </p:nvSpPr>
        <p:spPr>
          <a:xfrm>
            <a:off x="6293477" y="4561147"/>
            <a:ext cx="3700529" cy="787523"/>
          </a:xfrm>
          <a:prstGeom prst="rect">
            <a:avLst/>
          </a:prstGeom>
        </p:spPr>
        <p:txBody>
          <a:bodyPr wrap="square">
            <a:spAutoFit/>
          </a:bodyPr>
          <a:lstStyle/>
          <a:p>
            <a:pPr algn="just">
              <a:lnSpc>
                <a:spcPct val="150000"/>
              </a:lnSpc>
            </a:pPr>
            <a:r>
              <a:rPr lang="zh-CN" altLang="zh-CN" sz="1600" dirty="0">
                <a:solidFill>
                  <a:srgbClr val="000000"/>
                </a:solidFill>
                <a:latin typeface="+mn-ea"/>
                <a:cs typeface="Times New Roman" panose="02020603050405020304" pitchFamily="18" charset="0"/>
              </a:rPr>
              <a:t>当参数 </a:t>
            </a:r>
            <a:r>
              <a:rPr lang="en-US" altLang="zh-CN" sz="1600" dirty="0">
                <a:solidFill>
                  <a:srgbClr val="000000"/>
                </a:solidFill>
                <a:latin typeface="+mn-ea"/>
                <a:cs typeface="Times New Roman" panose="02020603050405020304" pitchFamily="18" charset="0"/>
              </a:rPr>
              <a:t>l </a:t>
            </a:r>
            <a:r>
              <a:rPr lang="zh-CN" altLang="zh-CN" sz="1600" dirty="0">
                <a:solidFill>
                  <a:srgbClr val="000000"/>
                </a:solidFill>
                <a:latin typeface="+mn-ea"/>
                <a:cs typeface="Times New Roman" panose="02020603050405020304" pitchFamily="18" charset="0"/>
              </a:rPr>
              <a:t>的值越大时，随着参数 </a:t>
            </a:r>
            <a:r>
              <a:rPr lang="en-US" altLang="zh-CN" sz="1600" dirty="0">
                <a:solidFill>
                  <a:srgbClr val="000000"/>
                </a:solidFill>
                <a:latin typeface="+mn-ea"/>
                <a:cs typeface="Times New Roman" panose="02020603050405020304" pitchFamily="18" charset="0"/>
              </a:rPr>
              <a:t>k </a:t>
            </a:r>
            <a:r>
              <a:rPr lang="zh-CN" altLang="zh-CN" sz="1600" dirty="0">
                <a:solidFill>
                  <a:srgbClr val="000000"/>
                </a:solidFill>
                <a:latin typeface="+mn-ea"/>
                <a:cs typeface="Times New Roman" panose="02020603050405020304" pitchFamily="18" charset="0"/>
              </a:rPr>
              <a:t>的值增加，查询回答错误率的上升也越快。</a:t>
            </a:r>
            <a:endParaRPr lang="zh-CN" altLang="en-US" sz="1600" dirty="0">
              <a:latin typeface="+mn-ea"/>
            </a:endParaRPr>
          </a:p>
        </p:txBody>
      </p:sp>
    </p:spTree>
    <p:extLst>
      <p:ext uri="{BB962C8B-B14F-4D97-AF65-F5344CB8AC3E}">
        <p14:creationId xmlns:p14="http://schemas.microsoft.com/office/powerpoint/2010/main" val="2440626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dirty="0" smtClean="0"/>
              <a:t>1.1 </a:t>
            </a:r>
            <a:r>
              <a:rPr lang="zh-CN" altLang="en-US" dirty="0" smtClean="0"/>
              <a:t>背景</a:t>
            </a:r>
            <a:endParaRPr lang="zh-CN" altLang="en-US" dirty="0"/>
          </a:p>
        </p:txBody>
      </p:sp>
      <p:sp>
        <p:nvSpPr>
          <p:cNvPr id="63" name="iṩḻîďè">
            <a:extLst>
              <a:ext uri="{FF2B5EF4-FFF2-40B4-BE49-F238E27FC236}">
                <a16:creationId xmlns="" xmlns:a16="http://schemas.microsoft.com/office/drawing/2014/main" id="{18450C5E-C22A-41F3-9B89-4D28649CFB8B}"/>
              </a:ext>
            </a:extLst>
          </p:cNvPr>
          <p:cNvSpPr/>
          <p:nvPr/>
        </p:nvSpPr>
        <p:spPr bwMode="auto">
          <a:xfrm>
            <a:off x="669924" y="1262883"/>
            <a:ext cx="9946616" cy="123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eaLnBrk="0" hangingPunct="0">
              <a:lnSpc>
                <a:spcPct val="150000"/>
              </a:lnSpc>
            </a:pPr>
            <a:r>
              <a:rPr lang="zh-CN" altLang="en-US" sz="1600" b="1" dirty="0">
                <a:latin typeface="+mn-ea"/>
                <a:cs typeface="+mn-ea"/>
                <a:sym typeface="Arial" panose="020B0604020202020204" pitchFamily="34" charset="0"/>
              </a:rPr>
              <a:t>背景</a:t>
            </a:r>
            <a:r>
              <a:rPr lang="zh-CN" altLang="en-US" sz="1600" dirty="0">
                <a:latin typeface="+mn-ea"/>
                <a:cs typeface="+mn-ea"/>
                <a:sym typeface="Arial" panose="020B0604020202020204" pitchFamily="34" charset="0"/>
              </a:rPr>
              <a:t>：</a:t>
            </a:r>
            <a:r>
              <a:rPr lang="zh-CN" altLang="zh-CN" sz="1600" dirty="0">
                <a:latin typeface="+mn-ea"/>
                <a:cs typeface="+mn-ea"/>
              </a:rPr>
              <a:t>随着人类社会进入大数据的时代，人们的各类信息被政府部门、企业组织甚至个人收集</a:t>
            </a:r>
            <a:r>
              <a:rPr lang="zh-CN" altLang="en-US" sz="1600" dirty="0">
                <a:latin typeface="+mn-ea"/>
                <a:cs typeface="+mn-ea"/>
              </a:rPr>
              <a:t>，</a:t>
            </a:r>
            <a:r>
              <a:rPr lang="zh-CN" altLang="zh-CN" sz="1600" dirty="0">
                <a:latin typeface="+mn-ea"/>
                <a:cs typeface="+mn-ea"/>
              </a:rPr>
              <a:t>这些</a:t>
            </a:r>
            <a:r>
              <a:rPr lang="zh-CN" altLang="zh-CN" sz="1600" dirty="0">
                <a:solidFill>
                  <a:srgbClr val="FF0000"/>
                </a:solidFill>
                <a:latin typeface="+mn-ea"/>
                <a:cs typeface="+mn-ea"/>
              </a:rPr>
              <a:t>海量数据</a:t>
            </a:r>
            <a:r>
              <a:rPr lang="zh-CN" altLang="zh-CN" sz="1600" dirty="0">
                <a:latin typeface="+mn-ea"/>
                <a:cs typeface="+mn-ea"/>
              </a:rPr>
              <a:t>信息被用于进行</a:t>
            </a:r>
            <a:r>
              <a:rPr lang="zh-CN" altLang="zh-CN" sz="1600" dirty="0">
                <a:solidFill>
                  <a:srgbClr val="FF0000"/>
                </a:solidFill>
                <a:latin typeface="+mn-ea"/>
                <a:cs typeface="+mn-ea"/>
              </a:rPr>
              <a:t>数据挖掘</a:t>
            </a:r>
            <a:r>
              <a:rPr lang="zh-CN" altLang="zh-CN" sz="1600" dirty="0">
                <a:latin typeface="+mn-ea"/>
                <a:cs typeface="+mn-ea"/>
              </a:rPr>
              <a:t>和</a:t>
            </a:r>
            <a:r>
              <a:rPr lang="zh-CN" altLang="zh-CN" sz="1600" dirty="0">
                <a:solidFill>
                  <a:srgbClr val="FF0000"/>
                </a:solidFill>
                <a:latin typeface="+mn-ea"/>
                <a:cs typeface="+mn-ea"/>
              </a:rPr>
              <a:t>机器学习</a:t>
            </a:r>
            <a:r>
              <a:rPr lang="zh-CN" altLang="zh-CN" sz="1600" dirty="0">
                <a:latin typeface="+mn-ea"/>
                <a:cs typeface="+mn-ea"/>
              </a:rPr>
              <a:t>等研究</a:t>
            </a:r>
            <a:r>
              <a:rPr lang="zh-CN" altLang="en-US" sz="1600" dirty="0">
                <a:latin typeface="+mn-ea"/>
                <a:cs typeface="+mn-ea"/>
              </a:rPr>
              <a:t>。但是，这些数据中包含了大量个人隐私和敏感信息。如果这些数据在</a:t>
            </a:r>
            <a:r>
              <a:rPr lang="zh-CN" altLang="en-US" sz="1600" dirty="0">
                <a:solidFill>
                  <a:srgbClr val="FF0000"/>
                </a:solidFill>
                <a:latin typeface="+mn-ea"/>
                <a:cs typeface="+mn-ea"/>
              </a:rPr>
              <a:t>没有经过隐私保护处理</a:t>
            </a:r>
            <a:r>
              <a:rPr lang="zh-CN" altLang="en-US" sz="1600" dirty="0">
                <a:latin typeface="+mn-ea"/>
                <a:cs typeface="+mn-ea"/>
              </a:rPr>
              <a:t>之前就对外进行发布或者交换，会非常容易造成用户的隐私泄露。</a:t>
            </a:r>
            <a:endParaRPr lang="zh-CN" altLang="en-US" sz="1600" dirty="0">
              <a:latin typeface="宋体" panose="02010600030101010101" pitchFamily="2" charset="-122"/>
              <a:cs typeface="Times New Roman" panose="02020603050405020304" pitchFamily="18" charset="0"/>
            </a:endParaRPr>
          </a:p>
        </p:txBody>
      </p:sp>
      <p:sp>
        <p:nvSpPr>
          <p:cNvPr id="3" name="矩形 2"/>
          <p:cNvSpPr/>
          <p:nvPr/>
        </p:nvSpPr>
        <p:spPr>
          <a:xfrm>
            <a:off x="669924" y="3156295"/>
            <a:ext cx="4314200" cy="1938992"/>
          </a:xfrm>
          <a:prstGeom prst="rect">
            <a:avLst/>
          </a:prstGeom>
        </p:spPr>
        <p:txBody>
          <a:bodyPr wrap="square">
            <a:spAutoFit/>
          </a:bodyPr>
          <a:lstStyle/>
          <a:p>
            <a:pPr algn="just">
              <a:lnSpc>
                <a:spcPct val="150000"/>
              </a:lnSpc>
            </a:pPr>
            <a:r>
              <a:rPr lang="zh-CN" altLang="en-US" sz="1600" dirty="0">
                <a:solidFill>
                  <a:srgbClr val="000000"/>
                </a:solidFill>
                <a:latin typeface="+mn-ea"/>
              </a:rPr>
              <a:t>为了保护发布数据中的用户隐私信息，学者们提出了一种被称为</a:t>
            </a:r>
            <a:r>
              <a:rPr lang="zh-CN" altLang="en-US" sz="1600" dirty="0">
                <a:solidFill>
                  <a:srgbClr val="FF0000"/>
                </a:solidFill>
                <a:latin typeface="+mn-ea"/>
              </a:rPr>
              <a:t>隐私保护</a:t>
            </a:r>
            <a:r>
              <a:rPr lang="zh-CN" altLang="en-US" sz="1600" dirty="0" smtClean="0">
                <a:solidFill>
                  <a:srgbClr val="FF0000"/>
                </a:solidFill>
                <a:latin typeface="+mn-ea"/>
              </a:rPr>
              <a:t>数据发布</a:t>
            </a:r>
            <a:r>
              <a:rPr lang="zh-CN" altLang="en-US" sz="1600" dirty="0" smtClean="0">
                <a:solidFill>
                  <a:srgbClr val="000000"/>
                </a:solidFill>
                <a:latin typeface="+mn-ea"/>
              </a:rPr>
              <a:t>的技术。</a:t>
            </a:r>
            <a:r>
              <a:rPr lang="zh-CN" altLang="en-US" sz="1600" dirty="0">
                <a:solidFill>
                  <a:srgbClr val="000000"/>
                </a:solidFill>
                <a:latin typeface="+mn-ea"/>
              </a:rPr>
              <a:t>该技术主要通过</a:t>
            </a:r>
            <a:r>
              <a:rPr lang="zh-CN" altLang="en-US" sz="1600" dirty="0" smtClean="0">
                <a:solidFill>
                  <a:srgbClr val="000000"/>
                </a:solidFill>
                <a:latin typeface="+mn-ea"/>
              </a:rPr>
              <a:t>匿名</a:t>
            </a:r>
            <a:r>
              <a:rPr lang="zh-CN" altLang="en-US" sz="1600" dirty="0">
                <a:solidFill>
                  <a:srgbClr val="000000"/>
                </a:solidFill>
                <a:latin typeface="+mn-ea"/>
              </a:rPr>
              <a:t>或者添加噪音的方式对数据表中的信息进行一定程度的加密， 将用户隐私</a:t>
            </a:r>
            <a:r>
              <a:rPr lang="zh-CN" altLang="en-US" sz="1600" dirty="0" smtClean="0">
                <a:solidFill>
                  <a:srgbClr val="000000"/>
                </a:solidFill>
                <a:latin typeface="+mn-ea"/>
              </a:rPr>
              <a:t>暴露的</a:t>
            </a:r>
            <a:r>
              <a:rPr lang="zh-CN" altLang="en-US" sz="1600" dirty="0">
                <a:solidFill>
                  <a:srgbClr val="FF0000"/>
                </a:solidFill>
                <a:latin typeface="+mn-ea"/>
              </a:rPr>
              <a:t>概率</a:t>
            </a:r>
            <a:r>
              <a:rPr lang="zh-CN" altLang="en-US" sz="1600" dirty="0">
                <a:solidFill>
                  <a:srgbClr val="000000"/>
                </a:solidFill>
                <a:latin typeface="+mn-ea"/>
              </a:rPr>
              <a:t>降低在一定阈值</a:t>
            </a:r>
            <a:r>
              <a:rPr lang="zh-CN" altLang="en-US" sz="1600" dirty="0" smtClean="0">
                <a:solidFill>
                  <a:srgbClr val="000000"/>
                </a:solidFill>
                <a:latin typeface="+mn-ea"/>
              </a:rPr>
              <a:t>以内。</a:t>
            </a:r>
            <a:endParaRPr lang="zh-CN" altLang="en-US" sz="1600"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5219137" y="3623903"/>
            <a:ext cx="6565032" cy="1650106"/>
          </a:xfrm>
          <a:prstGeom prst="rect">
            <a:avLst/>
          </a:prstGeom>
          <a:noFill/>
          <a:ln>
            <a:noFill/>
          </a:ln>
        </p:spPr>
      </p:pic>
      <p:sp>
        <p:nvSpPr>
          <p:cNvPr id="6" name="矩形 5"/>
          <p:cNvSpPr/>
          <p:nvPr/>
        </p:nvSpPr>
        <p:spPr>
          <a:xfrm>
            <a:off x="7499857" y="5385522"/>
            <a:ext cx="2492990" cy="369332"/>
          </a:xfrm>
          <a:prstGeom prst="rect">
            <a:avLst/>
          </a:prstGeom>
        </p:spPr>
        <p:txBody>
          <a:bodyPr wrap="none">
            <a:spAutoFit/>
          </a:bodyPr>
          <a:lstStyle/>
          <a:p>
            <a:pPr algn="ctr">
              <a:spcAft>
                <a:spcPts val="0"/>
              </a:spcAft>
            </a:pPr>
            <a:r>
              <a:rPr lang="zh-CN" altLang="zh-CN" kern="100" dirty="0" smtClean="0">
                <a:latin typeface="+mn-ea"/>
                <a:cs typeface="Times New Roman" panose="02020603050405020304" pitchFamily="18" charset="0"/>
              </a:rPr>
              <a:t>数据</a:t>
            </a:r>
            <a:r>
              <a:rPr lang="zh-CN" altLang="zh-CN" kern="100" dirty="0">
                <a:latin typeface="+mn-ea"/>
                <a:cs typeface="Times New Roman" panose="02020603050405020304" pitchFamily="18" charset="0"/>
              </a:rPr>
              <a:t>匿名及发布的过程</a:t>
            </a:r>
            <a:endParaRPr lang="zh-CN" altLang="zh-CN" sz="12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36174196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ctrTitle"/>
          </p:nvPr>
        </p:nvSpPr>
        <p:spPr/>
        <p:txBody>
          <a:bodyPr>
            <a:normAutofit fontScale="90000"/>
          </a:bodyPr>
          <a:lstStyle/>
          <a:p>
            <a:r>
              <a:rPr lang="en-US" altLang="zh-CN" dirty="0"/>
              <a:t>Thanks.</a:t>
            </a:r>
            <a:br>
              <a:rPr lang="en-US" altLang="zh-CN" dirty="0"/>
            </a:br>
            <a:endParaRPr lang="zh-CN" altLang="en-US" b="0" dirty="0"/>
          </a:p>
        </p:txBody>
      </p:sp>
    </p:spTree>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dirty="0" smtClean="0"/>
              <a:t>1.2 </a:t>
            </a:r>
            <a:r>
              <a:rPr lang="zh-CN" altLang="en-US" dirty="0" smtClean="0"/>
              <a:t>基本概念</a:t>
            </a:r>
            <a:endParaRPr lang="zh-CN" altLang="en-US" dirty="0"/>
          </a:p>
        </p:txBody>
      </p:sp>
      <p:pic>
        <p:nvPicPr>
          <p:cNvPr id="7" name="图片 6"/>
          <p:cNvPicPr/>
          <p:nvPr/>
        </p:nvPicPr>
        <p:blipFill>
          <a:blip r:embed="rId2"/>
          <a:stretch>
            <a:fillRect/>
          </a:stretch>
        </p:blipFill>
        <p:spPr>
          <a:xfrm>
            <a:off x="669923" y="2175775"/>
            <a:ext cx="5074053" cy="2609717"/>
          </a:xfrm>
          <a:prstGeom prst="rect">
            <a:avLst/>
          </a:prstGeom>
        </p:spPr>
      </p:pic>
      <p:sp>
        <p:nvSpPr>
          <p:cNvPr id="5" name="矩形 4"/>
          <p:cNvSpPr/>
          <p:nvPr/>
        </p:nvSpPr>
        <p:spPr>
          <a:xfrm>
            <a:off x="5743976" y="1356976"/>
            <a:ext cx="6096000" cy="4893647"/>
          </a:xfrm>
          <a:prstGeom prst="rect">
            <a:avLst/>
          </a:prstGeom>
        </p:spPr>
        <p:txBody>
          <a:bodyPr>
            <a:spAutoFit/>
          </a:bodyPr>
          <a:lstStyle/>
          <a:p>
            <a:pPr algn="just">
              <a:lnSpc>
                <a:spcPct val="150000"/>
              </a:lnSpc>
              <a:spcAft>
                <a:spcPts val="0"/>
              </a:spcAft>
            </a:pPr>
            <a:r>
              <a:rPr lang="zh-CN" altLang="zh-CN" sz="1600" kern="100" dirty="0">
                <a:latin typeface="+mn-ea"/>
                <a:cs typeface="Times New Roman" panose="02020603050405020304" pitchFamily="18" charset="0"/>
              </a:rPr>
              <a:t>三种属性类型</a:t>
            </a:r>
            <a:r>
              <a:rPr lang="zh-CN" altLang="zh-CN"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algn="just">
              <a:lnSpc>
                <a:spcPct val="150000"/>
              </a:lnSpc>
              <a:spcAft>
                <a:spcPts val="0"/>
              </a:spcAft>
            </a:pPr>
            <a:endParaRPr lang="zh-CN" altLang="zh-CN" sz="1600" kern="100" dirty="0">
              <a:latin typeface="+mn-ea"/>
              <a:cs typeface="Times New Roman" panose="02020603050405020304" pitchFamily="18" charset="0"/>
            </a:endParaRPr>
          </a:p>
          <a:p>
            <a:pPr algn="just">
              <a:lnSpc>
                <a:spcPct val="150000"/>
              </a:lnSpc>
              <a:spcAft>
                <a:spcPts val="0"/>
              </a:spcAft>
            </a:pPr>
            <a:r>
              <a:rPr lang="en-US" altLang="zh-CN" sz="1600" kern="100" dirty="0">
                <a:latin typeface="+mn-ea"/>
                <a:cs typeface="Times New Roman" panose="02020603050405020304" pitchFamily="18" charset="0"/>
              </a:rPr>
              <a:t>1.</a:t>
            </a:r>
            <a:r>
              <a:rPr lang="zh-CN" altLang="zh-CN" sz="1600" kern="100" dirty="0">
                <a:solidFill>
                  <a:srgbClr val="FF0000"/>
                </a:solidFill>
                <a:latin typeface="+mn-ea"/>
                <a:cs typeface="Times New Roman" panose="02020603050405020304" pitchFamily="18" charset="0"/>
              </a:rPr>
              <a:t>标识符属性</a:t>
            </a:r>
            <a:r>
              <a:rPr lang="zh-CN" altLang="zh-CN" sz="1600" kern="100" dirty="0">
                <a:latin typeface="+mn-ea"/>
                <a:cs typeface="Times New Roman" panose="02020603050405020304" pitchFamily="18" charset="0"/>
              </a:rPr>
              <a:t>：唯一或在很大程度上识别用户身份的属性，在发布数据中需要移</a:t>
            </a:r>
            <a:r>
              <a:rPr lang="zh-CN" altLang="zh-CN" sz="1600" kern="100" dirty="0" smtClean="0">
                <a:latin typeface="+mn-ea"/>
                <a:cs typeface="Times New Roman" panose="02020603050405020304" pitchFamily="18" charset="0"/>
              </a:rPr>
              <a:t>除</a:t>
            </a:r>
            <a:r>
              <a:rPr lang="zh-CN" altLang="en-US"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algn="just">
              <a:lnSpc>
                <a:spcPct val="150000"/>
              </a:lnSpc>
              <a:spcAft>
                <a:spcPts val="0"/>
              </a:spcAft>
            </a:pPr>
            <a:endParaRPr lang="zh-CN" altLang="zh-CN" sz="1600" kern="100" dirty="0">
              <a:latin typeface="+mn-ea"/>
              <a:cs typeface="Times New Roman" panose="02020603050405020304" pitchFamily="18" charset="0"/>
            </a:endParaRPr>
          </a:p>
          <a:p>
            <a:pPr algn="just">
              <a:lnSpc>
                <a:spcPct val="150000"/>
              </a:lnSpc>
              <a:spcAft>
                <a:spcPts val="0"/>
              </a:spcAft>
            </a:pPr>
            <a:r>
              <a:rPr lang="en-US" altLang="zh-CN" sz="1600" kern="100" dirty="0" smtClean="0">
                <a:latin typeface="+mn-ea"/>
                <a:cs typeface="Times New Roman" panose="02020603050405020304" pitchFamily="18" charset="0"/>
              </a:rPr>
              <a:t>2.QI</a:t>
            </a:r>
            <a:r>
              <a:rPr lang="zh-CN" altLang="en-US" sz="1600" kern="100" dirty="0" smtClean="0">
                <a:solidFill>
                  <a:srgbClr val="FF0000"/>
                </a:solidFill>
                <a:latin typeface="+mn-ea"/>
                <a:cs typeface="Times New Roman" panose="02020603050405020304" pitchFamily="18" charset="0"/>
              </a:rPr>
              <a:t>准标识符</a:t>
            </a:r>
            <a:r>
              <a:rPr lang="zh-CN" altLang="zh-CN" sz="1600" kern="100" dirty="0" smtClean="0">
                <a:latin typeface="+mn-ea"/>
                <a:cs typeface="Times New Roman" panose="02020603050405020304" pitchFamily="18" charset="0"/>
              </a:rPr>
              <a:t>：</a:t>
            </a:r>
            <a:r>
              <a:rPr lang="zh-CN" altLang="zh-CN" sz="1600" kern="100" dirty="0">
                <a:latin typeface="+mn-ea"/>
                <a:cs typeface="Times New Roman" panose="02020603050405020304" pitchFamily="18" charset="0"/>
              </a:rPr>
              <a:t>用户的一般属性记录用户的非敏感信息，尽管单一项属性无法准确识别用户的身份，但多项</a:t>
            </a:r>
            <a:r>
              <a:rPr lang="en-US" altLang="zh-CN" sz="1600" kern="100" dirty="0">
                <a:latin typeface="+mn-ea"/>
                <a:cs typeface="Times New Roman" panose="02020603050405020304" pitchFamily="18" charset="0"/>
              </a:rPr>
              <a:t>QI</a:t>
            </a:r>
            <a:r>
              <a:rPr lang="zh-CN" altLang="zh-CN" sz="1600" kern="100" dirty="0">
                <a:latin typeface="+mn-ea"/>
                <a:cs typeface="Times New Roman" panose="02020603050405020304" pitchFamily="18" charset="0"/>
              </a:rPr>
              <a:t>值作为条件在数据表中匹配时会有极大的概率辨认用户的真实</a:t>
            </a:r>
            <a:r>
              <a:rPr lang="zh-CN" altLang="zh-CN" sz="1600" kern="100" dirty="0" smtClean="0">
                <a:latin typeface="+mn-ea"/>
                <a:cs typeface="Times New Roman" panose="02020603050405020304" pitchFamily="18" charset="0"/>
              </a:rPr>
              <a:t>身份</a:t>
            </a:r>
            <a:r>
              <a:rPr lang="zh-CN" altLang="en-US"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algn="just">
              <a:lnSpc>
                <a:spcPct val="150000"/>
              </a:lnSpc>
              <a:spcAft>
                <a:spcPts val="0"/>
              </a:spcAft>
            </a:pPr>
            <a:endParaRPr lang="en-US" altLang="zh-CN" sz="1600" kern="100" dirty="0">
              <a:latin typeface="+mn-ea"/>
              <a:cs typeface="Times New Roman" panose="02020603050405020304" pitchFamily="18" charset="0"/>
            </a:endParaRPr>
          </a:p>
          <a:p>
            <a:pPr algn="just">
              <a:lnSpc>
                <a:spcPct val="150000"/>
              </a:lnSpc>
              <a:spcAft>
                <a:spcPts val="0"/>
              </a:spcAft>
            </a:pPr>
            <a:r>
              <a:rPr lang="en-US" altLang="zh-CN" sz="1600" kern="100" dirty="0" smtClean="0">
                <a:latin typeface="+mn-ea"/>
                <a:cs typeface="Times New Roman" panose="02020603050405020304" pitchFamily="18" charset="0"/>
              </a:rPr>
              <a:t>3</a:t>
            </a:r>
            <a:r>
              <a:rPr lang="en-US" altLang="zh-CN" sz="1600" kern="100" dirty="0">
                <a:latin typeface="+mn-ea"/>
                <a:cs typeface="Times New Roman" panose="02020603050405020304" pitchFamily="18" charset="0"/>
              </a:rPr>
              <a:t>.</a:t>
            </a:r>
            <a:r>
              <a:rPr lang="zh-CN" altLang="zh-CN" sz="1600" kern="100" dirty="0">
                <a:solidFill>
                  <a:srgbClr val="FF0000"/>
                </a:solidFill>
                <a:latin typeface="+mn-ea"/>
                <a:cs typeface="Times New Roman" panose="02020603050405020304" pitchFamily="18" charset="0"/>
              </a:rPr>
              <a:t>敏感属性</a:t>
            </a:r>
            <a:r>
              <a:rPr lang="zh-CN" altLang="zh-CN" sz="1600" kern="100" dirty="0" smtClean="0">
                <a:latin typeface="+mn-ea"/>
                <a:cs typeface="Times New Roman" panose="02020603050405020304" pitchFamily="18" charset="0"/>
              </a:rPr>
              <a:t>：用户</a:t>
            </a:r>
            <a:r>
              <a:rPr lang="zh-CN" altLang="zh-CN" sz="1600" kern="100" dirty="0">
                <a:latin typeface="+mn-ea"/>
                <a:cs typeface="Times New Roman" panose="02020603050405020304" pitchFamily="18" charset="0"/>
              </a:rPr>
              <a:t>的敏感</a:t>
            </a:r>
            <a:r>
              <a:rPr lang="zh-CN" altLang="zh-CN" sz="1600" kern="100" dirty="0" smtClean="0">
                <a:latin typeface="+mn-ea"/>
                <a:cs typeface="Times New Roman" panose="02020603050405020304" pitchFamily="18" charset="0"/>
              </a:rPr>
              <a:t>信息</a:t>
            </a:r>
            <a:r>
              <a:rPr lang="zh-CN" altLang="en-US"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algn="just">
              <a:lnSpc>
                <a:spcPct val="150000"/>
              </a:lnSpc>
              <a:spcAft>
                <a:spcPts val="0"/>
              </a:spcAft>
            </a:pPr>
            <a:endParaRPr lang="en-US" altLang="zh-CN" sz="1600" kern="100" dirty="0" smtClean="0">
              <a:latin typeface="+mn-ea"/>
              <a:cs typeface="Times New Roman" panose="02020603050405020304" pitchFamily="18" charset="0"/>
            </a:endParaRPr>
          </a:p>
          <a:p>
            <a:pPr algn="just">
              <a:lnSpc>
                <a:spcPct val="150000"/>
              </a:lnSpc>
              <a:spcAft>
                <a:spcPts val="0"/>
              </a:spcAft>
            </a:pPr>
            <a:r>
              <a:rPr lang="zh-CN" altLang="zh-CN" sz="1600" kern="100" dirty="0" smtClean="0">
                <a:latin typeface="+mn-ea"/>
                <a:cs typeface="Times New Roman" panose="02020603050405020304" pitchFamily="18" charset="0"/>
              </a:rPr>
              <a:t>例如</a:t>
            </a:r>
            <a:r>
              <a:rPr lang="zh-CN" altLang="zh-CN" sz="1600" kern="100" dirty="0">
                <a:latin typeface="+mn-ea"/>
                <a:cs typeface="Times New Roman" panose="02020603050405020304" pitchFamily="18" charset="0"/>
              </a:rPr>
              <a:t>，在表</a:t>
            </a:r>
            <a:r>
              <a:rPr lang="en-US" altLang="zh-CN" sz="1600" kern="100" dirty="0">
                <a:latin typeface="+mn-ea"/>
                <a:cs typeface="Times New Roman" panose="02020603050405020304" pitchFamily="18" charset="0"/>
              </a:rPr>
              <a:t> 1.1 </a:t>
            </a:r>
            <a:r>
              <a:rPr lang="zh-CN" altLang="zh-CN" sz="1600" kern="100" dirty="0">
                <a:latin typeface="+mn-ea"/>
                <a:cs typeface="Times New Roman" panose="02020603050405020304" pitchFamily="18" charset="0"/>
              </a:rPr>
              <a:t>中，姓名属于标识符属性，年龄、性别和邮政编码属于</a:t>
            </a:r>
            <a:r>
              <a:rPr lang="en-US" altLang="zh-CN" sz="1600" kern="100" dirty="0">
                <a:latin typeface="+mn-ea"/>
                <a:cs typeface="Times New Roman" panose="02020603050405020304" pitchFamily="18" charset="0"/>
              </a:rPr>
              <a:t> QI </a:t>
            </a:r>
            <a:r>
              <a:rPr lang="zh-CN" altLang="zh-CN" sz="1600" kern="100" dirty="0">
                <a:latin typeface="+mn-ea"/>
                <a:cs typeface="Times New Roman" panose="02020603050405020304" pitchFamily="18" charset="0"/>
              </a:rPr>
              <a:t>属性，疾病属于 敏感属性。</a:t>
            </a:r>
            <a:endParaRPr lang="zh-CN" altLang="zh-CN" sz="16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153118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dirty="0" smtClean="0"/>
              <a:t>1.3 </a:t>
            </a:r>
            <a:r>
              <a:rPr lang="zh-CN" altLang="en-US" dirty="0" smtClean="0"/>
              <a:t>匿名原则</a:t>
            </a:r>
            <a:endParaRPr lang="zh-CN" altLang="en-US" dirty="0"/>
          </a:p>
        </p:txBody>
      </p:sp>
      <p:sp>
        <p:nvSpPr>
          <p:cNvPr id="3" name="矩形 2"/>
          <p:cNvSpPr/>
          <p:nvPr/>
        </p:nvSpPr>
        <p:spPr>
          <a:xfrm>
            <a:off x="1159433" y="1199764"/>
            <a:ext cx="6542134" cy="787523"/>
          </a:xfrm>
          <a:prstGeom prst="rect">
            <a:avLst/>
          </a:prstGeom>
        </p:spPr>
        <p:txBody>
          <a:bodyPr wrap="square">
            <a:spAutoFit/>
          </a:bodyPr>
          <a:lstStyle/>
          <a:p>
            <a:pPr>
              <a:lnSpc>
                <a:spcPct val="150000"/>
              </a:lnSpc>
            </a:pPr>
            <a:r>
              <a:rPr lang="en-US" altLang="zh-CN" sz="1600" dirty="0" smtClean="0">
                <a:latin typeface="+mn-ea"/>
                <a:cs typeface="Times New Roman" panose="02020603050405020304" pitchFamily="18" charset="0"/>
              </a:rPr>
              <a:t>1. k-Anonymity </a:t>
            </a:r>
            <a:r>
              <a:rPr lang="zh-CN" altLang="zh-CN" sz="1600" dirty="0" smtClean="0">
                <a:latin typeface="+mn-ea"/>
                <a:cs typeface="Times New Roman" panose="02020603050405020304" pitchFamily="18" charset="0"/>
              </a:rPr>
              <a:t>可以避免身份泄露，这是因为被</a:t>
            </a:r>
            <a:r>
              <a:rPr lang="en-US" altLang="zh-CN" sz="1600" dirty="0" smtClean="0">
                <a:latin typeface="+mn-ea"/>
                <a:cs typeface="Times New Roman" panose="02020603050405020304" pitchFamily="18" charset="0"/>
              </a:rPr>
              <a:t>k</a:t>
            </a:r>
            <a:r>
              <a:rPr lang="zh-CN" altLang="zh-CN" sz="1600" dirty="0" smtClean="0">
                <a:latin typeface="+mn-ea"/>
                <a:cs typeface="Times New Roman" panose="02020603050405020304" pitchFamily="18" charset="0"/>
              </a:rPr>
              <a:t>匿名化的数据集中的记录无法被映射回与原始数据集相对应的记录。</a:t>
            </a:r>
            <a:endParaRPr lang="zh-CN" altLang="en-US" sz="1600" dirty="0">
              <a:latin typeface="+mn-ea"/>
            </a:endParaRPr>
          </a:p>
        </p:txBody>
      </p:sp>
      <p:pic>
        <p:nvPicPr>
          <p:cNvPr id="8" name="图片 7"/>
          <p:cNvPicPr/>
          <p:nvPr/>
        </p:nvPicPr>
        <p:blipFill>
          <a:blip r:embed="rId2"/>
          <a:stretch>
            <a:fillRect/>
          </a:stretch>
        </p:blipFill>
        <p:spPr>
          <a:xfrm>
            <a:off x="6338819" y="2123094"/>
            <a:ext cx="4904437" cy="2577696"/>
          </a:xfrm>
          <a:prstGeom prst="rect">
            <a:avLst/>
          </a:prstGeom>
        </p:spPr>
      </p:pic>
      <p:pic>
        <p:nvPicPr>
          <p:cNvPr id="9" name="图片 8"/>
          <p:cNvPicPr/>
          <p:nvPr/>
        </p:nvPicPr>
        <p:blipFill>
          <a:blip r:embed="rId3"/>
          <a:stretch>
            <a:fillRect/>
          </a:stretch>
        </p:blipFill>
        <p:spPr>
          <a:xfrm>
            <a:off x="1159431" y="2213246"/>
            <a:ext cx="4468636" cy="2487544"/>
          </a:xfrm>
          <a:prstGeom prst="rect">
            <a:avLst/>
          </a:prstGeom>
        </p:spPr>
      </p:pic>
      <p:sp>
        <p:nvSpPr>
          <p:cNvPr id="10" name="右箭头 9"/>
          <p:cNvSpPr/>
          <p:nvPr/>
        </p:nvSpPr>
        <p:spPr>
          <a:xfrm>
            <a:off x="5711973" y="3457018"/>
            <a:ext cx="542939" cy="342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59432" y="4734024"/>
            <a:ext cx="7314978" cy="830997"/>
          </a:xfrm>
          <a:prstGeom prst="rect">
            <a:avLst/>
          </a:prstGeom>
        </p:spPr>
        <p:txBody>
          <a:bodyPr wrap="square">
            <a:spAutoFit/>
          </a:bodyPr>
          <a:lstStyle/>
          <a:p>
            <a:pPr algn="just" fontAlgn="base">
              <a:lnSpc>
                <a:spcPct val="150000"/>
              </a:lnSpc>
              <a:spcAft>
                <a:spcPts val="0"/>
              </a:spcAft>
            </a:pPr>
            <a:r>
              <a:rPr lang="zh-CN" altLang="zh-CN" sz="1600" kern="100" dirty="0" smtClean="0">
                <a:latin typeface="+mn-ea"/>
                <a:cs typeface="Times New Roman" panose="02020603050405020304" pitchFamily="18" charset="0"/>
              </a:rPr>
              <a:t>在</a:t>
            </a:r>
            <a:r>
              <a:rPr lang="zh-CN" altLang="zh-CN" sz="1600" kern="100" dirty="0">
                <a:latin typeface="+mn-ea"/>
                <a:cs typeface="Times New Roman" panose="02020603050405020304" pitchFamily="18" charset="0"/>
              </a:rPr>
              <a:t>表</a:t>
            </a:r>
            <a:r>
              <a:rPr lang="en-US" altLang="zh-CN" sz="1600" kern="100" dirty="0">
                <a:latin typeface="+mn-ea"/>
                <a:cs typeface="Times New Roman" panose="02020603050405020304" pitchFamily="18" charset="0"/>
              </a:rPr>
              <a:t>2.1</a:t>
            </a:r>
            <a:r>
              <a:rPr lang="zh-CN" altLang="zh-CN" sz="1600" kern="100" dirty="0">
                <a:latin typeface="+mn-ea"/>
                <a:cs typeface="Times New Roman" panose="02020603050405020304" pitchFamily="18" charset="0"/>
              </a:rPr>
              <a:t>中，攻击者使用任意个体的</a:t>
            </a:r>
            <a:r>
              <a:rPr lang="en-US" altLang="zh-CN" sz="1600" kern="100" dirty="0">
                <a:latin typeface="+mn-ea"/>
                <a:cs typeface="Times New Roman" panose="02020603050405020304" pitchFamily="18" charset="0"/>
              </a:rPr>
              <a:t>QI</a:t>
            </a:r>
            <a:r>
              <a:rPr lang="zh-CN" altLang="zh-CN" sz="1600" kern="100" dirty="0">
                <a:latin typeface="+mn-ea"/>
                <a:cs typeface="Times New Roman" panose="02020603050405020304" pitchFamily="18" charset="0"/>
              </a:rPr>
              <a:t>值进行匹配将至少得到两个无法区分的个体，因此，攻击者无法</a:t>
            </a:r>
            <a:r>
              <a:rPr lang="zh-CN" altLang="zh-CN" sz="1600" kern="100" dirty="0" smtClean="0">
                <a:latin typeface="+mn-ea"/>
                <a:cs typeface="Times New Roman" panose="02020603050405020304" pitchFamily="18" charset="0"/>
              </a:rPr>
              <a:t>准确地</a:t>
            </a:r>
            <a:r>
              <a:rPr lang="zh-CN" altLang="zh-CN" sz="1600" kern="100" dirty="0">
                <a:latin typeface="+mn-ea"/>
                <a:cs typeface="Times New Roman" panose="02020603050405020304" pitchFamily="18" charset="0"/>
              </a:rPr>
              <a:t>获得目标用户在数据表中的个体</a:t>
            </a:r>
            <a:r>
              <a:rPr lang="zh-CN" altLang="zh-CN" sz="1600" kern="100" dirty="0" smtClean="0">
                <a:latin typeface="+mn-ea"/>
                <a:cs typeface="Times New Roman" panose="02020603050405020304" pitchFamily="18" charset="0"/>
              </a:rPr>
              <a:t>标识</a:t>
            </a:r>
            <a:r>
              <a:rPr lang="zh-CN" altLang="en-US" sz="1600" kern="100" dirty="0" smtClean="0">
                <a:latin typeface="+mn-ea"/>
                <a:cs typeface="Times New Roman" panose="02020603050405020304" pitchFamily="18" charset="0"/>
              </a:rPr>
              <a:t>（</a:t>
            </a:r>
            <a:r>
              <a:rPr lang="en-US" altLang="zh-CN" sz="1600" kern="100" dirty="0">
                <a:latin typeface="+mn-ea"/>
                <a:cs typeface="Times New Roman" panose="02020603050405020304" pitchFamily="18" charset="0"/>
              </a:rPr>
              <a:t>N</a:t>
            </a:r>
            <a:r>
              <a:rPr lang="en-US" altLang="zh-CN" sz="1600" kern="100" dirty="0" smtClean="0">
                <a:latin typeface="+mn-ea"/>
                <a:cs typeface="Times New Roman" panose="02020603050405020304" pitchFamily="18" charset="0"/>
              </a:rPr>
              <a:t>ame</a:t>
            </a:r>
            <a:r>
              <a:rPr lang="zh-CN" altLang="en-US" sz="1600" kern="100" dirty="0" smtClean="0">
                <a:latin typeface="+mn-ea"/>
                <a:cs typeface="Times New Roman" panose="02020603050405020304" pitchFamily="18" charset="0"/>
              </a:rPr>
              <a:t>）</a:t>
            </a:r>
            <a:r>
              <a:rPr lang="zh-CN" altLang="zh-CN" sz="1600" kern="100" dirty="0" smtClean="0">
                <a:latin typeface="+mn-ea"/>
                <a:cs typeface="Times New Roman" panose="02020603050405020304" pitchFamily="18" charset="0"/>
              </a:rPr>
              <a:t>。</a:t>
            </a:r>
            <a:endParaRPr lang="zh-CN" altLang="zh-CN" sz="1600" kern="100" dirty="0">
              <a:effectLst/>
              <a:latin typeface="+mn-ea"/>
              <a:cs typeface="Times New Roman" panose="02020603050405020304" pitchFamily="18" charset="0"/>
            </a:endParaRPr>
          </a:p>
        </p:txBody>
      </p:sp>
      <p:sp>
        <p:nvSpPr>
          <p:cNvPr id="12" name="矩形 11"/>
          <p:cNvSpPr/>
          <p:nvPr/>
        </p:nvSpPr>
        <p:spPr>
          <a:xfrm>
            <a:off x="1159431" y="5598255"/>
            <a:ext cx="8023205" cy="738664"/>
          </a:xfrm>
          <a:prstGeom prst="rect">
            <a:avLst/>
          </a:prstGeom>
        </p:spPr>
        <p:txBody>
          <a:bodyPr wrap="square">
            <a:spAutoFit/>
          </a:bodyPr>
          <a:lstStyle/>
          <a:p>
            <a:pPr algn="just">
              <a:lnSpc>
                <a:spcPct val="150000"/>
              </a:lnSpc>
            </a:pPr>
            <a:r>
              <a:rPr lang="zh-CN" altLang="zh-CN" sz="1400" dirty="0">
                <a:latin typeface="+mn-ea"/>
                <a:cs typeface="Times New Roman" panose="02020603050405020304" pitchFamily="18" charset="0"/>
              </a:rPr>
              <a:t>缺点：</a:t>
            </a:r>
            <a:r>
              <a:rPr lang="en-US" altLang="zh-CN" sz="1400" dirty="0">
                <a:latin typeface="+mn-ea"/>
                <a:cs typeface="Times New Roman" panose="02020603050405020304" pitchFamily="18" charset="0"/>
              </a:rPr>
              <a:t>k-Anonymity</a:t>
            </a:r>
            <a:r>
              <a:rPr lang="zh-CN" altLang="zh-CN" sz="1400" dirty="0">
                <a:latin typeface="+mn-ea"/>
                <a:cs typeface="Times New Roman" panose="02020603050405020304" pitchFamily="18" charset="0"/>
              </a:rPr>
              <a:t>不能保护</a:t>
            </a:r>
            <a:r>
              <a:rPr lang="zh-CN" altLang="zh-CN" sz="1400" dirty="0">
                <a:solidFill>
                  <a:srgbClr val="FF0000"/>
                </a:solidFill>
                <a:latin typeface="+mn-ea"/>
                <a:cs typeface="Times New Roman" panose="02020603050405020304" pitchFamily="18" charset="0"/>
              </a:rPr>
              <a:t>敏感属性</a:t>
            </a:r>
            <a:r>
              <a:rPr lang="zh-CN" altLang="zh-CN" sz="1400" dirty="0">
                <a:latin typeface="+mn-ea"/>
                <a:cs typeface="Times New Roman" panose="02020603050405020304" pitchFamily="18" charset="0"/>
              </a:rPr>
              <a:t>的泄露。比如：具有相同</a:t>
            </a:r>
            <a:r>
              <a:rPr lang="en-US" altLang="zh-CN" sz="1400" dirty="0">
                <a:latin typeface="+mn-ea"/>
                <a:cs typeface="Times New Roman" panose="02020603050405020304" pitchFamily="18" charset="0"/>
              </a:rPr>
              <a:t>QI</a:t>
            </a:r>
            <a:r>
              <a:rPr lang="zh-CN" altLang="zh-CN" sz="1400" dirty="0">
                <a:latin typeface="+mn-ea"/>
                <a:cs typeface="Times New Roman" panose="02020603050405020304" pitchFamily="18" charset="0"/>
              </a:rPr>
              <a:t>属性的</a:t>
            </a:r>
            <a:r>
              <a:rPr lang="en-US" altLang="zh-CN" sz="1400" dirty="0">
                <a:latin typeface="+mn-ea"/>
                <a:cs typeface="Times New Roman" panose="02020603050405020304" pitchFamily="18" charset="0"/>
              </a:rPr>
              <a:t>k</a:t>
            </a:r>
            <a:r>
              <a:rPr lang="zh-CN" altLang="zh-CN" sz="1400" dirty="0">
                <a:latin typeface="+mn-ea"/>
                <a:cs typeface="Times New Roman" panose="02020603050405020304" pitchFamily="18" charset="0"/>
              </a:rPr>
              <a:t>个病人，都患有相同的疾病，那只要确定了某个具有类似</a:t>
            </a:r>
            <a:r>
              <a:rPr lang="en-US" altLang="zh-CN" sz="1400" dirty="0">
                <a:latin typeface="+mn-ea"/>
                <a:cs typeface="Times New Roman" panose="02020603050405020304" pitchFamily="18" charset="0"/>
              </a:rPr>
              <a:t>QI</a:t>
            </a:r>
            <a:r>
              <a:rPr lang="zh-CN" altLang="zh-CN" sz="1400" dirty="0">
                <a:latin typeface="+mn-ea"/>
                <a:cs typeface="Times New Roman" panose="02020603050405020304" pitchFamily="18" charset="0"/>
              </a:rPr>
              <a:t>值的病人身份，就能推断出患有该病。如表</a:t>
            </a:r>
            <a:r>
              <a:rPr lang="en-US" altLang="zh-CN" sz="1400" dirty="0">
                <a:latin typeface="+mn-ea"/>
                <a:cs typeface="Times New Roman" panose="02020603050405020304" pitchFamily="18" charset="0"/>
              </a:rPr>
              <a:t>2.1</a:t>
            </a:r>
            <a:r>
              <a:rPr lang="zh-CN" altLang="zh-CN" sz="1400" dirty="0">
                <a:latin typeface="+mn-ea"/>
                <a:cs typeface="Times New Roman" panose="02020603050405020304" pitchFamily="18" charset="0"/>
              </a:rPr>
              <a:t>的</a:t>
            </a:r>
            <a:r>
              <a:rPr lang="en-US" altLang="zh-CN" sz="1400" dirty="0">
                <a:latin typeface="+mn-ea"/>
                <a:cs typeface="Times New Roman" panose="02020603050405020304" pitchFamily="18" charset="0"/>
              </a:rPr>
              <a:t>1004</a:t>
            </a:r>
            <a:r>
              <a:rPr lang="zh-CN" altLang="zh-CN" sz="1400" dirty="0">
                <a:latin typeface="+mn-ea"/>
                <a:cs typeface="Times New Roman" panose="02020603050405020304" pitchFamily="18" charset="0"/>
              </a:rPr>
              <a:t>和</a:t>
            </a:r>
            <a:r>
              <a:rPr lang="en-US" altLang="zh-CN" sz="1400" dirty="0">
                <a:latin typeface="+mn-ea"/>
                <a:cs typeface="Times New Roman" panose="02020603050405020304" pitchFamily="18" charset="0"/>
              </a:rPr>
              <a:t>1005</a:t>
            </a:r>
            <a:r>
              <a:rPr lang="zh-CN" altLang="zh-CN" sz="1400" dirty="0">
                <a:latin typeface="+mn-ea"/>
                <a:cs typeface="Times New Roman" panose="02020603050405020304" pitchFamily="18" charset="0"/>
              </a:rPr>
              <a:t>。</a:t>
            </a:r>
            <a:endParaRPr lang="zh-CN" altLang="en-US" sz="1400" dirty="0">
              <a:latin typeface="+mn-ea"/>
            </a:endParaRPr>
          </a:p>
        </p:txBody>
      </p:sp>
    </p:spTree>
    <p:extLst>
      <p:ext uri="{BB962C8B-B14F-4D97-AF65-F5344CB8AC3E}">
        <p14:creationId xmlns:p14="http://schemas.microsoft.com/office/powerpoint/2010/main" val="1758936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dirty="0" smtClean="0"/>
              <a:t>1.3 </a:t>
            </a:r>
            <a:r>
              <a:rPr lang="zh-CN" altLang="en-US" dirty="0" smtClean="0"/>
              <a:t>匿名原则</a:t>
            </a:r>
            <a:endParaRPr lang="zh-CN" altLang="en-US" dirty="0"/>
          </a:p>
        </p:txBody>
      </p:sp>
      <p:sp>
        <p:nvSpPr>
          <p:cNvPr id="5" name="矩形 4"/>
          <p:cNvSpPr/>
          <p:nvPr/>
        </p:nvSpPr>
        <p:spPr>
          <a:xfrm>
            <a:off x="669924" y="1595839"/>
            <a:ext cx="10850563" cy="2954655"/>
          </a:xfrm>
          <a:prstGeom prst="rect">
            <a:avLst/>
          </a:prstGeom>
        </p:spPr>
        <p:txBody>
          <a:bodyPr wrap="square">
            <a:spAutoFit/>
          </a:bodyPr>
          <a:lstStyle/>
          <a:p>
            <a:pPr algn="just">
              <a:lnSpc>
                <a:spcPct val="150000"/>
              </a:lnSpc>
            </a:pPr>
            <a:r>
              <a:rPr lang="en-US" altLang="zh-CN" sz="1600" dirty="0" smtClean="0">
                <a:latin typeface="+mn-ea"/>
                <a:cs typeface="Times New Roman" panose="02020603050405020304" pitchFamily="18" charset="0"/>
              </a:rPr>
              <a:t>2. p-Sensitive k-Anonymity (</a:t>
            </a:r>
            <a:r>
              <a:rPr lang="zh-CN" altLang="zh-CN" sz="1600" dirty="0" smtClean="0">
                <a:latin typeface="+mn-ea"/>
                <a:cs typeface="Times New Roman" panose="02020603050405020304" pitchFamily="18" charset="0"/>
              </a:rPr>
              <a:t>用于防</a:t>
            </a:r>
            <a:r>
              <a:rPr lang="zh-CN" altLang="en-US" sz="1600" dirty="0" smtClean="0">
                <a:latin typeface="+mn-ea"/>
                <a:cs typeface="Times New Roman" panose="02020603050405020304" pitchFamily="18" charset="0"/>
              </a:rPr>
              <a:t>止敏</a:t>
            </a:r>
            <a:r>
              <a:rPr lang="zh-CN" altLang="zh-CN" sz="1600" dirty="0" smtClean="0">
                <a:latin typeface="+mn-ea"/>
                <a:cs typeface="Times New Roman" panose="02020603050405020304" pitchFamily="18" charset="0"/>
              </a:rPr>
              <a:t>感</a:t>
            </a:r>
            <a:r>
              <a:rPr lang="zh-CN" altLang="zh-CN" sz="1600" dirty="0">
                <a:latin typeface="+mn-ea"/>
                <a:cs typeface="Times New Roman" panose="02020603050405020304" pitchFamily="18" charset="0"/>
              </a:rPr>
              <a:t>属性的</a:t>
            </a:r>
            <a:r>
              <a:rPr lang="zh-CN" altLang="zh-CN" sz="1600" dirty="0" smtClean="0">
                <a:latin typeface="+mn-ea"/>
                <a:cs typeface="Times New Roman" panose="02020603050405020304" pitchFamily="18" charset="0"/>
              </a:rPr>
              <a:t>泄露</a:t>
            </a:r>
            <a:r>
              <a:rPr lang="en-US" altLang="zh-CN" sz="1600" dirty="0" smtClean="0">
                <a:latin typeface="+mn-ea"/>
                <a:cs typeface="Times New Roman" panose="02020603050405020304" pitchFamily="18" charset="0"/>
              </a:rPr>
              <a:t>)</a:t>
            </a:r>
          </a:p>
          <a:p>
            <a:pPr algn="just">
              <a:lnSpc>
                <a:spcPct val="150000"/>
              </a:lnSpc>
            </a:pPr>
            <a:endParaRPr lang="en-US" altLang="zh-CN" sz="1600" dirty="0" smtClean="0">
              <a:latin typeface="+mn-ea"/>
              <a:cs typeface="Times New Roman" panose="02020603050405020304" pitchFamily="18" charset="0"/>
            </a:endParaRPr>
          </a:p>
          <a:p>
            <a:pPr algn="just">
              <a:lnSpc>
                <a:spcPct val="150000"/>
              </a:lnSpc>
            </a:pPr>
            <a:r>
              <a:rPr lang="zh-CN" altLang="zh-CN" sz="1600" dirty="0" smtClean="0"/>
              <a:t>定义</a:t>
            </a:r>
            <a:r>
              <a:rPr lang="zh-CN" altLang="zh-CN" sz="1600" dirty="0"/>
              <a:t>：</a:t>
            </a:r>
            <a:r>
              <a:rPr lang="en-US" altLang="zh-CN" sz="1600" dirty="0"/>
              <a:t>k&gt;1 </a:t>
            </a:r>
            <a:r>
              <a:rPr lang="zh-CN" altLang="zh-CN" sz="1600" dirty="0"/>
              <a:t>并且 </a:t>
            </a:r>
            <a:r>
              <a:rPr lang="en-US" altLang="zh-CN" sz="1600" dirty="0"/>
              <a:t>p&lt;=k,</a:t>
            </a:r>
            <a:r>
              <a:rPr lang="zh-CN" altLang="zh-CN" sz="1600" dirty="0"/>
              <a:t>在满足</a:t>
            </a:r>
            <a:r>
              <a:rPr lang="en-US" altLang="zh-CN" sz="1600" dirty="0"/>
              <a:t>k-Anonymity</a:t>
            </a:r>
            <a:r>
              <a:rPr lang="zh-CN" altLang="zh-CN" sz="1600" dirty="0"/>
              <a:t>的前提下，具有相同</a:t>
            </a:r>
            <a:r>
              <a:rPr lang="en-US" altLang="zh-CN" sz="1600" dirty="0"/>
              <a:t>QI</a:t>
            </a:r>
            <a:r>
              <a:rPr lang="zh-CN" altLang="zh-CN" sz="1600" dirty="0"/>
              <a:t>值的记录至少有</a:t>
            </a:r>
            <a:r>
              <a:rPr lang="en-US" altLang="zh-CN" sz="1600" dirty="0"/>
              <a:t>p</a:t>
            </a:r>
            <a:r>
              <a:rPr lang="zh-CN" altLang="zh-CN" sz="1600" dirty="0"/>
              <a:t>种不同的敏感属性值</a:t>
            </a:r>
            <a:r>
              <a:rPr lang="zh-CN" altLang="zh-CN" sz="1600" dirty="0" smtClean="0"/>
              <a:t>。</a:t>
            </a:r>
            <a:endParaRPr lang="en-US" altLang="zh-CN" sz="1600" dirty="0" smtClean="0"/>
          </a:p>
          <a:p>
            <a:pPr algn="just">
              <a:lnSpc>
                <a:spcPct val="150000"/>
              </a:lnSpc>
            </a:pPr>
            <a:endParaRPr lang="en-US" altLang="zh-CN" sz="1600" dirty="0" smtClean="0"/>
          </a:p>
          <a:p>
            <a:pPr algn="just">
              <a:lnSpc>
                <a:spcPct val="150000"/>
              </a:lnSpc>
            </a:pPr>
            <a:r>
              <a:rPr lang="zh-CN" altLang="zh-CN" sz="1600" dirty="0" smtClean="0"/>
              <a:t>缺点</a:t>
            </a:r>
            <a:r>
              <a:rPr lang="zh-CN" altLang="zh-CN" sz="1600" dirty="0"/>
              <a:t>：该原则适用于不同敏感属性值出现频率相似的情况，如果不是这样，则会造成大量的数据丢失</a:t>
            </a:r>
            <a:r>
              <a:rPr lang="zh-CN" altLang="zh-CN" sz="1600" dirty="0" smtClean="0"/>
              <a:t>。比如</a:t>
            </a:r>
            <a:r>
              <a:rPr lang="zh-CN" altLang="zh-CN" sz="1600" dirty="0"/>
              <a:t>：</a:t>
            </a:r>
            <a:r>
              <a:rPr lang="en-US" altLang="zh-CN" sz="1600" dirty="0"/>
              <a:t>1000</a:t>
            </a:r>
            <a:r>
              <a:rPr lang="zh-CN" altLang="zh-CN" sz="1600" dirty="0"/>
              <a:t>个病人中只有</a:t>
            </a:r>
            <a:r>
              <a:rPr lang="en-US" altLang="zh-CN" sz="1600" dirty="0"/>
              <a:t>5</a:t>
            </a:r>
            <a:r>
              <a:rPr lang="zh-CN" altLang="zh-CN" sz="1600" dirty="0"/>
              <a:t>个</a:t>
            </a:r>
            <a:r>
              <a:rPr lang="en-US" altLang="zh-CN" sz="1600" dirty="0"/>
              <a:t>AIDS</a:t>
            </a:r>
            <a:r>
              <a:rPr lang="zh-CN" altLang="zh-CN" sz="1600" dirty="0"/>
              <a:t>属性值为</a:t>
            </a:r>
            <a:r>
              <a:rPr lang="en-US" altLang="zh-CN" sz="1600" dirty="0"/>
              <a:t>yes</a:t>
            </a:r>
            <a:r>
              <a:rPr lang="zh-CN" altLang="zh-CN" sz="1600" dirty="0"/>
              <a:t>，其余为</a:t>
            </a:r>
            <a:r>
              <a:rPr lang="en-US" altLang="zh-CN" sz="1600" dirty="0"/>
              <a:t>no</a:t>
            </a:r>
            <a:r>
              <a:rPr lang="zh-CN" altLang="zh-CN" sz="1600" dirty="0"/>
              <a:t>，现在需要满足</a:t>
            </a:r>
            <a:r>
              <a:rPr lang="en-US" altLang="zh-CN" sz="1600" dirty="0"/>
              <a:t>2-Sensitive k-Anonymity</a:t>
            </a:r>
            <a:r>
              <a:rPr lang="zh-CN" altLang="zh-CN" sz="1600" dirty="0"/>
              <a:t>原则</a:t>
            </a:r>
            <a:r>
              <a:rPr lang="zh-CN" altLang="zh-CN" sz="1600" dirty="0" smtClean="0"/>
              <a:t>，那么</a:t>
            </a:r>
            <a:r>
              <a:rPr lang="zh-CN" altLang="zh-CN" sz="1600" dirty="0"/>
              <a:t>最多只能划分为</a:t>
            </a:r>
            <a:r>
              <a:rPr lang="en-US" altLang="zh-CN" sz="1600" dirty="0"/>
              <a:t>QI</a:t>
            </a:r>
            <a:r>
              <a:rPr lang="zh-CN" altLang="zh-CN" sz="1600" dirty="0"/>
              <a:t>值相同的</a:t>
            </a:r>
            <a:r>
              <a:rPr lang="en-US" altLang="zh-CN" sz="1600" dirty="0"/>
              <a:t>5</a:t>
            </a:r>
            <a:r>
              <a:rPr lang="zh-CN" altLang="zh-CN" sz="1600" dirty="0"/>
              <a:t>组记录，这就意味着</a:t>
            </a:r>
            <a:r>
              <a:rPr lang="en-US" altLang="zh-CN" sz="1600" dirty="0"/>
              <a:t>QI</a:t>
            </a:r>
            <a:r>
              <a:rPr lang="zh-CN" altLang="zh-CN" sz="1600" dirty="0"/>
              <a:t>值需要进行粗粒度的泛化，从而造成信息的丢失。</a:t>
            </a:r>
          </a:p>
          <a:p>
            <a:endParaRPr lang="zh-CN" altLang="en-US" dirty="0">
              <a:latin typeface="+mn-ea"/>
            </a:endParaRPr>
          </a:p>
        </p:txBody>
      </p:sp>
    </p:spTree>
    <p:extLst>
      <p:ext uri="{BB962C8B-B14F-4D97-AF65-F5344CB8AC3E}">
        <p14:creationId xmlns:p14="http://schemas.microsoft.com/office/powerpoint/2010/main" val="2749110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dirty="0" smtClean="0"/>
              <a:t>1.3 </a:t>
            </a:r>
            <a:r>
              <a:rPr lang="zh-CN" altLang="en-US" dirty="0" smtClean="0"/>
              <a:t>匿名原则</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669924" y="1421684"/>
                <a:ext cx="10689242" cy="3831818"/>
              </a:xfrm>
              <a:prstGeom prst="rect">
                <a:avLst/>
              </a:prstGeom>
            </p:spPr>
            <p:txBody>
              <a:bodyPr wrap="square">
                <a:spAutoFit/>
              </a:bodyPr>
              <a:lstStyle/>
              <a:p>
                <a:pPr lvl="0" algn="just" fontAlgn="base">
                  <a:lnSpc>
                    <a:spcPct val="150000"/>
                  </a:lnSpc>
                  <a:spcAft>
                    <a:spcPts val="0"/>
                  </a:spcAft>
                </a:pPr>
                <a:r>
                  <a:rPr lang="en-US" altLang="zh-CN" kern="100" dirty="0" smtClean="0">
                    <a:latin typeface="+mn-ea"/>
                    <a:cs typeface="Times New Roman" panose="02020603050405020304" pitchFamily="18" charset="0"/>
                  </a:rPr>
                  <a:t>3. l-Diversity</a:t>
                </a:r>
                <a:r>
                  <a:rPr lang="zh-CN" altLang="zh-CN" kern="100" dirty="0">
                    <a:effectLst/>
                    <a:latin typeface="+mn-ea"/>
                    <a:cs typeface="Times New Roman" panose="02020603050405020304" pitchFamily="18" charset="0"/>
                  </a:rPr>
                  <a:t>解决</a:t>
                </a:r>
                <a:r>
                  <a:rPr lang="en-US" altLang="zh-CN" kern="100" dirty="0">
                    <a:effectLst/>
                    <a:latin typeface="+mn-ea"/>
                    <a:cs typeface="Times New Roman" panose="02020603050405020304" pitchFamily="18" charset="0"/>
                  </a:rPr>
                  <a:t>k-Anonymity</a:t>
                </a:r>
                <a:r>
                  <a:rPr lang="zh-CN" altLang="zh-CN" kern="100" dirty="0">
                    <a:effectLst/>
                    <a:latin typeface="+mn-ea"/>
                    <a:cs typeface="Times New Roman" panose="02020603050405020304" pitchFamily="18" charset="0"/>
                  </a:rPr>
                  <a:t>中存在的敏感属性泄露问题</a:t>
                </a:r>
                <a:r>
                  <a:rPr lang="zh-CN" altLang="zh-CN" kern="100" dirty="0" smtClean="0">
                    <a:effectLst/>
                    <a:latin typeface="+mn-ea"/>
                    <a:cs typeface="Times New Roman" panose="02020603050405020304" pitchFamily="18" charset="0"/>
                  </a:rPr>
                  <a:t>。</a:t>
                </a:r>
                <a:endParaRPr lang="zh-CN" altLang="zh-CN" kern="100" dirty="0">
                  <a:effectLst/>
                  <a:latin typeface="+mn-ea"/>
                  <a:cs typeface="Times New Roman" panose="02020603050405020304" pitchFamily="18" charset="0"/>
                </a:endParaRPr>
              </a:p>
              <a:p>
                <a:pPr algn="just">
                  <a:lnSpc>
                    <a:spcPct val="150000"/>
                  </a:lnSpc>
                  <a:spcAft>
                    <a:spcPts val="0"/>
                  </a:spcAft>
                </a:pPr>
                <a:r>
                  <a:rPr lang="zh-CN" altLang="zh-CN" sz="1600" kern="100" dirty="0">
                    <a:effectLst/>
                    <a:latin typeface="+mn-ea"/>
                    <a:cs typeface="Times New Roman" panose="02020603050405020304" pitchFamily="18" charset="0"/>
                  </a:rPr>
                  <a:t>定义：每组具有相同</a:t>
                </a:r>
                <a:r>
                  <a:rPr lang="en-US" altLang="zh-CN" sz="1600" kern="100" dirty="0">
                    <a:effectLst/>
                    <a:latin typeface="+mn-ea"/>
                    <a:cs typeface="Times New Roman" panose="02020603050405020304" pitchFamily="18" charset="0"/>
                  </a:rPr>
                  <a:t>QI</a:t>
                </a:r>
                <a:r>
                  <a:rPr lang="zh-CN" altLang="zh-CN" sz="1600" kern="100" dirty="0">
                    <a:effectLst/>
                    <a:latin typeface="+mn-ea"/>
                    <a:cs typeface="Times New Roman" panose="02020603050405020304" pitchFamily="18" charset="0"/>
                  </a:rPr>
                  <a:t>值的记录，在每个敏感属性上至少有</a:t>
                </a:r>
                <a:r>
                  <a:rPr lang="en-US" altLang="zh-CN" sz="1600" kern="100" dirty="0">
                    <a:effectLst/>
                    <a:latin typeface="+mn-ea"/>
                    <a:cs typeface="Times New Roman" panose="02020603050405020304" pitchFamily="18" charset="0"/>
                  </a:rPr>
                  <a:t>l</a:t>
                </a:r>
                <a:r>
                  <a:rPr lang="zh-CN" altLang="zh-CN" sz="1600" kern="100" dirty="0">
                    <a:effectLst/>
                    <a:latin typeface="+mn-ea"/>
                    <a:cs typeface="Times New Roman" panose="02020603050405020304" pitchFamily="18" charset="0"/>
                  </a:rPr>
                  <a:t>种</a:t>
                </a:r>
                <a:r>
                  <a:rPr lang="en-US" altLang="zh-CN" sz="1600" kern="100" dirty="0">
                    <a:effectLst/>
                    <a:latin typeface="+mn-ea"/>
                    <a:cs typeface="Times New Roman" panose="02020603050405020304" pitchFamily="18" charset="0"/>
                  </a:rPr>
                  <a:t>“well-represented”</a:t>
                </a:r>
                <a:r>
                  <a:rPr lang="zh-CN" altLang="zh-CN" sz="1600" kern="100" dirty="0">
                    <a:effectLst/>
                    <a:latin typeface="+mn-ea"/>
                    <a:cs typeface="Times New Roman" panose="02020603050405020304" pitchFamily="18" charset="0"/>
                  </a:rPr>
                  <a:t>。对于</a:t>
                </a:r>
                <a:r>
                  <a:rPr lang="en-US" altLang="zh-CN" sz="1600" kern="100" dirty="0">
                    <a:effectLst/>
                    <a:latin typeface="+mn-ea"/>
                    <a:cs typeface="Times New Roman" panose="02020603050405020304" pitchFamily="18" charset="0"/>
                  </a:rPr>
                  <a:t>“well-represented”</a:t>
                </a:r>
                <a:r>
                  <a:rPr lang="zh-CN" altLang="zh-CN" sz="1600" kern="100" dirty="0">
                    <a:effectLst/>
                    <a:latin typeface="+mn-ea"/>
                    <a:cs typeface="Times New Roman" panose="02020603050405020304" pitchFamily="18" charset="0"/>
                  </a:rPr>
                  <a:t>，有以下几种定义方式：</a:t>
                </a:r>
              </a:p>
              <a:p>
                <a:pPr algn="just">
                  <a:lnSpc>
                    <a:spcPct val="150000"/>
                  </a:lnSpc>
                  <a:spcAft>
                    <a:spcPts val="0"/>
                  </a:spcAft>
                </a:pPr>
                <a:r>
                  <a:rPr lang="en-US" altLang="zh-CN" sz="1600" kern="100" dirty="0">
                    <a:effectLst/>
                    <a:latin typeface="+mn-ea"/>
                    <a:cs typeface="Times New Roman" panose="02020603050405020304" pitchFamily="18" charset="0"/>
                  </a:rPr>
                  <a:t>1</a:t>
                </a:r>
                <a:r>
                  <a:rPr lang="zh-CN" altLang="zh-CN" sz="1600" kern="100" dirty="0">
                    <a:effectLst/>
                    <a:latin typeface="+mn-ea"/>
                    <a:cs typeface="Times New Roman" panose="02020603050405020304" pitchFamily="18" charset="0"/>
                  </a:rPr>
                  <a:t>）不同值</a:t>
                </a:r>
                <a:r>
                  <a:rPr lang="en-US" altLang="zh-CN" sz="1600" kern="100" dirty="0">
                    <a:effectLst/>
                    <a:latin typeface="+mn-ea"/>
                    <a:cs typeface="Times New Roman" panose="02020603050405020304" pitchFamily="18" charset="0"/>
                  </a:rPr>
                  <a:t>l-diversity</a:t>
                </a:r>
                <a:r>
                  <a:rPr lang="zh-CN" altLang="zh-CN" sz="1600" kern="100" dirty="0">
                    <a:effectLst/>
                    <a:latin typeface="+mn-ea"/>
                    <a:cs typeface="Times New Roman" panose="02020603050405020304" pitchFamily="18" charset="0"/>
                  </a:rPr>
                  <a:t>。这种方式与</a:t>
                </a:r>
                <a:r>
                  <a:rPr lang="en-US" altLang="zh-CN" sz="1600" kern="100" dirty="0">
                    <a:effectLst/>
                    <a:latin typeface="+mn-ea"/>
                    <a:cs typeface="Times New Roman" panose="02020603050405020304" pitchFamily="18" charset="0"/>
                  </a:rPr>
                  <a:t>l-sensitive k-anonymity</a:t>
                </a:r>
                <a:r>
                  <a:rPr lang="zh-CN" altLang="zh-CN" sz="1600" kern="100" dirty="0">
                    <a:effectLst/>
                    <a:latin typeface="+mn-ea"/>
                    <a:cs typeface="Times New Roman" panose="02020603050405020304" pitchFamily="18" charset="0"/>
                  </a:rPr>
                  <a:t>相同。</a:t>
                </a:r>
              </a:p>
              <a:p>
                <a:pPr algn="just">
                  <a:lnSpc>
                    <a:spcPct val="150000"/>
                  </a:lnSpc>
                  <a:spcAft>
                    <a:spcPts val="0"/>
                  </a:spcAft>
                  <a:tabLst>
                    <a:tab pos="266700" algn="l"/>
                    <a:tab pos="533400" algn="l"/>
                    <a:tab pos="800100" algn="l"/>
                    <a:tab pos="1066800" algn="l"/>
                    <a:tab pos="1333500" algn="l"/>
                    <a:tab pos="1676400" algn="l"/>
                  </a:tabLst>
                </a:pPr>
                <a:r>
                  <a:rPr lang="en-US" altLang="zh-CN" sz="1600" kern="100" dirty="0" smtClean="0">
                    <a:effectLst/>
                    <a:latin typeface="+mn-ea"/>
                    <a:cs typeface="Times New Roman" panose="02020603050405020304" pitchFamily="18" charset="0"/>
                  </a:rPr>
                  <a:t>2</a:t>
                </a:r>
                <a:r>
                  <a:rPr lang="zh-CN" altLang="zh-CN" sz="1600" kern="100" dirty="0">
                    <a:effectLst/>
                    <a:latin typeface="+mn-ea"/>
                    <a:cs typeface="Times New Roman" panose="02020603050405020304" pitchFamily="18" charset="0"/>
                  </a:rPr>
                  <a:t>）熵</a:t>
                </a:r>
                <a:r>
                  <a:rPr lang="en-US" altLang="zh-CN" sz="1600" kern="100" dirty="0">
                    <a:effectLst/>
                    <a:latin typeface="+mn-ea"/>
                    <a:cs typeface="Times New Roman" panose="02020603050405020304" pitchFamily="18" charset="0"/>
                  </a:rPr>
                  <a:t>l-diversity</a:t>
                </a:r>
                <a:r>
                  <a:rPr lang="zh-CN" altLang="zh-CN" sz="1600" kern="100" dirty="0">
                    <a:effectLst/>
                    <a:latin typeface="+mn-ea"/>
                    <a:cs typeface="Times New Roman" panose="02020603050405020304" pitchFamily="18" charset="0"/>
                  </a:rPr>
                  <a:t>。对于一个组内特定敏感属性的熵的定义如下所示：</a:t>
                </a:r>
              </a:p>
              <a:p>
                <a:pPr algn="just">
                  <a:lnSpc>
                    <a:spcPct val="150000"/>
                  </a:lnSpc>
                  <a:spcAft>
                    <a:spcPts val="0"/>
                  </a:spcAft>
                  <a:tabLst>
                    <a:tab pos="266700" algn="l"/>
                    <a:tab pos="533400" algn="l"/>
                    <a:tab pos="800100" algn="l"/>
                    <a:tab pos="1066800" algn="l"/>
                    <a:tab pos="1333500" algn="l"/>
                    <a:tab pos="1676400" algn="l"/>
                    <a:tab pos="3048000" algn="ctr"/>
                    <a:tab pos="6248400" algn="r"/>
                  </a:tabLst>
                </a:pPr>
                <a:r>
                  <a:rPr lang="en-US" altLang="zh-CN" sz="1600" kern="100" dirty="0">
                    <a:effectLst/>
                    <a:latin typeface="+mn-ea"/>
                    <a:cs typeface="Times New Roman" panose="02020603050405020304" pitchFamily="18" charset="0"/>
                  </a:rPr>
                  <a:t>                </a:t>
                </a:r>
                <a14:m>
                  <m:oMath xmlns:m="http://schemas.openxmlformats.org/officeDocument/2006/math">
                    <m:r>
                      <m:rPr>
                        <m:sty m:val="p"/>
                      </m:rPr>
                      <a:rPr lang="en-US" altLang="zh-CN" sz="1600" kern="100">
                        <a:effectLst/>
                        <a:latin typeface="Cambria Math" panose="02040503050406030204" pitchFamily="18" charset="0"/>
                        <a:cs typeface="Times New Roman" panose="02020603050405020304" pitchFamily="18" charset="0"/>
                      </a:rPr>
                      <m:t>H</m:t>
                    </m:r>
                    <m:d>
                      <m:dPr>
                        <m:ctrlPr>
                          <a:rPr lang="zh-CN" altLang="zh-CN" sz="1600" i="1" kern="100">
                            <a:effectLst/>
                            <a:latin typeface="Cambria Math" panose="02040503050406030204" pitchFamily="18" charset="0"/>
                            <a:cs typeface="Times New Roman" panose="02020603050405020304" pitchFamily="18" charset="0"/>
                          </a:rPr>
                        </m:ctrlPr>
                      </m:dPr>
                      <m:e>
                        <m:r>
                          <m:rPr>
                            <m:sty m:val="p"/>
                          </m:rPr>
                          <a:rPr lang="en-US" altLang="zh-CN" sz="1600" kern="100">
                            <a:effectLst/>
                            <a:latin typeface="Cambria Math" panose="02040503050406030204" pitchFamily="18" charset="0"/>
                            <a:cs typeface="Times New Roman" panose="02020603050405020304" pitchFamily="18" charset="0"/>
                          </a:rPr>
                          <m:t>G</m:t>
                        </m:r>
                      </m:e>
                    </m:d>
                    <m:r>
                      <a:rPr lang="en-US" altLang="zh-CN" sz="1600"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m:t>
                    </m:r>
                    <m:nary>
                      <m:naryPr>
                        <m:chr m:val="∑"/>
                        <m:limLoc m:val="undOvr"/>
                        <m:supHide m:val="on"/>
                        <m:ctrlPr>
                          <a:rPr lang="zh-CN" altLang="zh-CN" sz="1600" i="1" kern="100">
                            <a:effectLst/>
                            <a:latin typeface="Cambria Math" panose="02040503050406030204" pitchFamily="18" charset="0"/>
                            <a:cs typeface="Times New Roman" panose="02020603050405020304" pitchFamily="18" charset="0"/>
                          </a:rPr>
                        </m:ctrlPr>
                      </m:naryPr>
                      <m:sub>
                        <m:r>
                          <a:rPr lang="en-US" altLang="zh-CN" sz="1600" i="1" kern="100">
                            <a:effectLst/>
                            <a:latin typeface="Cambria Math" panose="02040503050406030204" pitchFamily="18" charset="0"/>
                            <a:cs typeface="Times New Roman" panose="02020603050405020304" pitchFamily="18" charset="0"/>
                          </a:rPr>
                          <m:t>𝑐</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𝐶</m:t>
                        </m:r>
                      </m:sub>
                      <m:sup/>
                      <m:e>
                        <m:r>
                          <a:rPr lang="en-US" altLang="zh-CN" sz="1600" i="1" kern="100">
                            <a:effectLst/>
                            <a:latin typeface="Cambria Math" panose="02040503050406030204" pitchFamily="18" charset="0"/>
                            <a:cs typeface="Times New Roman" panose="02020603050405020304" pitchFamily="18" charset="0"/>
                          </a:rPr>
                          <m:t>𝑝</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𝐺</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𝑐</m:t>
                        </m:r>
                        <m:r>
                          <a:rPr lang="en-US" altLang="zh-CN" sz="1600" i="1" kern="100">
                            <a:effectLst/>
                            <a:latin typeface="Cambria Math" panose="02040503050406030204" pitchFamily="18" charset="0"/>
                            <a:cs typeface="Times New Roman" panose="02020603050405020304" pitchFamily="18" charset="0"/>
                          </a:rPr>
                          <m:t>)</m:t>
                        </m:r>
                        <m:func>
                          <m:funcPr>
                            <m:ctrlPr>
                              <a:rPr lang="zh-CN" altLang="zh-CN" sz="1600" i="1" kern="100">
                                <a:effectLst/>
                                <a:latin typeface="Cambria Math" panose="02040503050406030204" pitchFamily="18" charset="0"/>
                                <a:cs typeface="Times New Roman" panose="02020603050405020304" pitchFamily="18" charset="0"/>
                              </a:rPr>
                            </m:ctrlPr>
                          </m:funcPr>
                          <m:fName>
                            <m:r>
                              <m:rPr>
                                <m:sty m:val="p"/>
                              </m:rPr>
                              <a:rPr lang="en-US" altLang="zh-CN" sz="1600" kern="100">
                                <a:effectLst/>
                                <a:latin typeface="Cambria Math" panose="02040503050406030204" pitchFamily="18" charset="0"/>
                                <a:cs typeface="Times New Roman" panose="02020603050405020304" pitchFamily="18" charset="0"/>
                              </a:rPr>
                              <m:t>log</m:t>
                            </m:r>
                          </m:fName>
                          <m:e>
                            <m:r>
                              <a:rPr lang="en-US" altLang="zh-CN" sz="1600" i="1" kern="100">
                                <a:effectLst/>
                                <a:latin typeface="Cambria Math" panose="02040503050406030204" pitchFamily="18" charset="0"/>
                                <a:cs typeface="Times New Roman" panose="02020603050405020304" pitchFamily="18" charset="0"/>
                              </a:rPr>
                              <m:t>𝑝</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𝐺</m:t>
                            </m:r>
                            <m:r>
                              <a:rPr lang="en-US" altLang="zh-CN" sz="1600" i="1" kern="100">
                                <a:effectLst/>
                                <a:latin typeface="Cambria Math" panose="02040503050406030204" pitchFamily="18" charset="0"/>
                                <a:cs typeface="Times New Roman" panose="02020603050405020304" pitchFamily="18" charset="0"/>
                              </a:rPr>
                              <m:t>,</m:t>
                            </m:r>
                            <m:r>
                              <a:rPr lang="en-US" altLang="zh-CN" sz="1600" i="1" kern="100">
                                <a:effectLst/>
                                <a:latin typeface="Cambria Math" panose="02040503050406030204" pitchFamily="18" charset="0"/>
                                <a:cs typeface="Times New Roman" panose="02020603050405020304" pitchFamily="18" charset="0"/>
                              </a:rPr>
                              <m:t>𝑐</m:t>
                            </m:r>
                            <m:r>
                              <a:rPr lang="en-US" altLang="zh-CN" sz="1600" i="1" kern="100">
                                <a:effectLst/>
                                <a:latin typeface="Cambria Math" panose="02040503050406030204" pitchFamily="18" charset="0"/>
                                <a:cs typeface="Times New Roman" panose="02020603050405020304" pitchFamily="18" charset="0"/>
                              </a:rPr>
                              <m:t>)</m:t>
                            </m:r>
                          </m:e>
                        </m:func>
                      </m:e>
                    </m:nary>
                  </m:oMath>
                </a14:m>
                <a:r>
                  <a:rPr lang="en-US" altLang="zh-CN" sz="1600" kern="100" dirty="0">
                    <a:effectLst/>
                    <a:latin typeface="+mn-ea"/>
                    <a:cs typeface="Times New Roman" panose="02020603050405020304" pitchFamily="18" charset="0"/>
                  </a:rPr>
                  <a:t>            </a:t>
                </a:r>
                <a:endParaRPr lang="en-US" altLang="zh-CN" sz="1600" kern="100" dirty="0" smtClean="0">
                  <a:effectLst/>
                  <a:latin typeface="+mn-ea"/>
                  <a:cs typeface="Times New Roman" panose="02020603050405020304" pitchFamily="18" charset="0"/>
                </a:endParaRPr>
              </a:p>
              <a:p>
                <a:pPr algn="just">
                  <a:lnSpc>
                    <a:spcPct val="150000"/>
                  </a:lnSpc>
                  <a:spcAft>
                    <a:spcPts val="0"/>
                  </a:spcAft>
                  <a:tabLst>
                    <a:tab pos="266700" algn="l"/>
                    <a:tab pos="533400" algn="l"/>
                    <a:tab pos="800100" algn="l"/>
                    <a:tab pos="1066800" algn="l"/>
                    <a:tab pos="1333500" algn="l"/>
                    <a:tab pos="1676400" algn="l"/>
                    <a:tab pos="3048000" algn="ctr"/>
                    <a:tab pos="6248400" algn="r"/>
                  </a:tabLst>
                </a:pPr>
                <a:r>
                  <a:rPr lang="zh-CN" altLang="zh-CN" sz="1600" kern="100" dirty="0" smtClean="0">
                    <a:effectLst/>
                    <a:latin typeface="+mn-ea"/>
                    <a:cs typeface="Times New Roman" panose="02020603050405020304" pitchFamily="18" charset="0"/>
                  </a:rPr>
                  <a:t>其中</a:t>
                </a:r>
                <a:r>
                  <a:rPr lang="zh-CN" altLang="zh-CN" sz="1600" kern="100" dirty="0">
                    <a:effectLst/>
                    <a:latin typeface="+mn-ea"/>
                    <a:cs typeface="Times New Roman" panose="02020603050405020304" pitchFamily="18" charset="0"/>
                  </a:rPr>
                  <a:t>，</a:t>
                </a:r>
                <a:r>
                  <a:rPr lang="en-US" altLang="zh-CN" sz="1600" kern="100" dirty="0">
                    <a:effectLst/>
                    <a:latin typeface="+mn-ea"/>
                    <a:cs typeface="Times New Roman" panose="02020603050405020304" pitchFamily="18" charset="0"/>
                  </a:rPr>
                  <a:t>p(</a:t>
                </a:r>
                <a:r>
                  <a:rPr lang="en-US" altLang="zh-CN" sz="1600" kern="100" dirty="0" err="1">
                    <a:effectLst/>
                    <a:latin typeface="+mn-ea"/>
                    <a:cs typeface="Times New Roman" panose="02020603050405020304" pitchFamily="18" charset="0"/>
                  </a:rPr>
                  <a:t>G,c</a:t>
                </a:r>
                <a:r>
                  <a:rPr lang="en-US" altLang="zh-CN" sz="1600" kern="100" dirty="0">
                    <a:effectLst/>
                    <a:latin typeface="+mn-ea"/>
                    <a:cs typeface="Times New Roman" panose="02020603050405020304" pitchFamily="18" charset="0"/>
                  </a:rPr>
                  <a:t>)</a:t>
                </a:r>
                <a:r>
                  <a:rPr lang="zh-CN" altLang="zh-CN" sz="1600" kern="100" dirty="0">
                    <a:effectLst/>
                    <a:latin typeface="+mn-ea"/>
                    <a:cs typeface="Times New Roman" panose="02020603050405020304" pitchFamily="18" charset="0"/>
                  </a:rPr>
                  <a:t>是</a:t>
                </a:r>
                <a:r>
                  <a:rPr lang="en-US" altLang="zh-CN" sz="1600" kern="100" dirty="0">
                    <a:effectLst/>
                    <a:latin typeface="+mn-ea"/>
                    <a:cs typeface="Times New Roman" panose="02020603050405020304" pitchFamily="18" charset="0"/>
                  </a:rPr>
                  <a:t>c</a:t>
                </a:r>
                <a:r>
                  <a:rPr lang="zh-CN" altLang="zh-CN" sz="1600" kern="100" dirty="0">
                    <a:effectLst/>
                    <a:latin typeface="+mn-ea"/>
                    <a:cs typeface="Times New Roman" panose="02020603050405020304" pitchFamily="18" charset="0"/>
                  </a:rPr>
                  <a:t>在</a:t>
                </a:r>
                <a:r>
                  <a:rPr lang="en-US" altLang="zh-CN" sz="1600" kern="100" dirty="0">
                    <a:effectLst/>
                    <a:latin typeface="+mn-ea"/>
                    <a:cs typeface="Times New Roman" panose="02020603050405020304" pitchFamily="18" charset="0"/>
                  </a:rPr>
                  <a:t>G</a:t>
                </a:r>
                <a:r>
                  <a:rPr lang="zh-CN" altLang="zh-CN" sz="1600" kern="100" dirty="0">
                    <a:effectLst/>
                    <a:latin typeface="+mn-ea"/>
                    <a:cs typeface="Times New Roman" panose="02020603050405020304" pitchFamily="18" charset="0"/>
                  </a:rPr>
                  <a:t>中出现的概率，</a:t>
                </a:r>
                <a:r>
                  <a:rPr lang="en-US" altLang="zh-CN" sz="1600" kern="100" dirty="0">
                    <a:effectLst/>
                    <a:latin typeface="+mn-ea"/>
                    <a:cs typeface="Times New Roman" panose="02020603050405020304" pitchFamily="18" charset="0"/>
                  </a:rPr>
                  <a:t>C</a:t>
                </a:r>
                <a:r>
                  <a:rPr lang="zh-CN" altLang="zh-CN" sz="1600" kern="100" dirty="0">
                    <a:effectLst/>
                    <a:latin typeface="+mn-ea"/>
                    <a:cs typeface="Times New Roman" panose="02020603050405020304" pitchFamily="18" charset="0"/>
                  </a:rPr>
                  <a:t>是敏感属性值域，满足</a:t>
                </a:r>
                <a:r>
                  <a:rPr lang="en-US" altLang="zh-CN" sz="1600" kern="100" dirty="0">
                    <a:effectLst/>
                    <a:latin typeface="+mn-ea"/>
                    <a:cs typeface="Times New Roman" panose="02020603050405020304" pitchFamily="18" charset="0"/>
                  </a:rPr>
                  <a:t>entropy l-diversity</a:t>
                </a:r>
                <a:r>
                  <a:rPr lang="zh-CN" altLang="zh-CN" sz="1600" kern="100" dirty="0">
                    <a:effectLst/>
                    <a:latin typeface="+mn-ea"/>
                    <a:cs typeface="Times New Roman" panose="02020603050405020304" pitchFamily="18" charset="0"/>
                  </a:rPr>
                  <a:t>的数据集每个组</a:t>
                </a:r>
                <a:r>
                  <a:rPr lang="en-US" altLang="zh-CN" sz="1600" kern="100" dirty="0">
                    <a:effectLst/>
                    <a:latin typeface="+mn-ea"/>
                    <a:cs typeface="Times New Roman" panose="02020603050405020304" pitchFamily="18" charset="0"/>
                  </a:rPr>
                  <a:t>G</a:t>
                </a:r>
                <a:r>
                  <a:rPr lang="zh-CN" altLang="zh-CN" sz="1600" kern="100" dirty="0">
                    <a:effectLst/>
                    <a:latin typeface="+mn-ea"/>
                    <a:cs typeface="Times New Roman" panose="02020603050405020304" pitchFamily="18" charset="0"/>
                  </a:rPr>
                  <a:t>都有，</a:t>
                </a:r>
                <a14:m>
                  <m:oMath xmlns:m="http://schemas.openxmlformats.org/officeDocument/2006/math">
                    <m:r>
                      <m:rPr>
                        <m:sty m:val="p"/>
                      </m:rPr>
                      <a:rPr lang="en-US" altLang="zh-CN" sz="1600" kern="100">
                        <a:effectLst/>
                        <a:latin typeface="Cambria Math" panose="02040503050406030204" pitchFamily="18" charset="0"/>
                        <a:cs typeface="Times New Roman" panose="02020603050405020304" pitchFamily="18" charset="0"/>
                      </a:rPr>
                      <m:t>H</m:t>
                    </m:r>
                    <m:r>
                      <a:rPr lang="en-US" altLang="zh-CN" sz="1600" kern="100">
                        <a:effectLst/>
                        <a:latin typeface="Cambria Math" panose="02040503050406030204" pitchFamily="18" charset="0"/>
                        <a:cs typeface="Times New Roman" panose="02020603050405020304" pitchFamily="18" charset="0"/>
                      </a:rPr>
                      <m:t>(</m:t>
                    </m:r>
                    <m:r>
                      <m:rPr>
                        <m:sty m:val="p"/>
                      </m:rPr>
                      <a:rPr lang="en-US" altLang="zh-CN" sz="1600" kern="100">
                        <a:effectLst/>
                        <a:latin typeface="Cambria Math" panose="02040503050406030204" pitchFamily="18" charset="0"/>
                        <a:cs typeface="Times New Roman" panose="02020603050405020304" pitchFamily="18" charset="0"/>
                      </a:rPr>
                      <m:t>G</m:t>
                    </m:r>
                    <m:r>
                      <a:rPr lang="en-US" altLang="zh-CN" sz="1600" kern="100">
                        <a:effectLst/>
                        <a:latin typeface="Cambria Math" panose="02040503050406030204" pitchFamily="18" charset="0"/>
                        <a:cs typeface="Times New Roman" panose="02020603050405020304" pitchFamily="18" charset="0"/>
                      </a:rPr>
                      <m:t>)≥</m:t>
                    </m:r>
                    <m:func>
                      <m:funcPr>
                        <m:ctrlPr>
                          <a:rPr lang="zh-CN" altLang="zh-CN" sz="1600" i="1" kern="100">
                            <a:effectLst/>
                            <a:latin typeface="Cambria Math" panose="02040503050406030204" pitchFamily="18" charset="0"/>
                            <a:cs typeface="Times New Roman" panose="02020603050405020304" pitchFamily="18" charset="0"/>
                          </a:rPr>
                        </m:ctrlPr>
                      </m:funcPr>
                      <m:fName>
                        <m:r>
                          <m:rPr>
                            <m:sty m:val="p"/>
                          </m:rPr>
                          <a:rPr lang="en-US" altLang="zh-CN" sz="1600" kern="100">
                            <a:effectLst/>
                            <a:latin typeface="Cambria Math" panose="02040503050406030204" pitchFamily="18" charset="0"/>
                            <a:cs typeface="Times New Roman" panose="02020603050405020304" pitchFamily="18" charset="0"/>
                          </a:rPr>
                          <m:t>log</m:t>
                        </m:r>
                      </m:fName>
                      <m:e>
                        <m:r>
                          <a:rPr lang="en-US" altLang="zh-CN" sz="1600" i="1" kern="100">
                            <a:effectLst/>
                            <a:latin typeface="Cambria Math" panose="02040503050406030204" pitchFamily="18" charset="0"/>
                            <a:cs typeface="Times New Roman" panose="02020603050405020304" pitchFamily="18" charset="0"/>
                          </a:rPr>
                          <m:t>𝑙</m:t>
                        </m:r>
                      </m:e>
                    </m:func>
                  </m:oMath>
                </a14:m>
                <a:r>
                  <a:rPr lang="zh-CN" altLang="zh-CN" sz="1600" kern="100" dirty="0">
                    <a:effectLst/>
                    <a:latin typeface="+mn-ea"/>
                    <a:cs typeface="Times New Roman" panose="02020603050405020304" pitchFamily="18" charset="0"/>
                  </a:rPr>
                  <a:t>。</a:t>
                </a:r>
              </a:p>
              <a:p>
                <a:pPr algn="just">
                  <a:lnSpc>
                    <a:spcPct val="150000"/>
                  </a:lnSpc>
                </a:pPr>
                <a:r>
                  <a:rPr lang="en-US" altLang="zh-CN" sz="1600" dirty="0" smtClean="0">
                    <a:effectLst/>
                    <a:latin typeface="+mn-ea"/>
                    <a:cs typeface="Times New Roman" panose="02020603050405020304" pitchFamily="18" charset="0"/>
                  </a:rPr>
                  <a:t>3</a:t>
                </a:r>
                <a:r>
                  <a:rPr lang="zh-CN" altLang="zh-CN" sz="1600" dirty="0">
                    <a:effectLst/>
                    <a:latin typeface="+mn-ea"/>
                    <a:cs typeface="Times New Roman" panose="02020603050405020304" pitchFamily="18" charset="0"/>
                  </a:rPr>
                  <a:t>）</a:t>
                </a:r>
                <a:r>
                  <a:rPr lang="en-US" altLang="zh-CN" sz="1600" dirty="0">
                    <a:effectLst/>
                    <a:latin typeface="+mn-ea"/>
                    <a:cs typeface="Times New Roman" panose="02020603050405020304" pitchFamily="18" charset="0"/>
                  </a:rPr>
                  <a:t>Recursive (</a:t>
                </a:r>
                <a:r>
                  <a:rPr lang="en-US" altLang="zh-CN" sz="1600" dirty="0" err="1">
                    <a:effectLst/>
                    <a:latin typeface="+mn-ea"/>
                    <a:cs typeface="Times New Roman" panose="02020603050405020304" pitchFamily="18" charset="0"/>
                  </a:rPr>
                  <a:t>c,l</a:t>
                </a:r>
                <a:r>
                  <a:rPr lang="en-US" altLang="zh-CN" sz="1600" dirty="0">
                    <a:effectLst/>
                    <a:latin typeface="+mn-ea"/>
                    <a:cs typeface="Times New Roman" panose="02020603050405020304" pitchFamily="18" charset="0"/>
                  </a:rPr>
                  <a:t>)-diversity</a:t>
                </a:r>
                <a:r>
                  <a:rPr lang="zh-CN" altLang="zh-CN" sz="1600" dirty="0">
                    <a:effectLst/>
                    <a:latin typeface="+mn-ea"/>
                    <a:cs typeface="Times New Roman" panose="02020603050405020304" pitchFamily="18" charset="0"/>
                  </a:rPr>
                  <a:t>确保让最频繁的值出现的不要太多，让最不频繁的值出现的不要太少。</a:t>
                </a:r>
                <a:r>
                  <a:rPr lang="en-US" altLang="zh-CN" sz="1600" dirty="0">
                    <a:effectLst/>
                    <a:latin typeface="+mn-ea"/>
                    <a:cs typeface="Times New Roman" panose="02020603050405020304" pitchFamily="18" charset="0"/>
                  </a:rPr>
                  <a:t>m</a:t>
                </a:r>
                <a:r>
                  <a:rPr lang="zh-CN" altLang="zh-CN" sz="1600" dirty="0">
                    <a:effectLst/>
                    <a:latin typeface="+mn-ea"/>
                    <a:cs typeface="Times New Roman" panose="02020603050405020304" pitchFamily="18" charset="0"/>
                  </a:rPr>
                  <a:t>表示组</a:t>
                </a:r>
                <a:r>
                  <a:rPr lang="en-US" altLang="zh-CN" sz="1600" dirty="0">
                    <a:effectLst/>
                    <a:latin typeface="+mn-ea"/>
                    <a:cs typeface="Times New Roman" panose="02020603050405020304" pitchFamily="18" charset="0"/>
                  </a:rPr>
                  <a:t>G</a:t>
                </a:r>
                <a:r>
                  <a:rPr lang="zh-CN" altLang="zh-CN" sz="1600" dirty="0">
                    <a:effectLst/>
                    <a:latin typeface="+mn-ea"/>
                    <a:cs typeface="Times New Roman" panose="02020603050405020304" pitchFamily="18" charset="0"/>
                  </a:rPr>
                  <a:t>中敏感属性值的个数 </a:t>
                </a:r>
                <a14:m>
                  <m:oMath xmlns:m="http://schemas.openxmlformats.org/officeDocument/2006/math">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𝑖</m:t>
                        </m:r>
                      </m:sub>
                    </m:sSub>
                    <m:r>
                      <a:rPr lang="en-US" altLang="zh-CN" sz="1600">
                        <a:effectLst/>
                        <a:latin typeface="Cambria Math" panose="02040503050406030204" pitchFamily="18" charset="0"/>
                        <a:cs typeface="Times New Roman" panose="02020603050405020304" pitchFamily="18" charset="0"/>
                      </a:rPr>
                      <m:t>(1≤</m:t>
                    </m:r>
                    <m:r>
                      <m:rPr>
                        <m:sty m:val="p"/>
                      </m:rPr>
                      <a:rPr lang="en-US" altLang="zh-CN" sz="1600">
                        <a:effectLst/>
                        <a:latin typeface="Cambria Math" panose="02040503050406030204" pitchFamily="18" charset="0"/>
                        <a:cs typeface="Times New Roman" panose="02020603050405020304" pitchFamily="18" charset="0"/>
                      </a:rPr>
                      <m:t>i</m:t>
                    </m:r>
                    <m:r>
                      <a:rPr lang="en-US" altLang="zh-CN" sz="1600">
                        <a:effectLst/>
                        <a:latin typeface="Cambria Math" panose="02040503050406030204" pitchFamily="18" charset="0"/>
                        <a:cs typeface="Times New Roman" panose="02020603050405020304" pitchFamily="18" charset="0"/>
                      </a:rPr>
                      <m:t>≤</m:t>
                    </m:r>
                    <m:r>
                      <m:rPr>
                        <m:sty m:val="p"/>
                      </m:rPr>
                      <a:rPr lang="en-US" altLang="zh-CN" sz="1600">
                        <a:effectLst/>
                        <a:latin typeface="Cambria Math" panose="02040503050406030204" pitchFamily="18" charset="0"/>
                        <a:cs typeface="Times New Roman" panose="02020603050405020304" pitchFamily="18" charset="0"/>
                      </a:rPr>
                      <m:t>m</m:t>
                    </m:r>
                    <m:r>
                      <a:rPr lang="en-US" altLang="zh-CN" sz="1600">
                        <a:effectLst/>
                        <a:latin typeface="Cambria Math" panose="02040503050406030204" pitchFamily="18" charset="0"/>
                        <a:cs typeface="Times New Roman" panose="02020603050405020304" pitchFamily="18" charset="0"/>
                      </a:rPr>
                      <m:t>)</m:t>
                    </m:r>
                  </m:oMath>
                </a14:m>
                <a:r>
                  <a:rPr lang="en-US" altLang="zh-CN" sz="1600" dirty="0">
                    <a:effectLst/>
                    <a:latin typeface="+mn-ea"/>
                    <a:cs typeface="Times New Roman" panose="02020603050405020304" pitchFamily="18" charset="0"/>
                  </a:rPr>
                  <a:t> </a:t>
                </a:r>
                <a:r>
                  <a:rPr lang="zh-CN" altLang="zh-CN" sz="1600" dirty="0">
                    <a:effectLst/>
                    <a:latin typeface="+mn-ea"/>
                    <a:cs typeface="Times New Roman" panose="02020603050405020304" pitchFamily="18" charset="0"/>
                  </a:rPr>
                  <a:t>表示</a:t>
                </a:r>
                <a:r>
                  <a:rPr lang="en-US" altLang="zh-CN" sz="1600" dirty="0">
                    <a:effectLst/>
                    <a:latin typeface="+mn-ea"/>
                    <a:cs typeface="Times New Roman" panose="02020603050405020304" pitchFamily="18" charset="0"/>
                  </a:rPr>
                  <a:t>G</a:t>
                </a:r>
                <a:r>
                  <a:rPr lang="zh-CN" altLang="zh-CN" sz="1600" dirty="0">
                    <a:effectLst/>
                    <a:latin typeface="+mn-ea"/>
                    <a:cs typeface="Times New Roman" panose="02020603050405020304" pitchFamily="18" charset="0"/>
                  </a:rPr>
                  <a:t>中第</a:t>
                </a:r>
                <a:r>
                  <a:rPr lang="en-US" altLang="zh-CN" sz="1600" dirty="0" err="1">
                    <a:effectLst/>
                    <a:latin typeface="+mn-ea"/>
                    <a:cs typeface="Times New Roman" panose="02020603050405020304" pitchFamily="18" charset="0"/>
                  </a:rPr>
                  <a:t>i</a:t>
                </a:r>
                <a:r>
                  <a:rPr lang="zh-CN" altLang="zh-CN" sz="1600" dirty="0">
                    <a:effectLst/>
                    <a:latin typeface="+mn-ea"/>
                    <a:cs typeface="Times New Roman" panose="02020603050405020304" pitchFamily="18" charset="0"/>
                  </a:rPr>
                  <a:t>个最频繁出</a:t>
                </a:r>
                <a:r>
                  <a:rPr lang="zh-CN" altLang="zh-CN" sz="1600" dirty="0" smtClean="0">
                    <a:effectLst/>
                    <a:latin typeface="+mn-ea"/>
                    <a:cs typeface="Times New Roman" panose="02020603050405020304" pitchFamily="18" charset="0"/>
                  </a:rPr>
                  <a:t>现值</a:t>
                </a:r>
                <a:r>
                  <a:rPr lang="zh-CN" altLang="en-US" sz="1600" dirty="0" smtClean="0">
                    <a:effectLst/>
                    <a:latin typeface="+mn-ea"/>
                    <a:cs typeface="Times New Roman" panose="02020603050405020304" pitchFamily="18" charset="0"/>
                  </a:rPr>
                  <a:t>的</a:t>
                </a:r>
                <a:r>
                  <a:rPr lang="zh-CN" altLang="zh-CN" sz="1600" dirty="0" smtClean="0">
                    <a:effectLst/>
                    <a:latin typeface="+mn-ea"/>
                    <a:cs typeface="Times New Roman" panose="02020603050405020304" pitchFamily="18" charset="0"/>
                  </a:rPr>
                  <a:t>次数</a:t>
                </a:r>
                <a:r>
                  <a:rPr lang="zh-CN" altLang="zh-CN" sz="1600" dirty="0">
                    <a:effectLst/>
                    <a:latin typeface="+mn-ea"/>
                    <a:cs typeface="Times New Roman" panose="02020603050405020304" pitchFamily="18" charset="0"/>
                  </a:rPr>
                  <a:t>。如果</a:t>
                </a:r>
                <a14:m>
                  <m:oMath xmlns:m="http://schemas.openxmlformats.org/officeDocument/2006/math">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1</m:t>
                        </m:r>
                      </m:sub>
                    </m:sSub>
                    <m:r>
                      <a:rPr lang="en-US" altLang="zh-CN" sz="1600" i="1">
                        <a:effectLst/>
                        <a:latin typeface="Cambria Math" panose="02040503050406030204" pitchFamily="18" charset="0"/>
                        <a:cs typeface="Times New Roman" panose="02020603050405020304" pitchFamily="18" charset="0"/>
                      </a:rPr>
                      <m:t>&lt;</m:t>
                    </m:r>
                    <m:r>
                      <a:rPr lang="en-US" altLang="zh-CN" sz="1600" i="1">
                        <a:effectLst/>
                        <a:latin typeface="Cambria Math" panose="02040503050406030204" pitchFamily="18" charset="0"/>
                        <a:cs typeface="Times New Roman" panose="02020603050405020304" pitchFamily="18" charset="0"/>
                      </a:rPr>
                      <m:t>𝑐</m:t>
                    </m:r>
                    <m:r>
                      <a:rPr lang="en-US" altLang="zh-CN" sz="1600" i="1">
                        <a:effectLst/>
                        <a:latin typeface="Cambria Math" panose="02040503050406030204" pitchFamily="18" charset="0"/>
                        <a:cs typeface="Times New Roman" panose="02020603050405020304" pitchFamily="18" charset="0"/>
                      </a:rPr>
                      <m:t>(</m:t>
                    </m:r>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𝑙</m:t>
                        </m:r>
                      </m:sub>
                    </m:sSub>
                    <m:r>
                      <a:rPr lang="en-US" altLang="zh-CN" sz="1600" i="1">
                        <a:effectLst/>
                        <a:latin typeface="Cambria Math" panose="02040503050406030204" pitchFamily="18" charset="0"/>
                        <a:cs typeface="Times New Roman" panose="02020603050405020304" pitchFamily="18" charset="0"/>
                      </a:rPr>
                      <m:t>+</m:t>
                    </m:r>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𝑙</m:t>
                        </m:r>
                        <m:r>
                          <a:rPr lang="en-US" altLang="zh-CN" sz="1600" i="1">
                            <a:effectLst/>
                            <a:latin typeface="Cambria Math" panose="02040503050406030204" pitchFamily="18" charset="0"/>
                            <a:cs typeface="Times New Roman" panose="02020603050405020304" pitchFamily="18" charset="0"/>
                          </a:rPr>
                          <m:t>+1</m:t>
                        </m:r>
                      </m:sub>
                    </m:sSub>
                    <m:r>
                      <a:rPr lang="en-US" altLang="zh-CN" sz="1600" i="1">
                        <a:effectLst/>
                        <a:latin typeface="Cambria Math" panose="02040503050406030204" pitchFamily="18" charset="0"/>
                        <a:cs typeface="Times New Roman" panose="02020603050405020304" pitchFamily="18" charset="0"/>
                      </a:rPr>
                      <m:t>+⋯+</m:t>
                    </m:r>
                    <m:sSub>
                      <m:sSubPr>
                        <m:ctrlPr>
                          <a:rPr lang="zh-CN" altLang="zh-CN" sz="1600" i="1">
                            <a:effectLst/>
                            <a:latin typeface="Cambria Math" panose="02040503050406030204" pitchFamily="18" charset="0"/>
                          </a:rPr>
                        </m:ctrlPr>
                      </m:sSubPr>
                      <m:e>
                        <m:r>
                          <a:rPr lang="en-US" altLang="zh-CN" sz="1600" i="1">
                            <a:effectLst/>
                            <a:latin typeface="Cambria Math" panose="02040503050406030204" pitchFamily="18" charset="0"/>
                            <a:cs typeface="Times New Roman" panose="02020603050405020304" pitchFamily="18" charset="0"/>
                          </a:rPr>
                          <m:t>𝑟</m:t>
                        </m:r>
                      </m:e>
                      <m:sub>
                        <m:r>
                          <a:rPr lang="en-US" altLang="zh-CN" sz="1600" i="1">
                            <a:effectLst/>
                            <a:latin typeface="Cambria Math" panose="02040503050406030204" pitchFamily="18" charset="0"/>
                            <a:cs typeface="Times New Roman" panose="02020603050405020304" pitchFamily="18" charset="0"/>
                          </a:rPr>
                          <m:t>𝑚</m:t>
                        </m:r>
                      </m:sub>
                    </m:sSub>
                    <m:r>
                      <a:rPr lang="en-US" altLang="zh-CN" sz="1600" i="1">
                        <a:effectLst/>
                        <a:latin typeface="Cambria Math" panose="02040503050406030204" pitchFamily="18" charset="0"/>
                        <a:cs typeface="Times New Roman" panose="02020603050405020304" pitchFamily="18" charset="0"/>
                      </a:rPr>
                      <m:t>)</m:t>
                    </m:r>
                  </m:oMath>
                </a14:m>
                <a:r>
                  <a:rPr lang="zh-CN" altLang="zh-CN" sz="1600" dirty="0">
                    <a:effectLst/>
                    <a:latin typeface="+mn-ea"/>
                    <a:cs typeface="Times New Roman" panose="02020603050405020304" pitchFamily="18" charset="0"/>
                  </a:rPr>
                  <a:t>，就说组</a:t>
                </a:r>
                <a:r>
                  <a:rPr lang="en-US" altLang="zh-CN" sz="1600" dirty="0">
                    <a:effectLst/>
                    <a:latin typeface="+mn-ea"/>
                    <a:cs typeface="Times New Roman" panose="02020603050405020304" pitchFamily="18" charset="0"/>
                  </a:rPr>
                  <a:t>G</a:t>
                </a:r>
                <a:r>
                  <a:rPr lang="zh-CN" altLang="zh-CN" sz="1600" dirty="0">
                    <a:effectLst/>
                    <a:latin typeface="+mn-ea"/>
                    <a:cs typeface="Times New Roman" panose="02020603050405020304" pitchFamily="18" charset="0"/>
                  </a:rPr>
                  <a:t>满足递归</a:t>
                </a:r>
                <a:r>
                  <a:rPr lang="en-US" altLang="zh-CN" sz="1600" dirty="0">
                    <a:effectLst/>
                    <a:latin typeface="+mn-ea"/>
                    <a:cs typeface="Times New Roman" panose="02020603050405020304" pitchFamily="18" charset="0"/>
                  </a:rPr>
                  <a:t>(</a:t>
                </a:r>
                <a:r>
                  <a:rPr lang="en-US" altLang="zh-CN" sz="1600" dirty="0" err="1">
                    <a:effectLst/>
                    <a:latin typeface="+mn-ea"/>
                    <a:cs typeface="Times New Roman" panose="02020603050405020304" pitchFamily="18" charset="0"/>
                  </a:rPr>
                  <a:t>c,l</a:t>
                </a:r>
                <a:r>
                  <a:rPr lang="en-US" altLang="zh-CN" sz="1600" dirty="0">
                    <a:effectLst/>
                    <a:latin typeface="+mn-ea"/>
                    <a:cs typeface="Times New Roman" panose="02020603050405020304" pitchFamily="18" charset="0"/>
                  </a:rPr>
                  <a:t>)-diversity</a:t>
                </a:r>
                <a:r>
                  <a:rPr lang="zh-CN" altLang="zh-CN" sz="1600" dirty="0">
                    <a:effectLst/>
                    <a:latin typeface="+mn-ea"/>
                    <a:cs typeface="Times New Roman" panose="02020603050405020304" pitchFamily="18" charset="0"/>
                  </a:rPr>
                  <a:t>，如果数据集中每个组都满足递归</a:t>
                </a:r>
                <a:r>
                  <a:rPr lang="en-US" altLang="zh-CN" sz="1600" dirty="0">
                    <a:effectLst/>
                    <a:latin typeface="+mn-ea"/>
                    <a:cs typeface="Times New Roman" panose="02020603050405020304" pitchFamily="18" charset="0"/>
                  </a:rPr>
                  <a:t>(</a:t>
                </a:r>
                <a:r>
                  <a:rPr lang="en-US" altLang="zh-CN" sz="1600" dirty="0" err="1">
                    <a:effectLst/>
                    <a:latin typeface="+mn-ea"/>
                    <a:cs typeface="Times New Roman" panose="02020603050405020304" pitchFamily="18" charset="0"/>
                  </a:rPr>
                  <a:t>c,l</a:t>
                </a:r>
                <a:r>
                  <a:rPr lang="en-US" altLang="zh-CN" sz="1600" dirty="0">
                    <a:effectLst/>
                    <a:latin typeface="+mn-ea"/>
                    <a:cs typeface="Times New Roman" panose="02020603050405020304" pitchFamily="18" charset="0"/>
                  </a:rPr>
                  <a:t>)-diversity</a:t>
                </a:r>
                <a:r>
                  <a:rPr lang="zh-CN" altLang="zh-CN" sz="1600" dirty="0">
                    <a:effectLst/>
                    <a:latin typeface="+mn-ea"/>
                    <a:cs typeface="Times New Roman" panose="02020603050405020304" pitchFamily="18" charset="0"/>
                  </a:rPr>
                  <a:t>，那么整个数据集就满足递归</a:t>
                </a:r>
                <a:r>
                  <a:rPr lang="en-US" altLang="zh-CN" sz="1600" dirty="0">
                    <a:effectLst/>
                    <a:latin typeface="+mn-ea"/>
                    <a:cs typeface="Times New Roman" panose="02020603050405020304" pitchFamily="18" charset="0"/>
                  </a:rPr>
                  <a:t>(</a:t>
                </a:r>
                <a:r>
                  <a:rPr lang="en-US" altLang="zh-CN" sz="1600" dirty="0" err="1">
                    <a:effectLst/>
                    <a:latin typeface="+mn-ea"/>
                    <a:cs typeface="Times New Roman" panose="02020603050405020304" pitchFamily="18" charset="0"/>
                  </a:rPr>
                  <a:t>c,l</a:t>
                </a:r>
                <a:r>
                  <a:rPr lang="en-US" altLang="zh-CN" sz="1600" dirty="0">
                    <a:effectLst/>
                    <a:latin typeface="+mn-ea"/>
                    <a:cs typeface="Times New Roman" panose="02020603050405020304" pitchFamily="18" charset="0"/>
                  </a:rPr>
                  <a:t>)-diversity</a:t>
                </a:r>
                <a:r>
                  <a:rPr lang="zh-CN" altLang="zh-CN" sz="1600" dirty="0">
                    <a:effectLst/>
                    <a:latin typeface="+mn-ea"/>
                    <a:cs typeface="Times New Roman" panose="02020603050405020304" pitchFamily="18" charset="0"/>
                  </a:rPr>
                  <a:t>。</a:t>
                </a:r>
                <a:endParaRPr lang="zh-CN" altLang="en-US" sz="1600" dirty="0">
                  <a:latin typeface="+mn-ea"/>
                </a:endParaRPr>
              </a:p>
            </p:txBody>
          </p:sp>
        </mc:Choice>
        <mc:Fallback xmlns="">
          <p:sp>
            <p:nvSpPr>
              <p:cNvPr id="6" name="矩形 5"/>
              <p:cNvSpPr>
                <a:spLocks noRot="1" noChangeAspect="1" noMove="1" noResize="1" noEditPoints="1" noAdjustHandles="1" noChangeArrowheads="1" noChangeShapeType="1" noTextEdit="1"/>
              </p:cNvSpPr>
              <p:nvPr/>
            </p:nvSpPr>
            <p:spPr>
              <a:xfrm>
                <a:off x="669924" y="1421684"/>
                <a:ext cx="10689242" cy="3831818"/>
              </a:xfrm>
              <a:prstGeom prst="rect">
                <a:avLst/>
              </a:prstGeom>
              <a:blipFill rotWithShape="0">
                <a:blip r:embed="rId2"/>
                <a:stretch>
                  <a:fillRect l="-513" r="-21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6288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B11EB-A3B3-4D51-9730-FCF2B759B1D8}"/>
              </a:ext>
            </a:extLst>
          </p:cNvPr>
          <p:cNvSpPr>
            <a:spLocks noGrp="1"/>
          </p:cNvSpPr>
          <p:nvPr>
            <p:ph type="title"/>
          </p:nvPr>
        </p:nvSpPr>
        <p:spPr/>
        <p:txBody>
          <a:bodyPr/>
          <a:lstStyle/>
          <a:p>
            <a:r>
              <a:rPr lang="en-US" altLang="zh-CN" dirty="0" smtClean="0"/>
              <a:t>1.3 </a:t>
            </a:r>
            <a:r>
              <a:rPr lang="zh-CN" altLang="en-US" dirty="0" smtClean="0"/>
              <a:t>匿名原则</a:t>
            </a:r>
            <a:endParaRPr lang="zh-CN" altLang="en-US" dirty="0"/>
          </a:p>
        </p:txBody>
      </p:sp>
      <p:grpSp>
        <p:nvGrpSpPr>
          <p:cNvPr id="9" name="组合 8"/>
          <p:cNvGrpSpPr/>
          <p:nvPr/>
        </p:nvGrpSpPr>
        <p:grpSpPr>
          <a:xfrm>
            <a:off x="684275" y="1628161"/>
            <a:ext cx="10418676" cy="2628767"/>
            <a:chOff x="850338" y="1209137"/>
            <a:chExt cx="10418676" cy="2628767"/>
          </a:xfrm>
        </p:grpSpPr>
        <p:pic>
          <p:nvPicPr>
            <p:cNvPr id="4" name="图片 3"/>
            <p:cNvPicPr/>
            <p:nvPr/>
          </p:nvPicPr>
          <p:blipFill>
            <a:blip r:embed="rId2"/>
            <a:stretch>
              <a:fillRect/>
            </a:stretch>
          </p:blipFill>
          <p:spPr>
            <a:xfrm>
              <a:off x="6237130" y="1209137"/>
              <a:ext cx="5031884" cy="2628767"/>
            </a:xfrm>
            <a:prstGeom prst="rect">
              <a:avLst/>
            </a:prstGeom>
          </p:spPr>
        </p:pic>
        <p:pic>
          <p:nvPicPr>
            <p:cNvPr id="5" name="图片 4"/>
            <p:cNvPicPr/>
            <p:nvPr/>
          </p:nvPicPr>
          <p:blipFill>
            <a:blip r:embed="rId3"/>
            <a:stretch>
              <a:fillRect/>
            </a:stretch>
          </p:blipFill>
          <p:spPr>
            <a:xfrm>
              <a:off x="850338" y="1312168"/>
              <a:ext cx="4468636" cy="2487544"/>
            </a:xfrm>
            <a:prstGeom prst="rect">
              <a:avLst/>
            </a:prstGeom>
          </p:spPr>
        </p:pic>
        <p:sp>
          <p:nvSpPr>
            <p:cNvPr id="7" name="右箭头 6"/>
            <p:cNvSpPr/>
            <p:nvPr/>
          </p:nvSpPr>
          <p:spPr>
            <a:xfrm>
              <a:off x="5552266" y="2384814"/>
              <a:ext cx="542939" cy="342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684275" y="4477746"/>
            <a:ext cx="10056705" cy="1977464"/>
          </a:xfrm>
          <a:prstGeom prst="rect">
            <a:avLst/>
          </a:prstGeom>
        </p:spPr>
        <p:txBody>
          <a:bodyPr wrap="square">
            <a:spAutoFit/>
          </a:bodyPr>
          <a:lstStyle/>
          <a:p>
            <a:pPr algn="just">
              <a:lnSpc>
                <a:spcPct val="125000"/>
              </a:lnSpc>
              <a:spcAft>
                <a:spcPts val="0"/>
              </a:spcAft>
              <a:tabLst>
                <a:tab pos="266700" algn="l"/>
                <a:tab pos="533400" algn="l"/>
                <a:tab pos="800100" algn="l"/>
                <a:tab pos="1066800" algn="l"/>
                <a:tab pos="1333500" algn="l"/>
                <a:tab pos="1676400" algn="l"/>
              </a:tabLst>
            </a:pPr>
            <a:r>
              <a:rPr lang="zh-CN" altLang="zh-CN" sz="1400" kern="100" dirty="0">
                <a:latin typeface="+mn-ea"/>
                <a:cs typeface="Times New Roman" panose="02020603050405020304" pitchFamily="18" charset="0"/>
              </a:rPr>
              <a:t>缺点：难以且没必要实现，同</a:t>
            </a:r>
            <a:r>
              <a:rPr lang="en-US" altLang="zh-CN" sz="1400" kern="100" dirty="0">
                <a:latin typeface="+mn-ea"/>
                <a:cs typeface="Times New Roman" panose="02020603050405020304" pitchFamily="18" charset="0"/>
              </a:rPr>
              <a:t>2</a:t>
            </a:r>
            <a:r>
              <a:rPr lang="zh-CN" altLang="zh-CN" sz="1400" kern="100" dirty="0">
                <a:latin typeface="+mn-ea"/>
                <a:cs typeface="Times New Roman" panose="02020603050405020304" pitchFamily="18" charset="0"/>
              </a:rPr>
              <a:t>中例子。有以下两种攻击其无法防御</a:t>
            </a:r>
            <a:r>
              <a:rPr lang="zh-CN" altLang="zh-CN" sz="1400" kern="100" dirty="0" smtClean="0">
                <a:latin typeface="+mn-ea"/>
                <a:cs typeface="Times New Roman" panose="02020603050405020304" pitchFamily="18" charset="0"/>
              </a:rPr>
              <a:t>：</a:t>
            </a:r>
            <a:endParaRPr lang="en-US" altLang="zh-CN" sz="1400" kern="100" dirty="0" smtClean="0">
              <a:latin typeface="+mn-ea"/>
              <a:cs typeface="Times New Roman" panose="02020603050405020304" pitchFamily="18" charset="0"/>
            </a:endParaRPr>
          </a:p>
          <a:p>
            <a:pPr algn="just">
              <a:lnSpc>
                <a:spcPct val="125000"/>
              </a:lnSpc>
              <a:spcAft>
                <a:spcPts val="0"/>
              </a:spcAft>
              <a:tabLst>
                <a:tab pos="266700" algn="l"/>
                <a:tab pos="533400" algn="l"/>
                <a:tab pos="800100" algn="l"/>
                <a:tab pos="1066800" algn="l"/>
                <a:tab pos="1333500" algn="l"/>
                <a:tab pos="1676400" algn="l"/>
              </a:tabLst>
            </a:pPr>
            <a:endParaRPr lang="zh-CN" altLang="zh-CN" sz="1400" kern="100" dirty="0">
              <a:latin typeface="+mn-ea"/>
              <a:cs typeface="Times New Roman" panose="02020603050405020304" pitchFamily="18" charset="0"/>
            </a:endParaRPr>
          </a:p>
          <a:p>
            <a:pPr algn="just">
              <a:lnSpc>
                <a:spcPct val="125000"/>
              </a:lnSpc>
              <a:spcAft>
                <a:spcPts val="0"/>
              </a:spcAft>
              <a:tabLst>
                <a:tab pos="266700" algn="l"/>
                <a:tab pos="533400" algn="l"/>
                <a:tab pos="800100" algn="l"/>
                <a:tab pos="1066800" algn="l"/>
                <a:tab pos="1333500" algn="l"/>
                <a:tab pos="1676400" algn="l"/>
              </a:tabLst>
            </a:pPr>
            <a:r>
              <a:rPr lang="en-US" altLang="zh-CN" sz="1400" kern="100" dirty="0">
                <a:latin typeface="+mn-ea"/>
                <a:cs typeface="Times New Roman" panose="02020603050405020304" pitchFamily="18" charset="0"/>
              </a:rPr>
              <a:t>——</a:t>
            </a:r>
            <a:r>
              <a:rPr lang="zh-CN" altLang="zh-CN" sz="1400" kern="100" dirty="0">
                <a:latin typeface="+mn-ea"/>
                <a:cs typeface="Times New Roman" panose="02020603050405020304" pitchFamily="18" charset="0"/>
              </a:rPr>
              <a:t>偏斜攻击</a:t>
            </a:r>
            <a:r>
              <a:rPr lang="en-US" altLang="zh-CN" sz="1400" kern="100" dirty="0" err="1">
                <a:latin typeface="+mn-ea"/>
                <a:cs typeface="Times New Roman" panose="02020603050405020304" pitchFamily="18" charset="0"/>
              </a:rPr>
              <a:t>Skewness</a:t>
            </a:r>
            <a:r>
              <a:rPr lang="en-US" altLang="zh-CN" sz="1400" kern="100" dirty="0">
                <a:latin typeface="+mn-ea"/>
                <a:cs typeface="Times New Roman" panose="02020603050405020304" pitchFamily="18" charset="0"/>
              </a:rPr>
              <a:t> attack</a:t>
            </a:r>
            <a:r>
              <a:rPr lang="zh-CN" altLang="zh-CN" sz="1400" kern="100" dirty="0">
                <a:latin typeface="+mn-ea"/>
                <a:cs typeface="Times New Roman" panose="02020603050405020304" pitchFamily="18" charset="0"/>
              </a:rPr>
              <a:t>。满足上述原则的组中，患有</a:t>
            </a:r>
            <a:r>
              <a:rPr lang="en-US" altLang="zh-CN" sz="1400" kern="100" dirty="0">
                <a:latin typeface="+mn-ea"/>
                <a:cs typeface="Times New Roman" panose="02020603050405020304" pitchFamily="18" charset="0"/>
              </a:rPr>
              <a:t>AIDS</a:t>
            </a:r>
            <a:r>
              <a:rPr lang="zh-CN" altLang="zh-CN" sz="1400" kern="100" dirty="0">
                <a:latin typeface="+mn-ea"/>
                <a:cs typeface="Times New Roman" panose="02020603050405020304" pitchFamily="18" charset="0"/>
              </a:rPr>
              <a:t>和未患有</a:t>
            </a:r>
            <a:r>
              <a:rPr lang="en-US" altLang="zh-CN" sz="1400" kern="100" dirty="0">
                <a:latin typeface="+mn-ea"/>
                <a:cs typeface="Times New Roman" panose="02020603050405020304" pitchFamily="18" charset="0"/>
              </a:rPr>
              <a:t>AIDS</a:t>
            </a:r>
            <a:r>
              <a:rPr lang="zh-CN" altLang="zh-CN" sz="1400" kern="100" dirty="0">
                <a:latin typeface="+mn-ea"/>
                <a:cs typeface="Times New Roman" panose="02020603050405020304" pitchFamily="18" charset="0"/>
              </a:rPr>
              <a:t>的病人数目相同，那么如果攻击者成功确认一位特殊病人属于这个组，那么就可以得到在这个</a:t>
            </a:r>
            <a:r>
              <a:rPr lang="en-US" altLang="zh-CN" sz="1400" kern="100" dirty="0">
                <a:latin typeface="+mn-ea"/>
                <a:cs typeface="Times New Roman" panose="02020603050405020304" pitchFamily="18" charset="0"/>
              </a:rPr>
              <a:t>5/1000</a:t>
            </a:r>
            <a:r>
              <a:rPr lang="zh-CN" altLang="zh-CN" sz="1400" kern="100" dirty="0">
                <a:latin typeface="+mn-ea"/>
                <a:cs typeface="Times New Roman" panose="02020603050405020304" pitchFamily="18" charset="0"/>
              </a:rPr>
              <a:t>的数据集中，该病人患有</a:t>
            </a:r>
            <a:r>
              <a:rPr lang="en-US" altLang="zh-CN" sz="1400" kern="100" dirty="0">
                <a:latin typeface="+mn-ea"/>
                <a:cs typeface="Times New Roman" panose="02020603050405020304" pitchFamily="18" charset="0"/>
              </a:rPr>
              <a:t>AIDS</a:t>
            </a:r>
            <a:r>
              <a:rPr lang="zh-CN" altLang="zh-CN" sz="1400" kern="100" dirty="0">
                <a:latin typeface="+mn-ea"/>
                <a:cs typeface="Times New Roman" panose="02020603050405020304" pitchFamily="18" charset="0"/>
              </a:rPr>
              <a:t>的概率有</a:t>
            </a:r>
            <a:r>
              <a:rPr lang="en-US" altLang="zh-CN" sz="1400" kern="100" dirty="0">
                <a:latin typeface="+mn-ea"/>
                <a:cs typeface="Times New Roman" panose="02020603050405020304" pitchFamily="18" charset="0"/>
              </a:rPr>
              <a:t>50%</a:t>
            </a:r>
            <a:r>
              <a:rPr lang="zh-CN" altLang="zh-CN" sz="1400" kern="100" dirty="0" smtClean="0">
                <a:latin typeface="+mn-ea"/>
                <a:cs typeface="Times New Roman" panose="02020603050405020304" pitchFamily="18" charset="0"/>
              </a:rPr>
              <a:t>。</a:t>
            </a:r>
            <a:endParaRPr lang="en-US" altLang="zh-CN" sz="1400" kern="100" dirty="0" smtClean="0">
              <a:latin typeface="+mn-ea"/>
              <a:cs typeface="Times New Roman" panose="02020603050405020304" pitchFamily="18" charset="0"/>
            </a:endParaRPr>
          </a:p>
          <a:p>
            <a:pPr algn="just">
              <a:lnSpc>
                <a:spcPct val="125000"/>
              </a:lnSpc>
              <a:spcAft>
                <a:spcPts val="0"/>
              </a:spcAft>
              <a:tabLst>
                <a:tab pos="266700" algn="l"/>
                <a:tab pos="533400" algn="l"/>
                <a:tab pos="800100" algn="l"/>
                <a:tab pos="1066800" algn="l"/>
                <a:tab pos="1333500" algn="l"/>
                <a:tab pos="1676400" algn="l"/>
              </a:tabLst>
            </a:pPr>
            <a:endParaRPr lang="zh-CN" altLang="zh-CN" sz="1400" kern="100" dirty="0">
              <a:latin typeface="+mn-ea"/>
              <a:cs typeface="Times New Roman" panose="02020603050405020304" pitchFamily="18" charset="0"/>
            </a:endParaRPr>
          </a:p>
          <a:p>
            <a:pPr algn="just">
              <a:lnSpc>
                <a:spcPct val="125000"/>
              </a:lnSpc>
              <a:spcAft>
                <a:spcPts val="0"/>
              </a:spcAft>
              <a:tabLst>
                <a:tab pos="266700" algn="l"/>
                <a:tab pos="533400" algn="l"/>
                <a:tab pos="800100" algn="l"/>
                <a:tab pos="1066800" algn="l"/>
                <a:tab pos="1333500" algn="l"/>
                <a:tab pos="1676400" algn="l"/>
              </a:tabLst>
            </a:pPr>
            <a:r>
              <a:rPr lang="zh-CN" altLang="zh-CN" sz="1400" kern="100" dirty="0">
                <a:latin typeface="+mn-ea"/>
                <a:cs typeface="Times New Roman" panose="02020603050405020304" pitchFamily="18" charset="0"/>
              </a:rPr>
              <a:t>——相似性攻击</a:t>
            </a:r>
            <a:r>
              <a:rPr lang="en-US" altLang="zh-CN" sz="1400" kern="100" dirty="0">
                <a:latin typeface="+mn-ea"/>
                <a:cs typeface="Times New Roman" panose="02020603050405020304" pitchFamily="18" charset="0"/>
              </a:rPr>
              <a:t>Similarity attack</a:t>
            </a:r>
            <a:r>
              <a:rPr lang="zh-CN" altLang="zh-CN" sz="1400" kern="100" dirty="0">
                <a:latin typeface="+mn-ea"/>
                <a:cs typeface="Times New Roman" panose="02020603050405020304" pitchFamily="18" charset="0"/>
              </a:rPr>
              <a:t>。如果敏感属性值存在语义上的相似，隐私泄露还是会发生。比如在一个组中存在</a:t>
            </a:r>
            <a:r>
              <a:rPr lang="en-US" altLang="zh-CN" sz="1400" kern="100" dirty="0">
                <a:latin typeface="+mn-ea"/>
                <a:cs typeface="Times New Roman" panose="02020603050405020304" pitchFamily="18" charset="0"/>
              </a:rPr>
              <a:t>{lung cancer</a:t>
            </a:r>
            <a:r>
              <a:rPr lang="zh-CN" altLang="zh-CN" sz="1400" kern="100" dirty="0">
                <a:latin typeface="+mn-ea"/>
                <a:cs typeface="Times New Roman" panose="02020603050405020304" pitchFamily="18" charset="0"/>
              </a:rPr>
              <a:t>，</a:t>
            </a:r>
            <a:r>
              <a:rPr lang="en-US" altLang="zh-CN" sz="1400" kern="100" dirty="0">
                <a:latin typeface="+mn-ea"/>
                <a:cs typeface="Times New Roman" panose="02020603050405020304" pitchFamily="18" charset="0"/>
              </a:rPr>
              <a:t>liver cancer</a:t>
            </a:r>
            <a:r>
              <a:rPr lang="zh-CN" altLang="zh-CN" sz="1400" kern="100" dirty="0">
                <a:latin typeface="+mn-ea"/>
                <a:cs typeface="Times New Roman" panose="02020603050405020304" pitchFamily="18" charset="0"/>
              </a:rPr>
              <a:t>，</a:t>
            </a:r>
            <a:r>
              <a:rPr lang="en-US" altLang="zh-CN" sz="1400" kern="100" dirty="0">
                <a:latin typeface="+mn-ea"/>
                <a:cs typeface="Times New Roman" panose="02020603050405020304" pitchFamily="18" charset="0"/>
              </a:rPr>
              <a:t>stomach cancer}</a:t>
            </a:r>
            <a:r>
              <a:rPr lang="zh-CN" altLang="zh-CN" sz="1400" kern="100" dirty="0">
                <a:latin typeface="+mn-ea"/>
                <a:cs typeface="Times New Roman" panose="02020603050405020304" pitchFamily="18" charset="0"/>
              </a:rPr>
              <a:t>三种属性值，那攻击者可以推断出该组中的人患有癌症。</a:t>
            </a:r>
            <a:endParaRPr lang="zh-CN" altLang="zh-CN" sz="1400" kern="100" dirty="0">
              <a:effectLst/>
              <a:latin typeface="+mn-ea"/>
              <a:cs typeface="Times New Roman" panose="02020603050405020304" pitchFamily="18" charset="0"/>
            </a:endParaRPr>
          </a:p>
        </p:txBody>
      </p:sp>
      <p:sp>
        <p:nvSpPr>
          <p:cNvPr id="10" name="矩形 9"/>
          <p:cNvSpPr/>
          <p:nvPr/>
        </p:nvSpPr>
        <p:spPr>
          <a:xfrm>
            <a:off x="6095205" y="1118336"/>
            <a:ext cx="4735927" cy="523220"/>
          </a:xfrm>
          <a:prstGeom prst="rect">
            <a:avLst/>
          </a:prstGeom>
        </p:spPr>
        <p:txBody>
          <a:bodyPr wrap="square">
            <a:spAutoFit/>
          </a:bodyPr>
          <a:lstStyle/>
          <a:p>
            <a:pPr algn="just"/>
            <a:r>
              <a:rPr lang="zh-CN" altLang="zh-CN" sz="1400" dirty="0" smtClean="0">
                <a:latin typeface="+mn-ea"/>
                <a:cs typeface="Times New Roman" panose="02020603050405020304" pitchFamily="18" charset="0"/>
              </a:rPr>
              <a:t>使用</a:t>
            </a:r>
            <a:r>
              <a:rPr lang="zh-CN" altLang="zh-CN" sz="1400" dirty="0">
                <a:latin typeface="+mn-ea"/>
                <a:cs typeface="Times New Roman" panose="02020603050405020304" pitchFamily="18" charset="0"/>
              </a:rPr>
              <a:t>遵循</a:t>
            </a:r>
            <a:r>
              <a:rPr lang="en-US" altLang="zh-CN" sz="1400" dirty="0">
                <a:latin typeface="+mn-ea"/>
                <a:cs typeface="Times New Roman" panose="02020603050405020304" pitchFamily="18" charset="0"/>
              </a:rPr>
              <a:t> 4-diversity </a:t>
            </a:r>
            <a:r>
              <a:rPr lang="zh-CN" altLang="zh-CN" sz="1400" dirty="0">
                <a:latin typeface="+mn-ea"/>
                <a:cs typeface="Times New Roman" panose="02020603050405020304" pitchFamily="18" charset="0"/>
              </a:rPr>
              <a:t>匿名原则的泛化</a:t>
            </a:r>
            <a:r>
              <a:rPr lang="zh-CN" altLang="zh-CN" sz="1400" dirty="0" smtClean="0">
                <a:latin typeface="+mn-ea"/>
                <a:cs typeface="Times New Roman" panose="02020603050405020304" pitchFamily="18" charset="0"/>
              </a:rPr>
              <a:t>算法进行</a:t>
            </a:r>
            <a:r>
              <a:rPr lang="zh-CN" altLang="zh-CN" sz="1400" dirty="0">
                <a:latin typeface="+mn-ea"/>
                <a:cs typeface="Times New Roman" panose="02020603050405020304" pitchFamily="18" charset="0"/>
              </a:rPr>
              <a:t>匿名之后的结果</a:t>
            </a:r>
            <a:r>
              <a:rPr lang="zh-CN" altLang="zh-CN" sz="1400" dirty="0" smtClean="0">
                <a:latin typeface="+mn-ea"/>
                <a:cs typeface="Times New Roman" panose="02020603050405020304" pitchFamily="18" charset="0"/>
              </a:rPr>
              <a:t>，匿名</a:t>
            </a:r>
            <a:r>
              <a:rPr lang="zh-CN" altLang="zh-CN" sz="1400" dirty="0">
                <a:latin typeface="+mn-ea"/>
                <a:cs typeface="Times New Roman" panose="02020603050405020304" pitchFamily="18" charset="0"/>
              </a:rPr>
              <a:t>数据表中每个体敏感值暴露概率均为</a:t>
            </a:r>
            <a:r>
              <a:rPr lang="en-US" altLang="zh-CN" sz="1400" dirty="0">
                <a:latin typeface="+mn-ea"/>
                <a:cs typeface="Times New Roman" panose="02020603050405020304" pitchFamily="18" charset="0"/>
              </a:rPr>
              <a:t> 1/4 </a:t>
            </a:r>
            <a:r>
              <a:rPr lang="zh-CN" altLang="en-US" sz="1400" dirty="0" smtClean="0">
                <a:latin typeface="+mn-ea"/>
                <a:cs typeface="Times New Roman" panose="02020603050405020304" pitchFamily="18" charset="0"/>
              </a:rPr>
              <a:t>：</a:t>
            </a:r>
            <a:endParaRPr lang="zh-CN" altLang="en-US" sz="1400" dirty="0">
              <a:latin typeface="+mn-ea"/>
            </a:endParaRPr>
          </a:p>
        </p:txBody>
      </p:sp>
    </p:spTree>
    <p:extLst>
      <p:ext uri="{BB962C8B-B14F-4D97-AF65-F5344CB8AC3E}">
        <p14:creationId xmlns:p14="http://schemas.microsoft.com/office/powerpoint/2010/main" val="41601433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e71014a-b5a7-4565-b35a-e52900e0317d"/>
</p:tagLst>
</file>

<file path=ppt/tags/tag2.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heme/theme1.xml><?xml version="1.0" encoding="utf-8"?>
<a:theme xmlns:a="http://schemas.openxmlformats.org/drawingml/2006/main" name="主题5">
  <a:themeElements>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2.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3.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4.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5.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6.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11967</TotalTime>
  <Words>4223</Words>
  <Application>Microsoft Office PowerPoint</Application>
  <PresentationFormat>宽屏</PresentationFormat>
  <Paragraphs>260</Paragraphs>
  <Slides>40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等线</vt:lpstr>
      <vt:lpstr>宋体</vt:lpstr>
      <vt:lpstr>微软雅黑</vt:lpstr>
      <vt:lpstr>Arial</vt:lpstr>
      <vt:lpstr>Calibri</vt:lpstr>
      <vt:lpstr>Cambria Math</vt:lpstr>
      <vt:lpstr>Impact</vt:lpstr>
      <vt:lpstr>Times New Roman</vt:lpstr>
      <vt:lpstr>主题5</vt:lpstr>
      <vt:lpstr>Cross-Bucket Generalization for Information and Privacy preservation</vt:lpstr>
      <vt:lpstr>PowerPoint 演示文稿</vt:lpstr>
      <vt:lpstr>背景知识介绍</vt:lpstr>
      <vt:lpstr>1.1 背景</vt:lpstr>
      <vt:lpstr>1.2 基本概念</vt:lpstr>
      <vt:lpstr>1.3 匿名原则</vt:lpstr>
      <vt:lpstr>1.3 匿名原则</vt:lpstr>
      <vt:lpstr>1.3 匿名原则</vt:lpstr>
      <vt:lpstr>1.3 匿名原则</vt:lpstr>
      <vt:lpstr>1.4 匿名算法</vt:lpstr>
      <vt:lpstr>文章主要内容</vt:lpstr>
      <vt:lpstr>2.1 问题的提出（通过比较泛化和桶，提出将两者结合的想法）</vt:lpstr>
      <vt:lpstr>2.1 问题的提出</vt:lpstr>
      <vt:lpstr>2.1 问题的提出</vt:lpstr>
      <vt:lpstr>2.2 交叉桶泛化算法</vt:lpstr>
      <vt:lpstr>基本概念和原理</vt:lpstr>
      <vt:lpstr>3.1 定义</vt:lpstr>
      <vt:lpstr>3.1 定义</vt:lpstr>
      <vt:lpstr>3.1 隐私保护分析</vt:lpstr>
      <vt:lpstr>3.1 隐私保护分析</vt:lpstr>
      <vt:lpstr>3.1 隐私保护分析</vt:lpstr>
      <vt:lpstr>算法实现</vt:lpstr>
      <vt:lpstr>4.1 交叉桶泛化算法 </vt:lpstr>
      <vt:lpstr>4.2 计算敏感值集合</vt:lpstr>
      <vt:lpstr>4.2 计算敏感值集合</vt:lpstr>
      <vt:lpstr>4.3 选择匿名个体</vt:lpstr>
      <vt:lpstr>4.3 选择匿名个体</vt:lpstr>
      <vt:lpstr>4.4 匿名个体数据</vt:lpstr>
      <vt:lpstr>4.4 匿名个体数据</vt:lpstr>
      <vt:lpstr>实验分析</vt:lpstr>
      <vt:lpstr>5.1 实验介绍</vt:lpstr>
      <vt:lpstr>5.2 敏感属性保护</vt:lpstr>
      <vt:lpstr>5.2 敏感属性保护</vt:lpstr>
      <vt:lpstr>5.3 信息可利用性</vt:lpstr>
      <vt:lpstr>5.3 信息可利用性</vt:lpstr>
      <vt:lpstr>5.3 信息可利用性</vt:lpstr>
      <vt:lpstr>5.4 参数的影响</vt:lpstr>
      <vt:lpstr>5.4 参数的影响</vt:lpstr>
      <vt:lpstr>5.4 参数的影响</vt:lpstr>
      <vt:lpstr>Thanks. </vt:lpstr>
    </vt:vector>
  </TitlesOfParts>
  <Manager>iSlide</Manager>
  <Company>iSlide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ruiguohit@gmail.com</cp:lastModifiedBy>
  <cp:revision>335</cp:revision>
  <cp:lastPrinted>2018-02-05T16:00:00Z</cp:lastPrinted>
  <dcterms:created xsi:type="dcterms:W3CDTF">2018-02-05T16:00:00Z</dcterms:created>
  <dcterms:modified xsi:type="dcterms:W3CDTF">2018-11-12T06:06:57Z</dcterms:modified>
  <cp:category>business proposal;oral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ae71014a-b5a7-4565-b35a-e52900e0317d</vt:lpwstr>
  </property>
</Properties>
</file>