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11">
  <p:sldMasterIdLst>
    <p:sldMasterId id="2147483940" r:id="rId1"/>
  </p:sldMasterIdLst>
  <p:notesMasterIdLst>
    <p:notesMasterId r:id="rId20"/>
  </p:notesMasterIdLst>
  <p:handoutMasterIdLst>
    <p:handoutMasterId r:id="rId21"/>
  </p:handoutMasterIdLst>
  <p:sldIdLst>
    <p:sldId id="3163" r:id="rId2"/>
    <p:sldId id="3173" r:id="rId3"/>
    <p:sldId id="3174" r:id="rId4"/>
    <p:sldId id="3146" r:id="rId5"/>
    <p:sldId id="3179" r:id="rId6"/>
    <p:sldId id="3180" r:id="rId7"/>
    <p:sldId id="3181" r:id="rId8"/>
    <p:sldId id="3182" r:id="rId9"/>
    <p:sldId id="3185" r:id="rId10"/>
    <p:sldId id="3175" r:id="rId11"/>
    <p:sldId id="3183" r:id="rId12"/>
    <p:sldId id="3186" r:id="rId13"/>
    <p:sldId id="3187" r:id="rId14"/>
    <p:sldId id="3188" r:id="rId15"/>
    <p:sldId id="3189" r:id="rId16"/>
    <p:sldId id="3176" r:id="rId17"/>
    <p:sldId id="3190" r:id="rId18"/>
    <p:sldId id="3178" r:id="rId19"/>
  </p:sldIdLst>
  <p:sldSz cx="12858750" cy="7232650"/>
  <p:notesSz cx="6858000" cy="9144000"/>
  <p:custDataLst>
    <p:tags r:id="rId2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4"/>
    <a:srgbClr val="00B369"/>
    <a:srgbClr val="1A8CE1"/>
    <a:srgbClr val="FFFFFF"/>
    <a:srgbClr val="A78357"/>
    <a:srgbClr val="28C7D4"/>
    <a:srgbClr val="F94D4D"/>
    <a:srgbClr val="FEFEFE"/>
    <a:srgbClr val="8F1A12"/>
    <a:srgbClr val="F84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2986" autoAdjust="0"/>
  </p:normalViewPr>
  <p:slideViewPr>
    <p:cSldViewPr>
      <p:cViewPr>
        <p:scale>
          <a:sx n="70" d="100"/>
          <a:sy n="70" d="100"/>
        </p:scale>
        <p:origin x="468" y="78"/>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6" d="100"/>
        <a:sy n="86"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2018/9/11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2018/9/11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228617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11</a:t>
            </a:fld>
            <a:endParaRPr lang="en-GB"/>
          </a:p>
        </p:txBody>
      </p:sp>
    </p:spTree>
    <p:extLst>
      <p:ext uri="{BB962C8B-B14F-4D97-AF65-F5344CB8AC3E}">
        <p14:creationId xmlns:p14="http://schemas.microsoft.com/office/powerpoint/2010/main" val="665293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12</a:t>
            </a:fld>
            <a:endParaRPr lang="en-GB"/>
          </a:p>
        </p:txBody>
      </p:sp>
    </p:spTree>
    <p:extLst>
      <p:ext uri="{BB962C8B-B14F-4D97-AF65-F5344CB8AC3E}">
        <p14:creationId xmlns:p14="http://schemas.microsoft.com/office/powerpoint/2010/main" val="1599631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13</a:t>
            </a:fld>
            <a:endParaRPr lang="en-GB"/>
          </a:p>
        </p:txBody>
      </p:sp>
    </p:spTree>
    <p:extLst>
      <p:ext uri="{BB962C8B-B14F-4D97-AF65-F5344CB8AC3E}">
        <p14:creationId xmlns:p14="http://schemas.microsoft.com/office/powerpoint/2010/main" val="3430702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14</a:t>
            </a:fld>
            <a:endParaRPr lang="en-GB"/>
          </a:p>
        </p:txBody>
      </p:sp>
    </p:spTree>
    <p:extLst>
      <p:ext uri="{BB962C8B-B14F-4D97-AF65-F5344CB8AC3E}">
        <p14:creationId xmlns:p14="http://schemas.microsoft.com/office/powerpoint/2010/main" val="2685043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15</a:t>
            </a:fld>
            <a:endParaRPr lang="en-GB"/>
          </a:p>
        </p:txBody>
      </p:sp>
    </p:spTree>
    <p:extLst>
      <p:ext uri="{BB962C8B-B14F-4D97-AF65-F5344CB8AC3E}">
        <p14:creationId xmlns:p14="http://schemas.microsoft.com/office/powerpoint/2010/main" val="1181611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16</a:t>
            </a:fld>
            <a:endParaRPr lang="zh-CN" altLang="en-US"/>
          </a:p>
        </p:txBody>
      </p:sp>
    </p:spTree>
    <p:extLst>
      <p:ext uri="{BB962C8B-B14F-4D97-AF65-F5344CB8AC3E}">
        <p14:creationId xmlns:p14="http://schemas.microsoft.com/office/powerpoint/2010/main" val="1510890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17</a:t>
            </a:fld>
            <a:endParaRPr lang="en-GB"/>
          </a:p>
        </p:txBody>
      </p:sp>
    </p:spTree>
    <p:extLst>
      <p:ext uri="{BB962C8B-B14F-4D97-AF65-F5344CB8AC3E}">
        <p14:creationId xmlns:p14="http://schemas.microsoft.com/office/powerpoint/2010/main" val="4056857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3</a:t>
            </a:fld>
            <a:endParaRPr lang="zh-CN" altLang="en-US"/>
          </a:p>
        </p:txBody>
      </p:sp>
    </p:spTree>
    <p:extLst>
      <p:ext uri="{BB962C8B-B14F-4D97-AF65-F5344CB8AC3E}">
        <p14:creationId xmlns:p14="http://schemas.microsoft.com/office/powerpoint/2010/main" val="2293140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2975552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258168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45851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226561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1299984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2623718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10</a:t>
            </a:fld>
            <a:endParaRPr lang="zh-CN" altLang="en-US"/>
          </a:p>
        </p:txBody>
      </p:sp>
    </p:spTree>
    <p:extLst>
      <p:ext uri="{BB962C8B-B14F-4D97-AF65-F5344CB8AC3E}">
        <p14:creationId xmlns:p14="http://schemas.microsoft.com/office/powerpoint/2010/main" val="788943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0592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2018/9/11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 id="214748396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Visio___1.vsd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448"/>
            <a:ext cx="12856810"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59"/>
          <p:cNvSpPr>
            <a:spLocks noChangeArrowheads="1"/>
          </p:cNvSpPr>
          <p:nvPr/>
        </p:nvSpPr>
        <p:spPr bwMode="auto">
          <a:xfrm>
            <a:off x="2144899" y="5322640"/>
            <a:ext cx="4752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17S103173    </a:t>
            </a:r>
            <a:r>
              <a:rPr lang="zh-CN" altLang="en-US" sz="2400" dirty="0" smtClean="0">
                <a:solidFill>
                  <a:schemeClr val="tx1">
                    <a:lumMod val="50000"/>
                    <a:lumOff val="50000"/>
                  </a:schemeClr>
                </a:solidFill>
                <a:latin typeface="Arial" panose="020B0604020202020204" pitchFamily="34" charset="0"/>
                <a:cs typeface="Arial" panose="020B0604020202020204" pitchFamily="34" charset="0"/>
              </a:rPr>
              <a:t>郭睿</a:t>
            </a:r>
            <a:endParaRPr lang="zh-CN" altLang="en-US" sz="2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3" name="矩形 259"/>
          <p:cNvSpPr>
            <a:spLocks noChangeArrowheads="1"/>
          </p:cNvSpPr>
          <p:nvPr/>
        </p:nvSpPr>
        <p:spPr bwMode="auto">
          <a:xfrm>
            <a:off x="-411385" y="1528093"/>
            <a:ext cx="9865096"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cap="all" dirty="0">
                <a:solidFill>
                  <a:schemeClr val="accent5"/>
                </a:solidFill>
                <a:latin typeface="方正正准黑简体" panose="02000000000000000000" pitchFamily="2" charset="-122"/>
                <a:ea typeface="方正正准黑简体" panose="02000000000000000000" pitchFamily="2" charset="-122"/>
                <a:cs typeface="Arial" panose="020B0604020202020204" pitchFamily="34" charset="0"/>
              </a:rPr>
              <a:t>基于人工智能</a:t>
            </a:r>
            <a:r>
              <a:rPr lang="zh-CN" altLang="en-US" sz="4400" cap="all" dirty="0" smtClean="0">
                <a:solidFill>
                  <a:schemeClr val="accent5"/>
                </a:solidFill>
                <a:latin typeface="方正正准黑简体" panose="02000000000000000000" pitchFamily="2" charset="-122"/>
                <a:ea typeface="方正正准黑简体" panose="02000000000000000000" pitchFamily="2" charset="-122"/>
                <a:cs typeface="Arial" panose="020B0604020202020204" pitchFamily="34" charset="0"/>
              </a:rPr>
              <a:t>的</a:t>
            </a:r>
            <a:endParaRPr lang="en-US" altLang="zh-CN" sz="4400" cap="all" dirty="0" smtClean="0">
              <a:solidFill>
                <a:schemeClr val="accent5"/>
              </a:solidFill>
              <a:latin typeface="方正正准黑简体" panose="02000000000000000000" pitchFamily="2" charset="-122"/>
              <a:ea typeface="方正正准黑简体" panose="02000000000000000000" pitchFamily="2" charset="-122"/>
              <a:cs typeface="Arial" panose="020B0604020202020204" pitchFamily="34" charset="0"/>
            </a:endParaRPr>
          </a:p>
          <a:p>
            <a:pPr algn="ctr">
              <a:buNone/>
            </a:pPr>
            <a:r>
              <a:rPr lang="zh-CN" altLang="en-US" sz="4400" cap="all" dirty="0" smtClean="0">
                <a:solidFill>
                  <a:schemeClr val="accent5"/>
                </a:solidFill>
                <a:latin typeface="方正正准黑简体" panose="02000000000000000000" pitchFamily="2" charset="-122"/>
                <a:ea typeface="方正正准黑简体" panose="02000000000000000000" pitchFamily="2" charset="-122"/>
                <a:cs typeface="Arial" panose="020B0604020202020204" pitchFamily="34" charset="0"/>
              </a:rPr>
              <a:t>数据隐私保护算法</a:t>
            </a:r>
            <a:r>
              <a:rPr lang="zh-CN" altLang="en-US" sz="4400" cap="all" dirty="0">
                <a:solidFill>
                  <a:schemeClr val="accent5"/>
                </a:solidFill>
                <a:latin typeface="方正正准黑简体" panose="02000000000000000000" pitchFamily="2" charset="-122"/>
                <a:ea typeface="方正正准黑简体" panose="02000000000000000000" pitchFamily="2" charset="-122"/>
                <a:cs typeface="Arial" panose="020B0604020202020204" pitchFamily="34" charset="0"/>
              </a:rPr>
              <a:t>研究</a:t>
            </a:r>
          </a:p>
        </p:txBody>
      </p:sp>
      <p:sp>
        <p:nvSpPr>
          <p:cNvPr id="5" name="矩形 259"/>
          <p:cNvSpPr>
            <a:spLocks noChangeArrowheads="1"/>
          </p:cNvSpPr>
          <p:nvPr/>
        </p:nvSpPr>
        <p:spPr bwMode="auto">
          <a:xfrm>
            <a:off x="2144899" y="4207150"/>
            <a:ext cx="4752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400" dirty="0" smtClean="0">
                <a:solidFill>
                  <a:schemeClr val="tx1">
                    <a:lumMod val="50000"/>
                    <a:lumOff val="50000"/>
                  </a:schemeClr>
                </a:solidFill>
                <a:latin typeface="Arial" panose="020B0604020202020204" pitchFamily="34" charset="0"/>
                <a:cs typeface="Arial" panose="020B0604020202020204" pitchFamily="34" charset="0"/>
              </a:rPr>
              <a:t>导师：何慧</a:t>
            </a:r>
            <a:endParaRPr lang="zh-CN" altLang="en-US" sz="24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761690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3"/>
                                        </p:tgtEl>
                                        <p:attrNameLst>
                                          <p:attrName>ppt_y</p:attrName>
                                        </p:attrNameLst>
                                      </p:cBhvr>
                                      <p:tavLst>
                                        <p:tav tm="0">
                                          <p:val>
                                            <p:strVal val="#ppt_y"/>
                                          </p:val>
                                        </p:tav>
                                        <p:tav tm="100000">
                                          <p:val>
                                            <p:strVal val="#ppt_y"/>
                                          </p:val>
                                        </p:tav>
                                      </p:tavLst>
                                    </p:anim>
                                    <p:anim calcmode="lin" valueType="num">
                                      <p:cBhvr>
                                        <p:cTn id="1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3"/>
                                        </p:tgtEl>
                                      </p:cBhvr>
                                    </p:animEffect>
                                  </p:childTnLst>
                                </p:cTn>
                              </p:par>
                            </p:childTnLst>
                          </p:cTn>
                        </p:par>
                        <p:par>
                          <p:cTn id="18" fill="hold">
                            <p:stCondLst>
                              <p:cond delay="180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23"/>
                                        </p:tgtEl>
                                      </p:cBhvr>
                                    </p:animEffect>
                                    <p:animScale>
                                      <p:cBhvr>
                                        <p:cTn id="21" dur="250" autoRev="1" fill="hold"/>
                                        <p:tgtEl>
                                          <p:spTgt spid="23"/>
                                        </p:tgtEl>
                                      </p:cBhvr>
                                      <p:by x="105000" y="105000"/>
                                    </p:animScale>
                                  </p:childTnLst>
                                </p:cTn>
                              </p:par>
                            </p:childTnLst>
                          </p:cTn>
                        </p:par>
                        <p:par>
                          <p:cTn id="22" fill="hold">
                            <p:stCondLst>
                              <p:cond delay="23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1"/>
                                        </p:tgtEl>
                                        <p:attrNameLst>
                                          <p:attrName>ppt_y</p:attrName>
                                        </p:attrNameLst>
                                      </p:cBhvr>
                                      <p:tavLst>
                                        <p:tav tm="0">
                                          <p:val>
                                            <p:strVal val="#ppt_y"/>
                                          </p:val>
                                        </p:tav>
                                        <p:tav tm="100000">
                                          <p:val>
                                            <p:strVal val="#ppt_y"/>
                                          </p:val>
                                        </p:tav>
                                      </p:tavLst>
                                    </p:anim>
                                    <p:anim calcmode="lin" valueType="num">
                                      <p:cBhvr>
                                        <p:cTn id="2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1"/>
                                        </p:tgtEl>
                                      </p:cBhvr>
                                    </p:animEffect>
                                  </p:childTnLst>
                                </p:cTn>
                              </p:par>
                            </p:childTnLst>
                          </p:cTn>
                        </p:par>
                        <p:par>
                          <p:cTn id="30" fill="hold">
                            <p:stCondLst>
                              <p:cond delay="3300"/>
                            </p:stCondLst>
                            <p:childTnLst>
                              <p:par>
                                <p:cTn id="31" presetID="26" presetClass="emph" presetSubtype="0" fill="hold" grpId="1" nodeType="afterEffect">
                                  <p:stCondLst>
                                    <p:cond delay="0"/>
                                  </p:stCondLst>
                                  <p:iterate type="lt">
                                    <p:tmPct val="0"/>
                                  </p:iterate>
                                  <p:childTnLst>
                                    <p:animEffect transition="out" filter="fade">
                                      <p:cBhvr>
                                        <p:cTn id="32" dur="500" tmFilter="0, 0; .2, .5; .8, .5; 1, 0"/>
                                        <p:tgtEl>
                                          <p:spTgt spid="21"/>
                                        </p:tgtEl>
                                      </p:cBhvr>
                                    </p:animEffect>
                                    <p:animScale>
                                      <p:cBhvr>
                                        <p:cTn id="33" dur="250" autoRev="1" fill="hold"/>
                                        <p:tgtEl>
                                          <p:spTgt spid="21"/>
                                        </p:tgtEl>
                                      </p:cBhvr>
                                      <p:by x="105000" y="105000"/>
                                    </p:animScale>
                                  </p:childTnLst>
                                </p:cTn>
                              </p:par>
                            </p:childTnLst>
                          </p:cTn>
                        </p:par>
                        <p:par>
                          <p:cTn id="34" fill="hold">
                            <p:stCondLst>
                              <p:cond delay="38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5"/>
                                        </p:tgtEl>
                                        <p:attrNameLst>
                                          <p:attrName>ppt_y</p:attrName>
                                        </p:attrNameLst>
                                      </p:cBhvr>
                                      <p:tavLst>
                                        <p:tav tm="0">
                                          <p:val>
                                            <p:strVal val="#ppt_y"/>
                                          </p:val>
                                        </p:tav>
                                        <p:tav tm="100000">
                                          <p:val>
                                            <p:strVal val="#ppt_y"/>
                                          </p:val>
                                        </p:tav>
                                      </p:tavLst>
                                    </p:anim>
                                    <p:anim calcmode="lin" valueType="num">
                                      <p:cBhvr>
                                        <p:cTn id="3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5"/>
                                        </p:tgtEl>
                                      </p:cBhvr>
                                    </p:animEffect>
                                  </p:childTnLst>
                                </p:cTn>
                              </p:par>
                            </p:childTnLst>
                          </p:cTn>
                        </p:par>
                        <p:par>
                          <p:cTn id="42" fill="hold">
                            <p:stCondLst>
                              <p:cond delay="4500"/>
                            </p:stCondLst>
                            <p:childTnLst>
                              <p:par>
                                <p:cTn id="43" presetID="26" presetClass="emph" presetSubtype="0" fill="hold" grpId="1" nodeType="afterEffect">
                                  <p:stCondLst>
                                    <p:cond delay="0"/>
                                  </p:stCondLst>
                                  <p:iterate type="lt">
                                    <p:tmPct val="0"/>
                                  </p:iterate>
                                  <p:childTnLst>
                                    <p:animEffect transition="out" filter="fade">
                                      <p:cBhvr>
                                        <p:cTn id="44" dur="500" tmFilter="0, 0; .2, .5; .8, .5; 1, 0"/>
                                        <p:tgtEl>
                                          <p:spTgt spid="5"/>
                                        </p:tgtEl>
                                      </p:cBhvr>
                                    </p:animEffect>
                                    <p:animScale>
                                      <p:cBhvr>
                                        <p:cTn id="45"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P spid="21" grpId="1"/>
      <p:bldP spid="23" grpId="0"/>
      <p:bldP spid="23" grpId="1"/>
      <p:bldP spid="5" grpId="0"/>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447"/>
            <a:ext cx="12857163" cy="7232468"/>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11"/>
          <p:cNvSpPr>
            <a:spLocks/>
          </p:cNvSpPr>
          <p:nvPr/>
        </p:nvSpPr>
        <p:spPr bwMode="auto">
          <a:xfrm>
            <a:off x="6976149" y="449"/>
            <a:ext cx="5881809" cy="7232466"/>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solidFill>
            <a:schemeClr val="accent2">
              <a:alpha val="60000"/>
            </a:schemeClr>
          </a:solidFill>
          <a:ln>
            <a:noFill/>
          </a:ln>
          <a:effectLst/>
          <a:extLst/>
        </p:spPr>
        <p:txBody>
          <a:bodyPr vert="horz" wrap="square" lIns="45311" tIns="22656" rIns="45311" bIns="22656" numCol="1" anchor="t" anchorCtr="0" compatLnSpc="1">
            <a:prstTxWarp prst="textNoShape">
              <a:avLst/>
            </a:prstTxWarp>
          </a:bodyPr>
          <a:lstStyle/>
          <a:p>
            <a:endParaRPr lang="zh-CN" altLang="en-US">
              <a:ea typeface="微软雅黑" panose="020B0503020204020204" pitchFamily="34" charset="-122"/>
            </a:endParaRPr>
          </a:p>
        </p:txBody>
      </p:sp>
      <p:sp>
        <p:nvSpPr>
          <p:cNvPr id="45" name="TextBox 44"/>
          <p:cNvSpPr txBox="1"/>
          <p:nvPr/>
        </p:nvSpPr>
        <p:spPr>
          <a:xfrm>
            <a:off x="9179592" y="2180318"/>
            <a:ext cx="2506612" cy="1153750"/>
          </a:xfrm>
          <a:prstGeom prst="rect">
            <a:avLst/>
          </a:prstGeom>
          <a:noFill/>
        </p:spPr>
        <p:txBody>
          <a:bodyPr wrap="square" lIns="45311" tIns="22656" rIns="45311" bIns="22656" rtlCol="0">
            <a:spAutoFit/>
          </a:bodyPr>
          <a:lstStyle/>
          <a:p>
            <a:pPr>
              <a:tabLst>
                <a:tab pos="990501" algn="l"/>
              </a:tabLst>
            </a:pPr>
            <a:r>
              <a:rPr lang="zh-CN" altLang="en-US" sz="3600" dirty="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研究内容</a:t>
            </a:r>
            <a:r>
              <a:rPr lang="en-US" altLang="zh-CN" sz="3600" dirty="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&amp;</a:t>
            </a:r>
            <a:r>
              <a:rPr lang="zh-CN" altLang="en-US" sz="3600" dirty="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研究方案</a:t>
            </a:r>
          </a:p>
        </p:txBody>
      </p:sp>
      <p:sp>
        <p:nvSpPr>
          <p:cNvPr id="70" name="TextBox 69"/>
          <p:cNvSpPr txBox="1"/>
          <p:nvPr/>
        </p:nvSpPr>
        <p:spPr>
          <a:xfrm>
            <a:off x="8193632" y="3600657"/>
            <a:ext cx="1553702" cy="2230840"/>
          </a:xfrm>
          <a:prstGeom prst="rect">
            <a:avLst/>
          </a:prstGeom>
          <a:noFill/>
        </p:spPr>
        <p:txBody>
          <a:bodyPr wrap="none" lIns="45311" tIns="22656" rIns="45311" bIns="22656" rtlCol="0">
            <a:spAutoFit/>
          </a:bodyPr>
          <a:lstStyle/>
          <a:p>
            <a:r>
              <a:rPr lang="en-US" altLang="zh-CN" sz="14199" spc="-149" dirty="0" smtClean="0">
                <a:solidFill>
                  <a:schemeClr val="bg1"/>
                </a:solidFill>
                <a:latin typeface="Agency FB" panose="020B0503020202020204" pitchFamily="34" charset="0"/>
                <a:ea typeface="微软雅黑" panose="020B0503020204020204" pitchFamily="34" charset="-122"/>
                <a:cs typeface="Raavi" pitchFamily="34" charset="0"/>
              </a:rPr>
              <a:t>02</a:t>
            </a:r>
            <a:endParaRPr lang="zh-CN" altLang="en-US" sz="14199" spc="-149" dirty="0">
              <a:solidFill>
                <a:schemeClr val="bg1"/>
              </a:solidFill>
              <a:latin typeface="Agency FB" panose="020B0503020202020204" pitchFamily="34" charset="0"/>
              <a:ea typeface="微软雅黑" panose="020B0503020204020204" pitchFamily="34" charset="-122"/>
              <a:cs typeface="Raavi" pitchFamily="34" charset="0"/>
            </a:endParaRPr>
          </a:p>
        </p:txBody>
      </p:sp>
    </p:spTree>
    <p:extLst>
      <p:ext uri="{BB962C8B-B14F-4D97-AF65-F5344CB8AC3E}">
        <p14:creationId xmlns:p14="http://schemas.microsoft.com/office/powerpoint/2010/main" val="2444398821"/>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 calcmode="lin" valueType="num">
                                      <p:cBhvr>
                                        <p:cTn id="9" dur="75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75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anim calcmode="lin" valueType="num">
                                      <p:cBhvr>
                                        <p:cTn id="15" dur="750" fill="hold"/>
                                        <p:tgtEl>
                                          <p:spTgt spid="7"/>
                                        </p:tgtEl>
                                        <p:attrNameLst>
                                          <p:attrName>ppt_x</p:attrName>
                                        </p:attrNameLst>
                                      </p:cBhvr>
                                      <p:tavLst>
                                        <p:tav tm="0">
                                          <p:val>
                                            <p:strVal val="#ppt_x"/>
                                          </p:val>
                                        </p:tav>
                                        <p:tav tm="100000">
                                          <p:val>
                                            <p:strVal val="#ppt_x"/>
                                          </p:val>
                                        </p:tav>
                                      </p:tavLst>
                                    </p:anim>
                                    <p:anim calcmode="lin" valueType="num">
                                      <p:cBhvr>
                                        <p:cTn id="16" dur="75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randombar(horizontal)">
                                      <p:cBhvr>
                                        <p:cTn id="20" dur="500"/>
                                        <p:tgtEl>
                                          <p:spTgt spid="4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45"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362744" y="269590"/>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主要研究内容</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857916135"/>
              </p:ext>
            </p:extLst>
          </p:nvPr>
        </p:nvGraphicFramePr>
        <p:xfrm>
          <a:off x="380837" y="1976438"/>
          <a:ext cx="5447853" cy="4598950"/>
        </p:xfrm>
        <a:graphic>
          <a:graphicData uri="http://schemas.openxmlformats.org/presentationml/2006/ole">
            <mc:AlternateContent xmlns:mc="http://schemas.openxmlformats.org/markup-compatibility/2006">
              <mc:Choice xmlns:v="urn:schemas-microsoft-com:vml" Requires="v">
                <p:oleObj spid="_x0000_s6256" name="Visio" r:id="rId4" imgW="6505575" imgH="6505669" progId="Visio.Drawing.15">
                  <p:embed/>
                </p:oleObj>
              </mc:Choice>
              <mc:Fallback>
                <p:oleObj name="Visio" r:id="rId4" imgW="6505575" imgH="650566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837" y="1976438"/>
                        <a:ext cx="5447853" cy="4598950"/>
                      </a:xfrm>
                      <a:prstGeom prst="rect">
                        <a:avLst/>
                      </a:prstGeom>
                      <a:noFill/>
                    </p:spPr>
                  </p:pic>
                </p:oleObj>
              </mc:Fallback>
            </mc:AlternateContent>
          </a:graphicData>
        </a:graphic>
      </p:graphicFrame>
      <p:sp>
        <p:nvSpPr>
          <p:cNvPr id="5" name="矩形 4"/>
          <p:cNvSpPr/>
          <p:nvPr/>
        </p:nvSpPr>
        <p:spPr>
          <a:xfrm>
            <a:off x="884759" y="911959"/>
            <a:ext cx="3518912" cy="400110"/>
          </a:xfrm>
          <a:prstGeom prst="rect">
            <a:avLst/>
          </a:prstGeom>
        </p:spPr>
        <p:txBody>
          <a:bodyPr wrap="none">
            <a:spAutoFit/>
          </a:bodyPr>
          <a:lstStyle/>
          <a:p>
            <a:r>
              <a:rPr lang="zh-CN" altLang="zh-CN" sz="2000" b="1" kern="0" dirty="0">
                <a:cs typeface="Times New Roman" panose="02020603050405020304" pitchFamily="18" charset="0"/>
              </a:rPr>
              <a:t>基于人工智能的隐私保护模型</a:t>
            </a:r>
            <a:endParaRPr lang="zh-CN" altLang="en-US" sz="2000" b="1" dirty="0"/>
          </a:p>
        </p:txBody>
      </p:sp>
      <p:sp>
        <p:nvSpPr>
          <p:cNvPr id="6" name="矩形 5"/>
          <p:cNvSpPr/>
          <p:nvPr/>
        </p:nvSpPr>
        <p:spPr>
          <a:xfrm>
            <a:off x="6501383" y="3411687"/>
            <a:ext cx="5832648" cy="3139321"/>
          </a:xfrm>
          <a:prstGeom prst="rect">
            <a:avLst/>
          </a:prstGeom>
        </p:spPr>
        <p:txBody>
          <a:bodyPr wrap="square">
            <a:spAutoFit/>
          </a:bodyPr>
          <a:lstStyle/>
          <a:p>
            <a:pPr algn="just"/>
            <a:r>
              <a:rPr lang="zh-CN" altLang="zh-CN" b="1" kern="0" dirty="0">
                <a:cs typeface="Times New Roman" panose="02020603050405020304" pitchFamily="18" charset="0"/>
              </a:rPr>
              <a:t>两个优化</a:t>
            </a:r>
            <a:r>
              <a:rPr lang="zh-CN" altLang="zh-CN" b="1" kern="0" dirty="0" smtClean="0">
                <a:cs typeface="Times New Roman" panose="02020603050405020304" pitchFamily="18" charset="0"/>
              </a:rPr>
              <a:t>目标</a:t>
            </a:r>
            <a:r>
              <a:rPr lang="zh-CN" altLang="en-US" b="1" kern="0" dirty="0" smtClean="0">
                <a:cs typeface="Times New Roman" panose="02020603050405020304" pitchFamily="18" charset="0"/>
              </a:rPr>
              <a:t>（最小组合）</a:t>
            </a:r>
            <a:endParaRPr lang="en-US" altLang="zh-CN" b="1" kern="0" dirty="0" smtClean="0">
              <a:cs typeface="Times New Roman" panose="02020603050405020304" pitchFamily="18" charset="0"/>
            </a:endParaRPr>
          </a:p>
          <a:p>
            <a:pPr algn="just"/>
            <a:endParaRPr lang="en-US" altLang="zh-CN" b="1" kern="0" dirty="0" smtClean="0">
              <a:cs typeface="Times New Roman" panose="02020603050405020304" pitchFamily="18" charset="0"/>
            </a:endParaRPr>
          </a:p>
          <a:p>
            <a:pPr algn="just"/>
            <a:r>
              <a:rPr lang="en-US" altLang="zh-CN" kern="0" dirty="0" smtClean="0">
                <a:cs typeface="Times New Roman" panose="02020603050405020304" pitchFamily="18" charset="0"/>
              </a:rPr>
              <a:t>1</a:t>
            </a:r>
            <a:r>
              <a:rPr lang="en-US" altLang="zh-CN" kern="0" dirty="0">
                <a:cs typeface="Times New Roman" panose="02020603050405020304" pitchFamily="18" charset="0"/>
              </a:rPr>
              <a:t>.</a:t>
            </a:r>
            <a:r>
              <a:rPr lang="zh-CN" altLang="zh-CN" kern="0" dirty="0">
                <a:cs typeface="Times New Roman" panose="02020603050405020304" pitchFamily="18" charset="0"/>
              </a:rPr>
              <a:t>最小化推断攻击的</a:t>
            </a:r>
            <a:r>
              <a:rPr lang="zh-CN" altLang="zh-CN" kern="0" dirty="0" smtClean="0">
                <a:cs typeface="Times New Roman" panose="02020603050405020304" pitchFamily="18" charset="0"/>
              </a:rPr>
              <a:t>准确性</a:t>
            </a:r>
            <a:endParaRPr lang="en-US" altLang="zh-CN" kern="0" dirty="0" smtClean="0">
              <a:cs typeface="Times New Roman" panose="02020603050405020304" pitchFamily="18" charset="0"/>
            </a:endParaRPr>
          </a:p>
          <a:p>
            <a:pPr algn="just"/>
            <a:endParaRPr lang="en-US" altLang="zh-CN" kern="0" dirty="0" smtClean="0">
              <a:cs typeface="Times New Roman" panose="02020603050405020304" pitchFamily="18" charset="0"/>
            </a:endParaRPr>
          </a:p>
          <a:p>
            <a:pPr algn="just"/>
            <a:r>
              <a:rPr lang="en-US" altLang="zh-CN" kern="0" dirty="0" smtClean="0">
                <a:cs typeface="Times New Roman" panose="02020603050405020304" pitchFamily="18" charset="0"/>
              </a:rPr>
              <a:t>2</a:t>
            </a:r>
            <a:r>
              <a:rPr lang="en-US" altLang="zh-CN" kern="0" dirty="0">
                <a:cs typeface="Times New Roman" panose="02020603050405020304" pitchFamily="18" charset="0"/>
              </a:rPr>
              <a:t>.</a:t>
            </a:r>
            <a:r>
              <a:rPr lang="zh-CN" altLang="zh-CN" kern="0" dirty="0">
                <a:cs typeface="Times New Roman" panose="02020603050405020304" pitchFamily="18" charset="0"/>
              </a:rPr>
              <a:t>最小化非敏感数据的</a:t>
            </a:r>
            <a:r>
              <a:rPr lang="zh-CN" altLang="zh-CN" kern="0" dirty="0" smtClean="0">
                <a:cs typeface="Times New Roman" panose="02020603050405020304" pitchFamily="18" charset="0"/>
              </a:rPr>
              <a:t>噪音，并</a:t>
            </a:r>
            <a:r>
              <a:rPr lang="zh-CN" altLang="zh-CN" kern="0" dirty="0">
                <a:cs typeface="Times New Roman" panose="02020603050405020304" pitchFamily="18" charset="0"/>
              </a:rPr>
              <a:t>以此来实现针对相应攻击，隐私数据保护和数据完整性之间的</a:t>
            </a:r>
            <a:r>
              <a:rPr lang="zh-CN" altLang="zh-CN" kern="0" dirty="0" smtClean="0">
                <a:cs typeface="Times New Roman" panose="02020603050405020304" pitchFamily="18" charset="0"/>
              </a:rPr>
              <a:t>平衡</a:t>
            </a:r>
            <a:endParaRPr lang="en-US" altLang="zh-CN" kern="0" dirty="0" smtClean="0">
              <a:cs typeface="Times New Roman" panose="02020603050405020304" pitchFamily="18" charset="0"/>
            </a:endParaRPr>
          </a:p>
          <a:p>
            <a:pPr algn="just"/>
            <a:endParaRPr lang="en-US" altLang="zh-CN" kern="0" dirty="0" smtClean="0">
              <a:cs typeface="Times New Roman" panose="02020603050405020304" pitchFamily="18" charset="0"/>
            </a:endParaRPr>
          </a:p>
          <a:p>
            <a:pPr algn="just"/>
            <a:r>
              <a:rPr lang="zh-CN" altLang="en-US" kern="0" dirty="0" smtClean="0">
                <a:cs typeface="Times New Roman" panose="02020603050405020304" pitchFamily="18" charset="0"/>
              </a:rPr>
              <a:t>目标</a:t>
            </a:r>
            <a:r>
              <a:rPr lang="en-US" altLang="zh-CN" kern="0" dirty="0" smtClean="0">
                <a:cs typeface="Times New Roman" panose="02020603050405020304" pitchFamily="18" charset="0"/>
              </a:rPr>
              <a:t>1</a:t>
            </a:r>
            <a:r>
              <a:rPr lang="zh-CN" altLang="zh-CN" kern="0" dirty="0">
                <a:cs typeface="Times New Roman" panose="02020603050405020304" pitchFamily="18" charset="0"/>
              </a:rPr>
              <a:t>的</a:t>
            </a:r>
            <a:r>
              <a:rPr lang="zh-CN" altLang="zh-CN" kern="0" dirty="0" smtClean="0">
                <a:cs typeface="Times New Roman" panose="02020603050405020304" pitchFamily="18" charset="0"/>
              </a:rPr>
              <a:t>计算</a:t>
            </a:r>
            <a:r>
              <a:rPr lang="zh-CN" altLang="en-US" kern="0" dirty="0" smtClean="0">
                <a:cs typeface="Times New Roman" panose="02020603050405020304" pitchFamily="18" charset="0"/>
              </a:rPr>
              <a:t>：</a:t>
            </a:r>
            <a:r>
              <a:rPr lang="zh-CN" altLang="zh-CN" kern="0" dirty="0" smtClean="0">
                <a:cs typeface="Times New Roman" panose="02020603050405020304" pitchFamily="18" charset="0"/>
              </a:rPr>
              <a:t>拟</a:t>
            </a:r>
            <a:r>
              <a:rPr lang="zh-CN" altLang="zh-CN" kern="0" dirty="0">
                <a:cs typeface="Times New Roman" panose="02020603050405020304" pitchFamily="18" charset="0"/>
              </a:rPr>
              <a:t>通过攻击</a:t>
            </a:r>
            <a:r>
              <a:rPr lang="zh-CN" altLang="zh-CN" kern="0" dirty="0" smtClean="0">
                <a:cs typeface="Times New Roman" panose="02020603050405020304" pitchFamily="18" charset="0"/>
              </a:rPr>
              <a:t>模型</a:t>
            </a:r>
            <a:r>
              <a:rPr lang="en-US" altLang="zh-CN" kern="0" dirty="0" smtClean="0">
                <a:cs typeface="Times New Roman" panose="02020603050405020304" pitchFamily="18" charset="0"/>
              </a:rPr>
              <a:t> </a:t>
            </a:r>
            <a:r>
              <a:rPr lang="zh-CN" altLang="zh-CN" kern="0" dirty="0" smtClean="0">
                <a:cs typeface="Times New Roman" panose="02020603050405020304" pitchFamily="18" charset="0"/>
              </a:rPr>
              <a:t>再次</a:t>
            </a:r>
            <a:r>
              <a:rPr lang="zh-CN" altLang="zh-CN" kern="0" dirty="0">
                <a:cs typeface="Times New Roman" panose="02020603050405020304" pitchFamily="18" charset="0"/>
              </a:rPr>
              <a:t>处理深度学习</a:t>
            </a:r>
            <a:r>
              <a:rPr lang="zh-CN" altLang="zh-CN" kern="0" dirty="0">
                <a:solidFill>
                  <a:srgbClr val="FF0000"/>
                </a:solidFill>
                <a:cs typeface="Times New Roman" panose="02020603050405020304" pitchFamily="18" charset="0"/>
              </a:rPr>
              <a:t>模型输出</a:t>
            </a:r>
            <a:r>
              <a:rPr lang="zh-CN" altLang="zh-CN" kern="0" dirty="0">
                <a:cs typeface="Times New Roman" panose="02020603050405020304" pitchFamily="18" charset="0"/>
              </a:rPr>
              <a:t>的加噪非敏感数据计算推断</a:t>
            </a:r>
            <a:r>
              <a:rPr lang="zh-CN" altLang="zh-CN" kern="0" dirty="0" smtClean="0">
                <a:cs typeface="Times New Roman" panose="02020603050405020304" pitchFamily="18" charset="0"/>
              </a:rPr>
              <a:t>准确性</a:t>
            </a:r>
            <a:endParaRPr lang="en-US" altLang="zh-CN" kern="0" dirty="0">
              <a:cs typeface="Times New Roman" panose="02020603050405020304" pitchFamily="18" charset="0"/>
            </a:endParaRPr>
          </a:p>
          <a:p>
            <a:pPr algn="just"/>
            <a:endParaRPr lang="en-US" altLang="zh-CN" kern="0" dirty="0" smtClean="0">
              <a:cs typeface="Times New Roman" panose="02020603050405020304" pitchFamily="18" charset="0"/>
            </a:endParaRPr>
          </a:p>
          <a:p>
            <a:pPr algn="just"/>
            <a:r>
              <a:rPr lang="zh-CN" altLang="en-US" kern="0" dirty="0" smtClean="0">
                <a:cs typeface="Times New Roman" panose="02020603050405020304" pitchFamily="18" charset="0"/>
              </a:rPr>
              <a:t>目标</a:t>
            </a:r>
            <a:r>
              <a:rPr lang="en-US" altLang="zh-CN" kern="0" dirty="0" smtClean="0">
                <a:cs typeface="Times New Roman" panose="02020603050405020304" pitchFamily="18" charset="0"/>
              </a:rPr>
              <a:t>2</a:t>
            </a:r>
            <a:r>
              <a:rPr lang="zh-CN" altLang="en-US" kern="0" dirty="0" smtClean="0">
                <a:cs typeface="Times New Roman" panose="02020603050405020304" pitchFamily="18" charset="0"/>
              </a:rPr>
              <a:t>的计算：</a:t>
            </a:r>
            <a:r>
              <a:rPr lang="zh-CN" altLang="zh-CN" kern="0" dirty="0" smtClean="0">
                <a:cs typeface="Times New Roman" panose="02020603050405020304" pitchFamily="18" charset="0"/>
              </a:rPr>
              <a:t>通过</a:t>
            </a:r>
            <a:r>
              <a:rPr lang="zh-CN" altLang="zh-CN" kern="0" dirty="0">
                <a:cs typeface="Times New Roman" panose="02020603050405020304" pitchFamily="18" charset="0"/>
              </a:rPr>
              <a:t>相应的信息可利用性标准来</a:t>
            </a:r>
            <a:r>
              <a:rPr lang="zh-CN" altLang="zh-CN" kern="0" dirty="0" smtClean="0">
                <a:cs typeface="Times New Roman" panose="02020603050405020304" pitchFamily="18" charset="0"/>
              </a:rPr>
              <a:t>计算</a:t>
            </a:r>
            <a:endParaRPr lang="zh-CN" altLang="en-US" dirty="0"/>
          </a:p>
        </p:txBody>
      </p:sp>
      <p:sp>
        <p:nvSpPr>
          <p:cNvPr id="7" name="矩形 6"/>
          <p:cNvSpPr/>
          <p:nvPr/>
        </p:nvSpPr>
        <p:spPr>
          <a:xfrm>
            <a:off x="6488782" y="1976438"/>
            <a:ext cx="5724644" cy="369332"/>
          </a:xfrm>
          <a:prstGeom prst="rect">
            <a:avLst/>
          </a:prstGeom>
        </p:spPr>
        <p:txBody>
          <a:bodyPr wrap="none">
            <a:spAutoFit/>
          </a:bodyPr>
          <a:lstStyle/>
          <a:p>
            <a:r>
              <a:rPr lang="zh-CN" altLang="en-US" dirty="0" smtClean="0"/>
              <a:t>攻击特征值：如时间复杂度、非</a:t>
            </a:r>
            <a:r>
              <a:rPr lang="zh-CN" altLang="en-US" dirty="0"/>
              <a:t>敏感数据的数量和种类</a:t>
            </a:r>
          </a:p>
        </p:txBody>
      </p:sp>
    </p:spTree>
    <p:extLst>
      <p:ext uri="{BB962C8B-B14F-4D97-AF65-F5344CB8AC3E}">
        <p14:creationId xmlns:p14="http://schemas.microsoft.com/office/powerpoint/2010/main" val="364866673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362744" y="269590"/>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主要研究内容</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 name="Rectangle 2"/>
          <p:cNvSpPr>
            <a:spLocks noChangeArrowheads="1"/>
          </p:cNvSpPr>
          <p:nvPr/>
        </p:nvSpPr>
        <p:spPr bwMode="auto">
          <a:xfrm>
            <a:off x="3261023" y="1312069"/>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
          <p:cNvSpPr>
            <a:spLocks noChangeArrowheads="1"/>
          </p:cNvSpPr>
          <p:nvPr/>
        </p:nvSpPr>
        <p:spPr bwMode="auto">
          <a:xfrm>
            <a:off x="1316807" y="1024037"/>
            <a:ext cx="938170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just"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宋体" panose="02010600030101010101" pitchFamily="2" charset="-122"/>
              </a:rPr>
              <a:t>研究的重点是深度学习模型的实现，包括考虑模型为不同类型数据添加噪声所应使用何种算法，是否可以满足相应的脱敏原则，以及选用适合当前问题领域的机器学习方法来实现模型。</a:t>
            </a:r>
            <a:endParaRPr kumimoji="0" lang="en-US" altLang="zh-CN" sz="2000" b="0" i="0" u="none" strike="noStrike" cap="none" normalizeH="0" baseline="0" dirty="0" smtClean="0">
              <a:ln>
                <a:noFill/>
              </a:ln>
              <a:solidFill>
                <a:schemeClr val="tx1"/>
              </a:solidFill>
              <a:effectLst/>
              <a:latin typeface="宋体" panose="02010600030101010101" pitchFamily="2" charset="-122"/>
            </a:endParaRPr>
          </a:p>
          <a:p>
            <a:pPr marL="0" marR="0" lvl="0" algn="just" defTabSz="914400" rtl="0" eaLnBrk="0" fontAlgn="base" latinLnBrk="0" hangingPunct="0">
              <a:lnSpc>
                <a:spcPct val="100000"/>
              </a:lnSpc>
              <a:spcBef>
                <a:spcPct val="0"/>
              </a:spcBef>
              <a:spcAft>
                <a:spcPct val="0"/>
              </a:spcAft>
              <a:buClrTx/>
              <a:buSzTx/>
              <a:buFontTx/>
              <a:buNone/>
              <a:tabLst/>
            </a:pPr>
            <a:endParaRPr lang="en-US" altLang="zh-CN" sz="2000" dirty="0">
              <a:latin typeface="宋体" panose="02010600030101010101" pitchFamily="2" charset="-122"/>
            </a:endParaRPr>
          </a:p>
          <a:p>
            <a:pPr marL="0" marR="0" lvl="0" algn="just"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宋体" panose="02010600030101010101" pitchFamily="2" charset="-122"/>
            </a:endParaRPr>
          </a:p>
        </p:txBody>
      </p:sp>
      <p:sp>
        <p:nvSpPr>
          <p:cNvPr id="3" name="矩形 2"/>
          <p:cNvSpPr/>
          <p:nvPr/>
        </p:nvSpPr>
        <p:spPr>
          <a:xfrm>
            <a:off x="1312808" y="2655253"/>
            <a:ext cx="9309695" cy="1015663"/>
          </a:xfrm>
          <a:prstGeom prst="rect">
            <a:avLst/>
          </a:prstGeom>
        </p:spPr>
        <p:txBody>
          <a:bodyPr wrap="square">
            <a:spAutoFit/>
          </a:bodyPr>
          <a:lstStyle/>
          <a:p>
            <a:pPr algn="just"/>
            <a:r>
              <a:rPr lang="zh-CN" altLang="en-US" sz="2000" kern="0" dirty="0" smtClean="0">
                <a:cs typeface="Times New Roman" panose="02020603050405020304" pitchFamily="18" charset="0"/>
              </a:rPr>
              <a:t>已完成：</a:t>
            </a:r>
            <a:r>
              <a:rPr lang="zh-CN" altLang="zh-CN" sz="2000" kern="0" dirty="0" smtClean="0">
                <a:cs typeface="Times New Roman" panose="02020603050405020304" pitchFamily="18" charset="0"/>
              </a:rPr>
              <a:t>调研了基本的脱敏算法如：匿名算法和噪音机制，以及有关的脱敏原则如匿名原则及差分隐私；此外，提出了基于人工智能隐私保护模型的大致流程，分析了美国人口普查等基本数据集。</a:t>
            </a:r>
            <a:endParaRPr lang="zh-CN" altLang="en-US" sz="2000" dirty="0"/>
          </a:p>
        </p:txBody>
      </p:sp>
      <p:sp>
        <p:nvSpPr>
          <p:cNvPr id="7" name="矩形 6"/>
          <p:cNvSpPr/>
          <p:nvPr/>
        </p:nvSpPr>
        <p:spPr>
          <a:xfrm>
            <a:off x="1350310" y="3998436"/>
            <a:ext cx="9348200" cy="1938992"/>
          </a:xfrm>
          <a:prstGeom prst="rect">
            <a:avLst/>
          </a:prstGeom>
        </p:spPr>
        <p:txBody>
          <a:bodyPr wrap="square">
            <a:spAutoFit/>
          </a:bodyPr>
          <a:lstStyle/>
          <a:p>
            <a:r>
              <a:rPr lang="zh-CN" altLang="en-US" sz="2000" dirty="0" smtClean="0"/>
              <a:t>调研了图像领域的</a:t>
            </a:r>
            <a:r>
              <a:rPr lang="zh-CN" altLang="en-US" sz="2000" b="1" dirty="0" smtClean="0"/>
              <a:t>类似模型</a:t>
            </a:r>
            <a:r>
              <a:rPr lang="zh-CN" altLang="en-US" sz="2000" dirty="0" smtClean="0"/>
              <a:t>：基于</a:t>
            </a:r>
            <a:r>
              <a:rPr lang="zh-CN" altLang="en-US" sz="2000" dirty="0"/>
              <a:t>深度卷积生成式对抗网络</a:t>
            </a:r>
            <a:r>
              <a:rPr lang="en-US" altLang="zh-CN" sz="2000" dirty="0"/>
              <a:t>(deep convolutional generative adversarial networks</a:t>
            </a:r>
            <a:r>
              <a:rPr lang="zh-CN" altLang="en-US" sz="2000" dirty="0"/>
              <a:t>，</a:t>
            </a:r>
            <a:r>
              <a:rPr lang="en-US" altLang="zh-CN" sz="2000" dirty="0"/>
              <a:t>DCGAN)</a:t>
            </a:r>
            <a:r>
              <a:rPr lang="zh-CN" altLang="en-US" sz="2000" dirty="0"/>
              <a:t>反馈的深度差分隐私保护方法</a:t>
            </a:r>
            <a:r>
              <a:rPr lang="zh-CN" altLang="en-US" sz="2000" dirty="0" smtClean="0"/>
              <a:t>。</a:t>
            </a:r>
            <a:endParaRPr lang="en-US" altLang="zh-CN" sz="2000" dirty="0" smtClean="0"/>
          </a:p>
          <a:p>
            <a:r>
              <a:rPr lang="zh-CN" altLang="en-US" sz="2000" dirty="0" smtClean="0"/>
              <a:t>该</a:t>
            </a:r>
            <a:r>
              <a:rPr lang="zh-CN" altLang="en-US" sz="2000" dirty="0"/>
              <a:t>方法在深度网络参数优化计算时结合差分隐私理论添加噪声数据，基于差分隐私与高斯分布可组合特点，计算深度网络每一层的隐私预算，在随机梯度下降</a:t>
            </a:r>
            <a:r>
              <a:rPr lang="en-US" altLang="zh-CN" sz="2000" dirty="0"/>
              <a:t>(stochastic gradient descent</a:t>
            </a:r>
            <a:r>
              <a:rPr lang="zh-CN" altLang="en-US" sz="2000" dirty="0"/>
              <a:t>，</a:t>
            </a:r>
            <a:r>
              <a:rPr lang="en-US" altLang="zh-CN" sz="2000" dirty="0"/>
              <a:t>SGD)</a:t>
            </a:r>
            <a:r>
              <a:rPr lang="zh-CN" altLang="en-US" sz="2000" dirty="0"/>
              <a:t>计算中添加高斯噪声使之总体隐私预算最小；用</a:t>
            </a:r>
            <a:r>
              <a:rPr lang="en-US" altLang="zh-CN" sz="2000" dirty="0"/>
              <a:t>DCGAN</a:t>
            </a:r>
            <a:r>
              <a:rPr lang="zh-CN" altLang="en-US" sz="2000" dirty="0"/>
              <a:t>生成数据选取可能得到的最优结果。</a:t>
            </a:r>
          </a:p>
        </p:txBody>
      </p:sp>
    </p:spTree>
    <p:extLst>
      <p:ext uri="{BB962C8B-B14F-4D97-AF65-F5344CB8AC3E}">
        <p14:creationId xmlns:p14="http://schemas.microsoft.com/office/powerpoint/2010/main" val="2251647783"/>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362744" y="269590"/>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研究方案</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 name="Rectangle 2"/>
          <p:cNvSpPr>
            <a:spLocks noChangeArrowheads="1"/>
          </p:cNvSpPr>
          <p:nvPr/>
        </p:nvSpPr>
        <p:spPr bwMode="auto">
          <a:xfrm>
            <a:off x="3261023" y="1312069"/>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2108895" y="1312069"/>
            <a:ext cx="7776864" cy="4401205"/>
          </a:xfrm>
          <a:prstGeom prst="rect">
            <a:avLst/>
          </a:prstGeom>
        </p:spPr>
        <p:txBody>
          <a:bodyPr wrap="square">
            <a:spAutoFit/>
          </a:bodyPr>
          <a:lstStyle/>
          <a:p>
            <a:pPr marL="0" lvl="2" indent="0" algn="just">
              <a:lnSpc>
                <a:spcPts val="1800"/>
              </a:lnSpc>
              <a:spcAft>
                <a:spcPts val="0"/>
              </a:spcAft>
            </a:pPr>
            <a:r>
              <a:rPr lang="zh-CN" altLang="zh-CN" sz="2000" b="1" dirty="0">
                <a:latin typeface="+mn-ea"/>
                <a:ea typeface="+mn-ea"/>
                <a:cs typeface="宋体" panose="02010600030101010101" pitchFamily="2" charset="-122"/>
              </a:rPr>
              <a:t>脱敏算法和原则的</a:t>
            </a:r>
            <a:r>
              <a:rPr lang="zh-CN" altLang="zh-CN" sz="2000" b="1" dirty="0" smtClean="0">
                <a:latin typeface="+mn-ea"/>
                <a:ea typeface="+mn-ea"/>
                <a:cs typeface="宋体" panose="02010600030101010101" pitchFamily="2" charset="-122"/>
              </a:rPr>
              <a:t>研究</a:t>
            </a:r>
            <a:endParaRPr lang="en-US" altLang="zh-CN" sz="2000" b="1" dirty="0">
              <a:latin typeface="+mn-ea"/>
              <a:ea typeface="+mn-ea"/>
              <a:cs typeface="宋体" panose="02010600030101010101" pitchFamily="2" charset="-122"/>
            </a:endParaRPr>
          </a:p>
          <a:p>
            <a:pPr marL="0" lvl="2" indent="0" algn="just">
              <a:lnSpc>
                <a:spcPts val="1800"/>
              </a:lnSpc>
              <a:spcAft>
                <a:spcPts val="0"/>
              </a:spcAft>
            </a:pPr>
            <a:endParaRPr lang="en-US" altLang="zh-CN" sz="2000" b="1" dirty="0" smtClean="0">
              <a:latin typeface="+mn-ea"/>
              <a:ea typeface="+mn-ea"/>
              <a:cs typeface="宋体" panose="02010600030101010101" pitchFamily="2" charset="-122"/>
            </a:endParaRPr>
          </a:p>
          <a:p>
            <a:pPr marL="0" lvl="2" indent="0" algn="just">
              <a:lnSpc>
                <a:spcPts val="1800"/>
              </a:lnSpc>
              <a:spcAft>
                <a:spcPts val="0"/>
              </a:spcAft>
            </a:pPr>
            <a:endParaRPr lang="zh-CN" altLang="zh-CN" sz="2000" b="1" dirty="0">
              <a:latin typeface="+mn-ea"/>
              <a:ea typeface="+mn-ea"/>
              <a:cs typeface="宋体" panose="02010600030101010101" pitchFamily="2" charset="-122"/>
            </a:endParaRPr>
          </a:p>
          <a:p>
            <a:pPr algn="just">
              <a:spcAft>
                <a:spcPts val="0"/>
              </a:spcAft>
            </a:pPr>
            <a:r>
              <a:rPr lang="zh-CN" altLang="zh-CN" sz="2000" dirty="0">
                <a:latin typeface="+mn-ea"/>
                <a:ea typeface="+mn-ea"/>
              </a:rPr>
              <a:t>针对不同的数据类型，寻找适合的脱敏算法和原则，尝试采用适当的噪音添加机制，力求与差分隐私等相应的脱敏原则相结合。为深度学习模型添加噪声提供相应的思路和算法支持</a:t>
            </a:r>
            <a:r>
              <a:rPr lang="zh-CN" altLang="zh-CN" sz="2000" dirty="0" smtClean="0">
                <a:latin typeface="+mn-ea"/>
                <a:ea typeface="+mn-ea"/>
              </a:rPr>
              <a:t>。</a:t>
            </a:r>
            <a:endParaRPr lang="en-US" altLang="zh-CN" sz="2000" dirty="0" smtClean="0">
              <a:latin typeface="+mn-ea"/>
              <a:ea typeface="+mn-ea"/>
            </a:endParaRPr>
          </a:p>
          <a:p>
            <a:pPr algn="just">
              <a:lnSpc>
                <a:spcPct val="125000"/>
              </a:lnSpc>
              <a:spcAft>
                <a:spcPts val="0"/>
              </a:spcAft>
            </a:pPr>
            <a:endParaRPr lang="en-US" altLang="zh-CN" sz="2000" dirty="0" smtClean="0">
              <a:latin typeface="+mn-ea"/>
              <a:ea typeface="+mn-ea"/>
            </a:endParaRPr>
          </a:p>
          <a:p>
            <a:pPr algn="just">
              <a:lnSpc>
                <a:spcPct val="125000"/>
              </a:lnSpc>
              <a:spcAft>
                <a:spcPts val="0"/>
              </a:spcAft>
            </a:pPr>
            <a:r>
              <a:rPr lang="zh-CN" altLang="zh-CN" sz="2000" b="1" dirty="0" smtClean="0">
                <a:latin typeface="+mn-ea"/>
                <a:ea typeface="+mn-ea"/>
                <a:cs typeface="宋体" panose="02010600030101010101" pitchFamily="2" charset="-122"/>
              </a:rPr>
              <a:t>基于</a:t>
            </a:r>
            <a:r>
              <a:rPr lang="zh-CN" altLang="zh-CN" sz="2000" b="1" dirty="0">
                <a:latin typeface="+mn-ea"/>
                <a:ea typeface="+mn-ea"/>
                <a:cs typeface="宋体" panose="02010600030101010101" pitchFamily="2" charset="-122"/>
              </a:rPr>
              <a:t>人工智能的隐私保护模型的</a:t>
            </a:r>
            <a:r>
              <a:rPr lang="zh-CN" altLang="zh-CN" sz="2000" b="1" dirty="0" smtClean="0">
                <a:latin typeface="+mn-ea"/>
                <a:ea typeface="+mn-ea"/>
                <a:cs typeface="宋体" panose="02010600030101010101" pitchFamily="2" charset="-122"/>
              </a:rPr>
              <a:t>研究</a:t>
            </a:r>
            <a:endParaRPr lang="en-US" altLang="zh-CN" sz="2000" b="1" dirty="0" smtClean="0">
              <a:latin typeface="+mn-ea"/>
              <a:ea typeface="+mn-ea"/>
              <a:cs typeface="宋体" panose="02010600030101010101" pitchFamily="2" charset="-122"/>
            </a:endParaRPr>
          </a:p>
          <a:p>
            <a:pPr algn="just">
              <a:lnSpc>
                <a:spcPct val="125000"/>
              </a:lnSpc>
              <a:spcAft>
                <a:spcPts val="0"/>
              </a:spcAft>
            </a:pPr>
            <a:endParaRPr lang="zh-CN" altLang="zh-CN" sz="2000" b="1" dirty="0">
              <a:latin typeface="+mn-ea"/>
              <a:ea typeface="+mn-ea"/>
              <a:cs typeface="宋体" panose="02010600030101010101" pitchFamily="2" charset="-122"/>
            </a:endParaRPr>
          </a:p>
          <a:p>
            <a:pPr algn="just"/>
            <a:r>
              <a:rPr lang="zh-CN" altLang="zh-CN" sz="2000" kern="0" dirty="0">
                <a:latin typeface="+mn-ea"/>
                <a:ea typeface="+mn-ea"/>
                <a:cs typeface="Times New Roman" panose="02020603050405020304" pitchFamily="18" charset="0"/>
              </a:rPr>
              <a:t>首先，收集和选取数据集以及针对相应非敏感数据的推断攻击模型，实现测试攻击模型</a:t>
            </a:r>
            <a:r>
              <a:rPr lang="zh-CN" altLang="zh-CN" sz="2000" kern="0" dirty="0">
                <a:solidFill>
                  <a:srgbClr val="FF0000"/>
                </a:solidFill>
                <a:latin typeface="+mn-ea"/>
                <a:ea typeface="+mn-ea"/>
                <a:cs typeface="Times New Roman" panose="02020603050405020304" pitchFamily="18" charset="0"/>
              </a:rPr>
              <a:t>准确性</a:t>
            </a:r>
            <a:r>
              <a:rPr lang="zh-CN" altLang="zh-CN" sz="2000" kern="0" dirty="0">
                <a:latin typeface="+mn-ea"/>
                <a:ea typeface="+mn-ea"/>
                <a:cs typeface="Times New Roman" panose="02020603050405020304" pitchFamily="18" charset="0"/>
              </a:rPr>
              <a:t>和提取</a:t>
            </a:r>
            <a:r>
              <a:rPr lang="zh-CN" altLang="zh-CN" sz="2000" kern="0" dirty="0">
                <a:solidFill>
                  <a:srgbClr val="FF0000"/>
                </a:solidFill>
                <a:latin typeface="+mn-ea"/>
                <a:ea typeface="+mn-ea"/>
                <a:cs typeface="Times New Roman" panose="02020603050405020304" pitchFamily="18" charset="0"/>
              </a:rPr>
              <a:t>攻击模型特征</a:t>
            </a:r>
            <a:r>
              <a:rPr lang="zh-CN" altLang="zh-CN" sz="2000" kern="0" dirty="0">
                <a:latin typeface="+mn-ea"/>
                <a:ea typeface="+mn-ea"/>
                <a:cs typeface="Times New Roman" panose="02020603050405020304" pitchFamily="18" charset="0"/>
              </a:rPr>
              <a:t>的方法</a:t>
            </a:r>
            <a:r>
              <a:rPr lang="zh-CN" altLang="zh-CN" sz="2000" kern="0" dirty="0" smtClean="0">
                <a:latin typeface="+mn-ea"/>
                <a:ea typeface="+mn-ea"/>
                <a:cs typeface="Times New Roman" panose="02020603050405020304" pitchFamily="18" charset="0"/>
              </a:rPr>
              <a:t>；</a:t>
            </a:r>
            <a:endParaRPr lang="en-US" altLang="zh-CN" sz="2000" kern="0" dirty="0" smtClean="0">
              <a:latin typeface="+mn-ea"/>
              <a:ea typeface="+mn-ea"/>
              <a:cs typeface="Times New Roman" panose="02020603050405020304" pitchFamily="18" charset="0"/>
            </a:endParaRPr>
          </a:p>
          <a:p>
            <a:pPr algn="just"/>
            <a:r>
              <a:rPr lang="zh-CN" altLang="zh-CN" sz="2000" kern="0" dirty="0" smtClean="0">
                <a:latin typeface="+mn-ea"/>
                <a:ea typeface="+mn-ea"/>
                <a:cs typeface="Times New Roman" panose="02020603050405020304" pitchFamily="18" charset="0"/>
              </a:rPr>
              <a:t>其次</a:t>
            </a:r>
            <a:r>
              <a:rPr lang="zh-CN" altLang="zh-CN" sz="2000" kern="0" dirty="0">
                <a:latin typeface="+mn-ea"/>
                <a:ea typeface="+mn-ea"/>
                <a:cs typeface="Times New Roman" panose="02020603050405020304" pitchFamily="18" charset="0"/>
              </a:rPr>
              <a:t>，去了解不同深度学习模型的擅长的领域，针对不同类型的非敏感数据，尝试采用合适的深度学习模型，探求为不同类型数据</a:t>
            </a:r>
            <a:r>
              <a:rPr lang="zh-CN" altLang="zh-CN" sz="2000" kern="0" dirty="0">
                <a:solidFill>
                  <a:srgbClr val="FF0000"/>
                </a:solidFill>
                <a:latin typeface="+mn-ea"/>
                <a:ea typeface="+mn-ea"/>
                <a:cs typeface="Times New Roman" panose="02020603050405020304" pitchFamily="18" charset="0"/>
              </a:rPr>
              <a:t>添加噪声</a:t>
            </a:r>
            <a:r>
              <a:rPr lang="zh-CN" altLang="zh-CN" sz="2000" kern="0" dirty="0">
                <a:latin typeface="+mn-ea"/>
                <a:ea typeface="+mn-ea"/>
                <a:cs typeface="Times New Roman" panose="02020603050405020304" pitchFamily="18" charset="0"/>
              </a:rPr>
              <a:t>的方法，通过深度学习模型来为非敏感数据添加</a:t>
            </a:r>
            <a:r>
              <a:rPr lang="zh-CN" altLang="zh-CN" sz="2000" kern="0" dirty="0" smtClean="0">
                <a:latin typeface="+mn-ea"/>
                <a:ea typeface="+mn-ea"/>
                <a:cs typeface="Times New Roman" panose="02020603050405020304" pitchFamily="18" charset="0"/>
              </a:rPr>
              <a:t>噪声</a:t>
            </a:r>
            <a:r>
              <a:rPr lang="zh-CN" altLang="en-US" sz="2000" kern="0" dirty="0" smtClean="0">
                <a:latin typeface="+mn-ea"/>
                <a:ea typeface="+mn-ea"/>
                <a:cs typeface="Times New Roman" panose="02020603050405020304" pitchFamily="18" charset="0"/>
              </a:rPr>
              <a:t>。</a:t>
            </a:r>
            <a:endParaRPr lang="zh-CN" altLang="en-US" sz="2000" dirty="0">
              <a:latin typeface="+mn-ea"/>
              <a:ea typeface="+mn-ea"/>
            </a:endParaRPr>
          </a:p>
        </p:txBody>
      </p:sp>
    </p:spTree>
    <p:extLst>
      <p:ext uri="{BB962C8B-B14F-4D97-AF65-F5344CB8AC3E}">
        <p14:creationId xmlns:p14="http://schemas.microsoft.com/office/powerpoint/2010/main" val="113047032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362744" y="269590"/>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预期目标</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 name="矩形 3"/>
          <p:cNvSpPr/>
          <p:nvPr/>
        </p:nvSpPr>
        <p:spPr>
          <a:xfrm>
            <a:off x="2180903" y="2320181"/>
            <a:ext cx="7920880" cy="1323439"/>
          </a:xfrm>
          <a:prstGeom prst="rect">
            <a:avLst/>
          </a:prstGeom>
        </p:spPr>
        <p:txBody>
          <a:bodyPr wrap="square">
            <a:spAutoFit/>
          </a:bodyPr>
          <a:lstStyle/>
          <a:p>
            <a:pPr algn="just"/>
            <a:r>
              <a:rPr lang="zh-CN" altLang="zh-CN" sz="2000" dirty="0"/>
              <a:t>通过本文提出的基于人工智能的隐私数据保护模型</a:t>
            </a:r>
            <a:r>
              <a:rPr lang="zh-CN" altLang="zh-CN" sz="2000" dirty="0" smtClean="0"/>
              <a:t>，</a:t>
            </a:r>
            <a:endParaRPr lang="en-US" altLang="zh-CN" sz="2000" dirty="0" smtClean="0"/>
          </a:p>
          <a:p>
            <a:pPr algn="just"/>
            <a:r>
              <a:rPr lang="zh-CN" altLang="zh-CN" sz="2000" dirty="0" smtClean="0"/>
              <a:t>针对</a:t>
            </a:r>
            <a:r>
              <a:rPr lang="zh-CN" altLang="zh-CN" sz="2000" dirty="0"/>
              <a:t>具体攻击推断模型，通过</a:t>
            </a:r>
            <a:r>
              <a:rPr lang="zh-CN" altLang="zh-CN" sz="2000" dirty="0">
                <a:solidFill>
                  <a:srgbClr val="FF0000"/>
                </a:solidFill>
              </a:rPr>
              <a:t>深度学习模型</a:t>
            </a:r>
            <a:r>
              <a:rPr lang="zh-CN" altLang="zh-CN" sz="2000" dirty="0"/>
              <a:t>对非敏感数据添加噪音</a:t>
            </a:r>
            <a:r>
              <a:rPr lang="zh-CN" altLang="zh-CN" sz="2000" dirty="0" smtClean="0"/>
              <a:t>，</a:t>
            </a:r>
            <a:endParaRPr lang="en-US" altLang="zh-CN" sz="2000" dirty="0" smtClean="0"/>
          </a:p>
          <a:p>
            <a:pPr algn="just"/>
            <a:r>
              <a:rPr lang="zh-CN" altLang="zh-CN" sz="2000" dirty="0"/>
              <a:t>拟实现针对</a:t>
            </a:r>
            <a:r>
              <a:rPr lang="zh-CN" altLang="zh-CN" sz="2000" dirty="0">
                <a:solidFill>
                  <a:srgbClr val="FF0000"/>
                </a:solidFill>
              </a:rPr>
              <a:t>不同数据类型</a:t>
            </a:r>
            <a:r>
              <a:rPr lang="zh-CN" altLang="zh-CN" sz="2000" dirty="0"/>
              <a:t>来加入</a:t>
            </a:r>
            <a:r>
              <a:rPr lang="zh-CN" altLang="zh-CN" sz="2000" dirty="0">
                <a:solidFill>
                  <a:srgbClr val="FF0000"/>
                </a:solidFill>
              </a:rPr>
              <a:t>不同程度</a:t>
            </a:r>
            <a:r>
              <a:rPr lang="zh-CN" altLang="zh-CN" sz="2000" dirty="0" smtClean="0">
                <a:solidFill>
                  <a:srgbClr val="FF0000"/>
                </a:solidFill>
              </a:rPr>
              <a:t>噪音</a:t>
            </a:r>
            <a:r>
              <a:rPr lang="zh-CN" altLang="zh-CN" sz="2000" dirty="0" smtClean="0"/>
              <a:t>，</a:t>
            </a:r>
            <a:endParaRPr lang="en-US" altLang="zh-CN" sz="2000" dirty="0"/>
          </a:p>
          <a:p>
            <a:pPr algn="just"/>
            <a:r>
              <a:rPr lang="zh-CN" altLang="en-US" sz="2000" dirty="0" smtClean="0"/>
              <a:t>达到</a:t>
            </a:r>
            <a:r>
              <a:rPr lang="zh-CN" altLang="zh-CN" sz="2000" dirty="0" smtClean="0">
                <a:solidFill>
                  <a:srgbClr val="FF0000"/>
                </a:solidFill>
              </a:rPr>
              <a:t>最小</a:t>
            </a:r>
            <a:r>
              <a:rPr lang="zh-CN" altLang="zh-CN" sz="2000" dirty="0">
                <a:solidFill>
                  <a:srgbClr val="FF0000"/>
                </a:solidFill>
              </a:rPr>
              <a:t>化</a:t>
            </a:r>
            <a:r>
              <a:rPr lang="zh-CN" altLang="zh-CN" sz="2000" dirty="0"/>
              <a:t>推断攻击</a:t>
            </a:r>
            <a:r>
              <a:rPr lang="zh-CN" altLang="zh-CN" sz="2000" dirty="0">
                <a:solidFill>
                  <a:srgbClr val="FF0000"/>
                </a:solidFill>
              </a:rPr>
              <a:t>准确性</a:t>
            </a:r>
            <a:r>
              <a:rPr lang="zh-CN" altLang="zh-CN" sz="2000" dirty="0" smtClean="0"/>
              <a:t>和</a:t>
            </a:r>
            <a:r>
              <a:rPr lang="zh-CN" altLang="en-US" sz="2000" dirty="0" smtClean="0"/>
              <a:t>最小化</a:t>
            </a:r>
            <a:r>
              <a:rPr lang="zh-CN" altLang="zh-CN" sz="2000" dirty="0" smtClean="0"/>
              <a:t>非</a:t>
            </a:r>
            <a:r>
              <a:rPr lang="zh-CN" altLang="zh-CN" sz="2000" dirty="0"/>
              <a:t>敏感数据的</a:t>
            </a:r>
            <a:r>
              <a:rPr lang="zh-CN" altLang="zh-CN" sz="2000" dirty="0" smtClean="0">
                <a:solidFill>
                  <a:srgbClr val="FF0000"/>
                </a:solidFill>
              </a:rPr>
              <a:t>噪音</a:t>
            </a:r>
            <a:r>
              <a:rPr lang="zh-CN" altLang="zh-CN" sz="2000" dirty="0"/>
              <a:t>的效果。</a:t>
            </a:r>
            <a:endParaRPr lang="zh-CN" altLang="zh-CN" sz="2000" dirty="0"/>
          </a:p>
        </p:txBody>
      </p:sp>
    </p:spTree>
    <p:extLst>
      <p:ext uri="{BB962C8B-B14F-4D97-AF65-F5344CB8AC3E}">
        <p14:creationId xmlns:p14="http://schemas.microsoft.com/office/powerpoint/2010/main" val="268468864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362744" y="269590"/>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进度安排</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1710807209"/>
              </p:ext>
            </p:extLst>
          </p:nvPr>
        </p:nvGraphicFramePr>
        <p:xfrm>
          <a:off x="1748855" y="952029"/>
          <a:ext cx="7920880" cy="5760641"/>
        </p:xfrm>
        <a:graphic>
          <a:graphicData uri="http://schemas.openxmlformats.org/drawingml/2006/table">
            <a:tbl>
              <a:tblPr>
                <a:tableStyleId>{5C22544A-7EE6-4342-B048-85BDC9FD1C3A}</a:tableStyleId>
              </a:tblPr>
              <a:tblGrid>
                <a:gridCol w="2266101"/>
                <a:gridCol w="5654779"/>
              </a:tblGrid>
              <a:tr h="533120">
                <a:tc>
                  <a:txBody>
                    <a:bodyPr/>
                    <a:lstStyle/>
                    <a:p>
                      <a:pPr algn="ctr">
                        <a:lnSpc>
                          <a:spcPts val="1800"/>
                        </a:lnSpc>
                        <a:spcAft>
                          <a:spcPts val="0"/>
                        </a:spcAft>
                      </a:pPr>
                      <a:r>
                        <a:rPr lang="zh-CN" sz="1800" kern="100" dirty="0">
                          <a:solidFill>
                            <a:schemeClr val="tx1"/>
                          </a:solidFill>
                          <a:effectLst/>
                        </a:rPr>
                        <a:t>时间</a:t>
                      </a:r>
                      <a:endParaRPr lang="zh-CN" sz="1800" kern="100" dirty="0">
                        <a:solidFill>
                          <a:schemeClr val="tx1"/>
                        </a:solidFill>
                        <a:effectLst/>
                        <a:latin typeface="Times New Roman" panose="02020603050405020304" pitchFamily="18" charset="0"/>
                        <a:ea typeface="Times New Roman" panose="02020603050405020304" pitchFamily="18" charset="0"/>
                      </a:endParaRPr>
                    </a:p>
                  </a:txBody>
                  <a:tcPr>
                    <a:solidFill>
                      <a:schemeClr val="bg1"/>
                    </a:solidFill>
                  </a:tcPr>
                </a:tc>
                <a:tc>
                  <a:txBody>
                    <a:bodyPr/>
                    <a:lstStyle/>
                    <a:p>
                      <a:pPr algn="ctr">
                        <a:lnSpc>
                          <a:spcPts val="1800"/>
                        </a:lnSpc>
                        <a:spcAft>
                          <a:spcPts val="0"/>
                        </a:spcAft>
                      </a:pPr>
                      <a:r>
                        <a:rPr lang="zh-CN" sz="1800" kern="100" dirty="0">
                          <a:solidFill>
                            <a:schemeClr val="tx1"/>
                          </a:solidFill>
                          <a:effectLst/>
                        </a:rPr>
                        <a:t>进度</a:t>
                      </a:r>
                      <a:endParaRPr lang="zh-CN" sz="1800" kern="100" dirty="0">
                        <a:solidFill>
                          <a:schemeClr val="tx1"/>
                        </a:solidFill>
                        <a:effectLst/>
                        <a:latin typeface="Times New Roman" panose="02020603050405020304" pitchFamily="18" charset="0"/>
                        <a:ea typeface="Times New Roman" panose="02020603050405020304" pitchFamily="18" charset="0"/>
                      </a:endParaRPr>
                    </a:p>
                  </a:txBody>
                  <a:tcPr>
                    <a:solidFill>
                      <a:schemeClr val="bg1"/>
                    </a:solidFill>
                  </a:tcPr>
                </a:tc>
              </a:tr>
              <a:tr h="404125">
                <a:tc>
                  <a:txBody>
                    <a:bodyPr/>
                    <a:lstStyle/>
                    <a:p>
                      <a:pPr algn="ctr">
                        <a:lnSpc>
                          <a:spcPts val="1800"/>
                        </a:lnSpc>
                        <a:spcAft>
                          <a:spcPts val="0"/>
                        </a:spcAft>
                      </a:pPr>
                      <a:r>
                        <a:rPr lang="en-US" sz="1800" kern="100" dirty="0">
                          <a:solidFill>
                            <a:schemeClr val="tx1"/>
                          </a:solidFill>
                          <a:effectLst/>
                        </a:rPr>
                        <a:t>2018.07~2018.08</a:t>
                      </a:r>
                      <a:endParaRPr lang="zh-CN" sz="1800" kern="100" dirty="0">
                        <a:solidFill>
                          <a:schemeClr val="tx1"/>
                        </a:solidFill>
                        <a:effectLst/>
                        <a:latin typeface="Times New Roman" panose="02020603050405020304" pitchFamily="18" charset="0"/>
                        <a:ea typeface="Times New Roman" panose="02020603050405020304" pitchFamily="18" charset="0"/>
                      </a:endParaRPr>
                    </a:p>
                  </a:txBody>
                  <a:tcPr>
                    <a:solidFill>
                      <a:schemeClr val="bg1"/>
                    </a:solidFill>
                  </a:tcPr>
                </a:tc>
                <a:tc>
                  <a:txBody>
                    <a:bodyPr/>
                    <a:lstStyle/>
                    <a:p>
                      <a:pPr algn="l">
                        <a:lnSpc>
                          <a:spcPts val="1800"/>
                        </a:lnSpc>
                        <a:spcAft>
                          <a:spcPts val="0"/>
                        </a:spcAft>
                      </a:pPr>
                      <a:r>
                        <a:rPr lang="zh-CN" sz="1800" kern="100">
                          <a:solidFill>
                            <a:schemeClr val="tx1"/>
                          </a:solidFill>
                          <a:effectLst/>
                        </a:rPr>
                        <a:t>调研隐私数据保护算法及脱敏原则</a:t>
                      </a:r>
                      <a:endParaRPr lang="zh-CN" sz="1800" kern="100">
                        <a:solidFill>
                          <a:schemeClr val="tx1"/>
                        </a:solidFill>
                        <a:effectLst/>
                        <a:latin typeface="Times New Roman" panose="02020603050405020304" pitchFamily="18" charset="0"/>
                        <a:ea typeface="Times New Roman" panose="02020603050405020304" pitchFamily="18" charset="0"/>
                      </a:endParaRPr>
                    </a:p>
                  </a:txBody>
                  <a:tcPr>
                    <a:solidFill>
                      <a:schemeClr val="bg1"/>
                    </a:solidFill>
                  </a:tcPr>
                </a:tc>
              </a:tr>
              <a:tr h="1313936">
                <a:tc>
                  <a:txBody>
                    <a:bodyPr/>
                    <a:lstStyle/>
                    <a:p>
                      <a:pPr algn="ctr">
                        <a:lnSpc>
                          <a:spcPts val="1800"/>
                        </a:lnSpc>
                        <a:spcAft>
                          <a:spcPts val="0"/>
                        </a:spcAft>
                      </a:pPr>
                      <a:r>
                        <a:rPr lang="en-US" sz="1800" kern="100" dirty="0">
                          <a:solidFill>
                            <a:schemeClr val="tx1"/>
                          </a:solidFill>
                          <a:effectLst/>
                        </a:rPr>
                        <a:t>2018.09~2018.10</a:t>
                      </a:r>
                      <a:endParaRPr lang="zh-CN" sz="1800" kern="100" dirty="0">
                        <a:solidFill>
                          <a:schemeClr val="tx1"/>
                        </a:solidFill>
                        <a:effectLst/>
                        <a:latin typeface="Times New Roman" panose="02020603050405020304" pitchFamily="18" charset="0"/>
                        <a:ea typeface="Times New Roman" panose="02020603050405020304" pitchFamily="18" charset="0"/>
                      </a:endParaRPr>
                    </a:p>
                  </a:txBody>
                  <a:tcPr>
                    <a:solidFill>
                      <a:schemeClr val="bg1"/>
                    </a:solidFill>
                  </a:tcPr>
                </a:tc>
                <a:tc>
                  <a:txBody>
                    <a:bodyPr/>
                    <a:lstStyle/>
                    <a:p>
                      <a:pPr algn="l">
                        <a:lnSpc>
                          <a:spcPts val="1800"/>
                        </a:lnSpc>
                        <a:spcAft>
                          <a:spcPts val="0"/>
                        </a:spcAft>
                      </a:pPr>
                      <a:r>
                        <a:rPr lang="zh-CN" sz="1800" kern="100" dirty="0">
                          <a:solidFill>
                            <a:schemeClr val="tx1"/>
                          </a:solidFill>
                          <a:effectLst/>
                        </a:rPr>
                        <a:t>调研推断攻击模型以及其针对的非敏感数据和敏感数据集，实现提取攻击模型特征的方法和测量推断敏感数据准确性的方法，以明确深度学习模型的输入</a:t>
                      </a:r>
                      <a:endParaRPr lang="zh-CN" sz="1800" kern="100" dirty="0">
                        <a:solidFill>
                          <a:schemeClr val="tx1"/>
                        </a:solidFill>
                        <a:effectLst/>
                        <a:latin typeface="Times New Roman" panose="02020603050405020304" pitchFamily="18" charset="0"/>
                        <a:ea typeface="Times New Roman" panose="02020603050405020304" pitchFamily="18" charset="0"/>
                      </a:endParaRPr>
                    </a:p>
                  </a:txBody>
                  <a:tcPr>
                    <a:solidFill>
                      <a:schemeClr val="bg1"/>
                    </a:solidFill>
                  </a:tcPr>
                </a:tc>
              </a:tr>
              <a:tr h="1313936">
                <a:tc>
                  <a:txBody>
                    <a:bodyPr/>
                    <a:lstStyle/>
                    <a:p>
                      <a:pPr algn="ctr">
                        <a:lnSpc>
                          <a:spcPts val="1800"/>
                        </a:lnSpc>
                        <a:spcAft>
                          <a:spcPts val="0"/>
                        </a:spcAft>
                      </a:pPr>
                      <a:r>
                        <a:rPr lang="en-US" sz="1800" kern="100">
                          <a:solidFill>
                            <a:schemeClr val="tx1"/>
                          </a:solidFill>
                          <a:effectLst/>
                        </a:rPr>
                        <a:t>2018.10~2018.12</a:t>
                      </a:r>
                      <a:endParaRPr lang="zh-CN" sz="1800" kern="100">
                        <a:solidFill>
                          <a:schemeClr val="tx1"/>
                        </a:solidFill>
                        <a:effectLst/>
                        <a:latin typeface="Times New Roman" panose="02020603050405020304" pitchFamily="18" charset="0"/>
                        <a:ea typeface="Times New Roman" panose="02020603050405020304" pitchFamily="18" charset="0"/>
                      </a:endParaRPr>
                    </a:p>
                  </a:txBody>
                  <a:tcPr>
                    <a:solidFill>
                      <a:schemeClr val="bg1"/>
                    </a:solidFill>
                  </a:tcPr>
                </a:tc>
                <a:tc>
                  <a:txBody>
                    <a:bodyPr/>
                    <a:lstStyle/>
                    <a:p>
                      <a:pPr algn="l">
                        <a:lnSpc>
                          <a:spcPts val="1800"/>
                        </a:lnSpc>
                        <a:spcAft>
                          <a:spcPts val="0"/>
                        </a:spcAft>
                      </a:pPr>
                      <a:r>
                        <a:rPr lang="zh-CN" sz="1800" kern="100">
                          <a:solidFill>
                            <a:schemeClr val="tx1"/>
                          </a:solidFill>
                          <a:effectLst/>
                        </a:rPr>
                        <a:t>了解适用不同领域的机器学习方法，学习深度学习模型构建和训练的方法，了解添加噪声的方法，针对非敏感数据集，确定模型如何对非敏感数据添加噪声</a:t>
                      </a:r>
                      <a:endParaRPr lang="zh-CN" sz="1800" kern="100">
                        <a:solidFill>
                          <a:schemeClr val="tx1"/>
                        </a:solidFill>
                        <a:effectLst/>
                        <a:latin typeface="Times New Roman" panose="02020603050405020304" pitchFamily="18" charset="0"/>
                        <a:ea typeface="Times New Roman" panose="02020603050405020304" pitchFamily="18" charset="0"/>
                      </a:endParaRPr>
                    </a:p>
                  </a:txBody>
                  <a:tcPr>
                    <a:solidFill>
                      <a:schemeClr val="bg1"/>
                    </a:solidFill>
                  </a:tcPr>
                </a:tc>
              </a:tr>
              <a:tr h="1088873">
                <a:tc>
                  <a:txBody>
                    <a:bodyPr/>
                    <a:lstStyle/>
                    <a:p>
                      <a:pPr algn="ctr">
                        <a:lnSpc>
                          <a:spcPts val="1800"/>
                        </a:lnSpc>
                        <a:spcAft>
                          <a:spcPts val="0"/>
                        </a:spcAft>
                      </a:pPr>
                      <a:r>
                        <a:rPr lang="en-US" sz="1800" kern="100">
                          <a:solidFill>
                            <a:schemeClr val="tx1"/>
                          </a:solidFill>
                          <a:effectLst/>
                        </a:rPr>
                        <a:t>2019.01~2019.03</a:t>
                      </a:r>
                      <a:endParaRPr lang="zh-CN" sz="1800" kern="100">
                        <a:solidFill>
                          <a:schemeClr val="tx1"/>
                        </a:solidFill>
                        <a:effectLst/>
                        <a:latin typeface="Times New Roman" panose="02020603050405020304" pitchFamily="18" charset="0"/>
                        <a:ea typeface="Times New Roman" panose="02020603050405020304" pitchFamily="18" charset="0"/>
                      </a:endParaRPr>
                    </a:p>
                  </a:txBody>
                  <a:tcPr>
                    <a:solidFill>
                      <a:schemeClr val="bg1"/>
                    </a:solidFill>
                  </a:tcPr>
                </a:tc>
                <a:tc>
                  <a:txBody>
                    <a:bodyPr/>
                    <a:lstStyle/>
                    <a:p>
                      <a:pPr algn="l">
                        <a:lnSpc>
                          <a:spcPts val="1800"/>
                        </a:lnSpc>
                        <a:spcAft>
                          <a:spcPts val="0"/>
                        </a:spcAft>
                      </a:pPr>
                      <a:r>
                        <a:rPr lang="zh-CN" sz="1800" kern="100" dirty="0">
                          <a:solidFill>
                            <a:schemeClr val="tx1"/>
                          </a:solidFill>
                          <a:effectLst/>
                        </a:rPr>
                        <a:t>针对本文研究问题的输入，以及噪声添加方式，尝试构建合适的深度学习模型，同时还需要引入攻击模型，来计算设置的相应优化目标</a:t>
                      </a:r>
                      <a:endParaRPr lang="zh-CN" sz="1800" kern="100" dirty="0">
                        <a:solidFill>
                          <a:schemeClr val="tx1"/>
                        </a:solidFill>
                        <a:effectLst/>
                        <a:latin typeface="Times New Roman" panose="02020603050405020304" pitchFamily="18" charset="0"/>
                        <a:ea typeface="Times New Roman" panose="02020603050405020304" pitchFamily="18" charset="0"/>
                      </a:endParaRPr>
                    </a:p>
                  </a:txBody>
                  <a:tcPr>
                    <a:solidFill>
                      <a:schemeClr val="bg1"/>
                    </a:solidFill>
                  </a:tcPr>
                </a:tc>
              </a:tr>
              <a:tr h="702526">
                <a:tc>
                  <a:txBody>
                    <a:bodyPr/>
                    <a:lstStyle/>
                    <a:p>
                      <a:pPr algn="ctr">
                        <a:lnSpc>
                          <a:spcPts val="1800"/>
                        </a:lnSpc>
                        <a:spcAft>
                          <a:spcPts val="0"/>
                        </a:spcAft>
                      </a:pPr>
                      <a:r>
                        <a:rPr lang="en-US" sz="1800" kern="100">
                          <a:solidFill>
                            <a:schemeClr val="tx1"/>
                          </a:solidFill>
                          <a:effectLst/>
                        </a:rPr>
                        <a:t>2019.04~2019.05</a:t>
                      </a:r>
                      <a:endParaRPr lang="zh-CN" sz="1800" kern="100">
                        <a:solidFill>
                          <a:schemeClr val="tx1"/>
                        </a:solidFill>
                        <a:effectLst/>
                        <a:latin typeface="Times New Roman" panose="02020603050405020304" pitchFamily="18" charset="0"/>
                        <a:ea typeface="Times New Roman" panose="02020603050405020304" pitchFamily="18" charset="0"/>
                      </a:endParaRPr>
                    </a:p>
                  </a:txBody>
                  <a:tcPr>
                    <a:solidFill>
                      <a:schemeClr val="bg1"/>
                    </a:solidFill>
                  </a:tcPr>
                </a:tc>
                <a:tc>
                  <a:txBody>
                    <a:bodyPr/>
                    <a:lstStyle/>
                    <a:p>
                      <a:pPr algn="l">
                        <a:lnSpc>
                          <a:spcPts val="1800"/>
                        </a:lnSpc>
                        <a:spcAft>
                          <a:spcPts val="0"/>
                        </a:spcAft>
                      </a:pPr>
                      <a:r>
                        <a:rPr lang="zh-CN" sz="1800" kern="100" dirty="0">
                          <a:solidFill>
                            <a:schemeClr val="tx1"/>
                          </a:solidFill>
                          <a:effectLst/>
                        </a:rPr>
                        <a:t>训练深度学习模型，评价模型最小化噪声和推断准确性的效果</a:t>
                      </a:r>
                      <a:endParaRPr lang="zh-CN" sz="1800" kern="100" dirty="0">
                        <a:solidFill>
                          <a:schemeClr val="tx1"/>
                        </a:solidFill>
                        <a:effectLst/>
                        <a:latin typeface="Times New Roman" panose="02020603050405020304" pitchFamily="18" charset="0"/>
                        <a:ea typeface="Times New Roman" panose="02020603050405020304" pitchFamily="18" charset="0"/>
                      </a:endParaRPr>
                    </a:p>
                  </a:txBody>
                  <a:tcPr>
                    <a:solidFill>
                      <a:schemeClr val="bg1"/>
                    </a:solidFill>
                  </a:tcPr>
                </a:tc>
              </a:tr>
              <a:tr h="404125">
                <a:tc>
                  <a:txBody>
                    <a:bodyPr/>
                    <a:lstStyle/>
                    <a:p>
                      <a:pPr algn="ctr">
                        <a:lnSpc>
                          <a:spcPts val="1800"/>
                        </a:lnSpc>
                        <a:spcAft>
                          <a:spcPts val="0"/>
                        </a:spcAft>
                      </a:pPr>
                      <a:r>
                        <a:rPr lang="en-US" sz="1800" kern="100">
                          <a:solidFill>
                            <a:schemeClr val="tx1"/>
                          </a:solidFill>
                          <a:effectLst/>
                        </a:rPr>
                        <a:t>2019.06~2019.07</a:t>
                      </a:r>
                      <a:endParaRPr lang="zh-CN" sz="1800" kern="100">
                        <a:solidFill>
                          <a:schemeClr val="tx1"/>
                        </a:solidFill>
                        <a:effectLst/>
                        <a:latin typeface="Times New Roman" panose="02020603050405020304" pitchFamily="18" charset="0"/>
                        <a:ea typeface="Times New Roman" panose="02020603050405020304" pitchFamily="18" charset="0"/>
                      </a:endParaRPr>
                    </a:p>
                  </a:txBody>
                  <a:tcPr>
                    <a:solidFill>
                      <a:schemeClr val="bg1"/>
                    </a:solidFill>
                  </a:tcPr>
                </a:tc>
                <a:tc>
                  <a:txBody>
                    <a:bodyPr/>
                    <a:lstStyle/>
                    <a:p>
                      <a:pPr algn="l">
                        <a:lnSpc>
                          <a:spcPts val="1800"/>
                        </a:lnSpc>
                        <a:spcAft>
                          <a:spcPts val="0"/>
                        </a:spcAft>
                      </a:pPr>
                      <a:r>
                        <a:rPr lang="zh-CN" sz="1800" kern="100" dirty="0">
                          <a:solidFill>
                            <a:schemeClr val="tx1"/>
                          </a:solidFill>
                          <a:effectLst/>
                        </a:rPr>
                        <a:t>论文撰写，准备答辩</a:t>
                      </a:r>
                      <a:endParaRPr lang="zh-CN" sz="1800" kern="100" dirty="0">
                        <a:solidFill>
                          <a:schemeClr val="tx1"/>
                        </a:solidFill>
                        <a:effectLst/>
                        <a:latin typeface="Times New Roman" panose="02020603050405020304" pitchFamily="18" charset="0"/>
                        <a:ea typeface="Times New Roman" panose="02020603050405020304" pitchFamily="18" charset="0"/>
                      </a:endParaRPr>
                    </a:p>
                  </a:txBody>
                  <a:tcPr>
                    <a:solidFill>
                      <a:schemeClr val="bg1"/>
                    </a:solidFill>
                  </a:tcPr>
                </a:tc>
              </a:tr>
            </a:tbl>
          </a:graphicData>
        </a:graphic>
      </p:graphicFrame>
    </p:spTree>
    <p:extLst>
      <p:ext uri="{BB962C8B-B14F-4D97-AF65-F5344CB8AC3E}">
        <p14:creationId xmlns:p14="http://schemas.microsoft.com/office/powerpoint/2010/main" val="275155143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447"/>
            <a:ext cx="12857163" cy="7232468"/>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11"/>
          <p:cNvSpPr>
            <a:spLocks/>
          </p:cNvSpPr>
          <p:nvPr/>
        </p:nvSpPr>
        <p:spPr bwMode="auto">
          <a:xfrm>
            <a:off x="6976149" y="449"/>
            <a:ext cx="5881809" cy="7232466"/>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solidFill>
            <a:schemeClr val="accent2">
              <a:alpha val="60000"/>
            </a:schemeClr>
          </a:solidFill>
          <a:ln>
            <a:noFill/>
          </a:ln>
          <a:effectLst/>
          <a:extLst/>
        </p:spPr>
        <p:txBody>
          <a:bodyPr vert="horz" wrap="square" lIns="45311" tIns="22656" rIns="45311" bIns="22656" numCol="1" anchor="t" anchorCtr="0" compatLnSpc="1">
            <a:prstTxWarp prst="textNoShape">
              <a:avLst/>
            </a:prstTxWarp>
          </a:bodyPr>
          <a:lstStyle/>
          <a:p>
            <a:endParaRPr lang="zh-CN" altLang="en-US">
              <a:ea typeface="微软雅黑" panose="020B0503020204020204" pitchFamily="34" charset="-122"/>
            </a:endParaRPr>
          </a:p>
        </p:txBody>
      </p:sp>
      <p:sp>
        <p:nvSpPr>
          <p:cNvPr id="45" name="TextBox 44"/>
          <p:cNvSpPr txBox="1"/>
          <p:nvPr/>
        </p:nvSpPr>
        <p:spPr>
          <a:xfrm>
            <a:off x="9179592" y="2180318"/>
            <a:ext cx="2506612" cy="1153750"/>
          </a:xfrm>
          <a:prstGeom prst="rect">
            <a:avLst/>
          </a:prstGeom>
          <a:noFill/>
        </p:spPr>
        <p:txBody>
          <a:bodyPr wrap="square" lIns="45311" tIns="22656" rIns="45311" bIns="22656" rtlCol="0">
            <a:spAutoFit/>
          </a:bodyPr>
          <a:lstStyle/>
          <a:p>
            <a:pPr>
              <a:tabLst>
                <a:tab pos="990501" algn="l"/>
              </a:tabLst>
            </a:pPr>
            <a:r>
              <a:rPr lang="zh-CN" altLang="en-US" sz="3600" dirty="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困难</a:t>
            </a:r>
            <a:r>
              <a:rPr lang="en-US" altLang="zh-CN" sz="3600" dirty="0" smtClean="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&amp;</a:t>
            </a:r>
          </a:p>
          <a:p>
            <a:pPr>
              <a:tabLst>
                <a:tab pos="990501" algn="l"/>
              </a:tabLst>
            </a:pPr>
            <a:r>
              <a:rPr lang="zh-CN" altLang="en-US" sz="3600" dirty="0" smtClean="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解决</a:t>
            </a:r>
            <a:r>
              <a:rPr lang="zh-CN" altLang="en-US" sz="3600" dirty="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措施</a:t>
            </a:r>
          </a:p>
        </p:txBody>
      </p:sp>
      <p:sp>
        <p:nvSpPr>
          <p:cNvPr id="70" name="TextBox 69"/>
          <p:cNvSpPr txBox="1"/>
          <p:nvPr/>
        </p:nvSpPr>
        <p:spPr>
          <a:xfrm>
            <a:off x="8193632" y="3600657"/>
            <a:ext cx="1611410" cy="2230840"/>
          </a:xfrm>
          <a:prstGeom prst="rect">
            <a:avLst/>
          </a:prstGeom>
          <a:noFill/>
        </p:spPr>
        <p:txBody>
          <a:bodyPr wrap="none" lIns="45311" tIns="22656" rIns="45311" bIns="22656" rtlCol="0">
            <a:spAutoFit/>
          </a:bodyPr>
          <a:lstStyle/>
          <a:p>
            <a:r>
              <a:rPr lang="en-US" altLang="zh-CN" sz="14199" spc="-149" dirty="0" smtClean="0">
                <a:solidFill>
                  <a:schemeClr val="bg1"/>
                </a:solidFill>
                <a:latin typeface="Agency FB" panose="020B0503020202020204" pitchFamily="34" charset="0"/>
                <a:ea typeface="微软雅黑" panose="020B0503020204020204" pitchFamily="34" charset="-122"/>
                <a:cs typeface="Raavi" pitchFamily="34" charset="0"/>
              </a:rPr>
              <a:t>03</a:t>
            </a:r>
            <a:endParaRPr lang="zh-CN" altLang="en-US" sz="14199" spc="-149" dirty="0">
              <a:solidFill>
                <a:schemeClr val="bg1"/>
              </a:solidFill>
              <a:latin typeface="Agency FB" panose="020B0503020202020204" pitchFamily="34" charset="0"/>
              <a:ea typeface="微软雅黑" panose="020B0503020204020204" pitchFamily="34" charset="-122"/>
              <a:cs typeface="Raavi" pitchFamily="34" charset="0"/>
            </a:endParaRPr>
          </a:p>
        </p:txBody>
      </p:sp>
    </p:spTree>
    <p:extLst>
      <p:ext uri="{BB962C8B-B14F-4D97-AF65-F5344CB8AC3E}">
        <p14:creationId xmlns:p14="http://schemas.microsoft.com/office/powerpoint/2010/main" val="215982571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 calcmode="lin" valueType="num">
                                      <p:cBhvr>
                                        <p:cTn id="9" dur="75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75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anim calcmode="lin" valueType="num">
                                      <p:cBhvr>
                                        <p:cTn id="15" dur="750" fill="hold"/>
                                        <p:tgtEl>
                                          <p:spTgt spid="7"/>
                                        </p:tgtEl>
                                        <p:attrNameLst>
                                          <p:attrName>ppt_x</p:attrName>
                                        </p:attrNameLst>
                                      </p:cBhvr>
                                      <p:tavLst>
                                        <p:tav tm="0">
                                          <p:val>
                                            <p:strVal val="#ppt_x"/>
                                          </p:val>
                                        </p:tav>
                                        <p:tav tm="100000">
                                          <p:val>
                                            <p:strVal val="#ppt_x"/>
                                          </p:val>
                                        </p:tav>
                                      </p:tavLst>
                                    </p:anim>
                                    <p:anim calcmode="lin" valueType="num">
                                      <p:cBhvr>
                                        <p:cTn id="16" dur="75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randombar(horizontal)">
                                      <p:cBhvr>
                                        <p:cTn id="20" dur="500"/>
                                        <p:tgtEl>
                                          <p:spTgt spid="4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45"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362744" y="269590"/>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困难</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&amp;</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解决措施</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2612951" y="651422"/>
            <a:ext cx="6429375" cy="6001643"/>
          </a:xfrm>
          <a:prstGeom prst="rect">
            <a:avLst/>
          </a:prstGeom>
        </p:spPr>
        <p:txBody>
          <a:bodyPr>
            <a:spAutoFit/>
          </a:bodyPr>
          <a:lstStyle/>
          <a:p>
            <a:pPr algn="just">
              <a:spcAft>
                <a:spcPts val="0"/>
              </a:spcAft>
            </a:pPr>
            <a:r>
              <a:rPr lang="zh-CN" altLang="zh-CN" sz="2000" b="1" dirty="0">
                <a:latin typeface="Times New Roman" panose="02020603050405020304" pitchFamily="18" charset="0"/>
              </a:rPr>
              <a:t>难点</a:t>
            </a:r>
            <a:r>
              <a:rPr lang="x-none" altLang="zh-CN" sz="2000" b="1" dirty="0">
                <a:latin typeface="Times New Roman" panose="02020603050405020304" pitchFamily="18" charset="0"/>
              </a:rPr>
              <a:t>1</a:t>
            </a:r>
            <a:r>
              <a:rPr lang="zh-CN" altLang="zh-CN" sz="2000" b="1" dirty="0">
                <a:latin typeface="Times New Roman" panose="02020603050405020304" pitchFamily="18" charset="0"/>
              </a:rPr>
              <a:t>：</a:t>
            </a:r>
            <a:r>
              <a:rPr lang="zh-CN" altLang="zh-CN" dirty="0">
                <a:latin typeface="Times New Roman" panose="02020603050405020304" pitchFamily="18" charset="0"/>
              </a:rPr>
              <a:t>如何明确深度学习模型的</a:t>
            </a:r>
            <a:r>
              <a:rPr lang="zh-CN" altLang="zh-CN" dirty="0">
                <a:solidFill>
                  <a:srgbClr val="FF0000"/>
                </a:solidFill>
                <a:latin typeface="Times New Roman" panose="02020603050405020304" pitchFamily="18" charset="0"/>
              </a:rPr>
              <a:t>输入</a:t>
            </a:r>
            <a:r>
              <a:rPr lang="zh-CN" altLang="zh-CN" dirty="0">
                <a:latin typeface="Times New Roman" panose="02020603050405020304" pitchFamily="18" charset="0"/>
              </a:rPr>
              <a:t>，为构建合适的神经网络等后续任务打好基础</a:t>
            </a:r>
            <a:r>
              <a:rPr lang="zh-CN" altLang="zh-CN" dirty="0" smtClean="0">
                <a:latin typeface="Times New Roman" panose="02020603050405020304" pitchFamily="18" charset="0"/>
              </a:rPr>
              <a:t>。</a:t>
            </a:r>
            <a:endParaRPr lang="en-US" altLang="zh-CN" dirty="0" smtClean="0">
              <a:latin typeface="Times New Roman" panose="02020603050405020304" pitchFamily="18" charset="0"/>
            </a:endParaRPr>
          </a:p>
          <a:p>
            <a:pPr algn="just">
              <a:spcAft>
                <a:spcPts val="0"/>
              </a:spcAft>
            </a:pPr>
            <a:endParaRPr lang="en-US" altLang="zh-CN" dirty="0" smtClean="0">
              <a:latin typeface="Times New Roman" panose="02020603050405020304" pitchFamily="18" charset="0"/>
            </a:endParaRPr>
          </a:p>
          <a:p>
            <a:pPr algn="just">
              <a:spcAft>
                <a:spcPts val="0"/>
              </a:spcAft>
            </a:pPr>
            <a:r>
              <a:rPr lang="zh-CN" altLang="zh-CN" dirty="0" smtClean="0">
                <a:latin typeface="Times New Roman" panose="02020603050405020304" pitchFamily="18" charset="0"/>
              </a:rPr>
              <a:t>解决</a:t>
            </a:r>
            <a:r>
              <a:rPr lang="zh-CN" altLang="zh-CN" dirty="0">
                <a:latin typeface="Times New Roman" panose="02020603050405020304" pitchFamily="18" charset="0"/>
              </a:rPr>
              <a:t>的措施：与导师交流，明确</a:t>
            </a:r>
            <a:r>
              <a:rPr lang="zh-CN" altLang="zh-CN" dirty="0">
                <a:solidFill>
                  <a:srgbClr val="FF0000"/>
                </a:solidFill>
                <a:latin typeface="Times New Roman" panose="02020603050405020304" pitchFamily="18" charset="0"/>
              </a:rPr>
              <a:t>攻击模型的类型及其作用范围</a:t>
            </a:r>
            <a:r>
              <a:rPr lang="zh-CN" altLang="zh-CN" dirty="0">
                <a:latin typeface="Times New Roman" panose="02020603050405020304" pitchFamily="18" charset="0"/>
              </a:rPr>
              <a:t>，</a:t>
            </a:r>
            <a:r>
              <a:rPr lang="zh-CN" altLang="zh-CN" dirty="0">
                <a:latin typeface="Times New Roman" panose="02020603050405020304" pitchFamily="18" charset="0"/>
                <a:cs typeface="宋体" panose="02010600030101010101" pitchFamily="2" charset="-122"/>
              </a:rPr>
              <a:t>调研相应领域的推断攻击模型以及其针对的非敏感数据和</a:t>
            </a:r>
            <a:r>
              <a:rPr lang="zh-CN" altLang="zh-CN" dirty="0">
                <a:solidFill>
                  <a:srgbClr val="FF0000"/>
                </a:solidFill>
                <a:latin typeface="Times New Roman" panose="02020603050405020304" pitchFamily="18" charset="0"/>
                <a:cs typeface="宋体" panose="02010600030101010101" pitchFamily="2" charset="-122"/>
              </a:rPr>
              <a:t>敏感数据集</a:t>
            </a:r>
            <a:r>
              <a:rPr lang="zh-CN" altLang="zh-CN" dirty="0">
                <a:latin typeface="Times New Roman" panose="02020603050405020304" pitchFamily="18" charset="0"/>
                <a:cs typeface="宋体" panose="02010600030101010101" pitchFamily="2" charset="-122"/>
              </a:rPr>
              <a:t>，并实现</a:t>
            </a:r>
            <a:r>
              <a:rPr lang="zh-CN" altLang="zh-CN" dirty="0">
                <a:solidFill>
                  <a:srgbClr val="FF0000"/>
                </a:solidFill>
                <a:latin typeface="Times New Roman" panose="02020603050405020304" pitchFamily="18" charset="0"/>
                <a:cs typeface="宋体" panose="02010600030101010101" pitchFamily="2" charset="-122"/>
              </a:rPr>
              <a:t>提取攻击模型特征</a:t>
            </a:r>
            <a:r>
              <a:rPr lang="zh-CN" altLang="zh-CN" dirty="0">
                <a:latin typeface="Times New Roman" panose="02020603050405020304" pitchFamily="18" charset="0"/>
                <a:cs typeface="宋体" panose="02010600030101010101" pitchFamily="2" charset="-122"/>
              </a:rPr>
              <a:t>的方法和测量推断敏感数据准确性的方法</a:t>
            </a:r>
            <a:r>
              <a:rPr lang="zh-CN" altLang="zh-CN" dirty="0" smtClean="0">
                <a:latin typeface="Times New Roman" panose="02020603050405020304" pitchFamily="18" charset="0"/>
                <a:cs typeface="宋体" panose="02010600030101010101" pitchFamily="2" charset="-122"/>
              </a:rPr>
              <a:t>。</a:t>
            </a:r>
            <a:endParaRPr lang="en-US" altLang="zh-CN" dirty="0" smtClean="0">
              <a:latin typeface="Times New Roman" panose="02020603050405020304" pitchFamily="18" charset="0"/>
              <a:cs typeface="宋体" panose="02010600030101010101" pitchFamily="2" charset="-122"/>
            </a:endParaRPr>
          </a:p>
          <a:p>
            <a:pPr algn="just">
              <a:spcAft>
                <a:spcPts val="0"/>
              </a:spcAft>
            </a:pPr>
            <a:endParaRPr lang="en-US" altLang="zh-CN" dirty="0">
              <a:latin typeface="Times New Roman" panose="02020603050405020304" pitchFamily="18" charset="0"/>
            </a:endParaRPr>
          </a:p>
          <a:p>
            <a:pPr algn="just">
              <a:spcAft>
                <a:spcPts val="0"/>
              </a:spcAft>
            </a:pPr>
            <a:endParaRPr lang="en-US" altLang="zh-CN" dirty="0" smtClean="0">
              <a:latin typeface="Times New Roman" panose="02020603050405020304" pitchFamily="18" charset="0"/>
            </a:endParaRPr>
          </a:p>
          <a:p>
            <a:pPr algn="just">
              <a:spcAft>
                <a:spcPts val="0"/>
              </a:spcAft>
            </a:pPr>
            <a:r>
              <a:rPr lang="zh-CN" altLang="zh-CN" sz="2000" b="1" dirty="0" smtClean="0">
                <a:latin typeface="Times New Roman" panose="02020603050405020304" pitchFamily="18" charset="0"/>
              </a:rPr>
              <a:t>难点</a:t>
            </a:r>
            <a:r>
              <a:rPr lang="x-none" altLang="zh-CN" sz="2000" b="1" dirty="0">
                <a:latin typeface="Times New Roman" panose="02020603050405020304" pitchFamily="18" charset="0"/>
              </a:rPr>
              <a:t>2</a:t>
            </a:r>
            <a:r>
              <a:rPr lang="zh-CN" altLang="zh-CN" sz="2000" b="1" dirty="0">
                <a:latin typeface="Times New Roman" panose="02020603050405020304" pitchFamily="18" charset="0"/>
              </a:rPr>
              <a:t>：</a:t>
            </a:r>
            <a:r>
              <a:rPr lang="zh-CN" altLang="zh-CN" dirty="0">
                <a:latin typeface="Times New Roman" panose="02020603050405020304" pitchFamily="18" charset="0"/>
              </a:rPr>
              <a:t>在明确非敏感数据集的前提下，如何选择深度学习模型</a:t>
            </a:r>
            <a:r>
              <a:rPr lang="zh-CN" altLang="zh-CN" dirty="0">
                <a:solidFill>
                  <a:srgbClr val="FF0000"/>
                </a:solidFill>
                <a:latin typeface="Times New Roman" panose="02020603050405020304" pitchFamily="18" charset="0"/>
              </a:rPr>
              <a:t>添加噪声</a:t>
            </a:r>
            <a:r>
              <a:rPr lang="zh-CN" altLang="zh-CN" dirty="0">
                <a:latin typeface="Times New Roman" panose="02020603050405020304" pitchFamily="18" charset="0"/>
              </a:rPr>
              <a:t>的方法和机制，如何结合相应的脱敏原则</a:t>
            </a:r>
            <a:r>
              <a:rPr lang="zh-CN" altLang="zh-CN" dirty="0" smtClean="0">
                <a:latin typeface="Times New Roman" panose="02020603050405020304" pitchFamily="18" charset="0"/>
              </a:rPr>
              <a:t>。</a:t>
            </a:r>
            <a:endParaRPr lang="en-US" altLang="zh-CN" dirty="0" smtClean="0">
              <a:latin typeface="Times New Roman" panose="02020603050405020304" pitchFamily="18" charset="0"/>
            </a:endParaRPr>
          </a:p>
          <a:p>
            <a:pPr algn="just">
              <a:spcAft>
                <a:spcPts val="0"/>
              </a:spcAft>
            </a:pPr>
            <a:endParaRPr lang="en-US" altLang="zh-CN" dirty="0" smtClean="0">
              <a:latin typeface="Times New Roman" panose="02020603050405020304" pitchFamily="18" charset="0"/>
            </a:endParaRPr>
          </a:p>
          <a:p>
            <a:pPr algn="just">
              <a:spcAft>
                <a:spcPts val="0"/>
              </a:spcAft>
            </a:pPr>
            <a:r>
              <a:rPr lang="zh-CN" altLang="zh-CN" dirty="0" smtClean="0">
                <a:latin typeface="Times New Roman" panose="02020603050405020304" pitchFamily="18" charset="0"/>
              </a:rPr>
              <a:t>解决</a:t>
            </a:r>
            <a:r>
              <a:rPr lang="zh-CN" altLang="zh-CN" dirty="0">
                <a:latin typeface="Times New Roman" panose="02020603050405020304" pitchFamily="18" charset="0"/>
              </a:rPr>
              <a:t>的措施：首先理解不同噪声机制的原理和使用范围，针对不同类型的数据，寻求通过深度学习模型添加噪声的有效方法</a:t>
            </a:r>
            <a:r>
              <a:rPr lang="zh-CN" altLang="zh-CN" dirty="0" smtClean="0">
                <a:latin typeface="Times New Roman" panose="02020603050405020304" pitchFamily="18" charset="0"/>
              </a:rPr>
              <a:t>。</a:t>
            </a:r>
            <a:endParaRPr lang="en-US" altLang="zh-CN" dirty="0" smtClean="0">
              <a:latin typeface="Times New Roman" panose="02020603050405020304" pitchFamily="18" charset="0"/>
            </a:endParaRPr>
          </a:p>
          <a:p>
            <a:pPr algn="just">
              <a:spcAft>
                <a:spcPts val="0"/>
              </a:spcAft>
            </a:pPr>
            <a:endParaRPr lang="en-US" altLang="zh-CN" dirty="0">
              <a:latin typeface="Times New Roman" panose="02020603050405020304" pitchFamily="18" charset="0"/>
              <a:ea typeface="Times New Roman" panose="02020603050405020304" pitchFamily="18" charset="0"/>
            </a:endParaRPr>
          </a:p>
          <a:p>
            <a:pPr algn="just">
              <a:spcAft>
                <a:spcPts val="0"/>
              </a:spcAft>
            </a:pPr>
            <a:endParaRPr lang="zh-CN" altLang="zh-CN" dirty="0">
              <a:latin typeface="Times New Roman" panose="02020603050405020304" pitchFamily="18" charset="0"/>
              <a:ea typeface="Times New Roman" panose="02020603050405020304" pitchFamily="18" charset="0"/>
            </a:endParaRPr>
          </a:p>
          <a:p>
            <a:pPr>
              <a:spcAft>
                <a:spcPts val="0"/>
              </a:spcAft>
            </a:pPr>
            <a:r>
              <a:rPr lang="zh-CN" altLang="zh-CN" sz="2000" b="1" kern="0" dirty="0" smtClean="0">
                <a:latin typeface="+mn-ea"/>
                <a:ea typeface="+mn-ea"/>
                <a:cs typeface="Times New Roman" panose="02020603050405020304" pitchFamily="18" charset="0"/>
              </a:rPr>
              <a:t>难点</a:t>
            </a:r>
            <a:r>
              <a:rPr lang="x-none" altLang="zh-CN" sz="2000" b="1" kern="0" dirty="0">
                <a:latin typeface="+mn-ea"/>
                <a:ea typeface="+mn-ea"/>
                <a:cs typeface="Times New Roman" panose="02020603050405020304" pitchFamily="18" charset="0"/>
              </a:rPr>
              <a:t>3</a:t>
            </a:r>
            <a:r>
              <a:rPr lang="zh-CN" altLang="zh-CN" sz="2000" b="1" kern="0" dirty="0">
                <a:latin typeface="+mn-ea"/>
                <a:ea typeface="+mn-ea"/>
                <a:cs typeface="Times New Roman" panose="02020603050405020304" pitchFamily="18" charset="0"/>
              </a:rPr>
              <a:t>：</a:t>
            </a:r>
            <a:r>
              <a:rPr lang="zh-CN" altLang="zh-CN" kern="0" dirty="0">
                <a:cs typeface="Times New Roman" panose="02020603050405020304" pitchFamily="18" charset="0"/>
              </a:rPr>
              <a:t>如何</a:t>
            </a:r>
            <a:r>
              <a:rPr lang="zh-CN" altLang="zh-CN" kern="0" dirty="0">
                <a:solidFill>
                  <a:srgbClr val="FF0000"/>
                </a:solidFill>
                <a:cs typeface="Times New Roman" panose="02020603050405020304" pitchFamily="18" charset="0"/>
              </a:rPr>
              <a:t>构建</a:t>
            </a:r>
            <a:r>
              <a:rPr lang="zh-CN" altLang="zh-CN" kern="0" dirty="0">
                <a:cs typeface="Times New Roman" panose="02020603050405020304" pitchFamily="18" charset="0"/>
              </a:rPr>
              <a:t>包含深度学习模型和攻击模型的隐私保护模型，以及</a:t>
            </a:r>
            <a:r>
              <a:rPr lang="zh-CN" altLang="zh-CN" kern="0" dirty="0">
                <a:solidFill>
                  <a:srgbClr val="FF0000"/>
                </a:solidFill>
                <a:cs typeface="Times New Roman" panose="02020603050405020304" pitchFamily="18" charset="0"/>
              </a:rPr>
              <a:t>训练</a:t>
            </a:r>
            <a:r>
              <a:rPr lang="zh-CN" altLang="zh-CN" kern="0" dirty="0">
                <a:cs typeface="Times New Roman" panose="02020603050405020304" pitchFamily="18" charset="0"/>
              </a:rPr>
              <a:t>深度学习模型的方法、调参方法等</a:t>
            </a:r>
            <a:r>
              <a:rPr lang="zh-CN" altLang="zh-CN" kern="0" dirty="0" smtClean="0">
                <a:cs typeface="Times New Roman" panose="02020603050405020304" pitchFamily="18" charset="0"/>
              </a:rPr>
              <a:t>。</a:t>
            </a:r>
            <a:endParaRPr lang="en-US" altLang="zh-CN" kern="0" dirty="0" smtClean="0">
              <a:cs typeface="Times New Roman" panose="02020603050405020304" pitchFamily="18" charset="0"/>
            </a:endParaRPr>
          </a:p>
          <a:p>
            <a:pPr>
              <a:spcAft>
                <a:spcPts val="0"/>
              </a:spcAft>
            </a:pPr>
            <a:endParaRPr lang="en-US" altLang="zh-CN" kern="0" dirty="0" smtClean="0">
              <a:cs typeface="Times New Roman" panose="02020603050405020304" pitchFamily="18" charset="0"/>
            </a:endParaRPr>
          </a:p>
          <a:p>
            <a:pPr>
              <a:spcAft>
                <a:spcPts val="0"/>
              </a:spcAft>
            </a:pPr>
            <a:r>
              <a:rPr lang="zh-CN" altLang="zh-CN" kern="0" dirty="0" smtClean="0">
                <a:cs typeface="Times New Roman" panose="02020603050405020304" pitchFamily="18" charset="0"/>
              </a:rPr>
              <a:t>解决</a:t>
            </a:r>
            <a:r>
              <a:rPr lang="zh-CN" altLang="zh-CN" kern="0" dirty="0">
                <a:cs typeface="Times New Roman" panose="02020603050405020304" pitchFamily="18" charset="0"/>
              </a:rPr>
              <a:t>的措施：</a:t>
            </a:r>
            <a:r>
              <a:rPr lang="zh-CN" altLang="zh-CN" kern="0" dirty="0">
                <a:latin typeface="Times New Roman" panose="02020603050405020304" pitchFamily="18" charset="0"/>
                <a:cs typeface="Times New Roman" panose="02020603050405020304" pitchFamily="18" charset="0"/>
              </a:rPr>
              <a:t>了解适用不同领域的机器学习方法，学习深度学习模型构建和训练的方法。</a:t>
            </a:r>
            <a:endParaRPr lang="zh-CN" altLang="en-US" dirty="0"/>
          </a:p>
        </p:txBody>
      </p:sp>
    </p:spTree>
    <p:extLst>
      <p:ext uri="{BB962C8B-B14F-4D97-AF65-F5344CB8AC3E}">
        <p14:creationId xmlns:p14="http://schemas.microsoft.com/office/powerpoint/2010/main" val="9413794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541943" y="671266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 name="矩形 1"/>
          <p:cNvSpPr/>
          <p:nvPr/>
        </p:nvSpPr>
        <p:spPr>
          <a:xfrm>
            <a:off x="794" y="448"/>
            <a:ext cx="12856810"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59"/>
          <p:cNvSpPr>
            <a:spLocks noChangeArrowheads="1"/>
          </p:cNvSpPr>
          <p:nvPr/>
        </p:nvSpPr>
        <p:spPr bwMode="auto">
          <a:xfrm>
            <a:off x="1748855" y="2539239"/>
            <a:ext cx="58466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cap="all" dirty="0" smtClean="0">
                <a:solidFill>
                  <a:schemeClr val="accent5"/>
                </a:solidFill>
                <a:latin typeface="方正正准黑简体" panose="02000000000000000000" pitchFamily="2" charset="-122"/>
                <a:ea typeface="方正正准黑简体" panose="02000000000000000000" pitchFamily="2" charset="-122"/>
                <a:cs typeface="Arial" panose="020B0604020202020204" pitchFamily="34" charset="0"/>
              </a:rPr>
              <a:t>感谢聆听 </a:t>
            </a:r>
            <a:r>
              <a:rPr lang="zh-CN" altLang="en-US" sz="4800" cap="all" dirty="0">
                <a:solidFill>
                  <a:schemeClr val="accent5"/>
                </a:solidFill>
                <a:latin typeface="方正正准黑简体" panose="02000000000000000000" pitchFamily="2" charset="-122"/>
                <a:ea typeface="方正正准黑简体" panose="02000000000000000000" pitchFamily="2" charset="-122"/>
                <a:cs typeface="Arial" panose="020B0604020202020204" pitchFamily="34" charset="0"/>
              </a:rPr>
              <a:t>批评</a:t>
            </a:r>
            <a:r>
              <a:rPr lang="zh-CN" altLang="en-US" sz="4800" cap="all" dirty="0" smtClean="0">
                <a:solidFill>
                  <a:schemeClr val="accent5"/>
                </a:solidFill>
                <a:latin typeface="方正正准黑简体" panose="02000000000000000000" pitchFamily="2" charset="-122"/>
                <a:ea typeface="方正正准黑简体" panose="02000000000000000000" pitchFamily="2" charset="-122"/>
                <a:cs typeface="Arial" panose="020B0604020202020204" pitchFamily="34" charset="0"/>
              </a:rPr>
              <a:t>指导</a:t>
            </a:r>
            <a:endParaRPr lang="zh-CN" altLang="en-US" sz="4800" cap="all" dirty="0">
              <a:solidFill>
                <a:schemeClr val="accent5"/>
              </a:solidFill>
              <a:latin typeface="方正正准黑简体" panose="02000000000000000000" pitchFamily="2" charset="-122"/>
              <a:ea typeface="方正正准黑简体" panose="02000000000000000000" pitchFamily="2" charset="-122"/>
              <a:cs typeface="Arial" panose="020B0604020202020204" pitchFamily="34" charset="0"/>
            </a:endParaRPr>
          </a:p>
        </p:txBody>
      </p:sp>
    </p:spTree>
    <p:extLst>
      <p:ext uri="{BB962C8B-B14F-4D97-AF65-F5344CB8AC3E}">
        <p14:creationId xmlns:p14="http://schemas.microsoft.com/office/powerpoint/2010/main" val="389789640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3"/>
                                        </p:tgtEl>
                                        <p:attrNameLst>
                                          <p:attrName>ppt_y</p:attrName>
                                        </p:attrNameLst>
                                      </p:cBhvr>
                                      <p:tavLst>
                                        <p:tav tm="0">
                                          <p:val>
                                            <p:strVal val="#ppt_y"/>
                                          </p:val>
                                        </p:tav>
                                        <p:tav tm="100000">
                                          <p:val>
                                            <p:strVal val="#ppt_y"/>
                                          </p:val>
                                        </p:tav>
                                      </p:tavLst>
                                    </p:anim>
                                    <p:anim calcmode="lin" valueType="num">
                                      <p:cBhvr>
                                        <p:cTn id="1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3"/>
                                        </p:tgtEl>
                                      </p:cBhvr>
                                    </p:animEffect>
                                  </p:childTnLst>
                                </p:cTn>
                              </p:par>
                            </p:childTnLst>
                          </p:cTn>
                        </p:par>
                        <p:par>
                          <p:cTn id="18" fill="hold">
                            <p:stCondLst>
                              <p:cond delay="135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23"/>
                                        </p:tgtEl>
                                      </p:cBhvr>
                                    </p:animEffect>
                                    <p:animScale>
                                      <p:cBhvr>
                                        <p:cTn id="21"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2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448"/>
            <a:ext cx="12857163" cy="7231757"/>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 name="矩形 1"/>
          <p:cNvSpPr/>
          <p:nvPr/>
        </p:nvSpPr>
        <p:spPr>
          <a:xfrm>
            <a:off x="909007" y="447"/>
            <a:ext cx="3244175" cy="7231756"/>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1" name="圆角矩形 50"/>
          <p:cNvSpPr/>
          <p:nvPr/>
        </p:nvSpPr>
        <p:spPr>
          <a:xfrm>
            <a:off x="7121580" y="1917245"/>
            <a:ext cx="4158141" cy="6159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7" tIns="48208" rIns="96417" bIns="48208" rtlCol="0" anchor="ctr"/>
          <a:lstStyle/>
          <a:p>
            <a:pPr algn="ctr"/>
            <a:endParaRPr lang="zh-CN" altLang="en-US">
              <a:ea typeface="微软雅黑" panose="020B0503020204020204" pitchFamily="34" charset="-122"/>
            </a:endParaRPr>
          </a:p>
        </p:txBody>
      </p:sp>
      <p:sp>
        <p:nvSpPr>
          <p:cNvPr id="52" name="矩形 51"/>
          <p:cNvSpPr/>
          <p:nvPr/>
        </p:nvSpPr>
        <p:spPr>
          <a:xfrm>
            <a:off x="7657757" y="1942447"/>
            <a:ext cx="2577950" cy="609398"/>
          </a:xfrm>
          <a:prstGeom prst="rect">
            <a:avLst/>
          </a:prstGeom>
          <a:effectLst/>
        </p:spPr>
        <p:txBody>
          <a:bodyPr wrap="none">
            <a:spAutoFit/>
          </a:bodyPr>
          <a:lstStyle/>
          <a:p>
            <a:pPr>
              <a:lnSpc>
                <a:spcPct val="120000"/>
              </a:lnSpc>
            </a:pPr>
            <a:r>
              <a:rPr lang="zh-CN" altLang="en-US" sz="28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背景</a:t>
            </a:r>
            <a:r>
              <a:rPr lang="en-US" altLang="zh-CN" sz="28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&amp;</a:t>
            </a:r>
            <a:r>
              <a:rPr lang="zh-CN" altLang="en-US" sz="28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研究现状</a:t>
            </a:r>
            <a:endParaRPr lang="en-US" altLang="zh-CN" sz="28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3" name="组合 52"/>
          <p:cNvGrpSpPr/>
          <p:nvPr/>
        </p:nvGrpSpPr>
        <p:grpSpPr>
          <a:xfrm>
            <a:off x="5717577" y="1862631"/>
            <a:ext cx="1541723" cy="725164"/>
            <a:chOff x="4304043" y="1286668"/>
            <a:chExt cx="3837944" cy="2757793"/>
          </a:xfrm>
          <a:effectLst>
            <a:outerShdw blurRad="381000" dist="254000" dir="8100000" algn="tr" rotWithShape="0">
              <a:prstClr val="black">
                <a:alpha val="40000"/>
              </a:prstClr>
            </a:outerShdw>
          </a:effectLst>
        </p:grpSpPr>
        <p:sp>
          <p:nvSpPr>
            <p:cNvPr id="54" name="圆角矩形 5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55" name="圆角矩形 54"/>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grpSp>
      <p:sp>
        <p:nvSpPr>
          <p:cNvPr id="56" name="圆角矩形 55"/>
          <p:cNvSpPr/>
          <p:nvPr/>
        </p:nvSpPr>
        <p:spPr bwMode="auto">
          <a:xfrm>
            <a:off x="6272166" y="1930802"/>
            <a:ext cx="714192" cy="588823"/>
          </a:xfrm>
          <a:prstGeom prst="roundRect">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ea typeface="微软雅黑" panose="020B0503020204020204" pitchFamily="34" charset="-122"/>
                <a:cs typeface="+mn-ea"/>
                <a:sym typeface="+mn-lt"/>
              </a:rPr>
              <a:t>1</a:t>
            </a:r>
            <a:endParaRPr lang="zh-CN" altLang="en-US" sz="2800" dirty="0">
              <a:latin typeface="Impact" panose="020B0806030902050204" pitchFamily="34" charset="0"/>
              <a:ea typeface="微软雅黑" panose="020B0503020204020204" pitchFamily="34" charset="-122"/>
              <a:cs typeface="+mn-ea"/>
              <a:sym typeface="+mn-lt"/>
            </a:endParaRPr>
          </a:p>
        </p:txBody>
      </p:sp>
      <p:sp>
        <p:nvSpPr>
          <p:cNvPr id="57" name="圆角矩形 56"/>
          <p:cNvSpPr/>
          <p:nvPr/>
        </p:nvSpPr>
        <p:spPr>
          <a:xfrm>
            <a:off x="7121580" y="2901181"/>
            <a:ext cx="4158141" cy="6159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7" tIns="48208" rIns="96417" bIns="48208" rtlCol="0" anchor="ctr"/>
          <a:lstStyle/>
          <a:p>
            <a:pPr algn="ctr"/>
            <a:endParaRPr lang="zh-CN" altLang="en-US">
              <a:ea typeface="微软雅黑" panose="020B0503020204020204" pitchFamily="34" charset="-122"/>
            </a:endParaRPr>
          </a:p>
        </p:txBody>
      </p:sp>
      <p:sp>
        <p:nvSpPr>
          <p:cNvPr id="58" name="矩形 57"/>
          <p:cNvSpPr/>
          <p:nvPr/>
        </p:nvSpPr>
        <p:spPr>
          <a:xfrm>
            <a:off x="7657757" y="2926383"/>
            <a:ext cx="3296095" cy="609398"/>
          </a:xfrm>
          <a:prstGeom prst="rect">
            <a:avLst/>
          </a:prstGeom>
          <a:effectLst/>
        </p:spPr>
        <p:txBody>
          <a:bodyPr wrap="none">
            <a:spAutoFit/>
          </a:bodyPr>
          <a:lstStyle/>
          <a:p>
            <a:pPr>
              <a:lnSpc>
                <a:spcPct val="120000"/>
              </a:lnSpc>
            </a:pPr>
            <a:r>
              <a:rPr lang="zh-CN" altLang="en-US" sz="28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研究内容</a:t>
            </a:r>
            <a:r>
              <a:rPr lang="en-US" altLang="zh-CN" sz="28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&amp;</a:t>
            </a:r>
            <a:r>
              <a:rPr lang="zh-CN" altLang="en-US" sz="28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研究方案</a:t>
            </a:r>
            <a:endParaRPr lang="en-US" altLang="zh-CN" sz="28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9" name="组合 58"/>
          <p:cNvGrpSpPr/>
          <p:nvPr/>
        </p:nvGrpSpPr>
        <p:grpSpPr>
          <a:xfrm>
            <a:off x="5717577" y="2846567"/>
            <a:ext cx="1541723" cy="725164"/>
            <a:chOff x="4304043" y="1286668"/>
            <a:chExt cx="3837944" cy="2757793"/>
          </a:xfrm>
          <a:effectLst>
            <a:outerShdw blurRad="381000" dist="254000" dir="8100000" algn="tr" rotWithShape="0">
              <a:prstClr val="black">
                <a:alpha val="40000"/>
              </a:prstClr>
            </a:outerShdw>
          </a:effectLst>
        </p:grpSpPr>
        <p:sp>
          <p:nvSpPr>
            <p:cNvPr id="60" name="圆角矩形 5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61" name="圆角矩形 60"/>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grpSp>
      <p:sp>
        <p:nvSpPr>
          <p:cNvPr id="75" name="圆角矩形 74"/>
          <p:cNvSpPr/>
          <p:nvPr/>
        </p:nvSpPr>
        <p:spPr bwMode="auto">
          <a:xfrm>
            <a:off x="6272166" y="2914739"/>
            <a:ext cx="714192" cy="588823"/>
          </a:xfrm>
          <a:prstGeom prst="roundRect">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ea typeface="微软雅黑" panose="020B0503020204020204" pitchFamily="34" charset="-122"/>
                <a:cs typeface="+mn-ea"/>
                <a:sym typeface="+mn-lt"/>
              </a:rPr>
              <a:t>2</a:t>
            </a:r>
            <a:endParaRPr lang="zh-CN" altLang="en-US" sz="2800" dirty="0">
              <a:latin typeface="Impact" panose="020B0806030902050204" pitchFamily="34" charset="0"/>
              <a:ea typeface="微软雅黑" panose="020B0503020204020204" pitchFamily="34" charset="-122"/>
              <a:cs typeface="+mn-ea"/>
              <a:sym typeface="+mn-lt"/>
            </a:endParaRPr>
          </a:p>
        </p:txBody>
      </p:sp>
      <p:sp>
        <p:nvSpPr>
          <p:cNvPr id="76" name="圆角矩形 75"/>
          <p:cNvSpPr/>
          <p:nvPr/>
        </p:nvSpPr>
        <p:spPr>
          <a:xfrm>
            <a:off x="7121580" y="3886937"/>
            <a:ext cx="4158141" cy="6159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7" tIns="48208" rIns="96417" bIns="48208" rtlCol="0" anchor="ctr"/>
          <a:lstStyle/>
          <a:p>
            <a:pPr algn="ctr"/>
            <a:endParaRPr lang="zh-CN" altLang="en-US">
              <a:ea typeface="微软雅黑" panose="020B0503020204020204" pitchFamily="34" charset="-122"/>
            </a:endParaRPr>
          </a:p>
        </p:txBody>
      </p:sp>
      <p:sp>
        <p:nvSpPr>
          <p:cNvPr id="77" name="矩形 76"/>
          <p:cNvSpPr/>
          <p:nvPr/>
        </p:nvSpPr>
        <p:spPr>
          <a:xfrm>
            <a:off x="7657757" y="3912138"/>
            <a:ext cx="2577950" cy="609398"/>
          </a:xfrm>
          <a:prstGeom prst="rect">
            <a:avLst/>
          </a:prstGeom>
          <a:effectLst/>
        </p:spPr>
        <p:txBody>
          <a:bodyPr wrap="none">
            <a:spAutoFit/>
          </a:bodyPr>
          <a:lstStyle/>
          <a:p>
            <a:pPr>
              <a:lnSpc>
                <a:spcPct val="120000"/>
              </a:lnSpc>
            </a:pPr>
            <a:r>
              <a:rPr lang="zh-CN" altLang="en-US" sz="28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困难</a:t>
            </a:r>
            <a:r>
              <a:rPr lang="en-US" altLang="zh-CN" sz="28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&amp;</a:t>
            </a:r>
            <a:r>
              <a:rPr lang="zh-CN" altLang="en-US" sz="28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解决措施</a:t>
            </a:r>
            <a:endParaRPr lang="en-US" altLang="zh-CN" sz="28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8" name="组合 77"/>
          <p:cNvGrpSpPr/>
          <p:nvPr/>
        </p:nvGrpSpPr>
        <p:grpSpPr>
          <a:xfrm>
            <a:off x="5717577" y="3832323"/>
            <a:ext cx="1541723" cy="725164"/>
            <a:chOff x="4304043" y="1286668"/>
            <a:chExt cx="3837944" cy="2757793"/>
          </a:xfrm>
          <a:effectLst>
            <a:outerShdw blurRad="381000" dist="254000" dir="8100000" algn="tr" rotWithShape="0">
              <a:prstClr val="black">
                <a:alpha val="40000"/>
              </a:prstClr>
            </a:outerShdw>
          </a:effectLst>
        </p:grpSpPr>
        <p:sp>
          <p:nvSpPr>
            <p:cNvPr id="99" name="圆角矩形 9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00" name="圆角矩形 99"/>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grpSp>
      <p:sp>
        <p:nvSpPr>
          <p:cNvPr id="101" name="圆角矩形 100"/>
          <p:cNvSpPr/>
          <p:nvPr/>
        </p:nvSpPr>
        <p:spPr bwMode="auto">
          <a:xfrm>
            <a:off x="6272166" y="3900494"/>
            <a:ext cx="714192" cy="588823"/>
          </a:xfrm>
          <a:prstGeom prst="roundRect">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ea typeface="微软雅黑" panose="020B0503020204020204" pitchFamily="34" charset="-122"/>
                <a:cs typeface="+mn-ea"/>
                <a:sym typeface="+mn-lt"/>
              </a:rPr>
              <a:t>3</a:t>
            </a:r>
            <a:endParaRPr lang="zh-CN" altLang="en-US" sz="2800" dirty="0">
              <a:latin typeface="Impact" panose="020B0806030902050204" pitchFamily="34" charset="0"/>
              <a:ea typeface="微软雅黑" panose="020B0503020204020204" pitchFamily="34" charset="-122"/>
              <a:cs typeface="+mn-ea"/>
              <a:sym typeface="+mn-lt"/>
            </a:endParaRPr>
          </a:p>
        </p:txBody>
      </p:sp>
      <p:grpSp>
        <p:nvGrpSpPr>
          <p:cNvPr id="43" name="组合 42"/>
          <p:cNvGrpSpPr/>
          <p:nvPr/>
        </p:nvGrpSpPr>
        <p:grpSpPr>
          <a:xfrm>
            <a:off x="1387001" y="2472233"/>
            <a:ext cx="2288187" cy="2288185"/>
            <a:chOff x="3962648" y="2819400"/>
            <a:chExt cx="1218704" cy="1218704"/>
          </a:xfrm>
        </p:grpSpPr>
        <p:grpSp>
          <p:nvGrpSpPr>
            <p:cNvPr id="44" name="组合 43"/>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solidFill>
                  <a:ea typeface="微软雅黑" panose="020B0503020204020204" pitchFamily="34" charset="-122"/>
                  <a:cs typeface="+mn-ea"/>
                  <a:sym typeface="+mn-lt"/>
                </a:endParaRPr>
              </a:p>
            </p:txBody>
          </p:sp>
          <p:sp>
            <p:nvSpPr>
              <p:cNvPr id="47" name="椭圆 4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ea typeface="微软雅黑" panose="020B0503020204020204" pitchFamily="34" charset="-122"/>
                  <a:cs typeface="+mn-ea"/>
                  <a:sym typeface="+mn-lt"/>
                </a:endParaRPr>
              </a:p>
            </p:txBody>
          </p:sp>
        </p:grpSp>
        <p:sp>
          <p:nvSpPr>
            <p:cNvPr id="45" name="TextBox 5"/>
            <p:cNvSpPr txBox="1"/>
            <p:nvPr/>
          </p:nvSpPr>
          <p:spPr>
            <a:xfrm>
              <a:off x="4146363" y="3165339"/>
              <a:ext cx="852982" cy="475321"/>
            </a:xfrm>
            <a:prstGeom prst="rect">
              <a:avLst/>
            </a:prstGeom>
            <a:noFill/>
          </p:spPr>
          <p:txBody>
            <a:bodyPr wrap="none" rtlCol="0">
              <a:spAutoFit/>
            </a:bodyPr>
            <a:lstStyle/>
            <a:p>
              <a:pPr algn="ctr"/>
              <a:r>
                <a:rPr lang="zh-CN" altLang="en-US" sz="2800" b="1" spc="300" dirty="0">
                  <a:solidFill>
                    <a:schemeClr val="accent3"/>
                  </a:solidFill>
                  <a:latin typeface="微软雅黑" panose="020B0503020204020204" pitchFamily="34" charset="-122"/>
                  <a:ea typeface="微软雅黑" panose="020B0503020204020204" pitchFamily="34" charset="-122"/>
                  <a:cs typeface="+mn-ea"/>
                  <a:sym typeface="+mn-lt"/>
                </a:rPr>
                <a:t>目录</a:t>
              </a:r>
              <a:endParaRPr lang="en-US" altLang="zh-CN" sz="2800" b="1" spc="300" dirty="0">
                <a:solidFill>
                  <a:schemeClr val="accent3"/>
                </a:solidFill>
                <a:latin typeface="微软雅黑" panose="020B0503020204020204" pitchFamily="34" charset="-122"/>
                <a:ea typeface="微软雅黑" panose="020B0503020204020204" pitchFamily="34" charset="-122"/>
                <a:cs typeface="+mn-ea"/>
                <a:sym typeface="+mn-lt"/>
              </a:endParaRPr>
            </a:p>
            <a:p>
              <a:pPr algn="ctr"/>
              <a:r>
                <a:rPr lang="en-US" altLang="zh-CN" sz="2400" b="1" cap="all" dirty="0">
                  <a:solidFill>
                    <a:schemeClr val="accent3"/>
                  </a:solidFill>
                  <a:latin typeface="Franklin Gothic Book" panose="020B0503020102020204" pitchFamily="34" charset="0"/>
                  <a:ea typeface="微软雅黑" panose="020B0503020204020204" pitchFamily="34" charset="-122"/>
                  <a:cs typeface="+mn-ea"/>
                  <a:sym typeface="+mn-lt"/>
                </a:rPr>
                <a:t>contents</a:t>
              </a:r>
              <a:endParaRPr lang="zh-CN" altLang="en-US" sz="2400" b="1" cap="all" dirty="0">
                <a:solidFill>
                  <a:schemeClr val="accent3"/>
                </a:solidFill>
                <a:latin typeface="Franklin Gothic Book" panose="020B050302010202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1663071033"/>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accel="42000" fill="hold" nodeType="afterEffect" p14:presetBounceEnd="46000">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14:bounceEnd="46000">
                                          <p:cBhvr additive="base">
                                            <p:cTn id="12" dur="1500" fill="hold"/>
                                            <p:tgtEl>
                                              <p:spTgt spid="43"/>
                                            </p:tgtEl>
                                            <p:attrNameLst>
                                              <p:attrName>ppt_x</p:attrName>
                                            </p:attrNameLst>
                                          </p:cBhvr>
                                          <p:tavLst>
                                            <p:tav tm="0">
                                              <p:val>
                                                <p:strVal val="#ppt_x"/>
                                              </p:val>
                                            </p:tav>
                                            <p:tav tm="100000">
                                              <p:val>
                                                <p:strVal val="#ppt_x"/>
                                              </p:val>
                                            </p:tav>
                                          </p:tavLst>
                                        </p:anim>
                                        <p:anim calcmode="lin" valueType="num" p14:bounceEnd="46000">
                                          <p:cBhvr additive="base">
                                            <p:cTn id="13" dur="1500" fill="hold"/>
                                            <p:tgtEl>
                                              <p:spTgt spid="43"/>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2" presetClass="entr" presetSubtype="2"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500"/>
                                            <p:tgtEl>
                                              <p:spTgt spid="53"/>
                                            </p:tgtEl>
                                          </p:cBhvr>
                                        </p:animEffect>
                                      </p:childTnLst>
                                    </p:cTn>
                                  </p:par>
                                </p:childTnLst>
                              </p:cTn>
                            </p:par>
                            <p:par>
                              <p:cTn id="18" fill="hold">
                                <p:stCondLst>
                                  <p:cond delay="2500"/>
                                </p:stCondLst>
                                <p:childTnLst>
                                  <p:par>
                                    <p:cTn id="19" presetID="2" presetClass="entr" presetSubtype="1" fill="hold" grpId="0" nodeType="afterEffect">
                                      <p:stCondLst>
                                        <p:cond delay="0"/>
                                      </p:stCondLst>
                                      <p:childTnLst>
                                        <p:set>
                                          <p:cBhvr>
                                            <p:cTn id="20" dur="1" fill="hold">
                                              <p:stCondLst>
                                                <p:cond delay="0"/>
                                              </p:stCondLst>
                                            </p:cTn>
                                            <p:tgtEl>
                                              <p:spTgt spid="56"/>
                                            </p:tgtEl>
                                            <p:attrNameLst>
                                              <p:attrName>style.visibility</p:attrName>
                                            </p:attrNameLst>
                                          </p:cBhvr>
                                          <p:to>
                                            <p:strVal val="visible"/>
                                          </p:to>
                                        </p:set>
                                        <p:anim calcmode="lin" valueType="num">
                                          <p:cBhvr additive="base">
                                            <p:cTn id="21" dur="500" fill="hold"/>
                                            <p:tgtEl>
                                              <p:spTgt spid="56"/>
                                            </p:tgtEl>
                                            <p:attrNameLst>
                                              <p:attrName>ppt_x</p:attrName>
                                            </p:attrNameLst>
                                          </p:cBhvr>
                                          <p:tavLst>
                                            <p:tav tm="0">
                                              <p:val>
                                                <p:strVal val="#ppt_x"/>
                                              </p:val>
                                            </p:tav>
                                            <p:tav tm="100000">
                                              <p:val>
                                                <p:strVal val="#ppt_x"/>
                                              </p:val>
                                            </p:tav>
                                          </p:tavLst>
                                        </p:anim>
                                        <p:anim calcmode="lin" valueType="num">
                                          <p:cBhvr additive="base">
                                            <p:cTn id="22" dur="500" fill="hold"/>
                                            <p:tgtEl>
                                              <p:spTgt spid="56"/>
                                            </p:tgtEl>
                                            <p:attrNameLst>
                                              <p:attrName>ppt_y</p:attrName>
                                            </p:attrNameLst>
                                          </p:cBhvr>
                                          <p:tavLst>
                                            <p:tav tm="0">
                                              <p:val>
                                                <p:strVal val="0-#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wipe(left)">
                                          <p:cBhvr>
                                            <p:cTn id="30" dur="500"/>
                                            <p:tgtEl>
                                              <p:spTgt spid="52"/>
                                            </p:tgtEl>
                                          </p:cBhvr>
                                        </p:animEffect>
                                      </p:childTnLst>
                                    </p:cTn>
                                  </p:par>
                                </p:childTnLst>
                              </p:cTn>
                            </p:par>
                            <p:par>
                              <p:cTn id="31" fill="hold">
                                <p:stCondLst>
                                  <p:cond delay="3500"/>
                                </p:stCondLst>
                                <p:childTnLst>
                                  <p:par>
                                    <p:cTn id="32" presetID="22" presetClass="entr" presetSubtype="2"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right)">
                                          <p:cBhvr>
                                            <p:cTn id="34" dur="500"/>
                                            <p:tgtEl>
                                              <p:spTgt spid="59"/>
                                            </p:tgtEl>
                                          </p:cBhvr>
                                        </p:animEffect>
                                      </p:childTnLst>
                                    </p:cTn>
                                  </p:par>
                                </p:childTnLst>
                              </p:cTn>
                            </p:par>
                            <p:par>
                              <p:cTn id="35" fill="hold">
                                <p:stCondLst>
                                  <p:cond delay="4000"/>
                                </p:stCondLst>
                                <p:childTnLst>
                                  <p:par>
                                    <p:cTn id="36" presetID="2" presetClass="entr" presetSubtype="1" fill="hold" grpId="0"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additive="base">
                                            <p:cTn id="38" dur="500" fill="hold"/>
                                            <p:tgtEl>
                                              <p:spTgt spid="75"/>
                                            </p:tgtEl>
                                            <p:attrNameLst>
                                              <p:attrName>ppt_x</p:attrName>
                                            </p:attrNameLst>
                                          </p:cBhvr>
                                          <p:tavLst>
                                            <p:tav tm="0">
                                              <p:val>
                                                <p:strVal val="#ppt_x"/>
                                              </p:val>
                                            </p:tav>
                                            <p:tav tm="100000">
                                              <p:val>
                                                <p:strVal val="#ppt_x"/>
                                              </p:val>
                                            </p:tav>
                                          </p:tavLst>
                                        </p:anim>
                                        <p:anim calcmode="lin" valueType="num">
                                          <p:cBhvr additive="base">
                                            <p:cTn id="39" dur="500" fill="hold"/>
                                            <p:tgtEl>
                                              <p:spTgt spid="75"/>
                                            </p:tgtEl>
                                            <p:attrNameLst>
                                              <p:attrName>ppt_y</p:attrName>
                                            </p:attrNameLst>
                                          </p:cBhvr>
                                          <p:tavLst>
                                            <p:tav tm="0">
                                              <p:val>
                                                <p:strVal val="0-#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 calcmode="lin" valueType="num">
                                          <p:cBhvr additive="base">
                                            <p:cTn id="42" dur="500" fill="hold"/>
                                            <p:tgtEl>
                                              <p:spTgt spid="57"/>
                                            </p:tgtEl>
                                            <p:attrNameLst>
                                              <p:attrName>ppt_x</p:attrName>
                                            </p:attrNameLst>
                                          </p:cBhvr>
                                          <p:tavLst>
                                            <p:tav tm="0">
                                              <p:val>
                                                <p:strVal val="#ppt_x"/>
                                              </p:val>
                                            </p:tav>
                                            <p:tav tm="100000">
                                              <p:val>
                                                <p:strVal val="#ppt_x"/>
                                              </p:val>
                                            </p:tav>
                                          </p:tavLst>
                                        </p:anim>
                                        <p:anim calcmode="lin" valueType="num">
                                          <p:cBhvr additive="base">
                                            <p:cTn id="43" dur="500" fill="hold"/>
                                            <p:tgtEl>
                                              <p:spTgt spid="57"/>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500"/>
                                            <p:tgtEl>
                                              <p:spTgt spid="58"/>
                                            </p:tgtEl>
                                          </p:cBhvr>
                                        </p:animEffect>
                                      </p:childTnLst>
                                    </p:cTn>
                                  </p:par>
                                </p:childTnLst>
                              </p:cTn>
                            </p:par>
                            <p:par>
                              <p:cTn id="48" fill="hold">
                                <p:stCondLst>
                                  <p:cond delay="5000"/>
                                </p:stCondLst>
                                <p:childTnLst>
                                  <p:par>
                                    <p:cTn id="49" presetID="22" presetClass="entr" presetSubtype="2" fill="hold" nodeType="after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wipe(right)">
                                          <p:cBhvr>
                                            <p:cTn id="51" dur="500"/>
                                            <p:tgtEl>
                                              <p:spTgt spid="78"/>
                                            </p:tgtEl>
                                          </p:cBhvr>
                                        </p:animEffect>
                                      </p:childTnLst>
                                    </p:cTn>
                                  </p:par>
                                </p:childTnLst>
                              </p:cTn>
                            </p:par>
                            <p:par>
                              <p:cTn id="52" fill="hold">
                                <p:stCondLst>
                                  <p:cond delay="5500"/>
                                </p:stCondLst>
                                <p:childTnLst>
                                  <p:par>
                                    <p:cTn id="53" presetID="2" presetClass="entr" presetSubtype="1" fill="hold" grpId="0" nodeType="afterEffect">
                                      <p:stCondLst>
                                        <p:cond delay="0"/>
                                      </p:stCondLst>
                                      <p:childTnLst>
                                        <p:set>
                                          <p:cBhvr>
                                            <p:cTn id="54" dur="1" fill="hold">
                                              <p:stCondLst>
                                                <p:cond delay="0"/>
                                              </p:stCondLst>
                                            </p:cTn>
                                            <p:tgtEl>
                                              <p:spTgt spid="101"/>
                                            </p:tgtEl>
                                            <p:attrNameLst>
                                              <p:attrName>style.visibility</p:attrName>
                                            </p:attrNameLst>
                                          </p:cBhvr>
                                          <p:to>
                                            <p:strVal val="visible"/>
                                          </p:to>
                                        </p:set>
                                        <p:anim calcmode="lin" valueType="num">
                                          <p:cBhvr additive="base">
                                            <p:cTn id="55" dur="500" fill="hold"/>
                                            <p:tgtEl>
                                              <p:spTgt spid="101"/>
                                            </p:tgtEl>
                                            <p:attrNameLst>
                                              <p:attrName>ppt_x</p:attrName>
                                            </p:attrNameLst>
                                          </p:cBhvr>
                                          <p:tavLst>
                                            <p:tav tm="0">
                                              <p:val>
                                                <p:strVal val="#ppt_x"/>
                                              </p:val>
                                            </p:tav>
                                            <p:tav tm="100000">
                                              <p:val>
                                                <p:strVal val="#ppt_x"/>
                                              </p:val>
                                            </p:tav>
                                          </p:tavLst>
                                        </p:anim>
                                        <p:anim calcmode="lin" valueType="num">
                                          <p:cBhvr additive="base">
                                            <p:cTn id="56" dur="500" fill="hold"/>
                                            <p:tgtEl>
                                              <p:spTgt spid="101"/>
                                            </p:tgtEl>
                                            <p:attrNameLst>
                                              <p:attrName>ppt_y</p:attrName>
                                            </p:attrNameLst>
                                          </p:cBhvr>
                                          <p:tavLst>
                                            <p:tav tm="0">
                                              <p:val>
                                                <p:strVal val="0-#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6"/>
                                            </p:tgtEl>
                                            <p:attrNameLst>
                                              <p:attrName>style.visibility</p:attrName>
                                            </p:attrNameLst>
                                          </p:cBhvr>
                                          <p:to>
                                            <p:strVal val="visible"/>
                                          </p:to>
                                        </p:set>
                                        <p:anim calcmode="lin" valueType="num">
                                          <p:cBhvr additive="base">
                                            <p:cTn id="59" dur="500" fill="hold"/>
                                            <p:tgtEl>
                                              <p:spTgt spid="76"/>
                                            </p:tgtEl>
                                            <p:attrNameLst>
                                              <p:attrName>ppt_x</p:attrName>
                                            </p:attrNameLst>
                                          </p:cBhvr>
                                          <p:tavLst>
                                            <p:tav tm="0">
                                              <p:val>
                                                <p:strVal val="#ppt_x"/>
                                              </p:val>
                                            </p:tav>
                                            <p:tav tm="100000">
                                              <p:val>
                                                <p:strVal val="#ppt_x"/>
                                              </p:val>
                                            </p:tav>
                                          </p:tavLst>
                                        </p:anim>
                                        <p:anim calcmode="lin" valueType="num">
                                          <p:cBhvr additive="base">
                                            <p:cTn id="60" dur="500" fill="hold"/>
                                            <p:tgtEl>
                                              <p:spTgt spid="76"/>
                                            </p:tgtEl>
                                            <p:attrNameLst>
                                              <p:attrName>ppt_y</p:attrName>
                                            </p:attrNameLst>
                                          </p:cBhvr>
                                          <p:tavLst>
                                            <p:tav tm="0">
                                              <p:val>
                                                <p:strVal val="1+#ppt_h/2"/>
                                              </p:val>
                                            </p:tav>
                                            <p:tav tm="100000">
                                              <p:val>
                                                <p:strVal val="#ppt_y"/>
                                              </p:val>
                                            </p:tav>
                                          </p:tavLst>
                                        </p:anim>
                                      </p:childTnLst>
                                    </p:cTn>
                                  </p:par>
                                </p:childTnLst>
                              </p:cTn>
                            </p:par>
                            <p:par>
                              <p:cTn id="61" fill="hold">
                                <p:stCondLst>
                                  <p:cond delay="6000"/>
                                </p:stCondLst>
                                <p:childTnLst>
                                  <p:par>
                                    <p:cTn id="62" presetID="22" presetClass="entr" presetSubtype="8" fill="hold" grpId="0" nodeType="afterEffect">
                                      <p:stCondLst>
                                        <p:cond delay="0"/>
                                      </p:stCondLst>
                                      <p:childTnLst>
                                        <p:set>
                                          <p:cBhvr>
                                            <p:cTn id="63" dur="1" fill="hold">
                                              <p:stCondLst>
                                                <p:cond delay="0"/>
                                              </p:stCondLst>
                                            </p:cTn>
                                            <p:tgtEl>
                                              <p:spTgt spid="77"/>
                                            </p:tgtEl>
                                            <p:attrNameLst>
                                              <p:attrName>style.visibility</p:attrName>
                                            </p:attrNameLst>
                                          </p:cBhvr>
                                          <p:to>
                                            <p:strVal val="visible"/>
                                          </p:to>
                                        </p:set>
                                        <p:animEffect transition="in" filter="wipe(left)">
                                          <p:cBhvr>
                                            <p:cTn id="64"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p:bldP spid="56" grpId="0" animBg="1"/>
          <p:bldP spid="57" grpId="0" animBg="1"/>
          <p:bldP spid="58" grpId="0"/>
          <p:bldP spid="75" grpId="0" animBg="1"/>
          <p:bldP spid="76" grpId="0" animBg="1"/>
          <p:bldP spid="77" grpId="0"/>
          <p:bldP spid="10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accel="42000"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1500" fill="hold"/>
                                            <p:tgtEl>
                                              <p:spTgt spid="43"/>
                                            </p:tgtEl>
                                            <p:attrNameLst>
                                              <p:attrName>ppt_x</p:attrName>
                                            </p:attrNameLst>
                                          </p:cBhvr>
                                          <p:tavLst>
                                            <p:tav tm="0">
                                              <p:val>
                                                <p:strVal val="#ppt_x"/>
                                              </p:val>
                                            </p:tav>
                                            <p:tav tm="100000">
                                              <p:val>
                                                <p:strVal val="#ppt_x"/>
                                              </p:val>
                                            </p:tav>
                                          </p:tavLst>
                                        </p:anim>
                                        <p:anim calcmode="lin" valueType="num">
                                          <p:cBhvr additive="base">
                                            <p:cTn id="13" dur="1500" fill="hold"/>
                                            <p:tgtEl>
                                              <p:spTgt spid="43"/>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2" presetClass="entr" presetSubtype="2"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500"/>
                                            <p:tgtEl>
                                              <p:spTgt spid="53"/>
                                            </p:tgtEl>
                                          </p:cBhvr>
                                        </p:animEffect>
                                      </p:childTnLst>
                                    </p:cTn>
                                  </p:par>
                                </p:childTnLst>
                              </p:cTn>
                            </p:par>
                            <p:par>
                              <p:cTn id="18" fill="hold">
                                <p:stCondLst>
                                  <p:cond delay="2500"/>
                                </p:stCondLst>
                                <p:childTnLst>
                                  <p:par>
                                    <p:cTn id="19" presetID="2" presetClass="entr" presetSubtype="1" fill="hold" grpId="0" nodeType="afterEffect">
                                      <p:stCondLst>
                                        <p:cond delay="0"/>
                                      </p:stCondLst>
                                      <p:childTnLst>
                                        <p:set>
                                          <p:cBhvr>
                                            <p:cTn id="20" dur="1" fill="hold">
                                              <p:stCondLst>
                                                <p:cond delay="0"/>
                                              </p:stCondLst>
                                            </p:cTn>
                                            <p:tgtEl>
                                              <p:spTgt spid="56"/>
                                            </p:tgtEl>
                                            <p:attrNameLst>
                                              <p:attrName>style.visibility</p:attrName>
                                            </p:attrNameLst>
                                          </p:cBhvr>
                                          <p:to>
                                            <p:strVal val="visible"/>
                                          </p:to>
                                        </p:set>
                                        <p:anim calcmode="lin" valueType="num">
                                          <p:cBhvr additive="base">
                                            <p:cTn id="21" dur="500" fill="hold"/>
                                            <p:tgtEl>
                                              <p:spTgt spid="56"/>
                                            </p:tgtEl>
                                            <p:attrNameLst>
                                              <p:attrName>ppt_x</p:attrName>
                                            </p:attrNameLst>
                                          </p:cBhvr>
                                          <p:tavLst>
                                            <p:tav tm="0">
                                              <p:val>
                                                <p:strVal val="#ppt_x"/>
                                              </p:val>
                                            </p:tav>
                                            <p:tav tm="100000">
                                              <p:val>
                                                <p:strVal val="#ppt_x"/>
                                              </p:val>
                                            </p:tav>
                                          </p:tavLst>
                                        </p:anim>
                                        <p:anim calcmode="lin" valueType="num">
                                          <p:cBhvr additive="base">
                                            <p:cTn id="22" dur="500" fill="hold"/>
                                            <p:tgtEl>
                                              <p:spTgt spid="56"/>
                                            </p:tgtEl>
                                            <p:attrNameLst>
                                              <p:attrName>ppt_y</p:attrName>
                                            </p:attrNameLst>
                                          </p:cBhvr>
                                          <p:tavLst>
                                            <p:tav tm="0">
                                              <p:val>
                                                <p:strVal val="0-#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wipe(left)">
                                          <p:cBhvr>
                                            <p:cTn id="30" dur="500"/>
                                            <p:tgtEl>
                                              <p:spTgt spid="52"/>
                                            </p:tgtEl>
                                          </p:cBhvr>
                                        </p:animEffect>
                                      </p:childTnLst>
                                    </p:cTn>
                                  </p:par>
                                </p:childTnLst>
                              </p:cTn>
                            </p:par>
                            <p:par>
                              <p:cTn id="31" fill="hold">
                                <p:stCondLst>
                                  <p:cond delay="3500"/>
                                </p:stCondLst>
                                <p:childTnLst>
                                  <p:par>
                                    <p:cTn id="32" presetID="22" presetClass="entr" presetSubtype="2"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right)">
                                          <p:cBhvr>
                                            <p:cTn id="34" dur="500"/>
                                            <p:tgtEl>
                                              <p:spTgt spid="59"/>
                                            </p:tgtEl>
                                          </p:cBhvr>
                                        </p:animEffect>
                                      </p:childTnLst>
                                    </p:cTn>
                                  </p:par>
                                </p:childTnLst>
                              </p:cTn>
                            </p:par>
                            <p:par>
                              <p:cTn id="35" fill="hold">
                                <p:stCondLst>
                                  <p:cond delay="4000"/>
                                </p:stCondLst>
                                <p:childTnLst>
                                  <p:par>
                                    <p:cTn id="36" presetID="2" presetClass="entr" presetSubtype="1" fill="hold" grpId="0"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additive="base">
                                            <p:cTn id="38" dur="500" fill="hold"/>
                                            <p:tgtEl>
                                              <p:spTgt spid="75"/>
                                            </p:tgtEl>
                                            <p:attrNameLst>
                                              <p:attrName>ppt_x</p:attrName>
                                            </p:attrNameLst>
                                          </p:cBhvr>
                                          <p:tavLst>
                                            <p:tav tm="0">
                                              <p:val>
                                                <p:strVal val="#ppt_x"/>
                                              </p:val>
                                            </p:tav>
                                            <p:tav tm="100000">
                                              <p:val>
                                                <p:strVal val="#ppt_x"/>
                                              </p:val>
                                            </p:tav>
                                          </p:tavLst>
                                        </p:anim>
                                        <p:anim calcmode="lin" valueType="num">
                                          <p:cBhvr additive="base">
                                            <p:cTn id="39" dur="500" fill="hold"/>
                                            <p:tgtEl>
                                              <p:spTgt spid="75"/>
                                            </p:tgtEl>
                                            <p:attrNameLst>
                                              <p:attrName>ppt_y</p:attrName>
                                            </p:attrNameLst>
                                          </p:cBhvr>
                                          <p:tavLst>
                                            <p:tav tm="0">
                                              <p:val>
                                                <p:strVal val="0-#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 calcmode="lin" valueType="num">
                                          <p:cBhvr additive="base">
                                            <p:cTn id="42" dur="500" fill="hold"/>
                                            <p:tgtEl>
                                              <p:spTgt spid="57"/>
                                            </p:tgtEl>
                                            <p:attrNameLst>
                                              <p:attrName>ppt_x</p:attrName>
                                            </p:attrNameLst>
                                          </p:cBhvr>
                                          <p:tavLst>
                                            <p:tav tm="0">
                                              <p:val>
                                                <p:strVal val="#ppt_x"/>
                                              </p:val>
                                            </p:tav>
                                            <p:tav tm="100000">
                                              <p:val>
                                                <p:strVal val="#ppt_x"/>
                                              </p:val>
                                            </p:tav>
                                          </p:tavLst>
                                        </p:anim>
                                        <p:anim calcmode="lin" valueType="num">
                                          <p:cBhvr additive="base">
                                            <p:cTn id="43" dur="500" fill="hold"/>
                                            <p:tgtEl>
                                              <p:spTgt spid="57"/>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500"/>
                                            <p:tgtEl>
                                              <p:spTgt spid="58"/>
                                            </p:tgtEl>
                                          </p:cBhvr>
                                        </p:animEffect>
                                      </p:childTnLst>
                                    </p:cTn>
                                  </p:par>
                                </p:childTnLst>
                              </p:cTn>
                            </p:par>
                            <p:par>
                              <p:cTn id="48" fill="hold">
                                <p:stCondLst>
                                  <p:cond delay="5000"/>
                                </p:stCondLst>
                                <p:childTnLst>
                                  <p:par>
                                    <p:cTn id="49" presetID="22" presetClass="entr" presetSubtype="2" fill="hold" nodeType="after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wipe(right)">
                                          <p:cBhvr>
                                            <p:cTn id="51" dur="500"/>
                                            <p:tgtEl>
                                              <p:spTgt spid="78"/>
                                            </p:tgtEl>
                                          </p:cBhvr>
                                        </p:animEffect>
                                      </p:childTnLst>
                                    </p:cTn>
                                  </p:par>
                                </p:childTnLst>
                              </p:cTn>
                            </p:par>
                            <p:par>
                              <p:cTn id="52" fill="hold">
                                <p:stCondLst>
                                  <p:cond delay="5500"/>
                                </p:stCondLst>
                                <p:childTnLst>
                                  <p:par>
                                    <p:cTn id="53" presetID="2" presetClass="entr" presetSubtype="1" fill="hold" grpId="0" nodeType="afterEffect">
                                      <p:stCondLst>
                                        <p:cond delay="0"/>
                                      </p:stCondLst>
                                      <p:childTnLst>
                                        <p:set>
                                          <p:cBhvr>
                                            <p:cTn id="54" dur="1" fill="hold">
                                              <p:stCondLst>
                                                <p:cond delay="0"/>
                                              </p:stCondLst>
                                            </p:cTn>
                                            <p:tgtEl>
                                              <p:spTgt spid="101"/>
                                            </p:tgtEl>
                                            <p:attrNameLst>
                                              <p:attrName>style.visibility</p:attrName>
                                            </p:attrNameLst>
                                          </p:cBhvr>
                                          <p:to>
                                            <p:strVal val="visible"/>
                                          </p:to>
                                        </p:set>
                                        <p:anim calcmode="lin" valueType="num">
                                          <p:cBhvr additive="base">
                                            <p:cTn id="55" dur="500" fill="hold"/>
                                            <p:tgtEl>
                                              <p:spTgt spid="101"/>
                                            </p:tgtEl>
                                            <p:attrNameLst>
                                              <p:attrName>ppt_x</p:attrName>
                                            </p:attrNameLst>
                                          </p:cBhvr>
                                          <p:tavLst>
                                            <p:tav tm="0">
                                              <p:val>
                                                <p:strVal val="#ppt_x"/>
                                              </p:val>
                                            </p:tav>
                                            <p:tav tm="100000">
                                              <p:val>
                                                <p:strVal val="#ppt_x"/>
                                              </p:val>
                                            </p:tav>
                                          </p:tavLst>
                                        </p:anim>
                                        <p:anim calcmode="lin" valueType="num">
                                          <p:cBhvr additive="base">
                                            <p:cTn id="56" dur="500" fill="hold"/>
                                            <p:tgtEl>
                                              <p:spTgt spid="101"/>
                                            </p:tgtEl>
                                            <p:attrNameLst>
                                              <p:attrName>ppt_y</p:attrName>
                                            </p:attrNameLst>
                                          </p:cBhvr>
                                          <p:tavLst>
                                            <p:tav tm="0">
                                              <p:val>
                                                <p:strVal val="0-#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6"/>
                                            </p:tgtEl>
                                            <p:attrNameLst>
                                              <p:attrName>style.visibility</p:attrName>
                                            </p:attrNameLst>
                                          </p:cBhvr>
                                          <p:to>
                                            <p:strVal val="visible"/>
                                          </p:to>
                                        </p:set>
                                        <p:anim calcmode="lin" valueType="num">
                                          <p:cBhvr additive="base">
                                            <p:cTn id="59" dur="500" fill="hold"/>
                                            <p:tgtEl>
                                              <p:spTgt spid="76"/>
                                            </p:tgtEl>
                                            <p:attrNameLst>
                                              <p:attrName>ppt_x</p:attrName>
                                            </p:attrNameLst>
                                          </p:cBhvr>
                                          <p:tavLst>
                                            <p:tav tm="0">
                                              <p:val>
                                                <p:strVal val="#ppt_x"/>
                                              </p:val>
                                            </p:tav>
                                            <p:tav tm="100000">
                                              <p:val>
                                                <p:strVal val="#ppt_x"/>
                                              </p:val>
                                            </p:tav>
                                          </p:tavLst>
                                        </p:anim>
                                        <p:anim calcmode="lin" valueType="num">
                                          <p:cBhvr additive="base">
                                            <p:cTn id="60" dur="500" fill="hold"/>
                                            <p:tgtEl>
                                              <p:spTgt spid="76"/>
                                            </p:tgtEl>
                                            <p:attrNameLst>
                                              <p:attrName>ppt_y</p:attrName>
                                            </p:attrNameLst>
                                          </p:cBhvr>
                                          <p:tavLst>
                                            <p:tav tm="0">
                                              <p:val>
                                                <p:strVal val="1+#ppt_h/2"/>
                                              </p:val>
                                            </p:tav>
                                            <p:tav tm="100000">
                                              <p:val>
                                                <p:strVal val="#ppt_y"/>
                                              </p:val>
                                            </p:tav>
                                          </p:tavLst>
                                        </p:anim>
                                      </p:childTnLst>
                                    </p:cTn>
                                  </p:par>
                                </p:childTnLst>
                              </p:cTn>
                            </p:par>
                            <p:par>
                              <p:cTn id="61" fill="hold">
                                <p:stCondLst>
                                  <p:cond delay="6000"/>
                                </p:stCondLst>
                                <p:childTnLst>
                                  <p:par>
                                    <p:cTn id="62" presetID="22" presetClass="entr" presetSubtype="8" fill="hold" grpId="0" nodeType="afterEffect">
                                      <p:stCondLst>
                                        <p:cond delay="0"/>
                                      </p:stCondLst>
                                      <p:childTnLst>
                                        <p:set>
                                          <p:cBhvr>
                                            <p:cTn id="63" dur="1" fill="hold">
                                              <p:stCondLst>
                                                <p:cond delay="0"/>
                                              </p:stCondLst>
                                            </p:cTn>
                                            <p:tgtEl>
                                              <p:spTgt spid="77"/>
                                            </p:tgtEl>
                                            <p:attrNameLst>
                                              <p:attrName>style.visibility</p:attrName>
                                            </p:attrNameLst>
                                          </p:cBhvr>
                                          <p:to>
                                            <p:strVal val="visible"/>
                                          </p:to>
                                        </p:set>
                                        <p:animEffect transition="in" filter="wipe(left)">
                                          <p:cBhvr>
                                            <p:cTn id="64"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p:bldP spid="56" grpId="0" animBg="1"/>
          <p:bldP spid="57" grpId="0" animBg="1"/>
          <p:bldP spid="58" grpId="0"/>
          <p:bldP spid="75" grpId="0" animBg="1"/>
          <p:bldP spid="76" grpId="0" animBg="1"/>
          <p:bldP spid="77" grpId="0"/>
          <p:bldP spid="101"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447"/>
            <a:ext cx="12857163" cy="7232468"/>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11"/>
          <p:cNvSpPr>
            <a:spLocks/>
          </p:cNvSpPr>
          <p:nvPr/>
        </p:nvSpPr>
        <p:spPr bwMode="auto">
          <a:xfrm>
            <a:off x="6976149" y="449"/>
            <a:ext cx="5881809" cy="7232466"/>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solidFill>
            <a:schemeClr val="accent2">
              <a:alpha val="60000"/>
            </a:schemeClr>
          </a:solidFill>
          <a:ln>
            <a:noFill/>
          </a:ln>
          <a:effectLst/>
          <a:extLst/>
        </p:spPr>
        <p:txBody>
          <a:bodyPr vert="horz" wrap="square" lIns="45311" tIns="22656" rIns="45311" bIns="22656" numCol="1" anchor="t" anchorCtr="0" compatLnSpc="1">
            <a:prstTxWarp prst="textNoShape">
              <a:avLst/>
            </a:prstTxWarp>
          </a:bodyPr>
          <a:lstStyle/>
          <a:p>
            <a:endParaRPr lang="zh-CN" altLang="en-US">
              <a:ea typeface="微软雅黑" panose="020B0503020204020204" pitchFamily="34" charset="-122"/>
            </a:endParaRPr>
          </a:p>
        </p:txBody>
      </p:sp>
      <p:sp>
        <p:nvSpPr>
          <p:cNvPr id="45" name="TextBox 44"/>
          <p:cNvSpPr txBox="1"/>
          <p:nvPr/>
        </p:nvSpPr>
        <p:spPr>
          <a:xfrm>
            <a:off x="9179592" y="2180318"/>
            <a:ext cx="2506612" cy="1153750"/>
          </a:xfrm>
          <a:prstGeom prst="rect">
            <a:avLst/>
          </a:prstGeom>
          <a:noFill/>
        </p:spPr>
        <p:txBody>
          <a:bodyPr wrap="square" lIns="45311" tIns="22656" rIns="45311" bIns="22656" rtlCol="0">
            <a:spAutoFit/>
          </a:bodyPr>
          <a:lstStyle/>
          <a:p>
            <a:pPr>
              <a:tabLst>
                <a:tab pos="990501" algn="l"/>
              </a:tabLst>
            </a:pPr>
            <a:r>
              <a:rPr lang="zh-CN" altLang="en-US" sz="3600" dirty="0" smtClean="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背景</a:t>
            </a:r>
            <a:r>
              <a:rPr lang="en-US" altLang="zh-CN" sz="3600" dirty="0" smtClean="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&amp;</a:t>
            </a:r>
          </a:p>
          <a:p>
            <a:pPr>
              <a:tabLst>
                <a:tab pos="990501" algn="l"/>
              </a:tabLst>
            </a:pPr>
            <a:r>
              <a:rPr lang="zh-CN" altLang="en-US" sz="3600" dirty="0" smtClean="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研究</a:t>
            </a:r>
            <a:r>
              <a:rPr lang="zh-CN" altLang="en-US" sz="3600" dirty="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现状</a:t>
            </a:r>
          </a:p>
        </p:txBody>
      </p:sp>
      <p:sp>
        <p:nvSpPr>
          <p:cNvPr id="70" name="TextBox 69"/>
          <p:cNvSpPr txBox="1"/>
          <p:nvPr/>
        </p:nvSpPr>
        <p:spPr>
          <a:xfrm>
            <a:off x="8193632" y="3600657"/>
            <a:ext cx="1213866" cy="2230840"/>
          </a:xfrm>
          <a:prstGeom prst="rect">
            <a:avLst/>
          </a:prstGeom>
          <a:noFill/>
        </p:spPr>
        <p:txBody>
          <a:bodyPr wrap="none" lIns="45311" tIns="22656" rIns="45311" bIns="22656" rtlCol="0">
            <a:spAutoFit/>
          </a:bodyPr>
          <a:lstStyle/>
          <a:p>
            <a:r>
              <a:rPr lang="en-US" altLang="zh-CN" sz="14199" spc="-149" dirty="0">
                <a:solidFill>
                  <a:schemeClr val="bg1"/>
                </a:solidFill>
                <a:latin typeface="Agency FB" panose="020B0503020202020204" pitchFamily="34" charset="0"/>
                <a:ea typeface="微软雅黑" panose="020B0503020204020204" pitchFamily="34" charset="-122"/>
                <a:cs typeface="Raavi" pitchFamily="34" charset="0"/>
              </a:rPr>
              <a:t>01</a:t>
            </a:r>
            <a:endParaRPr lang="zh-CN" altLang="en-US" sz="14199" spc="-149" dirty="0">
              <a:solidFill>
                <a:schemeClr val="bg1"/>
              </a:solidFill>
              <a:latin typeface="Agency FB" panose="020B0503020202020204" pitchFamily="34" charset="0"/>
              <a:ea typeface="微软雅黑" panose="020B0503020204020204" pitchFamily="34" charset="-122"/>
              <a:cs typeface="Raavi" pitchFamily="34" charset="0"/>
            </a:endParaRPr>
          </a:p>
        </p:txBody>
      </p:sp>
    </p:spTree>
    <p:extLst>
      <p:ext uri="{BB962C8B-B14F-4D97-AF65-F5344CB8AC3E}">
        <p14:creationId xmlns:p14="http://schemas.microsoft.com/office/powerpoint/2010/main" val="151429243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 calcmode="lin" valueType="num">
                                      <p:cBhvr>
                                        <p:cTn id="9" dur="75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75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anim calcmode="lin" valueType="num">
                                      <p:cBhvr>
                                        <p:cTn id="15" dur="750" fill="hold"/>
                                        <p:tgtEl>
                                          <p:spTgt spid="7"/>
                                        </p:tgtEl>
                                        <p:attrNameLst>
                                          <p:attrName>ppt_x</p:attrName>
                                        </p:attrNameLst>
                                      </p:cBhvr>
                                      <p:tavLst>
                                        <p:tav tm="0">
                                          <p:val>
                                            <p:strVal val="#ppt_x"/>
                                          </p:val>
                                        </p:tav>
                                        <p:tav tm="100000">
                                          <p:val>
                                            <p:strVal val="#ppt_x"/>
                                          </p:val>
                                        </p:tav>
                                      </p:tavLst>
                                    </p:anim>
                                    <p:anim calcmode="lin" valueType="num">
                                      <p:cBhvr>
                                        <p:cTn id="16" dur="75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randombar(horizontal)">
                                      <p:cBhvr>
                                        <p:cTn id="20" dur="500"/>
                                        <p:tgtEl>
                                          <p:spTgt spid="4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45" grpId="0"/>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784859" y="1096045"/>
            <a:ext cx="7529322" cy="1181862"/>
          </a:xfrm>
          <a:prstGeom prst="rect">
            <a:avLst/>
          </a:prstGeom>
        </p:spPr>
        <p:txBody>
          <a:bodyPr wrap="square" lIns="0" tIns="0" rIns="0" bIns="0">
            <a:spAutoFit/>
          </a:bodyPr>
          <a:lstStyle/>
          <a:p>
            <a:pPr algn="just">
              <a:lnSpc>
                <a:spcPct val="120000"/>
              </a:lnSpc>
            </a:pPr>
            <a:r>
              <a:rPr lang="zh-CN" altLang="en-US" sz="2400" b="1" dirty="0">
                <a:latin typeface="+mn-ea"/>
                <a:ea typeface="+mn-ea"/>
                <a:cs typeface="+mn-ea"/>
                <a:sym typeface="Arial" panose="020B0604020202020204" pitchFamily="34" charset="0"/>
              </a:rPr>
              <a:t>课题来源</a:t>
            </a:r>
            <a:r>
              <a:rPr lang="zh-CN" altLang="en-US" sz="2000" dirty="0" smtClean="0">
                <a:latin typeface="+mn-ea"/>
                <a:ea typeface="+mn-ea"/>
                <a:cs typeface="+mn-ea"/>
                <a:sym typeface="Arial" panose="020B0604020202020204" pitchFamily="34" charset="0"/>
              </a:rPr>
              <a:t>：来源于</a:t>
            </a:r>
            <a:r>
              <a:rPr lang="zh-CN" altLang="en-US" sz="2000" dirty="0">
                <a:latin typeface="+mn-ea"/>
                <a:ea typeface="+mn-ea"/>
                <a:cs typeface="+mn-ea"/>
                <a:sym typeface="Arial" panose="020B0604020202020204" pitchFamily="34" charset="0"/>
              </a:rPr>
              <a:t>项目“面向互联网</a:t>
            </a:r>
            <a:r>
              <a:rPr lang="en-US" altLang="zh-CN" sz="2000" dirty="0">
                <a:latin typeface="+mn-ea"/>
                <a:ea typeface="+mn-ea"/>
                <a:cs typeface="+mn-ea"/>
                <a:sym typeface="Arial" panose="020B0604020202020204" pitchFamily="34" charset="0"/>
              </a:rPr>
              <a:t>+</a:t>
            </a:r>
            <a:r>
              <a:rPr lang="zh-CN" altLang="en-US" sz="2000" dirty="0">
                <a:latin typeface="+mn-ea"/>
                <a:ea typeface="+mn-ea"/>
                <a:cs typeface="+mn-ea"/>
                <a:sym typeface="Arial" panose="020B0604020202020204" pitchFamily="34" charset="0"/>
              </a:rPr>
              <a:t>的云服务系统安全防护技术（</a:t>
            </a:r>
            <a:r>
              <a:rPr lang="en-US" altLang="zh-CN" sz="2000" dirty="0">
                <a:latin typeface="+mn-ea"/>
                <a:ea typeface="+mn-ea"/>
                <a:cs typeface="+mn-ea"/>
                <a:sym typeface="Arial" panose="020B0604020202020204" pitchFamily="34" charset="0"/>
              </a:rPr>
              <a:t>2017YFB0801800</a:t>
            </a:r>
            <a:r>
              <a:rPr lang="zh-CN" altLang="en-US" sz="2000" dirty="0">
                <a:latin typeface="+mn-ea"/>
                <a:ea typeface="+mn-ea"/>
                <a:cs typeface="+mn-ea"/>
                <a:sym typeface="Arial" panose="020B0604020202020204" pitchFamily="34" charset="0"/>
              </a:rPr>
              <a:t>）”中的“多域云安全管控关键技术及系统（</a:t>
            </a:r>
            <a:r>
              <a:rPr lang="en-US" altLang="zh-CN" sz="2000" dirty="0">
                <a:latin typeface="+mn-ea"/>
                <a:ea typeface="+mn-ea"/>
                <a:cs typeface="+mn-ea"/>
                <a:sym typeface="Arial" panose="020B0604020202020204" pitchFamily="34" charset="0"/>
              </a:rPr>
              <a:t>2017YFB0801801</a:t>
            </a:r>
            <a:r>
              <a:rPr lang="zh-CN" altLang="en-US" sz="2000" dirty="0">
                <a:latin typeface="+mn-ea"/>
                <a:ea typeface="+mn-ea"/>
                <a:cs typeface="+mn-ea"/>
                <a:sym typeface="Arial" panose="020B0604020202020204" pitchFamily="34" charset="0"/>
              </a:rPr>
              <a:t>）”课题，以及导师在</a:t>
            </a:r>
            <a:r>
              <a:rPr lang="zh-CN" altLang="en-US" sz="2000" dirty="0" smtClean="0">
                <a:latin typeface="+mn-ea"/>
                <a:ea typeface="+mn-ea"/>
                <a:cs typeface="+mn-ea"/>
                <a:sym typeface="Arial" panose="020B0604020202020204" pitchFamily="34" charset="0"/>
              </a:rPr>
              <a:t>隐私保护</a:t>
            </a:r>
            <a:r>
              <a:rPr lang="zh-CN" altLang="en-US" sz="2000" dirty="0">
                <a:latin typeface="+mn-ea"/>
                <a:ea typeface="+mn-ea"/>
                <a:cs typeface="+mn-ea"/>
                <a:sym typeface="Arial" panose="020B0604020202020204" pitchFamily="34" charset="0"/>
              </a:rPr>
              <a:t>模型</a:t>
            </a:r>
            <a:r>
              <a:rPr lang="zh-CN" altLang="en-US" sz="2000" dirty="0" smtClean="0">
                <a:latin typeface="+mn-ea"/>
                <a:ea typeface="+mn-ea"/>
                <a:cs typeface="+mn-ea"/>
                <a:sym typeface="Arial" panose="020B0604020202020204" pitchFamily="34" charset="0"/>
              </a:rPr>
              <a:t>方面</a:t>
            </a:r>
            <a:r>
              <a:rPr lang="zh-CN" altLang="en-US" sz="2000" dirty="0">
                <a:latin typeface="+mn-ea"/>
                <a:ea typeface="+mn-ea"/>
                <a:cs typeface="+mn-ea"/>
                <a:sym typeface="Arial" panose="020B0604020202020204" pitchFamily="34" charset="0"/>
              </a:rPr>
              <a:t>的指导。</a:t>
            </a:r>
            <a:endParaRPr lang="en-GB" altLang="zh-CN" sz="2000" dirty="0">
              <a:latin typeface="+mn-ea"/>
              <a:ea typeface="+mn-ea"/>
              <a:cs typeface="+mn-ea"/>
              <a:sym typeface="Arial" panose="020B0604020202020204" pitchFamily="34" charset="0"/>
            </a:endParaRPr>
          </a:p>
        </p:txBody>
      </p:sp>
      <p:sp>
        <p:nvSpPr>
          <p:cNvPr id="28" name="Content Placeholder 2"/>
          <p:cNvSpPr txBox="1">
            <a:spLocks/>
          </p:cNvSpPr>
          <p:nvPr/>
        </p:nvSpPr>
        <p:spPr>
          <a:xfrm>
            <a:off x="362744" y="269590"/>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背景和意义</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5" name="Rectangle 12"/>
          <p:cNvSpPr>
            <a:spLocks noChangeArrowheads="1"/>
          </p:cNvSpPr>
          <p:nvPr/>
        </p:nvSpPr>
        <p:spPr bwMode="auto">
          <a:xfrm>
            <a:off x="1770933" y="3472309"/>
            <a:ext cx="7344816"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hangingPunct="0"/>
            <a:r>
              <a:rPr lang="zh-CN" altLang="en-US" sz="2400" b="1" dirty="0">
                <a:latin typeface="+mn-ea"/>
                <a:cs typeface="+mn-ea"/>
                <a:sym typeface="Arial" panose="020B0604020202020204" pitchFamily="34" charset="0"/>
              </a:rPr>
              <a:t>背景</a:t>
            </a:r>
            <a:r>
              <a:rPr lang="zh-CN" altLang="en-US" sz="2400" dirty="0" smtClean="0">
                <a:latin typeface="+mn-ea"/>
                <a:cs typeface="+mn-ea"/>
                <a:sym typeface="Arial" panose="020B0604020202020204" pitchFamily="34" charset="0"/>
              </a:rPr>
              <a:t>：</a:t>
            </a:r>
            <a:r>
              <a:rPr lang="zh-CN" sz="2000" dirty="0" smtClean="0">
                <a:latin typeface="+mn-ea"/>
                <a:ea typeface="+mn-ea"/>
                <a:cs typeface="+mn-ea"/>
              </a:rPr>
              <a:t>随着</a:t>
            </a:r>
            <a:r>
              <a:rPr lang="zh-CN" sz="2000" dirty="0">
                <a:latin typeface="+mn-ea"/>
                <a:ea typeface="+mn-ea"/>
                <a:cs typeface="+mn-ea"/>
              </a:rPr>
              <a:t>人类社会进入大数据的时代，人们的各类信息被政府部门、企业组织甚至个人收集</a:t>
            </a:r>
            <a:r>
              <a:rPr lang="zh-CN" altLang="en-US" sz="2000" dirty="0">
                <a:latin typeface="+mn-ea"/>
                <a:ea typeface="+mn-ea"/>
                <a:cs typeface="+mn-ea"/>
              </a:rPr>
              <a:t>，</a:t>
            </a:r>
            <a:r>
              <a:rPr lang="zh-CN" altLang="zh-CN" sz="2000" dirty="0">
                <a:latin typeface="+mn-ea"/>
                <a:ea typeface="+mn-ea"/>
                <a:cs typeface="+mn-ea"/>
              </a:rPr>
              <a:t>这些</a:t>
            </a:r>
            <a:r>
              <a:rPr lang="zh-CN" altLang="zh-CN" sz="2000" dirty="0">
                <a:solidFill>
                  <a:srgbClr val="FF0000"/>
                </a:solidFill>
                <a:latin typeface="+mn-ea"/>
                <a:ea typeface="+mn-ea"/>
                <a:cs typeface="+mn-ea"/>
              </a:rPr>
              <a:t>海量数据</a:t>
            </a:r>
            <a:r>
              <a:rPr lang="zh-CN" altLang="zh-CN" sz="2000" dirty="0">
                <a:latin typeface="+mn-ea"/>
                <a:ea typeface="+mn-ea"/>
                <a:cs typeface="+mn-ea"/>
              </a:rPr>
              <a:t>信息被用于进行数据挖掘和机器学习等研究</a:t>
            </a:r>
            <a:r>
              <a:rPr lang="zh-CN" altLang="en-US" sz="2000" dirty="0" smtClean="0">
                <a:latin typeface="+mn-ea"/>
                <a:ea typeface="+mn-ea"/>
                <a:cs typeface="+mn-ea"/>
              </a:rPr>
              <a:t>。但是</a:t>
            </a:r>
            <a:r>
              <a:rPr lang="zh-CN" altLang="en-US" sz="2000" dirty="0">
                <a:latin typeface="+mn-ea"/>
                <a:ea typeface="+mn-ea"/>
                <a:cs typeface="+mn-ea"/>
              </a:rPr>
              <a:t>，</a:t>
            </a:r>
            <a:r>
              <a:rPr lang="zh-CN" altLang="en-US" sz="2000" dirty="0" smtClean="0">
                <a:latin typeface="+mn-ea"/>
                <a:ea typeface="+mn-ea"/>
                <a:cs typeface="+mn-ea"/>
              </a:rPr>
              <a:t>这些数据</a:t>
            </a:r>
            <a:r>
              <a:rPr lang="zh-CN" altLang="en-US" sz="2000" dirty="0">
                <a:latin typeface="+mn-ea"/>
                <a:ea typeface="+mn-ea"/>
                <a:cs typeface="+mn-ea"/>
              </a:rPr>
              <a:t>中包含了大量个人隐私和敏感信息。如果这些数据在</a:t>
            </a:r>
            <a:r>
              <a:rPr lang="zh-CN" altLang="en-US" sz="2000" dirty="0">
                <a:solidFill>
                  <a:srgbClr val="FF0000"/>
                </a:solidFill>
                <a:latin typeface="+mn-ea"/>
                <a:ea typeface="+mn-ea"/>
                <a:cs typeface="+mn-ea"/>
              </a:rPr>
              <a:t>没有经过隐私保护处理</a:t>
            </a:r>
            <a:r>
              <a:rPr lang="zh-CN" altLang="en-US" sz="2000" dirty="0">
                <a:latin typeface="+mn-ea"/>
                <a:ea typeface="+mn-ea"/>
                <a:cs typeface="+mn-ea"/>
              </a:rPr>
              <a:t>之前就对外进行发布或者交换，会非常容易造成用户的隐私</a:t>
            </a:r>
            <a:r>
              <a:rPr lang="zh-CN" altLang="en-US" sz="2000" dirty="0" smtClean="0">
                <a:latin typeface="+mn-ea"/>
                <a:ea typeface="+mn-ea"/>
                <a:cs typeface="+mn-ea"/>
              </a:rPr>
              <a:t>泄露。</a:t>
            </a:r>
            <a:endParaRPr lang="zh-CN" altLang="en-US" sz="20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025450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362744" y="269590"/>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研究现状</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4127283940"/>
              </p:ext>
            </p:extLst>
          </p:nvPr>
        </p:nvGraphicFramePr>
        <p:xfrm>
          <a:off x="2013770" y="455447"/>
          <a:ext cx="8856984" cy="2255825"/>
        </p:xfrm>
        <a:graphic>
          <a:graphicData uri="http://schemas.openxmlformats.org/drawingml/2006/table">
            <a:tbl>
              <a:tblPr firstRow="1" firstCol="1" bandRow="1">
                <a:tableStyleId>{5C22544A-7EE6-4342-B048-85BDC9FD1C3A}</a:tableStyleId>
              </a:tblPr>
              <a:tblGrid>
                <a:gridCol w="3626185"/>
                <a:gridCol w="5230799"/>
              </a:tblGrid>
              <a:tr h="264030">
                <a:tc>
                  <a:txBody>
                    <a:bodyPr/>
                    <a:lstStyle/>
                    <a:p>
                      <a:pPr algn="ctr">
                        <a:lnSpc>
                          <a:spcPct val="125000"/>
                        </a:lnSpc>
                        <a:spcAft>
                          <a:spcPts val="0"/>
                        </a:spcAft>
                      </a:pPr>
                      <a:r>
                        <a:rPr lang="zh-CN" sz="1600" b="1" kern="100" dirty="0">
                          <a:solidFill>
                            <a:schemeClr val="tx1"/>
                          </a:solidFill>
                          <a:effectLst/>
                        </a:rPr>
                        <a:t>研究方向</a:t>
                      </a:r>
                      <a:endParaRPr lang="zh-CN" sz="1600" b="1" kern="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lgn="ctr">
                        <a:lnSpc>
                          <a:spcPct val="125000"/>
                        </a:lnSpc>
                        <a:spcAft>
                          <a:spcPts val="0"/>
                        </a:spcAft>
                      </a:pPr>
                      <a:r>
                        <a:rPr lang="zh-CN" sz="1600" b="1" kern="100" dirty="0">
                          <a:solidFill>
                            <a:schemeClr val="tx1"/>
                          </a:solidFill>
                          <a:effectLst/>
                        </a:rPr>
                        <a:t>实例</a:t>
                      </a:r>
                      <a:endParaRPr lang="zh-CN" sz="1600" b="1" kern="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366851">
                <a:tc>
                  <a:txBody>
                    <a:bodyPr/>
                    <a:lstStyle/>
                    <a:p>
                      <a:pPr algn="just">
                        <a:lnSpc>
                          <a:spcPct val="125000"/>
                        </a:lnSpc>
                        <a:spcAft>
                          <a:spcPts val="0"/>
                        </a:spcAft>
                      </a:pPr>
                      <a:r>
                        <a:rPr lang="zh-CN" sz="1600" b="0" kern="100" dirty="0">
                          <a:solidFill>
                            <a:schemeClr val="tx1"/>
                          </a:solidFill>
                          <a:effectLst/>
                        </a:rPr>
                        <a:t>通用的隐私保护技术</a:t>
                      </a:r>
                      <a:endParaRPr lang="zh-CN" sz="1600" b="0" kern="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lgn="just">
                        <a:lnSpc>
                          <a:spcPct val="125000"/>
                        </a:lnSpc>
                        <a:spcAft>
                          <a:spcPts val="0"/>
                        </a:spcAft>
                      </a:pPr>
                      <a:r>
                        <a:rPr lang="en-US" sz="1600" b="0" kern="100" dirty="0">
                          <a:solidFill>
                            <a:schemeClr val="tx1"/>
                          </a:solidFill>
                          <a:effectLst/>
                        </a:rPr>
                        <a:t>Perturbation</a:t>
                      </a:r>
                      <a:r>
                        <a:rPr lang="zh-CN" sz="1600" b="0" kern="100" dirty="0">
                          <a:solidFill>
                            <a:schemeClr val="tx1"/>
                          </a:solidFill>
                          <a:effectLst/>
                        </a:rPr>
                        <a:t>、</a:t>
                      </a:r>
                      <a:r>
                        <a:rPr lang="en-US" sz="1600" b="0" kern="100" dirty="0">
                          <a:solidFill>
                            <a:schemeClr val="tx1"/>
                          </a:solidFill>
                          <a:effectLst/>
                        </a:rPr>
                        <a:t>Randomization</a:t>
                      </a:r>
                      <a:r>
                        <a:rPr lang="zh-CN" sz="1600" b="0" kern="100" dirty="0">
                          <a:solidFill>
                            <a:schemeClr val="tx1"/>
                          </a:solidFill>
                          <a:effectLst/>
                        </a:rPr>
                        <a:t>、</a:t>
                      </a:r>
                      <a:r>
                        <a:rPr lang="en-US" sz="1600" b="0" kern="100" dirty="0">
                          <a:solidFill>
                            <a:schemeClr val="tx1"/>
                          </a:solidFill>
                          <a:effectLst/>
                        </a:rPr>
                        <a:t>Swapping</a:t>
                      </a:r>
                      <a:r>
                        <a:rPr lang="zh-CN" sz="1600" b="0" kern="100" dirty="0">
                          <a:solidFill>
                            <a:schemeClr val="tx1"/>
                          </a:solidFill>
                          <a:effectLst/>
                        </a:rPr>
                        <a:t>、</a:t>
                      </a:r>
                      <a:r>
                        <a:rPr lang="en-US" sz="1600" b="0" kern="100" dirty="0">
                          <a:solidFill>
                            <a:schemeClr val="tx1"/>
                          </a:solidFill>
                          <a:effectLst/>
                        </a:rPr>
                        <a:t>Encryption</a:t>
                      </a:r>
                      <a:endParaRPr lang="zh-CN" sz="1600" b="0" kern="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528058">
                <a:tc>
                  <a:txBody>
                    <a:bodyPr/>
                    <a:lstStyle/>
                    <a:p>
                      <a:pPr algn="just">
                        <a:lnSpc>
                          <a:spcPct val="125000"/>
                        </a:lnSpc>
                        <a:spcAft>
                          <a:spcPts val="0"/>
                        </a:spcAft>
                      </a:pPr>
                      <a:r>
                        <a:rPr lang="zh-CN" sz="1600" b="0" kern="100" dirty="0">
                          <a:solidFill>
                            <a:schemeClr val="tx1"/>
                          </a:solidFill>
                          <a:effectLst/>
                        </a:rPr>
                        <a:t>面向数据挖掘的隐私保护技术</a:t>
                      </a:r>
                      <a:endParaRPr lang="zh-CN" sz="1600" b="0" kern="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lgn="just">
                        <a:lnSpc>
                          <a:spcPct val="125000"/>
                        </a:lnSpc>
                        <a:spcAft>
                          <a:spcPts val="0"/>
                        </a:spcAft>
                      </a:pPr>
                      <a:r>
                        <a:rPr lang="en-US" sz="1600" b="0" kern="100" dirty="0">
                          <a:solidFill>
                            <a:schemeClr val="tx1"/>
                          </a:solidFill>
                          <a:effectLst/>
                        </a:rPr>
                        <a:t>Association Rule Mining</a:t>
                      </a:r>
                      <a:r>
                        <a:rPr lang="zh-CN" sz="1600" b="0" kern="100" dirty="0">
                          <a:solidFill>
                            <a:schemeClr val="tx1"/>
                          </a:solidFill>
                          <a:effectLst/>
                        </a:rPr>
                        <a:t>、</a:t>
                      </a:r>
                      <a:r>
                        <a:rPr lang="en-US" sz="1600" b="0" kern="100" dirty="0">
                          <a:solidFill>
                            <a:schemeClr val="tx1"/>
                          </a:solidFill>
                          <a:effectLst/>
                        </a:rPr>
                        <a:t>Classification</a:t>
                      </a:r>
                      <a:r>
                        <a:rPr lang="zh-CN" sz="1600" b="0" kern="100" dirty="0">
                          <a:solidFill>
                            <a:schemeClr val="tx1"/>
                          </a:solidFill>
                          <a:effectLst/>
                        </a:rPr>
                        <a:t>、</a:t>
                      </a:r>
                      <a:r>
                        <a:rPr lang="en-US" sz="1600" b="0" kern="100" dirty="0">
                          <a:solidFill>
                            <a:schemeClr val="tx1"/>
                          </a:solidFill>
                          <a:effectLst/>
                        </a:rPr>
                        <a:t>Clustering</a:t>
                      </a:r>
                      <a:endParaRPr lang="zh-CN" sz="1600" b="0" kern="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528058">
                <a:tc>
                  <a:txBody>
                    <a:bodyPr/>
                    <a:lstStyle/>
                    <a:p>
                      <a:pPr algn="just">
                        <a:lnSpc>
                          <a:spcPct val="125000"/>
                        </a:lnSpc>
                        <a:spcAft>
                          <a:spcPts val="0"/>
                        </a:spcAft>
                      </a:pPr>
                      <a:r>
                        <a:rPr lang="zh-CN" sz="1600" b="0" kern="100" dirty="0">
                          <a:solidFill>
                            <a:schemeClr val="tx1"/>
                          </a:solidFill>
                          <a:effectLst/>
                        </a:rPr>
                        <a:t>基于隐私保护的数据发布原则</a:t>
                      </a:r>
                      <a:endParaRPr lang="zh-CN" sz="1600" b="0" kern="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lgn="just">
                        <a:lnSpc>
                          <a:spcPct val="125000"/>
                        </a:lnSpc>
                        <a:spcAft>
                          <a:spcPts val="0"/>
                        </a:spcAft>
                      </a:pPr>
                      <a:r>
                        <a:rPr lang="en-US" sz="1600" b="0" kern="100" dirty="0">
                          <a:solidFill>
                            <a:schemeClr val="tx1"/>
                          </a:solidFill>
                          <a:effectLst/>
                        </a:rPr>
                        <a:t>k-anonymity</a:t>
                      </a:r>
                      <a:r>
                        <a:rPr lang="zh-CN" sz="1600" b="0" kern="100" dirty="0">
                          <a:solidFill>
                            <a:schemeClr val="tx1"/>
                          </a:solidFill>
                          <a:effectLst/>
                        </a:rPr>
                        <a:t>、</a:t>
                      </a:r>
                      <a:r>
                        <a:rPr lang="en-US" sz="1600" b="0" kern="100" dirty="0">
                          <a:solidFill>
                            <a:schemeClr val="tx1"/>
                          </a:solidFill>
                          <a:effectLst/>
                        </a:rPr>
                        <a:t>l-diversity</a:t>
                      </a:r>
                      <a:r>
                        <a:rPr lang="zh-CN" sz="1600" b="0" kern="100" dirty="0">
                          <a:solidFill>
                            <a:schemeClr val="tx1"/>
                          </a:solidFill>
                          <a:effectLst/>
                        </a:rPr>
                        <a:t>、</a:t>
                      </a:r>
                      <a:r>
                        <a:rPr lang="en-US" sz="1600" b="0" kern="100" dirty="0">
                          <a:solidFill>
                            <a:schemeClr val="tx1"/>
                          </a:solidFill>
                          <a:effectLst/>
                        </a:rPr>
                        <a:t>m-Invariance</a:t>
                      </a:r>
                      <a:r>
                        <a:rPr lang="zh-CN" sz="1600" b="0" kern="100" dirty="0">
                          <a:solidFill>
                            <a:schemeClr val="tx1"/>
                          </a:solidFill>
                          <a:effectLst/>
                        </a:rPr>
                        <a:t>、</a:t>
                      </a:r>
                      <a:r>
                        <a:rPr lang="en-US" sz="1600" b="0" kern="100" dirty="0">
                          <a:solidFill>
                            <a:schemeClr val="tx1"/>
                          </a:solidFill>
                          <a:effectLst/>
                        </a:rPr>
                        <a:t>t-Closeness</a:t>
                      </a:r>
                      <a:endParaRPr lang="zh-CN" sz="1600" b="0" kern="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528058">
                <a:tc>
                  <a:txBody>
                    <a:bodyPr/>
                    <a:lstStyle/>
                    <a:p>
                      <a:pPr algn="just">
                        <a:lnSpc>
                          <a:spcPct val="125000"/>
                        </a:lnSpc>
                        <a:spcAft>
                          <a:spcPts val="0"/>
                        </a:spcAft>
                      </a:pPr>
                      <a:r>
                        <a:rPr lang="zh-CN" sz="1600" b="0" kern="100" dirty="0">
                          <a:solidFill>
                            <a:schemeClr val="tx1"/>
                          </a:solidFill>
                          <a:effectLst/>
                        </a:rPr>
                        <a:t>隐私保护算法</a:t>
                      </a:r>
                      <a:endParaRPr lang="zh-CN" sz="1600" b="0" kern="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lgn="just">
                        <a:lnSpc>
                          <a:spcPct val="125000"/>
                        </a:lnSpc>
                        <a:spcAft>
                          <a:spcPts val="0"/>
                        </a:spcAft>
                      </a:pPr>
                      <a:r>
                        <a:rPr lang="en-US" sz="1600" b="0" kern="100" dirty="0">
                          <a:solidFill>
                            <a:schemeClr val="tx1"/>
                          </a:solidFill>
                          <a:effectLst/>
                        </a:rPr>
                        <a:t>Anonymized Publication</a:t>
                      </a:r>
                      <a:r>
                        <a:rPr lang="zh-CN" sz="1600" b="0" kern="100" dirty="0">
                          <a:solidFill>
                            <a:schemeClr val="tx1"/>
                          </a:solidFill>
                          <a:effectLst/>
                        </a:rPr>
                        <a:t>、</a:t>
                      </a:r>
                      <a:r>
                        <a:rPr lang="en-US" sz="1600" b="0" kern="100" dirty="0" err="1">
                          <a:solidFill>
                            <a:schemeClr val="tx1"/>
                          </a:solidFill>
                          <a:effectLst/>
                        </a:rPr>
                        <a:t>Anonymization</a:t>
                      </a:r>
                      <a:r>
                        <a:rPr lang="en-US" sz="1600" b="0" kern="100" dirty="0">
                          <a:solidFill>
                            <a:schemeClr val="tx1"/>
                          </a:solidFill>
                          <a:effectLst/>
                        </a:rPr>
                        <a:t> with High Utility</a:t>
                      </a:r>
                      <a:endParaRPr lang="zh-CN" sz="1600" b="0" kern="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bl>
          </a:graphicData>
        </a:graphic>
      </p:graphicFrame>
      <p:sp>
        <p:nvSpPr>
          <p:cNvPr id="3" name="矩形 2"/>
          <p:cNvSpPr/>
          <p:nvPr/>
        </p:nvSpPr>
        <p:spPr>
          <a:xfrm>
            <a:off x="1923579" y="2680221"/>
            <a:ext cx="8080895" cy="1384995"/>
          </a:xfrm>
          <a:prstGeom prst="rect">
            <a:avLst/>
          </a:prstGeom>
        </p:spPr>
        <p:txBody>
          <a:bodyPr wrap="square">
            <a:spAutoFit/>
          </a:bodyPr>
          <a:lstStyle/>
          <a:p>
            <a:pPr algn="just"/>
            <a:r>
              <a:rPr lang="zh-CN" altLang="en-US" sz="2400" b="1" kern="0" dirty="0" smtClean="0">
                <a:latin typeface="+mn-ea"/>
                <a:ea typeface="+mn-ea"/>
                <a:cs typeface="Times New Roman" panose="02020603050405020304" pitchFamily="18" charset="0"/>
              </a:rPr>
              <a:t>传统加密不能满足需要</a:t>
            </a:r>
            <a:r>
              <a:rPr lang="zh-CN" altLang="en-US" sz="2400" kern="0" dirty="0" smtClean="0">
                <a:latin typeface="+mn-ea"/>
                <a:ea typeface="+mn-ea"/>
                <a:cs typeface="Times New Roman" panose="02020603050405020304" pitchFamily="18" charset="0"/>
              </a:rPr>
              <a:t>。</a:t>
            </a:r>
            <a:r>
              <a:rPr lang="zh-CN" altLang="zh-CN" sz="2000" kern="0" dirty="0" smtClean="0">
                <a:latin typeface="+mn-ea"/>
                <a:ea typeface="+mn-ea"/>
                <a:cs typeface="Times New Roman" panose="02020603050405020304" pitchFamily="18" charset="0"/>
              </a:rPr>
              <a:t>称</a:t>
            </a:r>
            <a:r>
              <a:rPr lang="en-US" altLang="zh-CN" sz="2000" kern="0" dirty="0">
                <a:latin typeface="+mn-ea"/>
                <a:ea typeface="+mn-ea"/>
                <a:cs typeface="Times New Roman" panose="02020603050405020304" pitchFamily="18" charset="0"/>
              </a:rPr>
              <a:t>/</a:t>
            </a:r>
            <a:r>
              <a:rPr lang="zh-CN" altLang="zh-CN" sz="2000" kern="0" dirty="0">
                <a:latin typeface="+mn-ea"/>
                <a:ea typeface="+mn-ea"/>
                <a:cs typeface="Times New Roman" panose="02020603050405020304" pitchFamily="18" charset="0"/>
              </a:rPr>
              <a:t>非对称加密、同态加密、访问控制、安全审计和备份恢复等传统数据安全防护手段在用于敏感数据防护方面仍有欠缺，无法在不妨碍已有的数据处理、操作及分析过程的同时，实现对敏感数据的针对性保护</a:t>
            </a:r>
            <a:r>
              <a:rPr lang="zh-CN" altLang="zh-CN" sz="2000" kern="0" dirty="0" smtClean="0">
                <a:latin typeface="+mn-ea"/>
                <a:ea typeface="+mn-ea"/>
                <a:cs typeface="Times New Roman" panose="02020603050405020304" pitchFamily="18" charset="0"/>
              </a:rPr>
              <a:t>。</a:t>
            </a:r>
            <a:endParaRPr lang="zh-CN" altLang="en-US" sz="2000" dirty="0">
              <a:latin typeface="+mn-ea"/>
              <a:ea typeface="+mn-ea"/>
            </a:endParaRPr>
          </a:p>
        </p:txBody>
      </p:sp>
      <p:sp>
        <p:nvSpPr>
          <p:cNvPr id="5" name="Rectangle 2"/>
          <p:cNvSpPr>
            <a:spLocks noChangeArrowheads="1"/>
          </p:cNvSpPr>
          <p:nvPr/>
        </p:nvSpPr>
        <p:spPr bwMode="auto">
          <a:xfrm>
            <a:off x="1923579" y="4241204"/>
            <a:ext cx="8975204"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zh-CN" altLang="en-US" sz="2400" b="1" dirty="0">
                <a:latin typeface="宋体" panose="02010600030101010101" pitchFamily="2" charset="-122"/>
                <a:cs typeface="Times New Roman" panose="02020603050405020304" pitchFamily="18" charset="0"/>
              </a:rPr>
              <a:t>匿名</a:t>
            </a:r>
            <a:r>
              <a:rPr kumimoji="0" lang="zh-CN" altLang="en-US" sz="2400" b="1"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原则：</a:t>
            </a:r>
            <a:r>
              <a:rPr kumimoji="0" lang="zh-CN" altLang="en-US" sz="20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目前，关于敏感信息保护问题的研究的前提主要基于攻击者对用户背景知识的掌握程度，在此条件下攻击者可以进行身份链接攻击、属性链接攻击、成员链接攻击等隐私攻击。</a:t>
            </a:r>
            <a:endParaRPr kumimoji="0" lang="en-US" altLang="zh-CN" sz="20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因此，相关学者提出了</a:t>
            </a:r>
            <a:r>
              <a:rPr kumimoji="0" lang="en-US" altLang="zh-CN" sz="20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K-</a:t>
            </a:r>
            <a:r>
              <a:rPr kumimoji="0" lang="zh-CN" altLang="en-US" sz="20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匿名、</a:t>
            </a:r>
            <a:r>
              <a:rPr kumimoji="0" lang="en-US" altLang="zh-CN" sz="20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L-</a:t>
            </a:r>
            <a:r>
              <a:rPr kumimoji="0" lang="zh-CN" altLang="en-US" sz="20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多样性以及相关的原则来保证脱敏后数据表的隐私安全，当一个数据表满足了某一</a:t>
            </a:r>
            <a:r>
              <a:rPr kumimoji="0" lang="zh-CN" altLang="en-US" sz="2000" b="0" i="0" u="none" strike="noStrike" cap="none" normalizeH="0" baseline="0" dirty="0" smtClean="0">
                <a:ln>
                  <a:noFill/>
                </a:ln>
                <a:solidFill>
                  <a:srgbClr val="FF0000"/>
                </a:solidFill>
                <a:effectLst/>
                <a:latin typeface="宋体" panose="02010600030101010101" pitchFamily="2" charset="-122"/>
                <a:cs typeface="Times New Roman" panose="02020603050405020304" pitchFamily="18" charset="0"/>
              </a:rPr>
              <a:t>匿名原则</a:t>
            </a:r>
            <a:r>
              <a:rPr kumimoji="0" lang="zh-CN" altLang="en-US" sz="20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的条件时，数据表就会具备相应的隐私保护能力。</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662962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362744" y="269590"/>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匿名原则简析</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 name="Rectangle 1"/>
          <p:cNvSpPr>
            <a:spLocks noChangeArrowheads="1"/>
          </p:cNvSpPr>
          <p:nvPr/>
        </p:nvSpPr>
        <p:spPr bwMode="auto">
          <a:xfrm>
            <a:off x="164679" y="1557129"/>
            <a:ext cx="2545035"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just"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anose="02010600030101010101" pitchFamily="2" charset="-122"/>
              </a:rPr>
              <a:t>准标识符属性</a:t>
            </a:r>
            <a:r>
              <a:rPr kumimoji="0" lang="zh-CN" altLang="en-US" b="0" i="0" u="none" strike="noStrike" cap="none" normalizeH="0" baseline="0" dirty="0" smtClean="0">
                <a:ln>
                  <a:noFill/>
                </a:ln>
                <a:solidFill>
                  <a:schemeClr val="tx1"/>
                </a:solidFill>
                <a:effectLst/>
                <a:latin typeface="宋体" panose="02010600030101010101" pitchFamily="2" charset="-122"/>
              </a:rPr>
              <a:t>（简称</a:t>
            </a:r>
            <a:r>
              <a:rPr kumimoji="0" lang="en-US" altLang="zh-CN" b="0" i="0" u="none" strike="noStrike" cap="none" normalizeH="0" baseline="0" dirty="0" smtClean="0">
                <a:ln>
                  <a:noFill/>
                </a:ln>
                <a:solidFill>
                  <a:schemeClr val="tx1"/>
                </a:solidFill>
                <a:effectLst/>
                <a:latin typeface="宋体" panose="02010600030101010101" pitchFamily="2" charset="-122"/>
              </a:rPr>
              <a:t>QI</a:t>
            </a:r>
            <a:r>
              <a:rPr kumimoji="0" lang="zh-CN" altLang="en-US" b="0" i="0" u="none" strike="noStrike" cap="none" normalizeH="0" baseline="0" dirty="0" smtClean="0">
                <a:ln>
                  <a:noFill/>
                </a:ln>
                <a:solidFill>
                  <a:schemeClr val="tx1"/>
                </a:solidFill>
                <a:effectLst/>
                <a:latin typeface="宋体" panose="02010600030101010101" pitchFamily="2" charset="-122"/>
              </a:rPr>
              <a:t>）：用户的一般属性记录用户的</a:t>
            </a:r>
            <a:r>
              <a:rPr kumimoji="0" lang="zh-CN" altLang="en-US" b="0" i="0" u="none" strike="noStrike" cap="none" normalizeH="0" baseline="0" dirty="0" smtClean="0">
                <a:ln>
                  <a:noFill/>
                </a:ln>
                <a:solidFill>
                  <a:srgbClr val="FF0000"/>
                </a:solidFill>
                <a:effectLst/>
                <a:latin typeface="宋体" panose="02010600030101010101" pitchFamily="2" charset="-122"/>
              </a:rPr>
              <a:t>非敏感信息</a:t>
            </a:r>
            <a:r>
              <a:rPr kumimoji="0" lang="zh-CN" altLang="en-US" b="0" i="0" u="none" strike="noStrike" cap="none" normalizeH="0" baseline="0" dirty="0" smtClean="0">
                <a:ln>
                  <a:noFill/>
                </a:ln>
                <a:solidFill>
                  <a:schemeClr val="tx1"/>
                </a:solidFill>
                <a:effectLst/>
                <a:latin typeface="宋体" panose="02010600030101010101" pitchFamily="2" charset="-122"/>
              </a:rPr>
              <a:t>，单一项属性无法准确地识别用户的身份，使用</a:t>
            </a:r>
            <a:r>
              <a:rPr kumimoji="0" lang="zh-CN" altLang="en-US" b="0" i="0" u="none" strike="noStrike" cap="none" normalizeH="0" baseline="0" dirty="0" smtClean="0">
                <a:ln>
                  <a:noFill/>
                </a:ln>
                <a:solidFill>
                  <a:srgbClr val="FF0000"/>
                </a:solidFill>
                <a:effectLst/>
                <a:latin typeface="宋体" panose="02010600030101010101" pitchFamily="2" charset="-122"/>
              </a:rPr>
              <a:t>多项</a:t>
            </a:r>
            <a:r>
              <a:rPr kumimoji="0" lang="en-US" altLang="zh-CN" b="0" i="0" u="none" strike="noStrike" cap="none" normalizeH="0" baseline="0" dirty="0" smtClean="0">
                <a:ln>
                  <a:noFill/>
                </a:ln>
                <a:solidFill>
                  <a:srgbClr val="FF0000"/>
                </a:solidFill>
                <a:effectLst/>
                <a:latin typeface="宋体" panose="02010600030101010101" pitchFamily="2" charset="-122"/>
              </a:rPr>
              <a:t>QI</a:t>
            </a:r>
            <a:r>
              <a:rPr kumimoji="0" lang="zh-CN" altLang="en-US" b="0" i="0" u="none" strike="noStrike" cap="none" normalizeH="0" baseline="0" dirty="0" smtClean="0">
                <a:ln>
                  <a:noFill/>
                </a:ln>
                <a:solidFill>
                  <a:srgbClr val="FF0000"/>
                </a:solidFill>
                <a:effectLst/>
                <a:latin typeface="宋体" panose="02010600030101010101" pitchFamily="2" charset="-122"/>
              </a:rPr>
              <a:t>值</a:t>
            </a:r>
            <a:r>
              <a:rPr kumimoji="0" lang="zh-CN" altLang="en-US" b="0" i="0" u="none" strike="noStrike" cap="none" normalizeH="0" baseline="0" dirty="0" smtClean="0">
                <a:ln>
                  <a:noFill/>
                </a:ln>
                <a:solidFill>
                  <a:schemeClr val="tx1"/>
                </a:solidFill>
                <a:effectLst/>
                <a:latin typeface="宋体" panose="02010600030101010101" pitchFamily="2" charset="-122"/>
              </a:rPr>
              <a:t>作为条件在数据表中进行</a:t>
            </a:r>
            <a:r>
              <a:rPr kumimoji="0" lang="zh-CN" altLang="en-US" b="0" i="0" u="none" strike="noStrike" cap="none" normalizeH="0" baseline="0" dirty="0" smtClean="0">
                <a:ln>
                  <a:noFill/>
                </a:ln>
                <a:solidFill>
                  <a:srgbClr val="FF0000"/>
                </a:solidFill>
                <a:effectLst/>
                <a:latin typeface="宋体" panose="02010600030101010101" pitchFamily="2" charset="-122"/>
              </a:rPr>
              <a:t>匹配</a:t>
            </a:r>
            <a:r>
              <a:rPr kumimoji="0" lang="zh-CN" altLang="en-US" b="0" i="0" u="none" strike="noStrike" cap="none" normalizeH="0" baseline="0" dirty="0" smtClean="0">
                <a:ln>
                  <a:noFill/>
                </a:ln>
                <a:solidFill>
                  <a:schemeClr val="tx1"/>
                </a:solidFill>
                <a:effectLst/>
                <a:latin typeface="宋体" panose="02010600030101010101" pitchFamily="2" charset="-122"/>
              </a:rPr>
              <a:t>时会有极大的概率辨认用户的真实身份。</a:t>
            </a:r>
            <a:endParaRPr kumimoji="0" lang="en-US" altLang="zh-CN" b="0" i="0" u="none" strike="noStrike" cap="none" normalizeH="0" baseline="0" dirty="0" smtClean="0">
              <a:ln>
                <a:noFill/>
              </a:ln>
              <a:solidFill>
                <a:schemeClr val="tx1"/>
              </a:solidFill>
              <a:effectLst/>
              <a:latin typeface="宋体" panose="02010600030101010101" pitchFamily="2" charset="-122"/>
            </a:endParaRPr>
          </a:p>
          <a:p>
            <a:pPr marL="0" marR="0" lvl="0" algn="just"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宋体" panose="02010600030101010101" pitchFamily="2" charset="-122"/>
            </a:endParaRPr>
          </a:p>
          <a:p>
            <a:pPr marL="0" marR="0" lvl="0" algn="just"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宋体" panose="02010600030101010101" pitchFamily="2" charset="-122"/>
              </a:rPr>
              <a:t>例如，姓名属于标识符属性，年龄、性别和邮政编码属于</a:t>
            </a:r>
            <a:r>
              <a:rPr kumimoji="0" lang="en-US" altLang="zh-CN" b="0" i="0" u="none" strike="noStrike" cap="none" normalizeH="0" baseline="0" dirty="0" smtClean="0">
                <a:ln>
                  <a:noFill/>
                </a:ln>
                <a:solidFill>
                  <a:schemeClr val="tx1"/>
                </a:solidFill>
                <a:effectLst/>
                <a:latin typeface="宋体" panose="02010600030101010101" pitchFamily="2" charset="-122"/>
              </a:rPr>
              <a:t>QI</a:t>
            </a:r>
            <a:r>
              <a:rPr kumimoji="0" lang="zh-CN" altLang="en-US" b="0" i="0" u="none" strike="noStrike" cap="none" normalizeH="0" baseline="0" dirty="0" smtClean="0">
                <a:ln>
                  <a:noFill/>
                </a:ln>
                <a:solidFill>
                  <a:schemeClr val="tx1"/>
                </a:solidFill>
                <a:effectLst/>
                <a:latin typeface="宋体" panose="02010600030101010101" pitchFamily="2" charset="-122"/>
              </a:rPr>
              <a:t>属性，疾病属于敏感属性。</a:t>
            </a:r>
            <a:endParaRPr kumimoji="0" lang="zh-CN" altLang="en-US"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117007" y="741520"/>
            <a:ext cx="9001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hangingPunct="0">
              <a:tabLst>
                <a:tab pos="266700" algn="l"/>
                <a:tab pos="533400" algn="l"/>
                <a:tab pos="800100" algn="l"/>
                <a:tab pos="1066800" algn="l"/>
                <a:tab pos="1333500" algn="l"/>
                <a:tab pos="1676400" algn="l"/>
              </a:tabLst>
              <a:defRPr>
                <a:solidFill>
                  <a:schemeClr val="tx1"/>
                </a:solidFill>
                <a:latin typeface="Arial" panose="020B0604020202020204" pitchFamily="34" charset="0"/>
              </a:defRPr>
            </a:lvl1pPr>
            <a:lvl2pPr marL="457200" eaLnBrk="0" hangingPunct="0">
              <a:tabLst>
                <a:tab pos="266700" algn="l"/>
                <a:tab pos="533400" algn="l"/>
                <a:tab pos="800100" algn="l"/>
                <a:tab pos="1066800" algn="l"/>
                <a:tab pos="1333500" algn="l"/>
                <a:tab pos="1676400" algn="l"/>
              </a:tabLst>
              <a:defRPr>
                <a:solidFill>
                  <a:schemeClr val="tx1"/>
                </a:solidFill>
                <a:latin typeface="Arial" panose="020B0604020202020204" pitchFamily="34" charset="0"/>
              </a:defRPr>
            </a:lvl2pPr>
            <a:lvl3pPr marL="914400" eaLnBrk="0" hangingPunct="0">
              <a:tabLst>
                <a:tab pos="266700" algn="l"/>
                <a:tab pos="533400" algn="l"/>
                <a:tab pos="800100" algn="l"/>
                <a:tab pos="1066800" algn="l"/>
                <a:tab pos="1333500" algn="l"/>
                <a:tab pos="1676400" algn="l"/>
              </a:tabLst>
              <a:defRPr>
                <a:solidFill>
                  <a:schemeClr val="tx1"/>
                </a:solidFill>
                <a:latin typeface="Arial" panose="020B0604020202020204" pitchFamily="34" charset="0"/>
              </a:defRPr>
            </a:lvl3pPr>
            <a:lvl4pPr marL="1371600" eaLnBrk="0" hangingPunct="0">
              <a:tabLst>
                <a:tab pos="266700" algn="l"/>
                <a:tab pos="533400" algn="l"/>
                <a:tab pos="800100" algn="l"/>
                <a:tab pos="1066800" algn="l"/>
                <a:tab pos="1333500" algn="l"/>
                <a:tab pos="1676400" algn="l"/>
              </a:tabLst>
              <a:defRPr>
                <a:solidFill>
                  <a:schemeClr val="tx1"/>
                </a:solidFill>
                <a:latin typeface="Arial" panose="020B0604020202020204" pitchFamily="34" charset="0"/>
              </a:defRPr>
            </a:lvl4pPr>
            <a:lvl5pPr marL="1828800" eaLnBrk="0" hangingPunct="0">
              <a:tabLst>
                <a:tab pos="266700" algn="l"/>
                <a:tab pos="533400" algn="l"/>
                <a:tab pos="800100" algn="l"/>
                <a:tab pos="1066800" algn="l"/>
                <a:tab pos="1333500" algn="l"/>
                <a:tab pos="16764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 pos="533400" algn="l"/>
                <a:tab pos="800100" algn="l"/>
                <a:tab pos="1066800" algn="l"/>
                <a:tab pos="1333500" algn="l"/>
                <a:tab pos="16764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 pos="533400" algn="l"/>
                <a:tab pos="800100" algn="l"/>
                <a:tab pos="1066800" algn="l"/>
                <a:tab pos="1333500" algn="l"/>
                <a:tab pos="16764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 pos="533400" algn="l"/>
                <a:tab pos="800100" algn="l"/>
                <a:tab pos="1066800" algn="l"/>
                <a:tab pos="1333500" algn="l"/>
                <a:tab pos="16764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 pos="533400" algn="l"/>
                <a:tab pos="800100" algn="l"/>
                <a:tab pos="1066800" algn="l"/>
                <a:tab pos="1333500" algn="l"/>
                <a:tab pos="1676400" algn="l"/>
              </a:tabLst>
              <a:defRPr>
                <a:solidFill>
                  <a:schemeClr val="tx1"/>
                </a:solidFill>
                <a:latin typeface="Arial" panose="020B0604020202020204" pitchFamily="34" charset="0"/>
              </a:defRPr>
            </a:lvl9pPr>
          </a:lstStyle>
          <a:p>
            <a:pPr marR="0" lvl="0" indent="0" algn="just" defTabSz="914400" rtl="0" eaLnBrk="0" fontAlgn="base" latinLnBrk="0" hangingPunct="0">
              <a:lnSpc>
                <a:spcPct val="100000"/>
              </a:lnSpc>
              <a:spcBef>
                <a:spcPct val="0"/>
              </a:spcBef>
              <a:spcAft>
                <a:spcPct val="0"/>
              </a:spcAft>
              <a:buClrTx/>
              <a:buSzTx/>
              <a:tabLst>
                <a:tab pos="266700" algn="l"/>
                <a:tab pos="533400" algn="l"/>
                <a:tab pos="800100" algn="l"/>
                <a:tab pos="1066800" algn="l"/>
                <a:tab pos="1333500" algn="l"/>
                <a:tab pos="1676400" algn="l"/>
              </a:tabLst>
            </a:pPr>
            <a:r>
              <a:rPr kumimoji="0" lang="en-US" altLang="zh-CN" b="1" i="0" u="none" strike="noStrike" cap="none" normalizeH="0" baseline="0" dirty="0" smtClean="0">
                <a:ln>
                  <a:noFill/>
                </a:ln>
                <a:solidFill>
                  <a:schemeClr val="tx1"/>
                </a:solidFill>
                <a:effectLst/>
                <a:latin typeface="宋体" panose="02010600030101010101" pitchFamily="2" charset="-122"/>
              </a:rPr>
              <a:t>k-Anonymity</a:t>
            </a:r>
            <a:r>
              <a:rPr kumimoji="0" lang="zh-CN" altLang="en-US" b="1" i="0" u="none" strike="noStrike" cap="none" normalizeH="0" baseline="0" dirty="0" smtClean="0">
                <a:ln>
                  <a:noFill/>
                </a:ln>
                <a:solidFill>
                  <a:schemeClr val="tx1"/>
                </a:solidFill>
                <a:effectLst/>
                <a:latin typeface="宋体" panose="02010600030101010101" pitchFamily="2" charset="-122"/>
              </a:rPr>
              <a:t>：</a:t>
            </a:r>
            <a:r>
              <a:rPr kumimoji="0" lang="zh-CN" altLang="en-US" b="0" i="0" u="none" strike="noStrike" cap="none" normalizeH="0" baseline="0" dirty="0" smtClean="0">
                <a:ln>
                  <a:noFill/>
                </a:ln>
                <a:solidFill>
                  <a:schemeClr val="tx1"/>
                </a:solidFill>
                <a:effectLst/>
                <a:latin typeface="宋体" panose="02010600030101010101" pitchFamily="2" charset="-122"/>
              </a:rPr>
              <a:t>可以避免身份泄露。</a:t>
            </a:r>
            <a:endParaRPr kumimoji="0" lang="en-US" altLang="zh-CN" b="0" i="0" u="none" strike="noStrike" cap="none" normalizeH="0" baseline="0" dirty="0" smtClean="0">
              <a:ln>
                <a:noFill/>
              </a:ln>
              <a:solidFill>
                <a:schemeClr val="tx1"/>
              </a:solidFill>
              <a:effectLst/>
              <a:latin typeface="宋体" panose="02010600030101010101" pitchFamily="2" charset="-122"/>
            </a:endParaRPr>
          </a:p>
          <a:p>
            <a:pPr marR="0" lvl="0" indent="0" algn="just" defTabSz="914400" rtl="0" eaLnBrk="0" fontAlgn="base" latinLnBrk="0" hangingPunct="0">
              <a:lnSpc>
                <a:spcPct val="100000"/>
              </a:lnSpc>
              <a:spcBef>
                <a:spcPct val="0"/>
              </a:spcBef>
              <a:spcAft>
                <a:spcPct val="0"/>
              </a:spcAft>
              <a:buClrTx/>
              <a:buSzTx/>
              <a:tabLst>
                <a:tab pos="266700" algn="l"/>
                <a:tab pos="533400" algn="l"/>
                <a:tab pos="800100" algn="l"/>
                <a:tab pos="1066800" algn="l"/>
                <a:tab pos="1333500" algn="l"/>
                <a:tab pos="1676400" algn="l"/>
              </a:tabLst>
            </a:pPr>
            <a:r>
              <a:rPr kumimoji="0" lang="zh-CN" altLang="en-US" b="0" i="0" u="none" strike="noStrike" cap="none" normalizeH="0" baseline="0" dirty="0" smtClean="0">
                <a:ln>
                  <a:noFill/>
                </a:ln>
                <a:solidFill>
                  <a:schemeClr val="tx1"/>
                </a:solidFill>
                <a:effectLst/>
                <a:latin typeface="宋体" panose="02010600030101010101" pitchFamily="2" charset="-122"/>
              </a:rPr>
              <a:t>缺点：</a:t>
            </a:r>
            <a:r>
              <a:rPr kumimoji="0" lang="en-US" altLang="zh-CN" b="0" i="0" u="none" strike="noStrike" cap="none" normalizeH="0" baseline="0" dirty="0" smtClean="0">
                <a:ln>
                  <a:noFill/>
                </a:ln>
                <a:solidFill>
                  <a:schemeClr val="tx1"/>
                </a:solidFill>
                <a:effectLst/>
                <a:latin typeface="宋体" panose="02010600030101010101" pitchFamily="2" charset="-122"/>
              </a:rPr>
              <a:t>k-Anonymity</a:t>
            </a:r>
            <a:r>
              <a:rPr kumimoji="0" lang="zh-CN" altLang="en-US" b="0" i="0" u="none" strike="noStrike" cap="none" normalizeH="0" baseline="0" dirty="0" smtClean="0">
                <a:ln>
                  <a:noFill/>
                </a:ln>
                <a:solidFill>
                  <a:schemeClr val="tx1"/>
                </a:solidFill>
                <a:effectLst/>
                <a:latin typeface="宋体" panose="02010600030101010101" pitchFamily="2" charset="-122"/>
              </a:rPr>
              <a:t>不能保护敏感属性的泄露。比如：具有相同</a:t>
            </a:r>
            <a:r>
              <a:rPr kumimoji="0" lang="en-US" altLang="zh-CN" b="0" i="0" u="none" strike="noStrike" cap="none" normalizeH="0" baseline="0" dirty="0" smtClean="0">
                <a:ln>
                  <a:noFill/>
                </a:ln>
                <a:solidFill>
                  <a:schemeClr val="tx1"/>
                </a:solidFill>
                <a:effectLst/>
                <a:latin typeface="宋体" panose="02010600030101010101" pitchFamily="2" charset="-122"/>
              </a:rPr>
              <a:t>QI</a:t>
            </a:r>
            <a:r>
              <a:rPr kumimoji="0" lang="zh-CN" altLang="en-US" b="0" i="0" u="none" strike="noStrike" cap="none" normalizeH="0" baseline="0" dirty="0" smtClean="0">
                <a:ln>
                  <a:noFill/>
                </a:ln>
                <a:solidFill>
                  <a:schemeClr val="tx1"/>
                </a:solidFill>
                <a:effectLst/>
                <a:latin typeface="宋体" panose="02010600030101010101" pitchFamily="2" charset="-122"/>
              </a:rPr>
              <a:t>属性的</a:t>
            </a:r>
            <a:r>
              <a:rPr kumimoji="0" lang="en-US" altLang="zh-CN" b="0" i="0" u="none" strike="noStrike" cap="none" normalizeH="0" baseline="0" dirty="0" smtClean="0">
                <a:ln>
                  <a:noFill/>
                </a:ln>
                <a:solidFill>
                  <a:schemeClr val="tx1"/>
                </a:solidFill>
                <a:effectLst/>
                <a:latin typeface="宋体" panose="02010600030101010101" pitchFamily="2" charset="-122"/>
              </a:rPr>
              <a:t>k</a:t>
            </a:r>
            <a:r>
              <a:rPr kumimoji="0" lang="zh-CN" altLang="en-US" b="0" i="0" u="none" strike="noStrike" cap="none" normalizeH="0" baseline="0" dirty="0" smtClean="0">
                <a:ln>
                  <a:noFill/>
                </a:ln>
                <a:solidFill>
                  <a:schemeClr val="tx1"/>
                </a:solidFill>
                <a:effectLst/>
                <a:latin typeface="宋体" panose="02010600030101010101" pitchFamily="2" charset="-122"/>
              </a:rPr>
              <a:t>个病人，都患有相同的疾病，那只要确定了某个具有类似</a:t>
            </a:r>
            <a:r>
              <a:rPr kumimoji="0" lang="en-US" altLang="zh-CN" b="0" i="0" u="none" strike="noStrike" cap="none" normalizeH="0" baseline="0" dirty="0" smtClean="0">
                <a:ln>
                  <a:noFill/>
                </a:ln>
                <a:solidFill>
                  <a:schemeClr val="tx1"/>
                </a:solidFill>
                <a:effectLst/>
                <a:latin typeface="宋体" panose="02010600030101010101" pitchFamily="2" charset="-122"/>
              </a:rPr>
              <a:t>QI</a:t>
            </a:r>
            <a:r>
              <a:rPr kumimoji="0" lang="zh-CN" altLang="en-US" b="0" i="0" u="none" strike="noStrike" cap="none" normalizeH="0" baseline="0" dirty="0" smtClean="0">
                <a:ln>
                  <a:noFill/>
                </a:ln>
                <a:solidFill>
                  <a:schemeClr val="tx1"/>
                </a:solidFill>
                <a:effectLst/>
                <a:latin typeface="宋体" panose="02010600030101010101" pitchFamily="2" charset="-122"/>
              </a:rPr>
              <a:t>值的病人身份，就能推断出患有该病。</a:t>
            </a:r>
            <a:endParaRPr kumimoji="0" lang="en-US" altLang="zh-CN" b="0" i="0" u="none" strike="noStrike" cap="none" normalizeH="0" baseline="0" dirty="0" smtClean="0">
              <a:ln>
                <a:noFill/>
              </a:ln>
              <a:solidFill>
                <a:schemeClr val="tx1"/>
              </a:solidFill>
              <a:effectLst/>
              <a:latin typeface="宋体" panose="02010600030101010101" pitchFamily="2" charset="-122"/>
            </a:endParaRPr>
          </a:p>
          <a:p>
            <a:pPr marR="0" lvl="0" indent="0" algn="just" defTabSz="914400" rtl="0" eaLnBrk="0" fontAlgn="base" latinLnBrk="0" hangingPunct="0">
              <a:lnSpc>
                <a:spcPct val="100000"/>
              </a:lnSpc>
              <a:spcBef>
                <a:spcPct val="0"/>
              </a:spcBef>
              <a:spcAft>
                <a:spcPct val="0"/>
              </a:spcAft>
              <a:buClrTx/>
              <a:buSzTx/>
              <a:tabLst>
                <a:tab pos="266700" algn="l"/>
                <a:tab pos="533400" algn="l"/>
                <a:tab pos="800100" algn="l"/>
                <a:tab pos="1066800" algn="l"/>
                <a:tab pos="1333500" algn="l"/>
                <a:tab pos="1676400" algn="l"/>
              </a:tabLst>
            </a:pPr>
            <a:endParaRPr kumimoji="0" lang="zh-CN" altLang="en-US" b="0" i="0" u="none" strike="noStrike" cap="none" normalizeH="0" baseline="0" dirty="0" smtClean="0">
              <a:ln>
                <a:noFill/>
              </a:ln>
              <a:solidFill>
                <a:schemeClr val="tx1"/>
              </a:solidFill>
              <a:effectLst/>
            </a:endParaRPr>
          </a:p>
          <a:p>
            <a:pPr lvl="0" indent="0" algn="just"/>
            <a:r>
              <a:rPr kumimoji="0" lang="en-US" altLang="zh-CN" b="1" i="0" u="none" strike="noStrike" cap="none" normalizeH="0" baseline="0" dirty="0" smtClean="0">
                <a:ln>
                  <a:noFill/>
                </a:ln>
                <a:solidFill>
                  <a:schemeClr val="tx1"/>
                </a:solidFill>
                <a:effectLst/>
                <a:latin typeface="宋体" panose="02010600030101010101" pitchFamily="2" charset="-122"/>
              </a:rPr>
              <a:t>p-Sensitive k-Anonymity</a:t>
            </a:r>
            <a:r>
              <a:rPr kumimoji="0" lang="zh-CN" altLang="en-US" b="1" i="0" u="none" strike="noStrike" cap="none" normalizeH="0" baseline="0" dirty="0" smtClean="0">
                <a:ln>
                  <a:noFill/>
                </a:ln>
                <a:solidFill>
                  <a:schemeClr val="tx1"/>
                </a:solidFill>
                <a:effectLst/>
                <a:latin typeface="宋体" panose="02010600030101010101" pitchFamily="2" charset="-122"/>
              </a:rPr>
              <a:t>：</a:t>
            </a:r>
            <a:r>
              <a:rPr kumimoji="0" lang="zh-CN" altLang="en-US" b="0" i="0" u="none" strike="noStrike" cap="none" normalizeH="0" baseline="0" dirty="0" smtClean="0">
                <a:ln>
                  <a:noFill/>
                </a:ln>
                <a:solidFill>
                  <a:schemeClr val="tx1"/>
                </a:solidFill>
                <a:effectLst/>
                <a:latin typeface="宋体" panose="02010600030101010101" pitchFamily="2" charset="-122"/>
              </a:rPr>
              <a:t>用于防止敏感属性的泄露（</a:t>
            </a:r>
            <a:r>
              <a:rPr lang="zh-CN" altLang="en-US" dirty="0">
                <a:latin typeface="宋体" panose="02010600030101010101" pitchFamily="2" charset="-122"/>
              </a:rPr>
              <a:t>具有相同</a:t>
            </a:r>
            <a:r>
              <a:rPr lang="en-US" altLang="zh-CN" dirty="0">
                <a:latin typeface="宋体" panose="02010600030101010101" pitchFamily="2" charset="-122"/>
              </a:rPr>
              <a:t>QI</a:t>
            </a:r>
            <a:r>
              <a:rPr lang="zh-CN" altLang="en-US" dirty="0">
                <a:latin typeface="宋体" panose="02010600030101010101" pitchFamily="2" charset="-122"/>
              </a:rPr>
              <a:t>值的记录至少有</a:t>
            </a:r>
            <a:r>
              <a:rPr lang="en-US" altLang="zh-CN" dirty="0">
                <a:latin typeface="宋体" panose="02010600030101010101" pitchFamily="2" charset="-122"/>
              </a:rPr>
              <a:t>p</a:t>
            </a:r>
            <a:r>
              <a:rPr lang="zh-CN" altLang="en-US" dirty="0">
                <a:latin typeface="宋体" panose="02010600030101010101" pitchFamily="2" charset="-122"/>
              </a:rPr>
              <a:t>种不同的敏感属性值</a:t>
            </a:r>
            <a:r>
              <a:rPr kumimoji="0" lang="zh-CN" altLang="en-US" b="0" i="0" u="none" strike="noStrike" cap="none" normalizeH="0" baseline="0" dirty="0" smtClean="0">
                <a:ln>
                  <a:noFill/>
                </a:ln>
                <a:solidFill>
                  <a:schemeClr val="tx1"/>
                </a:solidFill>
                <a:effectLst/>
                <a:latin typeface="宋体" panose="02010600030101010101" pitchFamily="2" charset="-122"/>
              </a:rPr>
              <a:t>）。</a:t>
            </a:r>
            <a:endParaRPr kumimoji="0" lang="en-US" altLang="zh-CN" b="0" i="0" u="none" strike="noStrike" cap="none" normalizeH="0" baseline="0" dirty="0" smtClean="0">
              <a:ln>
                <a:noFill/>
              </a:ln>
              <a:solidFill>
                <a:schemeClr val="tx1"/>
              </a:solidFill>
              <a:effectLst/>
              <a:latin typeface="宋体" panose="02010600030101010101" pitchFamily="2" charset="-122"/>
            </a:endParaRPr>
          </a:p>
          <a:p>
            <a:pPr lvl="0" indent="0" algn="just"/>
            <a:r>
              <a:rPr kumimoji="0" lang="zh-CN" altLang="en-US" b="0" i="0" u="none" strike="noStrike" cap="none" normalizeH="0" baseline="0" dirty="0" smtClean="0">
                <a:ln>
                  <a:noFill/>
                </a:ln>
                <a:solidFill>
                  <a:schemeClr val="tx1"/>
                </a:solidFill>
                <a:effectLst/>
                <a:latin typeface="宋体" panose="02010600030101010101" pitchFamily="2" charset="-122"/>
              </a:rPr>
              <a:t>缺点：</a:t>
            </a:r>
            <a:r>
              <a:rPr lang="zh-CN" altLang="en-US" dirty="0" smtClean="0">
                <a:latin typeface="宋体" panose="02010600030101010101" pitchFamily="2" charset="-122"/>
              </a:rPr>
              <a:t>如果</a:t>
            </a:r>
            <a:r>
              <a:rPr kumimoji="0" lang="zh-CN" altLang="en-US" b="0" i="0" u="none" strike="noStrike" cap="none" normalizeH="0" baseline="0" dirty="0" smtClean="0">
                <a:ln>
                  <a:noFill/>
                </a:ln>
                <a:solidFill>
                  <a:schemeClr val="tx1"/>
                </a:solidFill>
                <a:effectLst/>
                <a:latin typeface="宋体" panose="02010600030101010101" pitchFamily="2" charset="-122"/>
              </a:rPr>
              <a:t>不同敏感属性值出现频率相似的情况，则会造成大量的数据丢失。</a:t>
            </a:r>
            <a:endParaRPr kumimoji="0" lang="en-US" altLang="zh-CN" b="0" i="0" u="none" strike="noStrike" cap="none" normalizeH="0" baseline="0" dirty="0" smtClean="0">
              <a:ln>
                <a:noFill/>
              </a:ln>
              <a:solidFill>
                <a:schemeClr val="tx1"/>
              </a:solidFill>
              <a:effectLst/>
              <a:latin typeface="宋体" panose="02010600030101010101" pitchFamily="2" charset="-122"/>
            </a:endParaRPr>
          </a:p>
          <a:p>
            <a:pPr lvl="0" indent="0" algn="just"/>
            <a:endParaRPr kumimoji="0" lang="en-US" altLang="zh-CN" b="0" i="0" u="none" strike="noStrike" cap="none" normalizeH="0" baseline="0" dirty="0" smtClean="0">
              <a:ln>
                <a:noFill/>
              </a:ln>
              <a:solidFill>
                <a:schemeClr val="tx1"/>
              </a:solidFill>
              <a:effectLst/>
              <a:latin typeface="宋体" panose="02010600030101010101" pitchFamily="2" charset="-122"/>
            </a:endParaRPr>
          </a:p>
          <a:p>
            <a:pPr lvl="0" indent="0" algn="just"/>
            <a:r>
              <a:rPr kumimoji="0" lang="en-US" altLang="zh-CN" b="1" i="0" u="none" strike="noStrike" cap="none" normalizeH="0" baseline="0" dirty="0" smtClean="0">
                <a:ln>
                  <a:noFill/>
                </a:ln>
                <a:solidFill>
                  <a:schemeClr val="tx1"/>
                </a:solidFill>
                <a:effectLst/>
                <a:latin typeface="宋体" panose="02010600030101010101" pitchFamily="2" charset="-122"/>
              </a:rPr>
              <a:t>l-Diversity</a:t>
            </a:r>
            <a:r>
              <a:rPr kumimoji="0" lang="zh-CN" altLang="en-US" b="1" i="0" u="none" strike="noStrike" cap="none" normalizeH="0" baseline="0" dirty="0" smtClean="0">
                <a:ln>
                  <a:noFill/>
                </a:ln>
                <a:solidFill>
                  <a:schemeClr val="tx1"/>
                </a:solidFill>
                <a:effectLst/>
                <a:latin typeface="宋体" panose="02010600030101010101" pitchFamily="2" charset="-122"/>
              </a:rPr>
              <a:t>：</a:t>
            </a:r>
            <a:r>
              <a:rPr lang="zh-CN" altLang="en-US" dirty="0" smtClean="0">
                <a:latin typeface="宋体" panose="02010600030101010101" pitchFamily="2" charset="-122"/>
              </a:rPr>
              <a:t>用</a:t>
            </a:r>
            <a:r>
              <a:rPr kumimoji="0" lang="zh-CN" altLang="en-US" b="0" i="0" u="none" strike="noStrike" cap="none" normalizeH="0" baseline="0" dirty="0" smtClean="0">
                <a:ln>
                  <a:noFill/>
                </a:ln>
                <a:solidFill>
                  <a:schemeClr val="tx1"/>
                </a:solidFill>
                <a:effectLst/>
                <a:latin typeface="宋体" panose="02010600030101010101" pitchFamily="2" charset="-122"/>
              </a:rPr>
              <a:t>于解决</a:t>
            </a:r>
            <a:r>
              <a:rPr kumimoji="0" lang="en-US" altLang="zh-CN" b="0" i="0" u="none" strike="noStrike" cap="none" normalizeH="0" baseline="0" dirty="0" smtClean="0">
                <a:ln>
                  <a:noFill/>
                </a:ln>
                <a:solidFill>
                  <a:schemeClr val="tx1"/>
                </a:solidFill>
                <a:effectLst/>
                <a:latin typeface="宋体" panose="02010600030101010101" pitchFamily="2" charset="-122"/>
              </a:rPr>
              <a:t>k-Anonymity</a:t>
            </a:r>
            <a:r>
              <a:rPr kumimoji="0" lang="zh-CN" altLang="en-US" b="0" i="0" u="none" strike="noStrike" cap="none" normalizeH="0" baseline="0" dirty="0" smtClean="0">
                <a:ln>
                  <a:noFill/>
                </a:ln>
                <a:solidFill>
                  <a:schemeClr val="tx1"/>
                </a:solidFill>
                <a:effectLst/>
                <a:latin typeface="宋体" panose="02010600030101010101" pitchFamily="2" charset="-122"/>
              </a:rPr>
              <a:t>中存在的敏感属性泄露问题。</a:t>
            </a:r>
            <a:r>
              <a:rPr lang="zh-CN" altLang="en-US" dirty="0" smtClean="0"/>
              <a:t>（</a:t>
            </a:r>
            <a:r>
              <a:rPr kumimoji="0" lang="zh-CN" altLang="en-US" b="0" i="0" u="none" strike="noStrike" cap="none" normalizeH="0" baseline="0" dirty="0" smtClean="0">
                <a:ln>
                  <a:noFill/>
                </a:ln>
                <a:solidFill>
                  <a:schemeClr val="tx1"/>
                </a:solidFill>
                <a:effectLst/>
                <a:latin typeface="宋体" panose="02010600030101010101" pitchFamily="2" charset="-122"/>
              </a:rPr>
              <a:t>每组具有相同</a:t>
            </a:r>
            <a:r>
              <a:rPr kumimoji="0" lang="en-US" altLang="zh-CN" b="0" i="0" u="none" strike="noStrike" cap="none" normalizeH="0" baseline="0" dirty="0" smtClean="0">
                <a:ln>
                  <a:noFill/>
                </a:ln>
                <a:solidFill>
                  <a:schemeClr val="tx1"/>
                </a:solidFill>
                <a:effectLst/>
                <a:latin typeface="宋体" panose="02010600030101010101" pitchFamily="2" charset="-122"/>
              </a:rPr>
              <a:t>QI</a:t>
            </a:r>
            <a:r>
              <a:rPr kumimoji="0" lang="zh-CN" altLang="en-US" b="0" i="0" u="none" strike="noStrike" cap="none" normalizeH="0" baseline="0" dirty="0" smtClean="0">
                <a:ln>
                  <a:noFill/>
                </a:ln>
                <a:solidFill>
                  <a:schemeClr val="tx1"/>
                </a:solidFill>
                <a:effectLst/>
                <a:latin typeface="宋体" panose="02010600030101010101" pitchFamily="2" charset="-122"/>
              </a:rPr>
              <a:t>值的记录，在每个敏感属性上至少有</a:t>
            </a:r>
            <a:r>
              <a:rPr kumimoji="0" lang="en-US" altLang="zh-CN" b="0" i="0" u="none" strike="noStrike" cap="none" normalizeH="0" baseline="0" dirty="0" smtClean="0">
                <a:ln>
                  <a:noFill/>
                </a:ln>
                <a:solidFill>
                  <a:schemeClr val="tx1"/>
                </a:solidFill>
                <a:effectLst/>
                <a:latin typeface="宋体" panose="02010600030101010101" pitchFamily="2" charset="-122"/>
              </a:rPr>
              <a:t>l</a:t>
            </a:r>
            <a:r>
              <a:rPr kumimoji="0" lang="zh-CN" altLang="en-US" b="0" i="0" u="none" strike="noStrike" cap="none" normalizeH="0" baseline="0" dirty="0" smtClean="0">
                <a:ln>
                  <a:noFill/>
                </a:ln>
                <a:solidFill>
                  <a:schemeClr val="tx1"/>
                </a:solidFill>
                <a:effectLst/>
                <a:latin typeface="宋体" panose="02010600030101010101" pitchFamily="2" charset="-122"/>
              </a:rPr>
              <a:t>种“</a:t>
            </a:r>
            <a:r>
              <a:rPr kumimoji="0" lang="en-US" altLang="zh-CN" b="0" i="0" u="none" strike="noStrike" cap="none" normalizeH="0" baseline="0" dirty="0" smtClean="0">
                <a:ln>
                  <a:noFill/>
                </a:ln>
                <a:solidFill>
                  <a:schemeClr val="tx1"/>
                </a:solidFill>
                <a:effectLst/>
                <a:latin typeface="宋体" panose="02010600030101010101" pitchFamily="2" charset="-122"/>
              </a:rPr>
              <a:t>well-represented”</a:t>
            </a:r>
            <a:r>
              <a:rPr lang="en-US" altLang="zh-CN" dirty="0">
                <a:latin typeface="宋体" panose="02010600030101010101" pitchFamily="2" charset="-122"/>
              </a:rPr>
              <a:t>)</a:t>
            </a:r>
            <a:endParaRPr kumimoji="0" lang="en-US" altLang="zh-CN" b="0" i="0" u="none" strike="noStrike" cap="none" normalizeH="0" baseline="0" dirty="0" smtClean="0">
              <a:ln>
                <a:noFill/>
              </a:ln>
              <a:solidFill>
                <a:schemeClr val="tx1"/>
              </a:solidFill>
              <a:effectLst/>
              <a:latin typeface="宋体" panose="02010600030101010101" pitchFamily="2" charset="-122"/>
            </a:endParaRPr>
          </a:p>
          <a:p>
            <a:pPr marR="0" lvl="0" indent="0" algn="just" defTabSz="914400" rtl="0" eaLnBrk="0" fontAlgn="base" latinLnBrk="0" hangingPunct="0">
              <a:lnSpc>
                <a:spcPct val="100000"/>
              </a:lnSpc>
              <a:spcBef>
                <a:spcPct val="0"/>
              </a:spcBef>
              <a:spcAft>
                <a:spcPct val="0"/>
              </a:spcAft>
              <a:buClrTx/>
              <a:buSzTx/>
              <a:tabLst>
                <a:tab pos="266700" algn="l"/>
                <a:tab pos="533400" algn="l"/>
                <a:tab pos="800100" algn="l"/>
                <a:tab pos="1066800" algn="l"/>
                <a:tab pos="1333500" algn="l"/>
                <a:tab pos="1676400" algn="l"/>
              </a:tabLst>
            </a:pPr>
            <a:r>
              <a:rPr kumimoji="0" lang="zh-CN" altLang="en-US" b="0" i="0" u="none" strike="noStrike" cap="none" normalizeH="0" baseline="0" dirty="0" smtClean="0">
                <a:ln>
                  <a:noFill/>
                </a:ln>
                <a:solidFill>
                  <a:schemeClr val="tx1"/>
                </a:solidFill>
                <a:effectLst/>
                <a:latin typeface="宋体" panose="02010600030101010101" pitchFamily="2" charset="-122"/>
              </a:rPr>
              <a:t>缺点：无法防御</a:t>
            </a:r>
            <a:r>
              <a:rPr kumimoji="0" lang="zh-CN" altLang="en-US" b="0" i="0" u="none" strike="noStrike" cap="none" normalizeH="0" dirty="0" smtClean="0">
                <a:ln>
                  <a:noFill/>
                </a:ln>
                <a:solidFill>
                  <a:schemeClr val="tx1"/>
                </a:solidFill>
                <a:effectLst/>
                <a:latin typeface="宋体" panose="02010600030101010101" pitchFamily="2" charset="-122"/>
              </a:rPr>
              <a:t> </a:t>
            </a:r>
            <a:r>
              <a:rPr kumimoji="0" lang="zh-CN" altLang="en-US" b="0" i="0" u="none" strike="noStrike" cap="none" normalizeH="0" baseline="0" dirty="0" smtClean="0">
                <a:ln>
                  <a:noFill/>
                </a:ln>
                <a:solidFill>
                  <a:schemeClr val="tx1"/>
                </a:solidFill>
                <a:effectLst/>
                <a:latin typeface="宋体" panose="02010600030101010101" pitchFamily="2" charset="-122"/>
              </a:rPr>
              <a:t>偏斜攻击</a:t>
            </a:r>
            <a:r>
              <a:rPr kumimoji="0" lang="en-US" altLang="zh-CN" b="0" i="0" u="none" strike="noStrike" cap="none" normalizeH="0" baseline="0" dirty="0" err="1" smtClean="0">
                <a:ln>
                  <a:noFill/>
                </a:ln>
                <a:solidFill>
                  <a:schemeClr val="tx1"/>
                </a:solidFill>
                <a:effectLst/>
                <a:latin typeface="宋体" panose="02010600030101010101" pitchFamily="2" charset="-122"/>
              </a:rPr>
              <a:t>Skewness</a:t>
            </a:r>
            <a:r>
              <a:rPr kumimoji="0" lang="en-US" altLang="zh-CN" b="0" i="0" u="none" strike="noStrike" cap="none" normalizeH="0" baseline="0" dirty="0" smtClean="0">
                <a:ln>
                  <a:noFill/>
                </a:ln>
                <a:solidFill>
                  <a:schemeClr val="tx1"/>
                </a:solidFill>
                <a:effectLst/>
                <a:latin typeface="宋体" panose="02010600030101010101" pitchFamily="2" charset="-122"/>
              </a:rPr>
              <a:t> attack</a:t>
            </a:r>
            <a:r>
              <a:rPr kumimoji="0" lang="zh-CN" altLang="en-US" b="0" i="0" u="none" strike="noStrike" cap="none" normalizeH="0" baseline="0" dirty="0" smtClean="0">
                <a:ln>
                  <a:noFill/>
                </a:ln>
                <a:solidFill>
                  <a:schemeClr val="tx1"/>
                </a:solidFill>
                <a:effectLst/>
                <a:latin typeface="宋体" panose="02010600030101010101" pitchFamily="2" charset="-122"/>
              </a:rPr>
              <a:t>，相似性攻击</a:t>
            </a:r>
            <a:r>
              <a:rPr kumimoji="0" lang="en-US" altLang="zh-CN" b="0" i="0" u="none" strike="noStrike" cap="none" normalizeH="0" baseline="0" dirty="0" smtClean="0">
                <a:ln>
                  <a:noFill/>
                </a:ln>
                <a:solidFill>
                  <a:schemeClr val="tx1"/>
                </a:solidFill>
                <a:effectLst/>
                <a:latin typeface="宋体" panose="02010600030101010101" pitchFamily="2" charset="-122"/>
              </a:rPr>
              <a:t>Similarity attack</a:t>
            </a:r>
            <a:r>
              <a:rPr kumimoji="0" lang="zh-CN" altLang="en-US" b="0" i="0" u="none" strike="noStrike" cap="none" normalizeH="0" baseline="0" dirty="0" smtClean="0">
                <a:ln>
                  <a:noFill/>
                </a:ln>
                <a:solidFill>
                  <a:schemeClr val="tx1"/>
                </a:solidFill>
                <a:effectLst/>
                <a:latin typeface="宋体" panose="02010600030101010101" pitchFamily="2" charset="-122"/>
              </a:rPr>
              <a:t>。</a:t>
            </a:r>
            <a:endParaRPr kumimoji="0" lang="en-US" altLang="zh-CN" b="0" i="0" u="none" strike="noStrike" cap="none" normalizeH="0" baseline="0" dirty="0" smtClean="0">
              <a:ln>
                <a:noFill/>
              </a:ln>
              <a:solidFill>
                <a:schemeClr val="tx1"/>
              </a:solidFill>
              <a:effectLst/>
              <a:latin typeface="宋体" panose="02010600030101010101" pitchFamily="2" charset="-122"/>
            </a:endParaRPr>
          </a:p>
          <a:p>
            <a:pPr marR="0" lvl="0" indent="0" algn="just" defTabSz="914400" rtl="0" eaLnBrk="0" fontAlgn="base" latinLnBrk="0" hangingPunct="0">
              <a:lnSpc>
                <a:spcPct val="100000"/>
              </a:lnSpc>
              <a:spcBef>
                <a:spcPct val="0"/>
              </a:spcBef>
              <a:spcAft>
                <a:spcPct val="0"/>
              </a:spcAft>
              <a:buClrTx/>
              <a:buSzTx/>
              <a:tabLst>
                <a:tab pos="266700" algn="l"/>
                <a:tab pos="533400" algn="l"/>
                <a:tab pos="800100" algn="l"/>
                <a:tab pos="1066800" algn="l"/>
                <a:tab pos="1333500" algn="l"/>
                <a:tab pos="1676400" algn="l"/>
              </a:tabLst>
            </a:pPr>
            <a:endParaRPr kumimoji="0" lang="zh-CN" altLang="en-US" b="0" i="0" u="none" strike="noStrike" cap="none" normalizeH="0" baseline="0" dirty="0" smtClean="0">
              <a:ln>
                <a:noFill/>
              </a:ln>
              <a:solidFill>
                <a:schemeClr val="tx1"/>
              </a:solidFill>
              <a:effectLst/>
            </a:endParaRPr>
          </a:p>
          <a:p>
            <a:pPr marR="0" lvl="0" indent="0" algn="just" defTabSz="914400" rtl="0" eaLnBrk="0" fontAlgn="base" latinLnBrk="0" hangingPunct="0">
              <a:lnSpc>
                <a:spcPct val="100000"/>
              </a:lnSpc>
              <a:spcBef>
                <a:spcPct val="0"/>
              </a:spcBef>
              <a:spcAft>
                <a:spcPct val="0"/>
              </a:spcAft>
              <a:buClrTx/>
              <a:buSzTx/>
              <a:tabLst>
                <a:tab pos="266700" algn="l"/>
                <a:tab pos="533400" algn="l"/>
                <a:tab pos="800100" algn="l"/>
                <a:tab pos="1066800" algn="l"/>
                <a:tab pos="1333500" algn="l"/>
                <a:tab pos="1676400" algn="l"/>
              </a:tabLst>
            </a:pPr>
            <a:r>
              <a:rPr kumimoji="0" lang="en-US" altLang="zh-CN" b="1" i="0" u="none" strike="noStrike" cap="none" normalizeH="0" baseline="0" dirty="0" smtClean="0">
                <a:ln>
                  <a:noFill/>
                </a:ln>
                <a:solidFill>
                  <a:schemeClr val="tx1"/>
                </a:solidFill>
                <a:effectLst/>
                <a:latin typeface="宋体" panose="02010600030101010101" pitchFamily="2" charset="-122"/>
              </a:rPr>
              <a:t>t-Closeness</a:t>
            </a:r>
            <a:r>
              <a:rPr kumimoji="0" lang="zh-CN" altLang="en-US" b="1" i="0" u="none" strike="noStrike" cap="none" normalizeH="0" baseline="0" dirty="0" smtClean="0">
                <a:ln>
                  <a:noFill/>
                </a:ln>
                <a:solidFill>
                  <a:schemeClr val="tx1"/>
                </a:solidFill>
                <a:effectLst/>
                <a:latin typeface="宋体" panose="02010600030101010101" pitchFamily="2" charset="-122"/>
              </a:rPr>
              <a:t>：</a:t>
            </a:r>
            <a:r>
              <a:rPr kumimoji="0" lang="zh-CN" altLang="en-US" b="0" i="0" u="none" strike="noStrike" cap="none" normalizeH="0" baseline="0" dirty="0" smtClean="0">
                <a:ln>
                  <a:noFill/>
                </a:ln>
                <a:solidFill>
                  <a:schemeClr val="tx1"/>
                </a:solidFill>
                <a:effectLst/>
                <a:latin typeface="宋体" panose="02010600030101010101" pitchFamily="2" charset="-122"/>
              </a:rPr>
              <a:t>解决了</a:t>
            </a:r>
            <a:r>
              <a:rPr kumimoji="0" lang="en-US" altLang="zh-CN" b="0" i="0" u="none" strike="noStrike" cap="none" normalizeH="0" baseline="0" dirty="0" smtClean="0">
                <a:ln>
                  <a:noFill/>
                </a:ln>
                <a:solidFill>
                  <a:schemeClr val="tx1"/>
                </a:solidFill>
                <a:effectLst/>
                <a:latin typeface="宋体" panose="02010600030101010101" pitchFamily="2" charset="-122"/>
              </a:rPr>
              <a:t>l-diversity</a:t>
            </a:r>
            <a:r>
              <a:rPr kumimoji="0" lang="zh-CN" altLang="en-US" b="0" i="0" u="none" strike="noStrike" cap="none" normalizeH="0" baseline="0" dirty="0" smtClean="0">
                <a:ln>
                  <a:noFill/>
                </a:ln>
                <a:solidFill>
                  <a:schemeClr val="tx1"/>
                </a:solidFill>
                <a:effectLst/>
                <a:latin typeface="宋体" panose="02010600030101010101" pitchFamily="2" charset="-122"/>
              </a:rPr>
              <a:t>中固有的敏感属性泄露问题</a:t>
            </a:r>
            <a:r>
              <a:rPr lang="zh-CN" altLang="en-US" dirty="0" smtClean="0"/>
              <a:t>（</a:t>
            </a:r>
            <a:r>
              <a:rPr kumimoji="0" lang="zh-CN" altLang="en-US" b="0" i="0" u="none" strike="noStrike" cap="none" normalizeH="0" baseline="0" dirty="0" smtClean="0">
                <a:ln>
                  <a:noFill/>
                </a:ln>
                <a:solidFill>
                  <a:schemeClr val="tx1"/>
                </a:solidFill>
                <a:effectLst/>
                <a:latin typeface="宋体" panose="02010600030101010101" pitchFamily="2" charset="-122"/>
              </a:rPr>
              <a:t>每个组中敏感属性的分布和整个数据集属性的分布，之间距离小于阈值</a:t>
            </a:r>
            <a:r>
              <a:rPr kumimoji="0" lang="en-US" altLang="zh-CN" b="0" i="0" u="none" strike="noStrike" cap="none" normalizeH="0" baseline="0" dirty="0" smtClean="0">
                <a:ln>
                  <a:noFill/>
                </a:ln>
                <a:solidFill>
                  <a:schemeClr val="tx1"/>
                </a:solidFill>
                <a:effectLst/>
                <a:latin typeface="宋体" panose="02010600030101010101" pitchFamily="2" charset="-122"/>
              </a:rPr>
              <a:t>t</a:t>
            </a:r>
            <a:r>
              <a:rPr lang="zh-CN" altLang="en-US" dirty="0" smtClean="0">
                <a:latin typeface="宋体" panose="02010600030101010101" pitchFamily="2" charset="-122"/>
              </a:rPr>
              <a:t>）</a:t>
            </a:r>
            <a:endParaRPr lang="en-US" altLang="zh-CN" dirty="0"/>
          </a:p>
          <a:p>
            <a:pPr marR="0" lvl="0" indent="0" algn="just" defTabSz="914400" rtl="0" eaLnBrk="0" fontAlgn="base" latinLnBrk="0" hangingPunct="0">
              <a:lnSpc>
                <a:spcPct val="100000"/>
              </a:lnSpc>
              <a:spcBef>
                <a:spcPct val="0"/>
              </a:spcBef>
              <a:spcAft>
                <a:spcPct val="0"/>
              </a:spcAft>
              <a:buClrTx/>
              <a:buSzTx/>
              <a:tabLst>
                <a:tab pos="266700" algn="l"/>
                <a:tab pos="533400" algn="l"/>
                <a:tab pos="800100" algn="l"/>
                <a:tab pos="1066800" algn="l"/>
                <a:tab pos="1333500" algn="l"/>
                <a:tab pos="1676400" algn="l"/>
              </a:tabLst>
            </a:pPr>
            <a:r>
              <a:rPr kumimoji="0" lang="zh-CN" altLang="en-US" b="0" i="0" u="none" strike="noStrike" cap="none" normalizeH="0" baseline="0" dirty="0" smtClean="0">
                <a:ln>
                  <a:noFill/>
                </a:ln>
                <a:solidFill>
                  <a:schemeClr val="tx1"/>
                </a:solidFill>
                <a:effectLst/>
                <a:latin typeface="宋体" panose="02010600030101010101" pitchFamily="2" charset="-122"/>
              </a:rPr>
              <a:t>缺点：破坏了数据集的信息完整性，</a:t>
            </a:r>
            <a:r>
              <a:rPr kumimoji="0" lang="en-US" altLang="zh-CN" b="0" i="0" u="none" strike="noStrike" cap="none" normalizeH="0" baseline="0" dirty="0" smtClean="0">
                <a:ln>
                  <a:noFill/>
                </a:ln>
                <a:solidFill>
                  <a:schemeClr val="tx1"/>
                </a:solidFill>
                <a:effectLst/>
                <a:latin typeface="宋体" panose="02010600030101010101" pitchFamily="2" charset="-122"/>
              </a:rPr>
              <a:t>1.</a:t>
            </a:r>
            <a:r>
              <a:rPr kumimoji="0" lang="zh-CN" altLang="en-US" b="0" i="0" u="none" strike="noStrike" cap="none" normalizeH="0" baseline="0" dirty="0" smtClean="0">
                <a:ln>
                  <a:noFill/>
                </a:ln>
                <a:solidFill>
                  <a:schemeClr val="tx1"/>
                </a:solidFill>
                <a:effectLst/>
                <a:latin typeface="宋体" panose="02010600030101010101" pitchFamily="2" charset="-122"/>
              </a:rPr>
              <a:t>限制了有用信息的发布数量，</a:t>
            </a:r>
            <a:r>
              <a:rPr kumimoji="0" lang="en-US" altLang="zh-CN" b="0" i="0" u="none" strike="noStrike" cap="none" normalizeH="0" baseline="0" dirty="0" smtClean="0">
                <a:ln>
                  <a:noFill/>
                </a:ln>
                <a:solidFill>
                  <a:schemeClr val="tx1"/>
                </a:solidFill>
                <a:effectLst/>
                <a:latin typeface="宋体" panose="02010600030101010101" pitchFamily="2" charset="-122"/>
              </a:rPr>
              <a:t>2.</a:t>
            </a:r>
            <a:r>
              <a:rPr kumimoji="0" lang="zh-CN" altLang="en-US" b="0" i="0" u="none" strike="noStrike" cap="none" normalizeH="0" baseline="0" dirty="0" smtClean="0">
                <a:ln>
                  <a:noFill/>
                </a:ln>
                <a:solidFill>
                  <a:schemeClr val="tx1"/>
                </a:solidFill>
                <a:effectLst/>
                <a:latin typeface="宋体" panose="02010600030101010101" pitchFamily="2" charset="-122"/>
              </a:rPr>
              <a:t>破坏了</a:t>
            </a:r>
            <a:r>
              <a:rPr kumimoji="0" lang="en-US" altLang="zh-CN" b="0" i="0" u="none" strike="noStrike" cap="none" normalizeH="0" baseline="0" dirty="0" smtClean="0">
                <a:ln>
                  <a:noFill/>
                </a:ln>
                <a:solidFill>
                  <a:schemeClr val="tx1"/>
                </a:solidFill>
                <a:effectLst/>
                <a:latin typeface="宋体" panose="02010600030101010101" pitchFamily="2" charset="-122"/>
              </a:rPr>
              <a:t>QI</a:t>
            </a:r>
            <a:r>
              <a:rPr kumimoji="0" lang="zh-CN" altLang="en-US" b="0" i="0" u="none" strike="noStrike" cap="none" normalizeH="0" baseline="0" dirty="0" smtClean="0">
                <a:ln>
                  <a:noFill/>
                </a:ln>
                <a:solidFill>
                  <a:schemeClr val="tx1"/>
                </a:solidFill>
                <a:effectLst/>
                <a:latin typeface="宋体" panose="02010600030101010101" pitchFamily="2" charset="-122"/>
              </a:rPr>
              <a:t>和敏感信息值的相关性，不利于数据挖掘的进行</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marR="0" lvl="0" indent="0" algn="just" defTabSz="914400" rtl="0" eaLnBrk="0" fontAlgn="base" latinLnBrk="0" hangingPunct="0">
              <a:lnSpc>
                <a:spcPct val="100000"/>
              </a:lnSpc>
              <a:spcBef>
                <a:spcPct val="0"/>
              </a:spcBef>
              <a:spcAft>
                <a:spcPct val="0"/>
              </a:spcAft>
              <a:buClrTx/>
              <a:buSzTx/>
              <a:tabLst>
                <a:tab pos="266700" algn="l"/>
                <a:tab pos="533400" algn="l"/>
                <a:tab pos="800100" algn="l"/>
                <a:tab pos="1066800" algn="l"/>
                <a:tab pos="1333500" algn="l"/>
                <a:tab pos="1676400" algn="l"/>
              </a:tabLst>
            </a:pPr>
            <a:endParaRPr lang="en-US" altLang="zh-CN" dirty="0">
              <a:latin typeface="宋体" panose="02010600030101010101" pitchFamily="2" charset="-122"/>
            </a:endParaRPr>
          </a:p>
          <a:p>
            <a:pPr marR="0" lvl="0" indent="0" algn="just" defTabSz="914400" rtl="0" eaLnBrk="0" fontAlgn="base" latinLnBrk="0" hangingPunct="0">
              <a:lnSpc>
                <a:spcPct val="100000"/>
              </a:lnSpc>
              <a:spcBef>
                <a:spcPct val="0"/>
              </a:spcBef>
              <a:spcAft>
                <a:spcPct val="0"/>
              </a:spcAft>
              <a:buClrTx/>
              <a:buSzTx/>
              <a:tabLst>
                <a:tab pos="266700" algn="l"/>
                <a:tab pos="533400" algn="l"/>
                <a:tab pos="800100" algn="l"/>
                <a:tab pos="1066800" algn="l"/>
                <a:tab pos="1333500" algn="l"/>
                <a:tab pos="1676400" algn="l"/>
              </a:tabLst>
            </a:pPr>
            <a:endParaRPr lang="en-US" altLang="zh-CN" dirty="0">
              <a:latin typeface="宋体" panose="02010600030101010101" pitchFamily="2" charset="-122"/>
            </a:endParaRPr>
          </a:p>
          <a:p>
            <a:pPr marR="0" lvl="0" indent="0" algn="just" defTabSz="914400" rtl="0" eaLnBrk="0" fontAlgn="base" latinLnBrk="0" hangingPunct="0">
              <a:lnSpc>
                <a:spcPct val="100000"/>
              </a:lnSpc>
              <a:spcBef>
                <a:spcPct val="0"/>
              </a:spcBef>
              <a:spcAft>
                <a:spcPct val="0"/>
              </a:spcAft>
              <a:buClrTx/>
              <a:buSzTx/>
              <a:tabLst>
                <a:tab pos="266700" algn="l"/>
                <a:tab pos="533400" algn="l"/>
                <a:tab pos="800100" algn="l"/>
                <a:tab pos="1066800" algn="l"/>
                <a:tab pos="1333500" algn="l"/>
                <a:tab pos="1676400" algn="l"/>
              </a:tabLst>
            </a:pPr>
            <a:r>
              <a:rPr kumimoji="0" lang="zh-CN" altLang="en-US" b="1" i="0" u="none" strike="noStrike" cap="none" normalizeH="0" baseline="0" dirty="0" smtClean="0">
                <a:ln>
                  <a:noFill/>
                </a:ln>
                <a:solidFill>
                  <a:schemeClr val="tx1"/>
                </a:solidFill>
                <a:effectLst/>
                <a:latin typeface="宋体" panose="02010600030101010101" pitchFamily="2" charset="-122"/>
              </a:rPr>
              <a:t>总结：</a:t>
            </a:r>
            <a:r>
              <a:rPr kumimoji="0" lang="zh-CN" altLang="en-US" b="0" i="0" u="none" strike="noStrike" cap="none" normalizeH="0" baseline="0" dirty="0" smtClean="0">
                <a:ln>
                  <a:noFill/>
                </a:ln>
                <a:solidFill>
                  <a:schemeClr val="tx1"/>
                </a:solidFill>
                <a:effectLst/>
                <a:latin typeface="宋体" panose="02010600030101010101" pitchFamily="2" charset="-122"/>
              </a:rPr>
              <a:t>不同的匿名原则，都是发布静态的隐私保护数据集，无法有效地应对新产生的攻击模型。</a:t>
            </a:r>
            <a:endParaRPr kumimoji="0" lang="zh-CN"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710897491"/>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362744" y="269590"/>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常见脱敏方法</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 name="Rectangle 1"/>
          <p:cNvSpPr>
            <a:spLocks noChangeArrowheads="1"/>
          </p:cNvSpPr>
          <p:nvPr/>
        </p:nvSpPr>
        <p:spPr bwMode="auto">
          <a:xfrm>
            <a:off x="1921024" y="1600101"/>
            <a:ext cx="851760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宋体" panose="02010600030101010101" pitchFamily="2" charset="-122"/>
              </a:rPr>
              <a:t>数据匿名化</a:t>
            </a:r>
            <a:r>
              <a:rPr kumimoji="0" lang="zh-CN" sz="2000" b="0" i="0" u="none" strike="noStrike" cap="none" normalizeH="0" baseline="0" dirty="0" smtClean="0">
                <a:ln>
                  <a:noFill/>
                </a:ln>
                <a:solidFill>
                  <a:schemeClr val="tx1"/>
                </a:solidFill>
                <a:effectLst/>
                <a:latin typeface="宋体" panose="02010600030101010101" pitchFamily="2" charset="-122"/>
              </a:rPr>
              <a:t>一般采用两种基本</a:t>
            </a:r>
            <a:r>
              <a:rPr kumimoji="0" lang="zh-CN" altLang="en-US" sz="2000" b="0" i="0" u="none" strike="noStrike" cap="none" normalizeH="0" baseline="0" dirty="0" smtClean="0">
                <a:ln>
                  <a:noFill/>
                </a:ln>
                <a:solidFill>
                  <a:schemeClr val="tx1"/>
                </a:solidFill>
                <a:effectLst/>
                <a:latin typeface="宋体" panose="02010600030101010101" pitchFamily="2" charset="-122"/>
              </a:rPr>
              <a:t>方法</a:t>
            </a:r>
            <a:r>
              <a:rPr kumimoji="0" lang="zh-CN" sz="2000" b="0" i="0" u="none" strike="noStrike" cap="none" normalizeH="0" baseline="0" dirty="0" smtClean="0">
                <a:ln>
                  <a:noFill/>
                </a:ln>
                <a:solidFill>
                  <a:schemeClr val="tx1"/>
                </a:solidFill>
                <a:effectLst/>
                <a:latin typeface="宋体" panose="02010600030101010101" pitchFamily="2" charset="-122"/>
              </a:rPr>
              <a:t>：</a:t>
            </a:r>
            <a:endParaRPr kumimoji="0" lang="zh-CN"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宋体" panose="02010600030101010101" pitchFamily="2" charset="-122"/>
              </a:rPr>
              <a:t>抑制：抑制某数据项</a:t>
            </a:r>
            <a:r>
              <a:rPr kumimoji="0" lang="en-US" altLang="zh-CN" sz="2000" b="0" i="0" u="none" strike="noStrike" cap="none" normalizeH="0" baseline="0" dirty="0" smtClean="0">
                <a:ln>
                  <a:noFill/>
                </a:ln>
                <a:solidFill>
                  <a:schemeClr val="tx1"/>
                </a:solidFill>
                <a:effectLst/>
                <a:latin typeface="宋体" panose="02010600030101010101" pitchFamily="2" charset="-122"/>
              </a:rPr>
              <a:t>,</a:t>
            </a:r>
            <a:r>
              <a:rPr kumimoji="0" lang="zh-CN" altLang="en-US" sz="2000" b="0" i="0" u="none" strike="noStrike" cap="none" normalizeH="0" baseline="0" dirty="0" smtClean="0">
                <a:ln>
                  <a:noFill/>
                </a:ln>
                <a:solidFill>
                  <a:schemeClr val="tx1"/>
                </a:solidFill>
                <a:effectLst/>
                <a:latin typeface="宋体" panose="02010600030101010101" pitchFamily="2" charset="-122"/>
              </a:rPr>
              <a:t>亦即不发布</a:t>
            </a:r>
            <a:endParaRPr kumimoji="0" lang="en-US" altLang="zh-CN" sz="2000" b="0" i="0" u="none" strike="noStrike" cap="none" normalizeH="0" baseline="0" dirty="0" smtClean="0">
              <a:ln>
                <a:noFill/>
              </a:ln>
              <a:solidFill>
                <a:schemeClr val="tx1"/>
              </a:solidFill>
              <a:effectLst/>
              <a:latin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宋体" panose="02010600030101010101" pitchFamily="2" charset="-122"/>
              </a:rPr>
              <a:t>泛化算法：将</a:t>
            </a:r>
            <a:r>
              <a:rPr kumimoji="0" lang="en-US" altLang="zh-CN" sz="2000" b="0" i="0" u="none" strike="noStrike" cap="none" normalizeH="0" baseline="0" dirty="0" smtClean="0">
                <a:ln>
                  <a:noFill/>
                </a:ln>
                <a:solidFill>
                  <a:schemeClr val="tx1"/>
                </a:solidFill>
                <a:effectLst/>
                <a:latin typeface="宋体" panose="02010600030101010101" pitchFamily="2" charset="-122"/>
              </a:rPr>
              <a:t>QI</a:t>
            </a:r>
            <a:r>
              <a:rPr kumimoji="0" lang="zh-CN" altLang="en-US" sz="2000" b="0" i="0" u="none" strike="noStrike" cap="none" normalizeH="0" baseline="0" dirty="0" smtClean="0">
                <a:ln>
                  <a:noFill/>
                </a:ln>
                <a:solidFill>
                  <a:schemeClr val="tx1"/>
                </a:solidFill>
                <a:effectLst/>
                <a:latin typeface="宋体" panose="02010600030101010101" pitchFamily="2" charset="-122"/>
              </a:rPr>
              <a:t>属性值进行一定程度的泛化，即将具体的数据值转化为概括和抽象的形式，从而防止攻击者使用目标用户的</a:t>
            </a:r>
            <a:r>
              <a:rPr kumimoji="0" lang="en-US" altLang="zh-CN" sz="2000" b="0" i="0" u="none" strike="noStrike" cap="none" normalizeH="0" baseline="0" dirty="0" smtClean="0">
                <a:ln>
                  <a:noFill/>
                </a:ln>
                <a:solidFill>
                  <a:schemeClr val="tx1"/>
                </a:solidFill>
                <a:effectLst/>
                <a:latin typeface="宋体" panose="02010600030101010101" pitchFamily="2" charset="-122"/>
              </a:rPr>
              <a:t>QI</a:t>
            </a:r>
            <a:r>
              <a:rPr kumimoji="0" lang="zh-CN" altLang="en-US" sz="2000" b="0" i="0" u="none" strike="noStrike" cap="none" normalizeH="0" baseline="0" dirty="0" smtClean="0">
                <a:ln>
                  <a:noFill/>
                </a:ln>
                <a:solidFill>
                  <a:schemeClr val="tx1"/>
                </a:solidFill>
                <a:effectLst/>
                <a:latin typeface="宋体" panose="02010600030101010101" pitchFamily="2" charset="-122"/>
              </a:rPr>
              <a:t>值获取用户在数据表中的个体标识。</a:t>
            </a:r>
            <a:endParaRPr kumimoji="0" lang="en-US" altLang="zh-CN" sz="2000" b="0" i="0" u="none" strike="noStrike" cap="none" normalizeH="0" baseline="0" dirty="0" smtClean="0">
              <a:ln>
                <a:noFill/>
              </a:ln>
              <a:solidFill>
                <a:schemeClr val="tx1"/>
              </a:solidFill>
              <a:effectLst/>
              <a:latin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lang="zh-CN" altLang="en-US" sz="2000" dirty="0" smtClean="0">
                <a:latin typeface="宋体" panose="02010600030101010101" pitchFamily="2" charset="-122"/>
              </a:rPr>
              <a:t>如：</a:t>
            </a:r>
            <a:r>
              <a:rPr kumimoji="0" lang="zh-CN" altLang="en-US" sz="2000" b="0" i="0" u="none" strike="noStrike" cap="none" normalizeH="0" baseline="0" dirty="0" smtClean="0">
                <a:ln>
                  <a:noFill/>
                </a:ln>
                <a:solidFill>
                  <a:schemeClr val="tx1"/>
                </a:solidFill>
                <a:effectLst/>
                <a:latin typeface="宋体" panose="02010600030101010101" pitchFamily="2" charset="-122"/>
              </a:rPr>
              <a:t>对于数字类型的属性，数值将被转化为值域的类型，如将数值</a:t>
            </a:r>
            <a:r>
              <a:rPr kumimoji="0" lang="en-US" altLang="zh-CN" sz="2000" b="0" i="0" u="none" strike="noStrike" cap="none" normalizeH="0" baseline="0" dirty="0" smtClean="0">
                <a:ln>
                  <a:noFill/>
                </a:ln>
                <a:solidFill>
                  <a:schemeClr val="tx1"/>
                </a:solidFill>
                <a:effectLst/>
                <a:latin typeface="宋体" panose="02010600030101010101" pitchFamily="2" charset="-122"/>
              </a:rPr>
              <a:t>24</a:t>
            </a:r>
            <a:r>
              <a:rPr kumimoji="0" lang="zh-CN" altLang="en-US" sz="2000" b="0" i="0" u="none" strike="noStrike" cap="none" normalizeH="0" baseline="0" dirty="0" smtClean="0">
                <a:ln>
                  <a:noFill/>
                </a:ln>
                <a:solidFill>
                  <a:schemeClr val="tx1"/>
                </a:solidFill>
                <a:effectLst/>
                <a:latin typeface="宋体" panose="02010600030101010101" pitchFamily="2" charset="-122"/>
              </a:rPr>
              <a:t>转化为</a:t>
            </a:r>
            <a:r>
              <a:rPr kumimoji="0" lang="en-US" altLang="zh-CN" sz="2000" b="0" i="0" u="none" strike="noStrike" cap="none" normalizeH="0" baseline="0" dirty="0" smtClean="0">
                <a:ln>
                  <a:noFill/>
                </a:ln>
                <a:solidFill>
                  <a:schemeClr val="tx1"/>
                </a:solidFill>
                <a:effectLst/>
                <a:latin typeface="宋体" panose="02010600030101010101" pitchFamily="2" charset="-122"/>
              </a:rPr>
              <a:t>[10-30]</a:t>
            </a:r>
            <a:r>
              <a:rPr kumimoji="0" lang="zh-CN" altLang="en-US" sz="2000" b="0" i="0" u="none" strike="noStrike" cap="none" normalizeH="0" baseline="0" dirty="0" smtClean="0">
                <a:ln>
                  <a:noFill/>
                </a:ln>
                <a:solidFill>
                  <a:schemeClr val="tx1"/>
                </a:solidFill>
                <a:effectLst/>
                <a:latin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CN" sz="2000" dirty="0">
              <a:latin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ea typeface="Times New Roman" panose="02020603050405020304" pitchFamily="18" charset="0"/>
                <a:cs typeface="宋体" panose="02010600030101010101" pitchFamily="2" charset="-122"/>
              </a:rPr>
              <a:t>常用的</a:t>
            </a:r>
            <a:r>
              <a:rPr kumimoji="0" lang="zh-CN" altLang="en-US" sz="2000" b="1" i="0" u="none" strike="noStrike" cap="none" normalizeH="0" baseline="0" dirty="0" smtClean="0">
                <a:ln>
                  <a:noFill/>
                </a:ln>
                <a:solidFill>
                  <a:schemeClr val="tx1"/>
                </a:solidFill>
                <a:effectLst/>
                <a:ea typeface="Times New Roman" panose="02020603050405020304" pitchFamily="18" charset="0"/>
                <a:cs typeface="宋体" panose="02010600030101010101" pitchFamily="2" charset="-122"/>
              </a:rPr>
              <a:t>噪音机制</a:t>
            </a:r>
            <a:r>
              <a:rPr kumimoji="0" lang="zh-CN" altLang="en-US" sz="2000" b="0" i="0" u="none" strike="noStrike" cap="none" normalizeH="0" baseline="0" dirty="0" smtClean="0">
                <a:ln>
                  <a:noFill/>
                </a:ln>
                <a:solidFill>
                  <a:schemeClr val="tx1"/>
                </a:solidFill>
                <a:effectLst/>
                <a:ea typeface="Times New Roman" panose="02020603050405020304" pitchFamily="18" charset="0"/>
                <a:cs typeface="宋体" panose="02010600030101010101" pitchFamily="2" charset="-122"/>
              </a:rPr>
              <a:t>分别为拉普拉斯机制</a:t>
            </a:r>
            <a:r>
              <a:rPr kumimoji="0" lang="en-US" altLang="zh-CN" sz="2000" b="0" i="0" u="none" strike="noStrike" cap="none" normalizeH="0" baseline="0" dirty="0" smtClean="0">
                <a:ln>
                  <a:noFill/>
                </a:ln>
                <a:solidFill>
                  <a:schemeClr val="tx1"/>
                </a:solidFill>
                <a:effectLst/>
                <a:ea typeface="Times New Roman" panose="02020603050405020304" pitchFamily="18" charset="0"/>
              </a:rPr>
              <a:t>(Laplace mechanism)</a:t>
            </a:r>
            <a:r>
              <a:rPr kumimoji="0" lang="zh-CN" altLang="en-US" sz="2000" b="0" i="0" u="none" strike="noStrike" cap="none" normalizeH="0" baseline="0" dirty="0" smtClean="0">
                <a:ln>
                  <a:noFill/>
                </a:ln>
                <a:solidFill>
                  <a:schemeClr val="tx1"/>
                </a:solidFill>
                <a:effectLst/>
                <a:ea typeface="Times New Roman" panose="02020603050405020304" pitchFamily="18" charset="0"/>
                <a:cs typeface="宋体" panose="02010600030101010101" pitchFamily="2" charset="-122"/>
              </a:rPr>
              <a:t>与指数机制，其他噪音机制包括高斯机制、几何机制、矩阵机制、函数机制等。</a:t>
            </a:r>
            <a:endParaRPr kumimoji="0" lang="zh-CN"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77169462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362744" y="269590"/>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常见脱敏效果评测方法</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3" name="Rectangle 1"/>
              <p:cNvSpPr>
                <a:spLocks noChangeArrowheads="1"/>
              </p:cNvSpPr>
              <p:nvPr/>
            </p:nvSpPr>
            <p:spPr bwMode="auto">
              <a:xfrm>
                <a:off x="1892871" y="1456085"/>
                <a:ext cx="8877647" cy="483561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just" defTabSz="914400" rtl="0" eaLnBrk="0" fontAlgn="base" latinLnBrk="0" hangingPunct="0">
                  <a:lnSpc>
                    <a:spcPct val="100000"/>
                  </a:lnSpc>
                  <a:spcBef>
                    <a:spcPct val="0"/>
                  </a:spcBef>
                  <a:spcAft>
                    <a:spcPct val="0"/>
                  </a:spcAft>
                  <a:buClrTx/>
                  <a:buSzTx/>
                  <a:tabLst/>
                </a:pPr>
                <a:r>
                  <a:rPr kumimoji="0" lang="zh-CN" sz="2000" b="1" i="0" u="none" strike="noStrike" cap="none" normalizeH="0" baseline="0" dirty="0" smtClean="0">
                    <a:ln>
                      <a:noFill/>
                    </a:ln>
                    <a:solidFill>
                      <a:schemeClr val="tx1"/>
                    </a:solidFill>
                    <a:effectLst/>
                    <a:latin typeface="宋体" panose="02010600030101010101" pitchFamily="2" charset="-122"/>
                  </a:rPr>
                  <a:t>敏感数据保护性评估</a:t>
                </a:r>
                <a:r>
                  <a:rPr lang="zh-CN" altLang="en-US" sz="2000" b="1" dirty="0"/>
                  <a:t>：</a:t>
                </a:r>
                <a:r>
                  <a:rPr kumimoji="0" lang="zh-CN" sz="2000" b="0" i="0" u="none" strike="noStrike" cap="none" normalizeH="0" baseline="0" dirty="0" smtClean="0">
                    <a:ln>
                      <a:noFill/>
                    </a:ln>
                    <a:solidFill>
                      <a:schemeClr val="tx1"/>
                    </a:solidFill>
                    <a:effectLst/>
                    <a:latin typeface="宋体" panose="02010600030101010101" pitchFamily="2" charset="-122"/>
                  </a:rPr>
                  <a:t>将脱敏后数据集合输入到相应的攻击模式中，计算攻击模型推断敏感数据的准确性。</a:t>
                </a:r>
                <a:endParaRPr kumimoji="0" lang="en-US" altLang="zh-CN" sz="2000" b="0" i="0" u="none" strike="noStrike" cap="none" normalizeH="0" baseline="0" dirty="0" smtClean="0">
                  <a:ln>
                    <a:noFill/>
                  </a:ln>
                  <a:solidFill>
                    <a:schemeClr val="tx1"/>
                  </a:solidFill>
                  <a:effectLst/>
                  <a:latin typeface="宋体" panose="02010600030101010101" pitchFamily="2" charset="-122"/>
                </a:endParaRPr>
              </a:p>
              <a:p>
                <a:pPr marR="0" lvl="0" indent="0" algn="just" defTabSz="914400" rtl="0" eaLnBrk="0" fontAlgn="base" latinLnBrk="0" hangingPunct="0">
                  <a:lnSpc>
                    <a:spcPct val="100000"/>
                  </a:lnSpc>
                  <a:spcBef>
                    <a:spcPct val="0"/>
                  </a:spcBef>
                  <a:spcAft>
                    <a:spcPct val="0"/>
                  </a:spcAft>
                  <a:buClrTx/>
                  <a:buSzTx/>
                  <a:tabLst/>
                </a:pPr>
                <a:endParaRPr kumimoji="0" lang="zh-CN" sz="2000" b="0" i="0" u="none" strike="noStrike" cap="none" normalizeH="0" baseline="0" dirty="0" smtClean="0">
                  <a:ln>
                    <a:noFill/>
                  </a:ln>
                  <a:solidFill>
                    <a:schemeClr val="tx1"/>
                  </a:solidFill>
                  <a:effectLst/>
                </a:endParaRPr>
              </a:p>
              <a:p>
                <a:pPr marR="0" lvl="0" indent="0" algn="just" defTabSz="914400" rtl="0" eaLnBrk="0" fontAlgn="base" latinLnBrk="0" hangingPunct="0">
                  <a:lnSpc>
                    <a:spcPct val="100000"/>
                  </a:lnSpc>
                  <a:spcBef>
                    <a:spcPct val="0"/>
                  </a:spcBef>
                  <a:spcAft>
                    <a:spcPct val="0"/>
                  </a:spcAft>
                  <a:buClrTx/>
                  <a:buSzTx/>
                  <a:tabLst/>
                </a:pPr>
                <a:r>
                  <a:rPr kumimoji="0" lang="zh-CN" sz="2000" b="1" i="0" u="none" strike="noStrike" cap="none" normalizeH="0" baseline="0" dirty="0" smtClean="0">
                    <a:ln>
                      <a:noFill/>
                    </a:ln>
                    <a:solidFill>
                      <a:schemeClr val="tx1"/>
                    </a:solidFill>
                    <a:effectLst/>
                    <a:latin typeface="宋体" panose="02010600030101010101" pitchFamily="2" charset="-122"/>
                  </a:rPr>
                  <a:t>信息损失量评估</a:t>
                </a:r>
                <a:r>
                  <a:rPr kumimoji="0" lang="zh-CN" altLang="en-US" sz="2000" b="1" i="0" u="none" strike="noStrike" cap="none" normalizeH="0" baseline="0" dirty="0" smtClean="0">
                    <a:ln>
                      <a:noFill/>
                    </a:ln>
                    <a:solidFill>
                      <a:schemeClr val="tx1"/>
                    </a:solidFill>
                    <a:effectLst/>
                    <a:latin typeface="宋体" panose="02010600030101010101" pitchFamily="2" charset="-122"/>
                  </a:rPr>
                  <a:t>方法</a:t>
                </a:r>
                <a:r>
                  <a:rPr kumimoji="0" lang="zh-CN" sz="2000" b="1" i="0" u="none" strike="noStrike" cap="none" normalizeH="0" baseline="0" dirty="0" smtClean="0">
                    <a:ln>
                      <a:noFill/>
                    </a:ln>
                    <a:solidFill>
                      <a:schemeClr val="tx1"/>
                    </a:solidFill>
                    <a:effectLst/>
                    <a:latin typeface="宋体" panose="02010600030101010101" pitchFamily="2" charset="-122"/>
                  </a:rPr>
                  <a:t>：</a:t>
                </a:r>
                <a:endParaRPr kumimoji="0" lang="zh-CN" sz="2000" b="1" i="0" u="none" strike="noStrike" cap="none" normalizeH="0" baseline="0" dirty="0" smtClean="0">
                  <a:ln>
                    <a:noFill/>
                  </a:ln>
                  <a:solidFill>
                    <a:schemeClr val="tx1"/>
                  </a:solidFill>
                  <a:effectLst/>
                </a:endParaRPr>
              </a:p>
              <a:p>
                <a:pPr marL="0" marR="0" lvl="0" indent="304800" algn="just" defTabSz="914400" rtl="0" eaLnBrk="0" fontAlgn="base" latinLnBrk="0" hangingPunct="0">
                  <a:lnSpc>
                    <a:spcPct val="100000"/>
                  </a:lnSpc>
                  <a:spcBef>
                    <a:spcPct val="0"/>
                  </a:spcBef>
                  <a:spcAft>
                    <a:spcPct val="0"/>
                  </a:spcAft>
                  <a:buClrTx/>
                  <a:buSzTx/>
                  <a:buFontTx/>
                  <a:buChar char="•"/>
                  <a:tabLst/>
                </a:pPr>
                <a:r>
                  <a:rPr kumimoji="0" lang="zh-CN" sz="2000" b="0" i="0" u="none" strike="noStrike" cap="none" normalizeH="0" baseline="0" dirty="0" smtClean="0">
                    <a:ln>
                      <a:noFill/>
                    </a:ln>
                    <a:solidFill>
                      <a:schemeClr val="tx1"/>
                    </a:solidFill>
                    <a:effectLst/>
                    <a:latin typeface="宋体" panose="02010600030101010101" pitchFamily="2" charset="-122"/>
                  </a:rPr>
                  <a:t>最小的失真（</a:t>
                </a:r>
                <a:r>
                  <a:rPr kumimoji="0" lang="en-US" altLang="zh-CN" sz="2000" b="0" i="0" u="none" strike="noStrike" cap="none" normalizeH="0" baseline="0" dirty="0" smtClean="0">
                    <a:ln>
                      <a:noFill/>
                    </a:ln>
                    <a:solidFill>
                      <a:schemeClr val="tx1"/>
                    </a:solidFill>
                    <a:effectLst/>
                    <a:latin typeface="宋体" panose="02010600030101010101" pitchFamily="2" charset="-122"/>
                  </a:rPr>
                  <a:t>Minimal Distortion</a:t>
                </a:r>
                <a:r>
                  <a:rPr kumimoji="0" lang="zh-CN" altLang="en-US" sz="2000" b="0" i="0" u="none" strike="noStrike" cap="none" normalizeH="0" baseline="0" dirty="0" smtClean="0">
                    <a:ln>
                      <a:noFill/>
                    </a:ln>
                    <a:solidFill>
                      <a:schemeClr val="tx1"/>
                    </a:solidFill>
                    <a:effectLst/>
                    <a:latin typeface="宋体" panose="02010600030101010101" pitchFamily="2" charset="-122"/>
                  </a:rPr>
                  <a:t>）：最小的失真是被用于计算单个属性的信息损失量。对于一个属性，每当某个用户在该属性中的一个具体值被泛化时，惩罚值就会加</a:t>
                </a:r>
                <a:r>
                  <a:rPr kumimoji="0" lang="en-US" altLang="zh-CN" sz="2000" b="0" i="0" u="none" strike="noStrike" cap="none" normalizeH="0" baseline="0" dirty="0" smtClean="0">
                    <a:ln>
                      <a:noFill/>
                    </a:ln>
                    <a:solidFill>
                      <a:schemeClr val="tx1"/>
                    </a:solidFill>
                    <a:effectLst/>
                    <a:latin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宋体" panose="02010600030101010101" pitchFamily="2" charset="-122"/>
                </a:endParaRPr>
              </a:p>
              <a:p>
                <a:pPr marL="0" marR="0" lvl="0" indent="304800" algn="just" defTabSz="914400" rtl="0" eaLnBrk="0" fontAlgn="base" latinLnBrk="0" hangingPunct="0">
                  <a:lnSpc>
                    <a:spcPct val="100000"/>
                  </a:lnSpc>
                  <a:spcBef>
                    <a:spcPct val="0"/>
                  </a:spcBef>
                  <a:spcAft>
                    <a:spcPct val="0"/>
                  </a:spcAft>
                  <a:buClrTx/>
                  <a:buSzTx/>
                  <a:buFontTx/>
                  <a:buChar char="•"/>
                  <a:tabLst/>
                </a:pPr>
                <a:endParaRPr kumimoji="0" lang="zh-CN" altLang="en-US" sz="2000" b="0" i="0" u="none" strike="noStrike" cap="none" normalizeH="0" baseline="0" dirty="0" smtClean="0">
                  <a:ln>
                    <a:noFill/>
                  </a:ln>
                  <a:solidFill>
                    <a:schemeClr val="tx1"/>
                  </a:solidFill>
                  <a:effectLst/>
                </a:endParaRPr>
              </a:p>
              <a:p>
                <a:pPr marL="0" marR="0" lvl="0" indent="304800" algn="just" defTabSz="914400" rtl="0" eaLnBrk="0" fontAlgn="base" latinLnBrk="0" hangingPunct="0">
                  <a:lnSpc>
                    <a:spcPct val="100000"/>
                  </a:lnSpc>
                  <a:spcBef>
                    <a:spcPct val="0"/>
                  </a:spcBef>
                  <a:spcAft>
                    <a:spcPct val="0"/>
                  </a:spcAft>
                  <a:buClrTx/>
                  <a:buSzTx/>
                  <a:buFontTx/>
                  <a:buChar char="•"/>
                  <a:tabLst/>
                </a:pPr>
                <a:r>
                  <a:rPr kumimoji="0" lang="zh-CN" altLang="en-US" sz="2000" b="0" i="0" u="none" strike="noStrike" cap="none" normalizeH="0" baseline="0" dirty="0" smtClean="0">
                    <a:ln>
                      <a:noFill/>
                    </a:ln>
                    <a:solidFill>
                      <a:schemeClr val="tx1"/>
                    </a:solidFill>
                    <a:effectLst/>
                    <a:latin typeface="宋体" panose="02010600030101010101" pitchFamily="2" charset="-122"/>
                  </a:rPr>
                  <a:t>损失度量（</a:t>
                </a:r>
                <a:r>
                  <a:rPr kumimoji="0" lang="en-US" altLang="zh-CN" sz="2000" b="0" i="0" u="none" strike="noStrike" cap="none" normalizeH="0" baseline="0" dirty="0" smtClean="0">
                    <a:ln>
                      <a:noFill/>
                    </a:ln>
                    <a:solidFill>
                      <a:schemeClr val="tx1"/>
                    </a:solidFill>
                    <a:effectLst/>
                    <a:latin typeface="宋体" panose="02010600030101010101" pitchFamily="2" charset="-122"/>
                  </a:rPr>
                  <a:t>Loss Metric</a:t>
                </a:r>
                <a:r>
                  <a:rPr kumimoji="0" lang="zh-CN" altLang="en-US" sz="2000" b="0" i="0" u="none" strike="noStrike" cap="none" normalizeH="0" baseline="0" dirty="0" smtClean="0">
                    <a:ln>
                      <a:noFill/>
                    </a:ln>
                    <a:solidFill>
                      <a:schemeClr val="tx1"/>
                    </a:solidFill>
                    <a:effectLst/>
                    <a:latin typeface="宋体" panose="02010600030101010101" pitchFamily="2" charset="-122"/>
                  </a:rPr>
                  <a:t>）：损失度量</a:t>
                </a:r>
                <a:r>
                  <a:rPr kumimoji="0" lang="en-US" altLang="zh-CN" sz="2000" b="0" i="0" u="none" strike="noStrike" cap="none" normalizeH="0" baseline="30000" dirty="0" smtClean="0">
                    <a:ln>
                      <a:noFill/>
                    </a:ln>
                    <a:solidFill>
                      <a:schemeClr val="tx1"/>
                    </a:solidFill>
                    <a:effectLst/>
                    <a:latin typeface="宋体" panose="02010600030101010101" pitchFamily="2" charset="-122"/>
                  </a:rPr>
                  <a:t>[18]</a:t>
                </a:r>
                <a:r>
                  <a:rPr kumimoji="0" lang="zh-CN" altLang="en-US" sz="2000" b="0" i="0" u="none" strike="noStrike" cap="none" normalizeH="0" baseline="0" dirty="0" smtClean="0">
                    <a:ln>
                      <a:noFill/>
                    </a:ln>
                    <a:solidFill>
                      <a:schemeClr val="tx1"/>
                    </a:solidFill>
                    <a:effectLst/>
                    <a:latin typeface="宋体" panose="02010600030101010101" pitchFamily="2" charset="-122"/>
                  </a:rPr>
                  <a:t>被用于计算将一个具体的数据值进行泛化时产生的信息损失量。它的表达公式为：</a:t>
                </a:r>
                <a:endParaRPr kumimoji="0" lang="en-US" altLang="zh-CN" sz="2000" b="0" i="0" u="none" strike="noStrike" cap="none" normalizeH="0" baseline="0" dirty="0" smtClean="0">
                  <a:ln>
                    <a:noFill/>
                  </a:ln>
                  <a:solidFill>
                    <a:schemeClr val="tx1"/>
                  </a:solidFill>
                  <a:effectLst/>
                  <a:latin typeface="宋体" panose="02010600030101010101" pitchFamily="2" charset="-122"/>
                </a:endParaRPr>
              </a:p>
              <a:p>
                <a:pPr lvl="0" indent="0" algn="just"/>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𝐼𝐿𝑜𝑠𝑠</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𝑔</m:t>
                              </m:r>
                            </m:sub>
                          </m:sSub>
                        </m:e>
                      </m:d>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d>
                            <m:dPr>
                              <m:begChr m:val="|"/>
                              <m:endChr m:val="|"/>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𝑔</m:t>
                                  </m:r>
                                </m:sub>
                              </m:sSub>
                            </m:e>
                          </m:d>
                          <m:r>
                            <a:rPr lang="en-US" altLang="zh-CN" sz="2000" i="1">
                              <a:latin typeface="Cambria Math" panose="02040503050406030204" pitchFamily="18" charset="0"/>
                            </a:rPr>
                            <m:t>−1</m:t>
                          </m:r>
                        </m:num>
                        <m:den>
                          <m:d>
                            <m:dPr>
                              <m:begChr m:val="|"/>
                              <m:endChr m:val="|"/>
                              <m:ctrlPr>
                                <a:rPr lang="zh-CN" altLang="zh-CN" sz="2000" i="1">
                                  <a:latin typeface="Cambria Math" panose="02040503050406030204" pitchFamily="18" charset="0"/>
                                </a:rPr>
                              </m:ctrlPr>
                            </m:dPr>
                            <m:e>
                              <m:r>
                                <a:rPr lang="en-US" altLang="zh-CN" sz="2000" i="1">
                                  <a:latin typeface="Cambria Math" panose="02040503050406030204" pitchFamily="18" charset="0"/>
                                </a:rPr>
                                <m:t>𝐷</m:t>
                              </m:r>
                              <m:d>
                                <m:dPr>
                                  <m:begChr m:val="["/>
                                  <m:endChr m:val="]"/>
                                  <m:ctrlPr>
                                    <a:rPr lang="zh-CN" altLang="zh-CN" sz="2000" i="1">
                                      <a:latin typeface="Cambria Math" panose="02040503050406030204" pitchFamily="18" charset="0"/>
                                    </a:rPr>
                                  </m:ctrlPr>
                                </m:dPr>
                                <m:e>
                                  <m:r>
                                    <a:rPr lang="en-US" altLang="zh-CN" sz="2000" i="1">
                                      <a:latin typeface="Cambria Math" panose="02040503050406030204" pitchFamily="18" charset="0"/>
                                    </a:rPr>
                                    <m:t>𝐴</m:t>
                                  </m:r>
                                </m:e>
                              </m:d>
                            </m:e>
                          </m:d>
                        </m:den>
                      </m:f>
                    </m:oMath>
                  </m:oMathPara>
                </a14:m>
                <a:endParaRPr kumimoji="0" lang="zh-CN" altLang="en-US" sz="2000" b="0" i="0" u="none" strike="noStrike" cap="none" normalizeH="0" baseline="0" dirty="0" smtClean="0">
                  <a:ln>
                    <a:noFill/>
                  </a:ln>
                  <a:solidFill>
                    <a:schemeClr val="tx1"/>
                  </a:solidFill>
                  <a:effectLst/>
                </a:endParaRPr>
              </a:p>
              <a:p>
                <a:pPr marL="0" marR="0" lvl="0" indent="304800" algn="just"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Cambria Math" panose="02040503050406030204" pitchFamily="18" charset="0"/>
                  </a:rPr>
                  <a:t>	</a:t>
                </a:r>
                <a:endParaRPr kumimoji="0" lang="en-US" altLang="zh-CN" sz="2000" b="0" i="0" u="none" strike="noStrike" cap="none" normalizeH="0" baseline="0" dirty="0" smtClean="0">
                  <a:ln>
                    <a:noFill/>
                  </a:ln>
                  <a:solidFill>
                    <a:schemeClr val="tx1"/>
                  </a:solidFill>
                  <a:effectLst/>
                </a:endParaRPr>
              </a:p>
              <a:p>
                <a:pPr lvl="0" algn="just"/>
                <a:r>
                  <a:rPr kumimoji="0" lang="zh-CN" altLang="en-US" sz="2000" b="0" i="0" u="none" strike="noStrike" cap="none" normalizeH="0" baseline="0" dirty="0" smtClean="0">
                    <a:ln>
                      <a:noFill/>
                    </a:ln>
                    <a:solidFill>
                      <a:schemeClr val="tx1"/>
                    </a:solidFill>
                    <a:effectLst/>
                    <a:latin typeface="宋体" panose="02010600030101010101" pitchFamily="2" charset="-122"/>
                  </a:rPr>
                  <a:t>其中，</a:t>
                </a:r>
                <a:r>
                  <a:rPr lang="zh-CN" altLang="zh-CN" sz="2000" dirty="0"/>
                  <a:t> </a:t>
                </a:r>
                <a14:m>
                  <m:oMath xmlns:m="http://schemas.openxmlformats.org/officeDocument/2006/math">
                    <m:d>
                      <m:dPr>
                        <m:begChr m:val="|"/>
                        <m:endChr m:val="|"/>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𝑔</m:t>
                            </m:r>
                          </m:sub>
                        </m:sSub>
                      </m:e>
                    </m:d>
                  </m:oMath>
                </a14:m>
                <a:r>
                  <a:rPr kumimoji="0" lang="zh-CN" altLang="en-US" sz="2000" b="0" i="0" u="none" strike="noStrike" cap="none" normalizeH="0" baseline="0" dirty="0" smtClean="0">
                    <a:ln>
                      <a:noFill/>
                    </a:ln>
                    <a:solidFill>
                      <a:schemeClr val="tx1"/>
                    </a:solidFill>
                    <a:effectLst/>
                    <a:latin typeface="宋体" panose="02010600030101010101" pitchFamily="2" charset="-122"/>
                  </a:rPr>
                  <a:t>表示数据值</a:t>
                </a:r>
                <a:r>
                  <a:rPr kumimoji="0" lang="en-US" altLang="zh-CN" sz="2000" b="0" i="1" u="none" strike="noStrike" cap="none" normalizeH="0" baseline="0" dirty="0" smtClean="0">
                    <a:ln>
                      <a:noFill/>
                    </a:ln>
                    <a:solidFill>
                      <a:schemeClr val="tx1"/>
                    </a:solidFill>
                    <a:effectLst/>
                    <a:latin typeface="Cambria Math" panose="02040503050406030204" pitchFamily="18" charset="0"/>
                  </a:rPr>
                  <a:t>vg</a:t>
                </a:r>
                <a:r>
                  <a:rPr kumimoji="0" lang="zh-CN" altLang="en-US" sz="2000" b="0" i="0" u="none" strike="noStrike" cap="none" normalizeH="0" baseline="0" dirty="0" smtClean="0">
                    <a:ln>
                      <a:noFill/>
                    </a:ln>
                    <a:solidFill>
                      <a:schemeClr val="tx1"/>
                    </a:solidFill>
                    <a:effectLst/>
                    <a:latin typeface="宋体" panose="02010600030101010101" pitchFamily="2" charset="-122"/>
                  </a:rPr>
                  <a:t>在泛化树中包含子孙的数量，</a:t>
                </a:r>
                <a:r>
                  <a:rPr lang="zh-CN" altLang="zh-CN" sz="2000" dirty="0"/>
                  <a:t> </a:t>
                </a:r>
                <a14:m>
                  <m:oMath xmlns:m="http://schemas.openxmlformats.org/officeDocument/2006/math">
                    <m:d>
                      <m:dPr>
                        <m:begChr m:val="|"/>
                        <m:endChr m:val="|"/>
                        <m:ctrlPr>
                          <a:rPr lang="zh-CN" altLang="zh-CN" sz="2000" i="1">
                            <a:latin typeface="Cambria Math" panose="02040503050406030204" pitchFamily="18" charset="0"/>
                          </a:rPr>
                        </m:ctrlPr>
                      </m:dPr>
                      <m:e>
                        <m:r>
                          <a:rPr lang="en-US" altLang="zh-CN" sz="2000" i="1">
                            <a:latin typeface="Cambria Math" panose="02040503050406030204" pitchFamily="18" charset="0"/>
                          </a:rPr>
                          <m:t>𝐷</m:t>
                        </m:r>
                        <m:d>
                          <m:dPr>
                            <m:begChr m:val="["/>
                            <m:endChr m:val="]"/>
                            <m:ctrlPr>
                              <a:rPr lang="zh-CN" altLang="zh-CN" sz="2000" i="1">
                                <a:latin typeface="Cambria Math" panose="02040503050406030204" pitchFamily="18" charset="0"/>
                              </a:rPr>
                            </m:ctrlPr>
                          </m:dPr>
                          <m:e>
                            <m:r>
                              <a:rPr lang="en-US" altLang="zh-CN" sz="2000" i="1">
                                <a:latin typeface="Cambria Math" panose="02040503050406030204" pitchFamily="18" charset="0"/>
                              </a:rPr>
                              <m:t>𝐴</m:t>
                            </m:r>
                          </m:e>
                        </m:d>
                      </m:e>
                    </m:d>
                  </m:oMath>
                </a14:m>
                <a:r>
                  <a:rPr kumimoji="0" lang="zh-CN" altLang="en-US" sz="2000" b="0" i="0" u="none" strike="noStrike" cap="none" normalizeH="0" baseline="0" dirty="0" smtClean="0">
                    <a:ln>
                      <a:noFill/>
                    </a:ln>
                    <a:solidFill>
                      <a:schemeClr val="tx1"/>
                    </a:solidFill>
                    <a:effectLst/>
                    <a:latin typeface="宋体" panose="02010600030101010101" pitchFamily="2" charset="-122"/>
                  </a:rPr>
                  <a:t>表示属性</a:t>
                </a:r>
                <a:r>
                  <a:rPr kumimoji="0" lang="en-US" altLang="zh-CN" sz="2000" b="0" i="0" u="none" strike="noStrike" cap="none" normalizeH="0" baseline="0" dirty="0" smtClean="0">
                    <a:ln>
                      <a:noFill/>
                    </a:ln>
                    <a:solidFill>
                      <a:schemeClr val="tx1"/>
                    </a:solidFill>
                    <a:effectLst/>
                    <a:latin typeface="宋体" panose="02010600030101010101" pitchFamily="2" charset="-122"/>
                  </a:rPr>
                  <a:t>A</a:t>
                </a:r>
                <a:r>
                  <a:rPr kumimoji="0" lang="zh-CN" altLang="en-US" sz="2000" b="0" i="0" u="none" strike="noStrike" cap="none" normalizeH="0" baseline="0" dirty="0" smtClean="0">
                    <a:ln>
                      <a:noFill/>
                    </a:ln>
                    <a:solidFill>
                      <a:schemeClr val="tx1"/>
                    </a:solidFill>
                    <a:effectLst/>
                    <a:latin typeface="宋体" panose="02010600030101010101" pitchFamily="2" charset="-122"/>
                  </a:rPr>
                  <a:t>中值域包含值的数量。</a:t>
                </a:r>
                <a:endParaRPr kumimoji="0" lang="zh-CN" altLang="en-US" sz="2000" b="0" i="0" u="none" strike="noStrike" cap="none" normalizeH="0" baseline="0" dirty="0" smtClean="0">
                  <a:ln>
                    <a:noFill/>
                  </a:ln>
                  <a:solidFill>
                    <a:schemeClr val="tx1"/>
                  </a:solidFill>
                  <a:effectLst/>
                </a:endParaRPr>
              </a:p>
            </p:txBody>
          </p:sp>
        </mc:Choice>
        <mc:Fallback xmlns="">
          <p:sp>
            <p:nvSpPr>
              <p:cNvPr id="3" name="Rectangle 1"/>
              <p:cNvSpPr>
                <a:spLocks noRot="1" noChangeAspect="1" noMove="1" noResize="1" noEditPoints="1" noAdjustHandles="1" noChangeArrowheads="1" noChangeShapeType="1" noTextEdit="1"/>
              </p:cNvSpPr>
              <p:nvPr/>
            </p:nvSpPr>
            <p:spPr bwMode="auto">
              <a:xfrm>
                <a:off x="1892871" y="1456085"/>
                <a:ext cx="8877647" cy="4835619"/>
              </a:xfrm>
              <a:prstGeom prst="rect">
                <a:avLst/>
              </a:prstGeom>
              <a:blipFill rotWithShape="0">
                <a:blip r:embed="rId3"/>
                <a:stretch>
                  <a:fillRect l="-755" t="-126" r="-687" b="-138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79808769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362744" y="269590"/>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引入</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 name="Rectangle 1"/>
          <p:cNvSpPr>
            <a:spLocks noChangeArrowheads="1"/>
          </p:cNvSpPr>
          <p:nvPr/>
        </p:nvSpPr>
        <p:spPr bwMode="auto">
          <a:xfrm>
            <a:off x="1640501" y="1331503"/>
            <a:ext cx="867696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宋体" panose="02010600030101010101" pitchFamily="2" charset="-122"/>
                <a:cs typeface="Times New Roman" panose="02020603050405020304" pitchFamily="18" charset="0"/>
              </a:rPr>
              <a:t>差分隐私保护</a:t>
            </a:r>
            <a:r>
              <a:rPr kumimoji="0" lang="zh-CN" altLang="en-US" sz="2000" b="0" i="0" u="none" strike="noStrike" cap="none" normalizeH="0" baseline="0" dirty="0" smtClean="0">
                <a:ln>
                  <a:noFill/>
                </a:ln>
                <a:solidFill>
                  <a:srgbClr val="000000"/>
                </a:solidFill>
                <a:effectLst/>
                <a:latin typeface="宋体" panose="02010600030101010101" pitchFamily="2" charset="-122"/>
                <a:cs typeface="Times New Roman" panose="02020603050405020304" pitchFamily="18" charset="0"/>
              </a:rPr>
              <a:t>技术通过</a:t>
            </a:r>
            <a:r>
              <a:rPr kumimoji="0" lang="zh-CN" altLang="en-US" sz="2000" b="0" i="0" u="none" strike="noStrike" cap="none" normalizeH="0" baseline="0" dirty="0" smtClean="0">
                <a:ln>
                  <a:noFill/>
                </a:ln>
                <a:solidFill>
                  <a:srgbClr val="FF0000"/>
                </a:solidFill>
                <a:effectLst/>
                <a:latin typeface="宋体" panose="02010600030101010101" pitchFamily="2" charset="-122"/>
                <a:cs typeface="Times New Roman" panose="02020603050405020304" pitchFamily="18" charset="0"/>
              </a:rPr>
              <a:t>匿名</a:t>
            </a:r>
            <a:r>
              <a:rPr kumimoji="0" lang="zh-CN" altLang="en-US" sz="2000" b="0" i="0" u="none" strike="noStrike" cap="none" normalizeH="0" baseline="0" dirty="0" smtClean="0">
                <a:ln>
                  <a:noFill/>
                </a:ln>
                <a:solidFill>
                  <a:srgbClr val="000000"/>
                </a:solidFill>
                <a:effectLst/>
                <a:latin typeface="宋体" panose="02010600030101010101" pitchFamily="2" charset="-122"/>
                <a:cs typeface="Times New Roman" panose="02020603050405020304" pitchFamily="18" charset="0"/>
              </a:rPr>
              <a:t>或者添加</a:t>
            </a:r>
            <a:r>
              <a:rPr kumimoji="0" lang="zh-CN" altLang="en-US" sz="2000" b="0" i="0" u="none" strike="noStrike" cap="none" normalizeH="0" baseline="0" dirty="0" smtClean="0">
                <a:ln>
                  <a:noFill/>
                </a:ln>
                <a:solidFill>
                  <a:srgbClr val="FF0000"/>
                </a:solidFill>
                <a:effectLst/>
                <a:latin typeface="宋体" panose="02010600030101010101" pitchFamily="2" charset="-122"/>
                <a:cs typeface="Times New Roman" panose="02020603050405020304" pitchFamily="18" charset="0"/>
              </a:rPr>
              <a:t>噪音</a:t>
            </a:r>
            <a:r>
              <a:rPr kumimoji="0" lang="zh-CN" altLang="en-US" sz="2000" b="0" i="0" u="none" strike="noStrike" cap="none" normalizeH="0" baseline="0" dirty="0" smtClean="0">
                <a:ln>
                  <a:noFill/>
                </a:ln>
                <a:solidFill>
                  <a:srgbClr val="000000"/>
                </a:solidFill>
                <a:effectLst/>
                <a:latin typeface="宋体" panose="02010600030101010101" pitchFamily="2" charset="-122"/>
                <a:cs typeface="Times New Roman" panose="02020603050405020304" pitchFamily="18" charset="0"/>
              </a:rPr>
              <a:t>的方式，使得当添加或删除数据表中某个用户的信息时不会对数据的分析结果产生明显的影响。通常情况下，差分隐私相比于一般的匿名保护技术具有更加可靠的保护效果，但是在不同环境下由噪音引起的误差</a:t>
            </a:r>
            <a:r>
              <a:rPr kumimoji="0" lang="zh-CN" altLang="en-US" sz="2000" b="0" i="0" u="none" strike="noStrike" cap="none" normalizeH="0" baseline="0" dirty="0" smtClean="0">
                <a:ln>
                  <a:noFill/>
                </a:ln>
                <a:solidFill>
                  <a:srgbClr val="FF0000"/>
                </a:solidFill>
                <a:effectLst/>
                <a:latin typeface="宋体" panose="02010600030101010101" pitchFamily="2" charset="-122"/>
                <a:cs typeface="Times New Roman" panose="02020603050405020304" pitchFamily="18" charset="0"/>
              </a:rPr>
              <a:t>失真</a:t>
            </a:r>
            <a:r>
              <a:rPr kumimoji="0" lang="zh-CN" altLang="en-US" sz="2000" b="0" i="0" u="none" strike="noStrike" cap="none" normalizeH="0" baseline="0" dirty="0" smtClean="0">
                <a:ln>
                  <a:noFill/>
                </a:ln>
                <a:solidFill>
                  <a:srgbClr val="000000"/>
                </a:solidFill>
                <a:effectLst/>
                <a:latin typeface="宋体" panose="02010600030101010101" pitchFamily="2" charset="-122"/>
                <a:cs typeface="Times New Roman" panose="02020603050405020304" pitchFamily="18" charset="0"/>
              </a:rPr>
              <a:t>更加</a:t>
            </a:r>
            <a:r>
              <a:rPr kumimoji="0" lang="zh-CN" altLang="en-US" sz="2000" b="0" i="0" u="none" strike="noStrike" cap="none" normalizeH="0" baseline="0" dirty="0" smtClean="0">
                <a:ln>
                  <a:noFill/>
                </a:ln>
                <a:solidFill>
                  <a:srgbClr val="FF0000"/>
                </a:solidFill>
                <a:effectLst/>
                <a:latin typeface="宋体" panose="02010600030101010101" pitchFamily="2" charset="-122"/>
                <a:cs typeface="Times New Roman" panose="02020603050405020304" pitchFamily="18" charset="0"/>
              </a:rPr>
              <a:t>难以控制</a:t>
            </a:r>
            <a:r>
              <a:rPr kumimoji="0" lang="zh-CN" altLang="en-US" sz="2000" b="0" i="0" u="none" strike="noStrike" cap="none" normalizeH="0" baseline="0" dirty="0" smtClean="0">
                <a:ln>
                  <a:noFill/>
                </a:ln>
                <a:solidFill>
                  <a:srgbClr val="000000"/>
                </a:solidFill>
                <a:effectLst/>
                <a:latin typeface="宋体" panose="02010600030101010101" pitchFamily="2" charset="-122"/>
                <a:cs typeface="Times New Roman" panose="02020603050405020304" pitchFamily="18" charset="0"/>
              </a:rPr>
              <a:t>。</a:t>
            </a:r>
            <a:r>
              <a:rPr kumimoji="0" lang="zh-CN" altLang="en-US" sz="2000" b="0" i="0" u="none" strike="noStrike" cap="none" normalizeH="0" baseline="0" dirty="0" smtClean="0">
                <a:ln>
                  <a:noFill/>
                </a:ln>
                <a:solidFill>
                  <a:schemeClr val="tx1"/>
                </a:solidFill>
                <a:effectLst/>
              </a:rPr>
              <a:t> </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1663371" y="3256285"/>
            <a:ext cx="8674410" cy="2862322"/>
          </a:xfrm>
          <a:prstGeom prst="rect">
            <a:avLst/>
          </a:prstGeom>
        </p:spPr>
        <p:txBody>
          <a:bodyPr wrap="square">
            <a:spAutoFit/>
          </a:bodyPr>
          <a:lstStyle/>
          <a:p>
            <a:r>
              <a:rPr lang="zh-CN" altLang="zh-CN" sz="2000" kern="0" dirty="0" smtClean="0">
                <a:latin typeface="+mn-ea"/>
                <a:ea typeface="+mn-ea"/>
                <a:cs typeface="Times New Roman" panose="02020603050405020304" pitchFamily="18" charset="0"/>
              </a:rPr>
              <a:t>随着</a:t>
            </a:r>
            <a:r>
              <a:rPr lang="zh-CN" altLang="zh-CN" sz="2000" kern="0" dirty="0">
                <a:latin typeface="+mn-ea"/>
                <a:ea typeface="+mn-ea"/>
                <a:cs typeface="Times New Roman" panose="02020603050405020304" pitchFamily="18" charset="0"/>
              </a:rPr>
              <a:t>非敏感数据的增多，攻击者完全有可能设计特定的推断攻击模型来从不敏感数据推测并且还原出不公开的敏感数据</a:t>
            </a:r>
            <a:r>
              <a:rPr lang="zh-CN" altLang="zh-CN" sz="2000" kern="0" dirty="0" smtClean="0">
                <a:latin typeface="+mn-ea"/>
                <a:ea typeface="+mn-ea"/>
                <a:cs typeface="Times New Roman" panose="02020603050405020304" pitchFamily="18" charset="0"/>
              </a:rPr>
              <a:t>。</a:t>
            </a:r>
            <a:endParaRPr lang="en-US" altLang="zh-CN" sz="2000" kern="0" dirty="0" smtClean="0">
              <a:latin typeface="+mn-ea"/>
              <a:ea typeface="+mn-ea"/>
              <a:cs typeface="Times New Roman" panose="02020603050405020304" pitchFamily="18" charset="0"/>
            </a:endParaRPr>
          </a:p>
          <a:p>
            <a:endParaRPr lang="en-US" altLang="zh-CN" sz="2000" kern="0" dirty="0" smtClean="0">
              <a:latin typeface="+mn-ea"/>
              <a:ea typeface="+mn-ea"/>
              <a:cs typeface="Times New Roman" panose="02020603050405020304" pitchFamily="18" charset="0"/>
            </a:endParaRPr>
          </a:p>
          <a:p>
            <a:r>
              <a:rPr lang="zh-CN" altLang="zh-CN" sz="2000" kern="0" dirty="0" smtClean="0">
                <a:latin typeface="+mn-ea"/>
                <a:ea typeface="+mn-ea"/>
                <a:cs typeface="Times New Roman" panose="02020603050405020304" pitchFamily="18" charset="0"/>
              </a:rPr>
              <a:t>传统</a:t>
            </a:r>
            <a:r>
              <a:rPr lang="zh-CN" altLang="zh-CN" sz="2000" kern="0" dirty="0">
                <a:latin typeface="+mn-ea"/>
                <a:ea typeface="+mn-ea"/>
                <a:cs typeface="Times New Roman" panose="02020603050405020304" pitchFamily="18" charset="0"/>
              </a:rPr>
              <a:t>的诸如</a:t>
            </a:r>
            <a:r>
              <a:rPr lang="en-US" altLang="zh-CN" sz="2000" kern="0" dirty="0">
                <a:solidFill>
                  <a:srgbClr val="FF0000"/>
                </a:solidFill>
                <a:latin typeface="+mn-ea"/>
                <a:ea typeface="+mn-ea"/>
                <a:cs typeface="Times New Roman" panose="02020603050405020304" pitchFamily="18" charset="0"/>
              </a:rPr>
              <a:t>k-</a:t>
            </a:r>
            <a:r>
              <a:rPr lang="zh-CN" altLang="zh-CN" sz="2000" kern="0" dirty="0">
                <a:solidFill>
                  <a:srgbClr val="FF0000"/>
                </a:solidFill>
                <a:latin typeface="+mn-ea"/>
                <a:ea typeface="+mn-ea"/>
                <a:cs typeface="Times New Roman" panose="02020603050405020304" pitchFamily="18" charset="0"/>
              </a:rPr>
              <a:t>匿名化</a:t>
            </a:r>
            <a:r>
              <a:rPr lang="zh-CN" altLang="zh-CN" sz="2000" kern="0" dirty="0">
                <a:latin typeface="+mn-ea"/>
                <a:ea typeface="+mn-ea"/>
                <a:cs typeface="Times New Roman" panose="02020603050405020304" pitchFamily="18" charset="0"/>
              </a:rPr>
              <a:t>及</a:t>
            </a:r>
            <a:r>
              <a:rPr lang="zh-CN" altLang="zh-CN" sz="2000" kern="0" dirty="0">
                <a:solidFill>
                  <a:srgbClr val="FF0000"/>
                </a:solidFill>
                <a:latin typeface="+mn-ea"/>
                <a:ea typeface="+mn-ea"/>
                <a:cs typeface="Times New Roman" panose="02020603050405020304" pitchFamily="18" charset="0"/>
              </a:rPr>
              <a:t>差分隐私</a:t>
            </a:r>
            <a:r>
              <a:rPr lang="zh-CN" altLang="zh-CN" sz="2000" kern="0" dirty="0">
                <a:latin typeface="+mn-ea"/>
                <a:ea typeface="+mn-ea"/>
                <a:cs typeface="Times New Roman" panose="02020603050405020304" pitchFamily="18" charset="0"/>
              </a:rPr>
              <a:t>等静态数据保护方法在</a:t>
            </a:r>
            <a:r>
              <a:rPr lang="zh-CN" altLang="zh-CN" sz="2000" kern="0" dirty="0">
                <a:solidFill>
                  <a:srgbClr val="FF0000"/>
                </a:solidFill>
                <a:latin typeface="+mn-ea"/>
                <a:ea typeface="+mn-ea"/>
                <a:cs typeface="Times New Roman" panose="02020603050405020304" pitchFamily="18" charset="0"/>
              </a:rPr>
              <a:t>实时性</a:t>
            </a:r>
            <a:r>
              <a:rPr lang="zh-CN" altLang="zh-CN" sz="2000" kern="0" dirty="0">
                <a:latin typeface="+mn-ea"/>
                <a:ea typeface="+mn-ea"/>
                <a:cs typeface="Times New Roman" panose="02020603050405020304" pitchFamily="18" charset="0"/>
              </a:rPr>
              <a:t>和</a:t>
            </a:r>
            <a:r>
              <a:rPr lang="zh-CN" altLang="zh-CN" sz="2000" kern="0" dirty="0">
                <a:solidFill>
                  <a:srgbClr val="FF0000"/>
                </a:solidFill>
                <a:latin typeface="+mn-ea"/>
                <a:ea typeface="+mn-ea"/>
                <a:cs typeface="Times New Roman" panose="02020603050405020304" pitchFamily="18" charset="0"/>
              </a:rPr>
              <a:t>数据可用性</a:t>
            </a:r>
            <a:r>
              <a:rPr lang="zh-CN" altLang="zh-CN" sz="2000" kern="0" dirty="0">
                <a:latin typeface="+mn-ea"/>
                <a:ea typeface="+mn-ea"/>
                <a:cs typeface="Times New Roman" panose="02020603050405020304" pitchFamily="18" charset="0"/>
              </a:rPr>
              <a:t>上无法满足</a:t>
            </a:r>
            <a:r>
              <a:rPr lang="zh-CN" altLang="zh-CN" sz="2000" kern="0" dirty="0">
                <a:solidFill>
                  <a:srgbClr val="FF0000"/>
                </a:solidFill>
                <a:latin typeface="+mn-ea"/>
                <a:ea typeface="+mn-ea"/>
                <a:cs typeface="Times New Roman" panose="02020603050405020304" pitchFamily="18" charset="0"/>
              </a:rPr>
              <a:t>生产环境</a:t>
            </a:r>
            <a:r>
              <a:rPr lang="zh-CN" altLang="zh-CN" sz="2000" kern="0" dirty="0">
                <a:latin typeface="+mn-ea"/>
                <a:ea typeface="+mn-ea"/>
                <a:cs typeface="Times New Roman" panose="02020603050405020304" pitchFamily="18" charset="0"/>
              </a:rPr>
              <a:t>等的要求</a:t>
            </a:r>
            <a:r>
              <a:rPr lang="zh-CN" altLang="zh-CN" sz="2000" kern="0" dirty="0" smtClean="0">
                <a:latin typeface="+mn-ea"/>
                <a:ea typeface="+mn-ea"/>
                <a:cs typeface="Times New Roman" panose="02020603050405020304" pitchFamily="18" charset="0"/>
              </a:rPr>
              <a:t>。</a:t>
            </a:r>
            <a:endParaRPr lang="en-US" altLang="zh-CN" sz="2000" kern="0" dirty="0" smtClean="0">
              <a:latin typeface="+mn-ea"/>
              <a:ea typeface="+mn-ea"/>
              <a:cs typeface="Times New Roman" panose="02020603050405020304" pitchFamily="18" charset="0"/>
            </a:endParaRPr>
          </a:p>
          <a:p>
            <a:endParaRPr lang="en-US" altLang="zh-CN" sz="2000" kern="0" dirty="0" smtClean="0">
              <a:latin typeface="+mn-ea"/>
              <a:ea typeface="+mn-ea"/>
              <a:cs typeface="Times New Roman" panose="02020603050405020304" pitchFamily="18" charset="0"/>
            </a:endParaRPr>
          </a:p>
          <a:p>
            <a:endParaRPr lang="en-US" altLang="zh-CN" sz="2000" kern="0" dirty="0" smtClean="0">
              <a:latin typeface="+mn-ea"/>
              <a:ea typeface="+mn-ea"/>
              <a:cs typeface="Times New Roman" panose="02020603050405020304" pitchFamily="18" charset="0"/>
            </a:endParaRPr>
          </a:p>
          <a:p>
            <a:r>
              <a:rPr lang="zh-CN" altLang="zh-CN" sz="2000" kern="0" dirty="0" smtClean="0">
                <a:latin typeface="+mn-ea"/>
                <a:ea typeface="+mn-ea"/>
                <a:cs typeface="Times New Roman" panose="02020603050405020304" pitchFamily="18" charset="0"/>
              </a:rPr>
              <a:t>故</a:t>
            </a:r>
            <a:r>
              <a:rPr lang="zh-CN" altLang="zh-CN" sz="2000" kern="0" dirty="0">
                <a:latin typeface="+mn-ea"/>
                <a:ea typeface="+mn-ea"/>
                <a:cs typeface="Times New Roman" panose="02020603050405020304" pitchFamily="18" charset="0"/>
              </a:rPr>
              <a:t>提出了基于人工智能的隐私数据保护模型，结合人工智能，动态地学习和防御针对数据隐私的推断攻击。</a:t>
            </a:r>
            <a:endParaRPr lang="zh-CN" altLang="en-US" sz="2000" dirty="0">
              <a:latin typeface="+mn-ea"/>
              <a:ea typeface="+mn-ea"/>
            </a:endParaRPr>
          </a:p>
        </p:txBody>
      </p:sp>
    </p:spTree>
    <p:extLst>
      <p:ext uri="{BB962C8B-B14F-4D97-AF65-F5344CB8AC3E}">
        <p14:creationId xmlns:p14="http://schemas.microsoft.com/office/powerpoint/2010/main" val="111877099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40.pptx"/>
</p:tagLst>
</file>

<file path=ppt/theme/theme1.xml><?xml version="1.0" encoding="utf-8"?>
<a:theme xmlns:a="http://schemas.openxmlformats.org/drawingml/2006/main" name="第一PPT，www.1ppt.com">
  <a:themeElements>
    <a:clrScheme name="自定义 18">
      <a:dk1>
        <a:sysClr val="windowText" lastClr="000000"/>
      </a:dk1>
      <a:lt1>
        <a:sysClr val="window" lastClr="FFFFFF"/>
      </a:lt1>
      <a:dk2>
        <a:srgbClr val="44546A"/>
      </a:dk2>
      <a:lt2>
        <a:srgbClr val="E7E6E6"/>
      </a:lt2>
      <a:accent1>
        <a:srgbClr val="55EEFB"/>
      </a:accent1>
      <a:accent2>
        <a:srgbClr val="00A7FB"/>
      </a:accent2>
      <a:accent3>
        <a:srgbClr val="006397"/>
      </a:accent3>
      <a:accent4>
        <a:srgbClr val="55EEFB"/>
      </a:accent4>
      <a:accent5>
        <a:srgbClr val="00A7FB"/>
      </a:accent5>
      <a:accent6>
        <a:srgbClr val="006397"/>
      </a:accent6>
      <a:hlink>
        <a:srgbClr val="55EEFB"/>
      </a:hlink>
      <a:folHlink>
        <a:srgbClr val="00A7F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2055</Words>
  <Application>Microsoft Office PowerPoint</Application>
  <PresentationFormat>自定义</PresentationFormat>
  <Paragraphs>169</Paragraphs>
  <Slides>18</Slides>
  <Notes>16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33" baseType="lpstr">
      <vt:lpstr>方正正准黑简体</vt:lpstr>
      <vt:lpstr>华文黑体</vt:lpstr>
      <vt:lpstr>宋体</vt:lpstr>
      <vt:lpstr>微软雅黑</vt:lpstr>
      <vt:lpstr>Agency FB</vt:lpstr>
      <vt:lpstr>Arial</vt:lpstr>
      <vt:lpstr>Calibri</vt:lpstr>
      <vt:lpstr>Calibri Light</vt:lpstr>
      <vt:lpstr>Cambria Math</vt:lpstr>
      <vt:lpstr>Franklin Gothic Book</vt:lpstr>
      <vt:lpstr>Impact</vt:lpstr>
      <vt:lpstr>Raavi</vt:lpstr>
      <vt:lpstr>Times New Roman</vt:lpstr>
      <vt:lpstr>第一PPT，www.1ppt.com</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记事本工作汇报</dc:title>
  <dc:creator/>
  <cp:keywords>第一PPT模板网-WWW.1PPT.COM</cp:keywords>
  <cp:lastModifiedBy/>
  <cp:revision>1</cp:revision>
  <dcterms:created xsi:type="dcterms:W3CDTF">2016-10-17T14:00:15Z</dcterms:created>
  <dcterms:modified xsi:type="dcterms:W3CDTF">2018-09-11T02:55:12Z</dcterms:modified>
</cp:coreProperties>
</file>