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99" r:id="rId4"/>
    <p:sldId id="302" r:id="rId5"/>
    <p:sldId id="448" r:id="rId6"/>
    <p:sldId id="449" r:id="rId7"/>
    <p:sldId id="394" r:id="rId8"/>
    <p:sldId id="450" r:id="rId9"/>
    <p:sldId id="468" r:id="rId10"/>
    <p:sldId id="469" r:id="rId12"/>
    <p:sldId id="451" r:id="rId13"/>
    <p:sldId id="452" r:id="rId14"/>
    <p:sldId id="453" r:id="rId15"/>
    <p:sldId id="454" r:id="rId16"/>
    <p:sldId id="455" r:id="rId17"/>
    <p:sldId id="456" r:id="rId18"/>
    <p:sldId id="457" r:id="rId19"/>
    <p:sldId id="458" r:id="rId20"/>
    <p:sldId id="342" r:id="rId21"/>
    <p:sldId id="430" r:id="rId22"/>
    <p:sldId id="461" r:id="rId23"/>
    <p:sldId id="312" r:id="rId24"/>
    <p:sldId id="431" r:id="rId25"/>
    <p:sldId id="345" r:id="rId26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91D4"/>
    <a:srgbClr val="0091F6"/>
    <a:srgbClr val="0081DC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756" y="60"/>
      </p:cViewPr>
      <p:guideLst>
        <p:guide orient="horz" pos="2160"/>
        <p:guide pos="3840"/>
        <p:guide pos="778"/>
        <p:guide pos="6945"/>
        <p:guide orient="horz" pos="1004"/>
        <p:guide orient="horz" pos="672"/>
        <p:guide orient="horz" pos="3798"/>
        <p:guide pos="7550"/>
        <p:guide pos="1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D0158AE-9BE6-4AFE-B54B-125E86E84EE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6" name="Date Placeholder 3"/>
          <p:cNvSpPr>
            <a:spLocks noGrp="1" noChangeArrowhead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1F02D92-E329-49BF-9627-5480C7AFC1B6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8BB1A23-241D-48C1-AD31-C901D20F38C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Date Placeholder 3"/>
          <p:cNvSpPr>
            <a:spLocks noGrp="1" noChangeArrowhead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FC5488-94E4-4E3C-B720-B44092C9C31A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FF5A96A-2182-44CB-A758-37CF015D9B4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Date Placeholder 3"/>
          <p:cNvSpPr>
            <a:spLocks noGrp="1" noChangeArrowhead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F8742C-D097-43A2-858A-09573A6CB9D9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F843B73-86CA-43DF-93E6-13BF2A93D7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Date Placeholder 3"/>
          <p:cNvSpPr>
            <a:spLocks noGrp="1" noChangeArrowhead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30211CB-92DC-4E25-BA9B-CDA0B7C0FC06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27A74AD-0EEB-4484-BF71-DB20220C321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Date Placeholder 3"/>
          <p:cNvSpPr>
            <a:spLocks noGrp="1" noChangeArrowhead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E8A328C-2671-41F7-8915-3A8C442EBF71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1D030EC-ECCC-45AE-91C0-A809D7FF362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Date Placeholder 3"/>
          <p:cNvSpPr>
            <a:spLocks noGrp="1" noChangeArrowhead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718B7E-CBBC-4769-BFCD-E5391FD73BF2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23E7F87-42D4-4624-91F8-DD627AE0DC8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Date Placeholder 3"/>
          <p:cNvSpPr>
            <a:spLocks noGrp="1" noChangeArrowheads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6742388-E752-43A9-9063-B3B530767DFB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5782ACF-0618-494A-B1A1-A72BAAE7077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93090A2-3CE6-4F4F-92C7-A7C577DE5A7E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6A1ACE-60B0-412D-8965-333495B55F2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Date Placeholder 3"/>
          <p:cNvSpPr>
            <a:spLocks noGrp="1" noChangeArrowhead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B96BBF-912F-424F-9993-6E69D832C6D5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94AA1DF-0916-46CB-A1CD-B43034DACD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 noChangeArrowhead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8B9722F-F4AF-4CAB-885E-5020C7BA066E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B0E4E0A-5ABD-4B25-802B-77ECDA4289B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Date Placeholder 3"/>
          <p:cNvSpPr>
            <a:spLocks noGrp="1" noChangeArrowheads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99A2384-CB0F-4F21-BB71-00385355EBEB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EBDC950-C549-4248-B935-56B6AC21119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Date Placeholder 3"/>
          <p:cNvSpPr>
            <a:spLocks noGrp="1" noChangeArrowheads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03DFD2-9AA4-4E4F-82B8-D65951841BA4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88E1EC-0DFE-4E3E-B63A-82006B75DC3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Click to edit Master title style</a:t>
            </a:r>
            <a:endParaRPr lang="zh-CN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Click to edit Master text styles</a:t>
            </a:r>
            <a:endParaRPr lang="zh-CN" altLang="zh-CN" dirty="0"/>
          </a:p>
          <a:p>
            <a:pPr lvl="1"/>
            <a:r>
              <a:rPr lang="zh-CN" altLang="zh-CN" dirty="0"/>
              <a:t>Second level</a:t>
            </a:r>
            <a:endParaRPr lang="zh-CN" altLang="zh-CN" dirty="0"/>
          </a:p>
          <a:p>
            <a:pPr lvl="2"/>
            <a:r>
              <a:rPr lang="zh-CN" altLang="zh-CN" dirty="0"/>
              <a:t>Third level</a:t>
            </a:r>
            <a:endParaRPr lang="zh-CN" altLang="zh-CN" dirty="0"/>
          </a:p>
          <a:p>
            <a:pPr lvl="3"/>
            <a:r>
              <a:rPr lang="zh-CN" altLang="zh-CN" dirty="0"/>
              <a:t>Fourth level</a:t>
            </a:r>
            <a:endParaRPr lang="zh-CN" altLang="zh-CN" dirty="0"/>
          </a:p>
          <a:p>
            <a:pPr lvl="4"/>
            <a:r>
              <a:rPr lang="zh-CN" altLang="zh-CN" dirty="0"/>
              <a:t>Fifth level</a:t>
            </a:r>
            <a:endParaRPr lang="zh-CN" altLang="zh-CN" dirty="0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42FD6AD-F448-4B8C-9BC9-4FFF885F759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sldNum="0" hdr="0" ftr="0" dt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D8D8"/>
          </a:solidFill>
          <a:ln w="12700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</a:endParaRPr>
          </a:p>
        </p:txBody>
      </p:sp>
      <p:sp>
        <p:nvSpPr>
          <p:cNvPr id="15363" name="Rectangle 3"/>
          <p:cNvSpPr/>
          <p:nvPr/>
        </p:nvSpPr>
        <p:spPr>
          <a:xfrm>
            <a:off x="635" y="0"/>
            <a:ext cx="12192000" cy="6858000"/>
          </a:xfrm>
          <a:prstGeom prst="rect">
            <a:avLst/>
          </a:prstGeom>
          <a:solidFill>
            <a:srgbClr val="F2F2F2">
              <a:alpha val="69019"/>
            </a:srgbClr>
          </a:solidFill>
          <a:ln w="12700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</a:endParaRPr>
          </a:p>
        </p:txBody>
      </p:sp>
      <p:sp>
        <p:nvSpPr>
          <p:cNvPr id="15367" name="TextBox 4"/>
          <p:cNvSpPr/>
          <p:nvPr/>
        </p:nvSpPr>
        <p:spPr>
          <a:xfrm>
            <a:off x="1796416" y="2385060"/>
            <a:ext cx="8597900" cy="13220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4000" dirty="0">
                <a:solidFill>
                  <a:srgbClr val="3F3F3F"/>
                </a:solidFill>
                <a:latin typeface="等线" panose="02010600030101010101" charset="-122"/>
                <a:ea typeface="等线" panose="02010600030101010101" charset="-122"/>
                <a:sym typeface="GeosansLight" pitchFamily="2" charset="0"/>
              </a:rPr>
              <a:t>基于</a:t>
            </a:r>
            <a:r>
              <a:rPr lang="en-US" altLang="zh-CN" sz="4000" dirty="0">
                <a:solidFill>
                  <a:srgbClr val="3F3F3F"/>
                </a:solidFill>
                <a:latin typeface="等线" panose="02010600030101010101" charset="-122"/>
                <a:ea typeface="等线" panose="02010600030101010101" charset="-122"/>
                <a:sym typeface="GeosansLight" pitchFamily="2" charset="0"/>
              </a:rPr>
              <a:t>CryptDB</a:t>
            </a:r>
            <a:r>
              <a:rPr lang="zh-CN" sz="4000" dirty="0">
                <a:solidFill>
                  <a:srgbClr val="3F3F3F"/>
                </a:solidFill>
                <a:latin typeface="等线" panose="02010600030101010101" charset="-122"/>
                <a:ea typeface="等线" panose="02010600030101010101" charset="-122"/>
                <a:sym typeface="GeosansLight" pitchFamily="2" charset="0"/>
              </a:rPr>
              <a:t>的加密数据功能保全系统</a:t>
            </a:r>
            <a:endParaRPr lang="zh-CN" sz="4000" dirty="0">
              <a:solidFill>
                <a:srgbClr val="3F3F3F"/>
              </a:solidFill>
              <a:latin typeface="等线" panose="02010600030101010101" charset="-122"/>
              <a:ea typeface="等线" panose="02010600030101010101" charset="-122"/>
              <a:sym typeface="GeosansLight" pitchFamily="2" charset="0"/>
            </a:endParaRPr>
          </a:p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4000" dirty="0">
                <a:solidFill>
                  <a:srgbClr val="3F3F3F"/>
                </a:solidFill>
                <a:latin typeface="等线" panose="02010600030101010101" charset="-122"/>
                <a:ea typeface="等线" panose="02010600030101010101" charset="-122"/>
                <a:sym typeface="GeosansLight" pitchFamily="2" charset="0"/>
              </a:rPr>
              <a:t>的设计与实现</a:t>
            </a:r>
            <a:endParaRPr lang="zh-CN" sz="4000" dirty="0">
              <a:solidFill>
                <a:srgbClr val="3F3F3F"/>
              </a:solidFill>
              <a:latin typeface="等线" panose="02010600030101010101" charset="-122"/>
              <a:ea typeface="等线" panose="02010600030101010101" charset="-122"/>
              <a:sym typeface="GeosansLight" pitchFamily="2" charset="0"/>
            </a:endParaRPr>
          </a:p>
        </p:txBody>
      </p:sp>
      <p:sp>
        <p:nvSpPr>
          <p:cNvPr id="15365" name="TextBox 6"/>
          <p:cNvSpPr/>
          <p:nvPr/>
        </p:nvSpPr>
        <p:spPr>
          <a:xfrm>
            <a:off x="4686300" y="3854450"/>
            <a:ext cx="2820670" cy="398780"/>
          </a:xfrm>
          <a:prstGeom prst="rect">
            <a:avLst/>
          </a:prstGeom>
          <a:solidFill>
            <a:srgbClr val="0091D4"/>
          </a:solidFill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软件工程</a:t>
            </a:r>
            <a:r>
              <a:rPr lang="en-US" altLang="zh-CN" sz="20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2014</a:t>
            </a:r>
            <a:r>
              <a:rPr lang="zh-CN" altLang="en-US" sz="20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级 张涵一</a:t>
            </a:r>
            <a:endParaRPr lang="zh-CN" altLang="en-US" sz="20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  <p:sp>
        <p:nvSpPr>
          <p:cNvPr id="2" name="TextBox 4"/>
          <p:cNvSpPr/>
          <p:nvPr/>
        </p:nvSpPr>
        <p:spPr>
          <a:xfrm>
            <a:off x="3767456" y="1816100"/>
            <a:ext cx="465836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rgbClr val="3F3F3F"/>
                </a:solidFill>
                <a:latin typeface="等线" panose="02010600030101010101" charset="-122"/>
                <a:ea typeface="等线" panose="02010600030101010101" charset="-122"/>
                <a:sym typeface="GeosansLight" pitchFamily="2" charset="0"/>
              </a:rPr>
              <a:t>本科毕业设计(论文)结题答辩</a:t>
            </a:r>
            <a:endParaRPr lang="zh-CN" altLang="en-US" dirty="0">
              <a:solidFill>
                <a:srgbClr val="3F3F3F"/>
              </a:solidFill>
              <a:latin typeface="等线" panose="02010600030101010101" charset="-122"/>
              <a:ea typeface="等线" panose="02010600030101010101" charset="-122"/>
              <a:sym typeface="GeosansLight" pitchFamily="2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7" name="标题 3"/>
          <p:cNvSpPr txBox="1"/>
          <p:nvPr/>
        </p:nvSpPr>
        <p:spPr>
          <a:xfrm>
            <a:off x="838200" y="735013"/>
            <a:ext cx="10515600" cy="6651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914400" lvl="0" indent="-91440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91D4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2 –</a:t>
            </a:r>
            <a:r>
              <a:rPr lang="zh-CN" sz="2400" b="1" dirty="0">
                <a:solidFill>
                  <a:srgbClr val="0091D4"/>
                </a:solidFill>
                <a:latin typeface="等线" panose="02010600030101010101" charset="-122"/>
                <a:ea typeface="等线" panose="02010600030101010101" charset="-122"/>
                <a:sym typeface="Open Sans" panose="020B0606030504020204" pitchFamily="34" charset="0"/>
              </a:rPr>
              <a:t>系统设计与实现（数据库）</a:t>
            </a:r>
            <a:endParaRPr lang="zh-CN" sz="2400" b="1" dirty="0">
              <a:solidFill>
                <a:srgbClr val="0091D4"/>
              </a:solidFill>
              <a:latin typeface="等线" panose="02010600030101010101" charset="-122"/>
              <a:ea typeface="等线" panose="02010600030101010101" charset="-122"/>
              <a:sym typeface="Open Sans" panose="020B060603050402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838200" y="1400175"/>
            <a:ext cx="100647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文本框 8"/>
          <p:cNvSpPr txBox="1"/>
          <p:nvPr/>
        </p:nvSpPr>
        <p:spPr>
          <a:xfrm>
            <a:off x="838200" y="1594485"/>
            <a:ext cx="11147425" cy="56311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sz="2400" dirty="0">
                <a:latin typeface="等线" panose="02010600030101010101" charset="-122"/>
                <a:ea typeface="等线" panose="02010600030101010101" charset="-122"/>
              </a:rPr>
              <a:t>1.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一张明文表对应一张密文表，且密文表中数据均为密文</a:t>
            </a:r>
            <a:endParaRPr lang="zh-CN" altLang="en-US" sz="24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</a:rPr>
              <a:t>	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（资源节约，数据库端绝对的安全）</a:t>
            </a:r>
            <a:endParaRPr lang="zh-CN" altLang="en-US" sz="24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</a:rPr>
              <a:t>2.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字段是否需要加密，取决于字段是否为敏感数据（</a:t>
            </a: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</a:rPr>
              <a:t>orderid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、</a:t>
            </a: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</a:rPr>
              <a:t>tel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）</a:t>
            </a:r>
            <a:endParaRPr lang="zh-CN" altLang="en-US" sz="24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</a:rPr>
              <a:t>	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（只对敏感数据加密，保证系统的效率）</a:t>
            </a:r>
            <a:endParaRPr lang="zh-CN" altLang="en-US" sz="24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</a:rPr>
              <a:t>3.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字段以几种方式加密，取决于字段可能进行的操作（</a:t>
            </a: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</a:rPr>
              <a:t>idnumber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、</a:t>
            </a: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</a:rPr>
              <a:t>income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）</a:t>
            </a:r>
            <a:endParaRPr lang="zh-CN" altLang="en-US" sz="24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</a:rPr>
              <a:t>	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（高需求字段低安全，低需求字段高安全，保证系统的安全性）</a:t>
            </a:r>
            <a:endParaRPr lang="zh-CN" altLang="en-US" sz="24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</a:rPr>
              <a:t>4.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权限控制的实现，密文表加入</a:t>
            </a: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</a:rPr>
              <a:t>userid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字段</a:t>
            </a:r>
            <a:endParaRPr lang="zh-CN" altLang="en-US" sz="24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</a:rPr>
              <a:t>5.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字段类型与长度，依据加密算法密文规定，</a:t>
            </a: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</a:rPr>
              <a:t>varchar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（</a:t>
            </a: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</a:rPr>
              <a:t>255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）</a:t>
            </a:r>
            <a:endParaRPr lang="zh-CN" altLang="en-US" sz="24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</a:rPr>
              <a:t>6.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表名与列名的加密，一一映射（提高系统效率，避免表名列名的加密解密）</a:t>
            </a:r>
            <a:endParaRPr lang="zh-CN" altLang="en-US" sz="24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7" name="标题 3"/>
          <p:cNvSpPr txBox="1"/>
          <p:nvPr/>
        </p:nvSpPr>
        <p:spPr>
          <a:xfrm>
            <a:off x="838200" y="735013"/>
            <a:ext cx="10515600" cy="6651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914400" lvl="0" indent="-91440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91D4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2 –</a:t>
            </a:r>
            <a:r>
              <a:rPr lang="zh-CN" sz="2400" b="1" dirty="0">
                <a:solidFill>
                  <a:srgbClr val="0091D4"/>
                </a:solidFill>
                <a:latin typeface="等线" panose="02010600030101010101" charset="-122"/>
                <a:ea typeface="等线" panose="02010600030101010101" charset="-122"/>
                <a:sym typeface="Open Sans" panose="020B0606030504020204" pitchFamily="34" charset="0"/>
              </a:rPr>
              <a:t>系统设计与实现（代理层）</a:t>
            </a:r>
            <a:endParaRPr lang="zh-CN" sz="2400" b="1" dirty="0">
              <a:solidFill>
                <a:srgbClr val="0091D4"/>
              </a:solidFill>
              <a:latin typeface="等线" panose="02010600030101010101" charset="-122"/>
              <a:ea typeface="等线" panose="02010600030101010101" charset="-122"/>
              <a:sym typeface="Open Sans" panose="020B060603050402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838200" y="1400175"/>
            <a:ext cx="100647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文本框 8"/>
          <p:cNvSpPr txBox="1"/>
          <p:nvPr/>
        </p:nvSpPr>
        <p:spPr>
          <a:xfrm>
            <a:off x="838200" y="1594485"/>
            <a:ext cx="11147425" cy="49847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系统采用的加密算法：</a:t>
            </a:r>
            <a:endParaRPr lang="zh-CN" altLang="en-US" sz="24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</a:rPr>
              <a:t>	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</a:rPr>
              <a:t>1.AES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，国际加密标准，实现明文与密文的一一对应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</a:rPr>
              <a:t>	2.Paillier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，明文与密文无法一一对应，但可以实现密文的大小比较，数乘，加法等操作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</a:rPr>
              <a:t>	3.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循环移位置换加密算法（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</a:rPr>
              <a:t>Enc3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）只能实现数据密文的格式保全，用户有特定需要时使用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</a:rPr>
              <a:t>	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安全性：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</a:rPr>
              <a:t>AES&gt;Paillier&gt;Enc3       </a:t>
            </a:r>
            <a:endParaRPr lang="en-US" altLang="zh-CN" sz="20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</a:rPr>
              <a:t>	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实现功能：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</a:rPr>
              <a:t>Paillier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（密文计算） 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</a:rPr>
              <a:t>AES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（相等判断） 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</a:rPr>
              <a:t>Enc3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（相等判断）</a:t>
            </a:r>
            <a:endParaRPr lang="en-US" altLang="zh-CN" sz="20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</a:rPr>
              <a:t>	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按列加密保证了不需要实现计算的列的安全强度是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</a:rPr>
              <a:t>AES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标准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</a:rPr>
              <a:t>	                              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需要实现计算的列的安全强度是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</a:rPr>
              <a:t>Paillier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标准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</a:rPr>
              <a:t>	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由于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</a:rPr>
              <a:t>P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加密不能实现比较相等，故需要实现计算的列应以有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</a:rPr>
              <a:t>2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个加密列</a:t>
            </a:r>
            <a:endParaRPr lang="zh-CN" altLang="en-US" sz="24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7" name="标题 3"/>
          <p:cNvSpPr txBox="1"/>
          <p:nvPr/>
        </p:nvSpPr>
        <p:spPr>
          <a:xfrm>
            <a:off x="838200" y="735013"/>
            <a:ext cx="10515600" cy="6651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914400" lvl="0" indent="-91440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91D4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2 –</a:t>
            </a:r>
            <a:r>
              <a:rPr lang="zh-CN" sz="2400" b="1" dirty="0">
                <a:solidFill>
                  <a:srgbClr val="0091D4"/>
                </a:solidFill>
                <a:latin typeface="等线" panose="02010600030101010101" charset="-122"/>
                <a:ea typeface="等线" panose="02010600030101010101" charset="-122"/>
                <a:sym typeface="Open Sans" panose="020B0606030504020204" pitchFamily="34" charset="0"/>
              </a:rPr>
              <a:t>系统设计与实现（代理层）</a:t>
            </a:r>
            <a:endParaRPr lang="zh-CN" sz="2400" b="1" dirty="0">
              <a:solidFill>
                <a:srgbClr val="0091D4"/>
              </a:solidFill>
              <a:latin typeface="等线" panose="02010600030101010101" charset="-122"/>
              <a:ea typeface="等线" panose="02010600030101010101" charset="-122"/>
              <a:sym typeface="Open Sans" panose="020B060603050402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838200" y="1400175"/>
            <a:ext cx="100647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文本框 8"/>
          <p:cNvSpPr txBox="1"/>
          <p:nvPr/>
        </p:nvSpPr>
        <p:spPr>
          <a:xfrm>
            <a:off x="838200" y="1594485"/>
            <a:ext cx="11147425" cy="47078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加密解密的实现形式：</a:t>
            </a:r>
            <a:r>
              <a:rPr lang="en-US" sz="2000" dirty="0">
                <a:latin typeface="等线" panose="02010600030101010101" charset="-122"/>
                <a:ea typeface="等线" panose="02010600030101010101" charset="-122"/>
              </a:rPr>
              <a:t>SQL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的截获、解析与改写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</a:rPr>
              <a:t>	SQL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的截获：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</a:rPr>
              <a:t>mybatis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技术，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</a:rPr>
              <a:t>spring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注解，处理前实现拦截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</a:rPr>
              <a:t>	SQL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的解析：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</a:rPr>
              <a:t>SQL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类型的判断，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</a:rPr>
              <a:t>AOP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面向切面编程方法（不同类型参数位置不同，只有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</a:rPr>
              <a:t>Select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返回值需要处理）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</a:rPr>
              <a:t>	SQL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的改写：关键字识别（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</a:rPr>
              <a:t>“=”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、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</a:rPr>
              <a:t>“between and”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、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</a:rPr>
              <a:t>“+” “*”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）确定数据加密方式，调用算法进行数据加密。对于表名列名，查询替换表进行加密解密。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</a:rPr>
              <a:t>	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数据解密：只涉及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</a:rPr>
              <a:t>Select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语句，代理层接收到的是一个个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</a:rPr>
              <a:t>list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，根据密文表各列的设计，采取对应的解密算法进行解密。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</a:rPr>
              <a:t>	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</a:rPr>
              <a:t>	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权限控制：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</a:rPr>
              <a:t>ID---userid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（一一映射，保证了用户无法与数据库进行直接交互，因为不知道自己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</a:rPr>
              <a:t>ID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对应的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</a:rPr>
              <a:t>userid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，防止数据窃取）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7" name="标题 3"/>
          <p:cNvSpPr txBox="1"/>
          <p:nvPr/>
        </p:nvSpPr>
        <p:spPr>
          <a:xfrm>
            <a:off x="838200" y="735013"/>
            <a:ext cx="10515600" cy="6651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914400" lvl="0" indent="-91440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91D4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2 –</a:t>
            </a:r>
            <a:r>
              <a:rPr lang="zh-CN" sz="2400" b="1" dirty="0">
                <a:solidFill>
                  <a:srgbClr val="0091D4"/>
                </a:solidFill>
                <a:latin typeface="等线" panose="02010600030101010101" charset="-122"/>
                <a:ea typeface="等线" panose="02010600030101010101" charset="-122"/>
                <a:sym typeface="Open Sans" panose="020B0606030504020204" pitchFamily="34" charset="0"/>
              </a:rPr>
              <a:t>系统设计与实现（代理层）</a:t>
            </a:r>
            <a:endParaRPr lang="zh-CN" sz="2400" b="1" dirty="0">
              <a:solidFill>
                <a:srgbClr val="0091D4"/>
              </a:solidFill>
              <a:latin typeface="等线" panose="02010600030101010101" charset="-122"/>
              <a:ea typeface="等线" panose="02010600030101010101" charset="-122"/>
              <a:sym typeface="Open Sans" panose="020B060603050402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838200" y="1400175"/>
            <a:ext cx="100647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文本框 8"/>
          <p:cNvSpPr txBox="1"/>
          <p:nvPr/>
        </p:nvSpPr>
        <p:spPr>
          <a:xfrm>
            <a:off x="838200" y="1594485"/>
            <a:ext cx="11147425" cy="48926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功能保全的实现：</a:t>
            </a:r>
            <a:endParaRPr lang="zh-CN" altLang="en-US" sz="24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</a:rPr>
              <a:t>	1.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精确查找（</a:t>
            </a: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</a:rPr>
              <a:t>AES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加密算法）</a:t>
            </a:r>
            <a:endParaRPr lang="zh-CN" altLang="en-US" sz="24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u="sng" dirty="0">
                <a:latin typeface="等线" panose="02010600030101010101" charset="-122"/>
                <a:ea typeface="等线" panose="02010600030101010101" charset="-122"/>
              </a:rPr>
              <a:t>	</a:t>
            </a:r>
            <a:r>
              <a:rPr lang="zh-CN" altLang="en-US" sz="2000" u="sng" dirty="0">
                <a:latin typeface="等线" panose="02010600030101010101" charset="-122"/>
                <a:ea typeface="等线" panose="02010600030101010101" charset="-122"/>
              </a:rPr>
              <a:t>用户指令</a:t>
            </a:r>
            <a:r>
              <a:rPr lang="en-US" altLang="zh-CN" sz="2000" u="sng" dirty="0">
                <a:latin typeface="等线" panose="02010600030101010101" charset="-122"/>
                <a:ea typeface="等线" panose="02010600030101010101" charset="-122"/>
              </a:rPr>
              <a:t>-SQL</a:t>
            </a:r>
            <a:r>
              <a:rPr lang="zh-CN" altLang="en-US" sz="2000" u="sng" dirty="0">
                <a:latin typeface="等线" panose="02010600030101010101" charset="-122"/>
                <a:ea typeface="等线" panose="02010600030101010101" charset="-122"/>
              </a:rPr>
              <a:t>语句</a:t>
            </a:r>
            <a:r>
              <a:rPr lang="en-US" altLang="zh-CN" sz="2000" u="sng" dirty="0">
                <a:latin typeface="等线" panose="02010600030101010101" charset="-122"/>
                <a:ea typeface="等线" panose="02010600030101010101" charset="-122"/>
              </a:rPr>
              <a:t>-</a:t>
            </a:r>
            <a:r>
              <a:rPr lang="zh-CN" altLang="en-US" sz="2000" u="sng" dirty="0">
                <a:latin typeface="等线" panose="02010600030101010101" charset="-122"/>
                <a:ea typeface="等线" panose="02010600030101010101" charset="-122"/>
              </a:rPr>
              <a:t>解析类型</a:t>
            </a:r>
            <a:r>
              <a:rPr lang="en-US" altLang="zh-CN" sz="2000" u="sng" dirty="0">
                <a:latin typeface="等线" panose="02010600030101010101" charset="-122"/>
                <a:ea typeface="等线" panose="02010600030101010101" charset="-122"/>
              </a:rPr>
              <a:t>-</a:t>
            </a:r>
            <a:r>
              <a:rPr lang="zh-CN" altLang="en-US" sz="2000" u="sng" dirty="0">
                <a:latin typeface="等线" panose="02010600030101010101" charset="-122"/>
                <a:ea typeface="等线" panose="02010600030101010101" charset="-122"/>
              </a:rPr>
              <a:t>数据加密</a:t>
            </a:r>
            <a:r>
              <a:rPr lang="en-US" altLang="zh-CN" sz="2000" u="sng" dirty="0">
                <a:latin typeface="等线" panose="02010600030101010101" charset="-122"/>
                <a:ea typeface="等线" panose="02010600030101010101" charset="-122"/>
              </a:rPr>
              <a:t>-</a:t>
            </a:r>
            <a:r>
              <a:rPr lang="zh-CN" altLang="en-US" sz="2000" u="sng" dirty="0">
                <a:latin typeface="等线" panose="02010600030101010101" charset="-122"/>
                <a:ea typeface="等线" panose="02010600030101010101" charset="-122"/>
              </a:rPr>
              <a:t>发送至数据库</a:t>
            </a:r>
            <a:r>
              <a:rPr lang="en-US" altLang="zh-CN" sz="2000" u="sng" dirty="0">
                <a:latin typeface="等线" panose="02010600030101010101" charset="-122"/>
                <a:ea typeface="等线" panose="02010600030101010101" charset="-122"/>
              </a:rPr>
              <a:t>-</a:t>
            </a:r>
            <a:r>
              <a:rPr lang="zh-CN" altLang="en-US" sz="2000" u="sng" dirty="0">
                <a:latin typeface="等线" panose="02010600030101010101" charset="-122"/>
                <a:ea typeface="等线" panose="02010600030101010101" charset="-122"/>
              </a:rPr>
              <a:t>密文数据</a:t>
            </a:r>
            <a:r>
              <a:rPr lang="en-US" altLang="zh-CN" sz="2000" u="sng" dirty="0">
                <a:latin typeface="等线" panose="02010600030101010101" charset="-122"/>
                <a:ea typeface="等线" panose="02010600030101010101" charset="-122"/>
              </a:rPr>
              <a:t>-</a:t>
            </a:r>
            <a:r>
              <a:rPr lang="zh-CN" altLang="en-US" sz="2000" u="sng" dirty="0">
                <a:latin typeface="等线" panose="02010600030101010101" charset="-122"/>
                <a:ea typeface="等线" panose="02010600030101010101" charset="-122"/>
              </a:rPr>
              <a:t>明文数据</a:t>
            </a:r>
            <a:r>
              <a:rPr lang="en-US" altLang="zh-CN" sz="2000" u="sng" dirty="0">
                <a:latin typeface="等线" panose="02010600030101010101" charset="-122"/>
                <a:ea typeface="等线" panose="02010600030101010101" charset="-122"/>
              </a:rPr>
              <a:t>	</a:t>
            </a:r>
            <a:endParaRPr lang="zh-CN" altLang="en-US" sz="24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SELECT * FROM `custom` WHERE name=”ZhangHanyi” and id=“zhy0128”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（关键字判断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SQL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类型）</a:t>
            </a:r>
            <a:endParaRPr lang="en-US" altLang="zh-CN" sz="20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SELECT * FROM `[custom]` WHERE [name]=”ZhangHanyi” and id=“zhy0128”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（表名列名映射）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SELECT * FROM `[custom]` WHERE [name]=”ZhangHanyi” and userid=“1”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（权限控制）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SELECT * FROM `[custom]` WHERE [name]=”ZhangHanyi” and userid=“1”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（关键字判断加密方式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)</a:t>
            </a:r>
            <a:endParaRPr lang="en-US" altLang="zh-CN" sz="20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SELECT * FROM `[custom]` WHERE [name]=”[ZhangHanyi]” and userid=“1”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（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AES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方式加密数据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)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    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{customid,[tel],[name],[income]}....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（获得密文数据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)</a:t>
            </a:r>
            <a:endParaRPr lang="en-US" altLang="zh-CN" sz="2000" dirty="0"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{customid,tel,name,income}....(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根据每列加密方式进行对应解密）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7" name="标题 3"/>
          <p:cNvSpPr txBox="1"/>
          <p:nvPr/>
        </p:nvSpPr>
        <p:spPr>
          <a:xfrm>
            <a:off x="838200" y="735013"/>
            <a:ext cx="10515600" cy="6651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914400" lvl="0" indent="-91440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91D4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2 –</a:t>
            </a:r>
            <a:r>
              <a:rPr lang="zh-CN" sz="2400" b="1" dirty="0">
                <a:solidFill>
                  <a:srgbClr val="0091D4"/>
                </a:solidFill>
                <a:latin typeface="等线" panose="02010600030101010101" charset="-122"/>
                <a:ea typeface="等线" panose="02010600030101010101" charset="-122"/>
                <a:sym typeface="Open Sans" panose="020B0606030504020204" pitchFamily="34" charset="0"/>
              </a:rPr>
              <a:t>系统设计与实现（代理层）</a:t>
            </a:r>
            <a:endParaRPr lang="zh-CN" sz="2400" b="1" dirty="0">
              <a:solidFill>
                <a:srgbClr val="0091D4"/>
              </a:solidFill>
              <a:latin typeface="等线" panose="02010600030101010101" charset="-122"/>
              <a:ea typeface="等线" panose="02010600030101010101" charset="-122"/>
              <a:sym typeface="Open Sans" panose="020B060603050402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838200" y="1400175"/>
            <a:ext cx="100647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文本框 8"/>
          <p:cNvSpPr txBox="1"/>
          <p:nvPr/>
        </p:nvSpPr>
        <p:spPr>
          <a:xfrm>
            <a:off x="838200" y="1594485"/>
            <a:ext cx="11147425" cy="48926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功能保全的实现：</a:t>
            </a:r>
            <a:endParaRPr lang="zh-CN" altLang="en-US" sz="24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</a:rPr>
              <a:t>	2.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数据排序与计算（</a:t>
            </a: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</a:rPr>
              <a:t>Paillier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加密算法）</a:t>
            </a:r>
            <a:endParaRPr lang="zh-CN" altLang="en-US" sz="24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u="sng" dirty="0">
                <a:latin typeface="等线" panose="02010600030101010101" charset="-122"/>
                <a:ea typeface="等线" panose="02010600030101010101" charset="-122"/>
              </a:rPr>
              <a:t>	</a:t>
            </a:r>
            <a:r>
              <a:rPr lang="zh-CN" altLang="en-US" sz="2000" u="sng" dirty="0">
                <a:latin typeface="等线" panose="02010600030101010101" charset="-122"/>
                <a:ea typeface="等线" panose="02010600030101010101" charset="-122"/>
              </a:rPr>
              <a:t>用户指令</a:t>
            </a:r>
            <a:r>
              <a:rPr lang="en-US" altLang="zh-CN" sz="2000" u="sng" dirty="0">
                <a:latin typeface="等线" panose="02010600030101010101" charset="-122"/>
                <a:ea typeface="等线" panose="02010600030101010101" charset="-122"/>
              </a:rPr>
              <a:t>-SQL</a:t>
            </a:r>
            <a:r>
              <a:rPr lang="zh-CN" altLang="en-US" sz="2000" u="sng" dirty="0">
                <a:latin typeface="等线" panose="02010600030101010101" charset="-122"/>
                <a:ea typeface="等线" panose="02010600030101010101" charset="-122"/>
              </a:rPr>
              <a:t>语句</a:t>
            </a:r>
            <a:r>
              <a:rPr lang="en-US" altLang="zh-CN" sz="2000" u="sng" dirty="0">
                <a:latin typeface="等线" panose="02010600030101010101" charset="-122"/>
                <a:ea typeface="等线" panose="02010600030101010101" charset="-122"/>
              </a:rPr>
              <a:t>-</a:t>
            </a:r>
            <a:r>
              <a:rPr lang="zh-CN" altLang="en-US" sz="2000" u="sng" dirty="0">
                <a:latin typeface="等线" panose="02010600030101010101" charset="-122"/>
                <a:ea typeface="等线" panose="02010600030101010101" charset="-122"/>
              </a:rPr>
              <a:t>解析类型</a:t>
            </a:r>
            <a:r>
              <a:rPr lang="en-US" altLang="zh-CN" sz="2000" u="sng" dirty="0">
                <a:latin typeface="等线" panose="02010600030101010101" charset="-122"/>
                <a:ea typeface="等线" panose="02010600030101010101" charset="-122"/>
              </a:rPr>
              <a:t>-</a:t>
            </a:r>
            <a:r>
              <a:rPr lang="zh-CN" altLang="en-US" sz="2000" u="sng" dirty="0">
                <a:latin typeface="等线" panose="02010600030101010101" charset="-122"/>
                <a:ea typeface="等线" panose="02010600030101010101" charset="-122"/>
              </a:rPr>
              <a:t>数据加密</a:t>
            </a:r>
            <a:r>
              <a:rPr lang="en-US" altLang="zh-CN" sz="2000" u="sng" dirty="0">
                <a:latin typeface="等线" panose="02010600030101010101" charset="-122"/>
                <a:ea typeface="等线" panose="02010600030101010101" charset="-122"/>
              </a:rPr>
              <a:t>-</a:t>
            </a:r>
            <a:r>
              <a:rPr lang="zh-CN" altLang="en-US" sz="2000" u="sng" dirty="0">
                <a:latin typeface="等线" panose="02010600030101010101" charset="-122"/>
                <a:ea typeface="等线" panose="02010600030101010101" charset="-122"/>
              </a:rPr>
              <a:t>发送至数据库</a:t>
            </a:r>
            <a:r>
              <a:rPr lang="en-US" altLang="zh-CN" sz="2000" u="sng" dirty="0">
                <a:latin typeface="等线" panose="02010600030101010101" charset="-122"/>
                <a:ea typeface="等线" panose="02010600030101010101" charset="-122"/>
              </a:rPr>
              <a:t>-</a:t>
            </a:r>
            <a:r>
              <a:rPr lang="zh-CN" altLang="en-US" sz="2000" u="sng" dirty="0">
                <a:latin typeface="等线" panose="02010600030101010101" charset="-122"/>
                <a:ea typeface="等线" panose="02010600030101010101" charset="-122"/>
              </a:rPr>
              <a:t>密文数据</a:t>
            </a:r>
            <a:r>
              <a:rPr lang="en-US" altLang="zh-CN" sz="2000" u="sng" dirty="0">
                <a:latin typeface="等线" panose="02010600030101010101" charset="-122"/>
                <a:ea typeface="等线" panose="02010600030101010101" charset="-122"/>
              </a:rPr>
              <a:t>-</a:t>
            </a:r>
            <a:r>
              <a:rPr lang="zh-CN" altLang="en-US" sz="2000" u="sng" dirty="0">
                <a:latin typeface="等线" panose="02010600030101010101" charset="-122"/>
                <a:ea typeface="等线" panose="02010600030101010101" charset="-122"/>
              </a:rPr>
              <a:t>计算处理</a:t>
            </a:r>
            <a:r>
              <a:rPr lang="en-US" altLang="zh-CN" sz="2000" u="sng" dirty="0">
                <a:latin typeface="等线" panose="02010600030101010101" charset="-122"/>
                <a:ea typeface="等线" panose="02010600030101010101" charset="-122"/>
              </a:rPr>
              <a:t>-</a:t>
            </a:r>
            <a:r>
              <a:rPr lang="zh-CN" altLang="en-US" sz="2000" u="sng" dirty="0">
                <a:latin typeface="等线" panose="02010600030101010101" charset="-122"/>
                <a:ea typeface="等线" panose="02010600030101010101" charset="-122"/>
              </a:rPr>
              <a:t>明文数据</a:t>
            </a:r>
            <a:endParaRPr lang="zh-CN" altLang="en-US" sz="24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SELECT * FROM `employee` WHERE income between 100 AND 200 and id=“zhy0128”</a:t>
            </a:r>
            <a:endParaRPr lang="en-US" altLang="zh-CN" sz="2000" dirty="0"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（关键字判断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SQL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类型）</a:t>
            </a:r>
            <a:endParaRPr lang="en-US" altLang="zh-CN" sz="20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SELECT * FROM `[employee]` WHERE [income] between 100 AND 200 and userid=“1”</a:t>
            </a:r>
            <a:endParaRPr lang="en-US" altLang="zh-CN" sz="2000" dirty="0"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（表名列名映射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+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权限控制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+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关键字判断加密方式）</a:t>
            </a:r>
            <a:endParaRPr lang="en-US" altLang="zh-CN" sz="20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SELECT * FROM `[employee]` WHERE userid=“1”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（</a:t>
            </a:r>
            <a:r>
              <a:rPr lang="zh-CN" altLang="en-US" sz="2000" u="sng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去除比较部分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，检索密文表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)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    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{employeeid,[tel],[name],[income],[outcome]}....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（筛选满足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100&lt;income&lt;200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的所有</a:t>
            </a:r>
            <a:r>
              <a:rPr lang="zh-CN" altLang="en-US" sz="2000" u="sng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密文字段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)</a:t>
            </a:r>
            <a:endParaRPr lang="en-US" altLang="zh-CN" sz="2000" dirty="0"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{customid,tel,name,income,outcome}....(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根据每列加密方式进行对应解密）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7" name="标题 3"/>
          <p:cNvSpPr txBox="1"/>
          <p:nvPr/>
        </p:nvSpPr>
        <p:spPr>
          <a:xfrm>
            <a:off x="838200" y="735013"/>
            <a:ext cx="10515600" cy="6651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914400" lvl="0" indent="-91440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91D4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2 –</a:t>
            </a:r>
            <a:r>
              <a:rPr lang="zh-CN" sz="2400" b="1" dirty="0">
                <a:solidFill>
                  <a:srgbClr val="0091D4"/>
                </a:solidFill>
                <a:latin typeface="等线" panose="02010600030101010101" charset="-122"/>
                <a:ea typeface="等线" panose="02010600030101010101" charset="-122"/>
                <a:sym typeface="Open Sans" panose="020B0606030504020204" pitchFamily="34" charset="0"/>
              </a:rPr>
              <a:t>系统设计与实现（代理层）</a:t>
            </a:r>
            <a:endParaRPr lang="zh-CN" sz="2400" b="1" dirty="0">
              <a:solidFill>
                <a:srgbClr val="0091D4"/>
              </a:solidFill>
              <a:latin typeface="等线" panose="02010600030101010101" charset="-122"/>
              <a:ea typeface="等线" panose="02010600030101010101" charset="-122"/>
              <a:sym typeface="Open Sans" panose="020B060603050402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838200" y="1400175"/>
            <a:ext cx="100647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文本框 8"/>
          <p:cNvSpPr txBox="1"/>
          <p:nvPr/>
        </p:nvSpPr>
        <p:spPr>
          <a:xfrm>
            <a:off x="837565" y="1594485"/>
            <a:ext cx="1114806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密文数据的大小比较与计算，</a:t>
            </a:r>
            <a:r>
              <a:rPr lang="zh-CN" altLang="en-US" sz="2000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</a:rPr>
              <a:t>不是通过密文数据直接的排序与计算实现的</a:t>
            </a:r>
            <a:endParaRPr lang="zh-CN" altLang="en-US" sz="2000" dirty="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[100] [150] [200]</a:t>
            </a:r>
            <a:r>
              <a:rPr lang="zh-CN" altLang="en-US" sz="20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无法直接排序，</a:t>
            </a:r>
            <a:r>
              <a:rPr lang="en-US" altLang="zh-CN" sz="20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1.1*[10000]</a:t>
            </a:r>
            <a:r>
              <a:rPr lang="zh-CN" altLang="en-US" sz="20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1000+[10000]</a:t>
            </a:r>
            <a:r>
              <a:rPr lang="zh-CN" altLang="en-US" sz="20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无法直接计算）</a:t>
            </a:r>
            <a:endParaRPr lang="zh-CN" altLang="en-US" sz="2400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0780" y="3162935"/>
            <a:ext cx="6826250" cy="34080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0210" y="2665730"/>
            <a:ext cx="113715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D(E(m1)*E(m2) mod n^2) = (m1 + m2) mod n                               D(E(m1)^m2 mod n^2) = (m1*m2) mod n </a:t>
            </a:r>
            <a:endParaRPr lang="zh-CN" altLang="en-US"/>
          </a:p>
        </p:txBody>
      </p:sp>
      <p:sp>
        <p:nvSpPr>
          <p:cNvPr id="6" name="文本框 8"/>
          <p:cNvSpPr txBox="1"/>
          <p:nvPr/>
        </p:nvSpPr>
        <p:spPr>
          <a:xfrm>
            <a:off x="351155" y="3163570"/>
            <a:ext cx="4619625" cy="35077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</a:rPr>
              <a:t>	</a:t>
            </a:r>
            <a:endParaRPr lang="en-US" altLang="zh-CN" sz="20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        数据库无法完成这部分计算操作，故需要将所有密文数据提至代理层，进行计算操作后，再将数据进行解密，返还给用户。</a:t>
            </a:r>
            <a:endParaRPr lang="zh-CN" altLang="en-US" sz="2400" dirty="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7" name="标题 3"/>
          <p:cNvSpPr txBox="1"/>
          <p:nvPr/>
        </p:nvSpPr>
        <p:spPr>
          <a:xfrm>
            <a:off x="838200" y="735013"/>
            <a:ext cx="10515600" cy="6651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914400" lvl="0" indent="-91440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91D4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2 –</a:t>
            </a:r>
            <a:r>
              <a:rPr lang="zh-CN" sz="2400" b="1" dirty="0">
                <a:solidFill>
                  <a:srgbClr val="0091D4"/>
                </a:solidFill>
                <a:latin typeface="等线" panose="02010600030101010101" charset="-122"/>
                <a:ea typeface="等线" panose="02010600030101010101" charset="-122"/>
                <a:sym typeface="Open Sans" panose="020B0606030504020204" pitchFamily="34" charset="0"/>
              </a:rPr>
              <a:t>系统设计与实现（代理层）</a:t>
            </a:r>
            <a:endParaRPr lang="zh-CN" sz="2400" b="1" dirty="0">
              <a:solidFill>
                <a:srgbClr val="0091D4"/>
              </a:solidFill>
              <a:latin typeface="等线" panose="02010600030101010101" charset="-122"/>
              <a:ea typeface="等线" panose="02010600030101010101" charset="-122"/>
              <a:sym typeface="Open Sans" panose="020B060603050402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838200" y="1400175"/>
            <a:ext cx="100647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文本框 8"/>
          <p:cNvSpPr txBox="1"/>
          <p:nvPr/>
        </p:nvSpPr>
        <p:spPr>
          <a:xfrm>
            <a:off x="838200" y="1594485"/>
            <a:ext cx="11147425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功能保全的实现：</a:t>
            </a:r>
            <a:endParaRPr lang="zh-CN" altLang="en-US" sz="24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</a:rPr>
              <a:t>	3.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格式保全（循环移位置换加密算法）</a:t>
            </a:r>
            <a:endParaRPr lang="zh-CN" altLang="en-US" sz="24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		tel = 13149596111		[tel] = 15438640159     </a:t>
            </a:r>
            <a:endParaRPr lang="en-US" altLang="zh-CN" sz="2000" dirty="0"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		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密文与明文格式相同，优势：蜜罐、便于代码维护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	</a:t>
            </a: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  <a:sym typeface="+mn-ea"/>
              </a:rPr>
              <a:t>4.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  <a:sym typeface="+mn-ea"/>
              </a:rPr>
              <a:t>权限控制（</a:t>
            </a: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  <a:sym typeface="+mn-ea"/>
              </a:rPr>
              <a:t>ID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  <a:sym typeface="+mn-ea"/>
              </a:rPr>
              <a:t>与</a:t>
            </a: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  <a:sym typeface="+mn-ea"/>
              </a:rPr>
              <a:t>userid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  <a:sym typeface="+mn-ea"/>
              </a:rPr>
              <a:t>的映射表）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		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在同一张密文表下可以储存多个用户的数据（资源的节约）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		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用户只能查询到自己的数据（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userid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实现）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		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用户无法与数据库直接交互获取其他用户的数据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		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（用户只知道自己的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ID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，不知道实际的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userid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）</a:t>
            </a:r>
            <a:endParaRPr lang="en-US" altLang="zh-CN" sz="2000" dirty="0"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7" name="标题 3"/>
          <p:cNvSpPr txBox="1"/>
          <p:nvPr/>
        </p:nvSpPr>
        <p:spPr>
          <a:xfrm>
            <a:off x="838200" y="735013"/>
            <a:ext cx="10515600" cy="6651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914400" lvl="0" indent="-91440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91D4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2 –</a:t>
            </a:r>
            <a:r>
              <a:rPr lang="zh-CN" sz="2400" b="1" dirty="0">
                <a:solidFill>
                  <a:srgbClr val="0091D4"/>
                </a:solidFill>
                <a:latin typeface="等线" panose="02010600030101010101" charset="-122"/>
                <a:ea typeface="等线" panose="02010600030101010101" charset="-122"/>
                <a:sym typeface="Open Sans" panose="020B0606030504020204" pitchFamily="34" charset="0"/>
              </a:rPr>
              <a:t>系统设计与实现（</a:t>
            </a:r>
            <a:r>
              <a:rPr lang="en-US" altLang="zh-CN" sz="2400" b="1" dirty="0">
                <a:solidFill>
                  <a:srgbClr val="0091D4"/>
                </a:solidFill>
                <a:latin typeface="等线" panose="02010600030101010101" charset="-122"/>
                <a:ea typeface="等线" panose="02010600030101010101" charset="-122"/>
                <a:sym typeface="Open Sans" panose="020B0606030504020204" pitchFamily="34" charset="0"/>
              </a:rPr>
              <a:t>Web</a:t>
            </a:r>
            <a:r>
              <a:rPr lang="zh-CN" altLang="en-US" sz="2400" b="1" dirty="0">
                <a:solidFill>
                  <a:srgbClr val="0091D4"/>
                </a:solidFill>
                <a:latin typeface="等线" panose="02010600030101010101" charset="-122"/>
                <a:ea typeface="等线" panose="02010600030101010101" charset="-122"/>
                <a:sym typeface="Open Sans" panose="020B0606030504020204" pitchFamily="34" charset="0"/>
              </a:rPr>
              <a:t>端</a:t>
            </a:r>
            <a:r>
              <a:rPr lang="zh-CN" sz="2400" b="1" dirty="0">
                <a:solidFill>
                  <a:srgbClr val="0091D4"/>
                </a:solidFill>
                <a:latin typeface="等线" panose="02010600030101010101" charset="-122"/>
                <a:ea typeface="等线" panose="02010600030101010101" charset="-122"/>
                <a:sym typeface="Open Sans" panose="020B0606030504020204" pitchFamily="34" charset="0"/>
              </a:rPr>
              <a:t>）</a:t>
            </a:r>
            <a:endParaRPr lang="zh-CN" sz="2400" b="1" dirty="0">
              <a:solidFill>
                <a:srgbClr val="0091D4"/>
              </a:solidFill>
              <a:latin typeface="等线" panose="02010600030101010101" charset="-122"/>
              <a:ea typeface="等线" panose="02010600030101010101" charset="-122"/>
              <a:sym typeface="Open Sans" panose="020B060603050402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838200" y="1400175"/>
            <a:ext cx="100647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文本框 8"/>
          <p:cNvSpPr txBox="1"/>
          <p:nvPr/>
        </p:nvSpPr>
        <p:spPr>
          <a:xfrm>
            <a:off x="838200" y="1594485"/>
            <a:ext cx="11147425" cy="4246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1.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实现数据的增删改查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2.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数据加密解密的处理对用户透明，用户只能感知到符合查询要求的明文数据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3.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用户可根据个人需要，定制明文表的加密策略（安全优先、功能优先、格式保全）。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	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安全优先，加密表中所有数据均只以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AES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加密算法进行加密，所有功能只可实现精确查找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             功能优先，加密表中的不同字段根据使用需要，以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AES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、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Paillier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加密算法进行加密，密文能够实现用户在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Web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端进行的排序，计算等操作。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	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格式保全，加密表中的加密字段将以循环移位置换加密算法进行加密，所有功能只可实现精确查找，但实现了密文与明文的格式的统一。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4.Web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端不存储明文信息，用户的每次操作均需要进行重新的加密解密，确保安全性。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矩形 2"/>
          <p:cNvSpPr/>
          <p:nvPr/>
        </p:nvSpPr>
        <p:spPr>
          <a:xfrm>
            <a:off x="0" y="3892550"/>
            <a:ext cx="12192000" cy="873125"/>
          </a:xfrm>
          <a:prstGeom prst="rect">
            <a:avLst/>
          </a:prstGeom>
          <a:solidFill>
            <a:srgbClr val="0081DC">
              <a:alpha val="91000"/>
            </a:srgbClr>
          </a:solidFill>
          <a:ln w="9525">
            <a:noFill/>
          </a:ln>
        </p:spPr>
        <p:txBody>
          <a:bodyPr/>
          <a:p>
            <a:pPr eaLnBrk="1" hangingPunct="1"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2531" name="文本框 5"/>
          <p:cNvSpPr txBox="1"/>
          <p:nvPr/>
        </p:nvSpPr>
        <p:spPr>
          <a:xfrm>
            <a:off x="527050" y="3999230"/>
            <a:ext cx="1009459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</a:rPr>
              <a:t>3 – </a:t>
            </a:r>
            <a:r>
              <a:rPr lang="zh-CN" sz="3600" b="1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sym typeface="GeosansLight" pitchFamily="2" charset="0"/>
              </a:rPr>
              <a:t>安全性与效率分析</a:t>
            </a:r>
            <a:endParaRPr lang="zh-CN" sz="3600" b="1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sym typeface="GeosansLight" pitchFamily="2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 3"/>
          <p:cNvSpPr txBox="1"/>
          <p:nvPr/>
        </p:nvSpPr>
        <p:spPr>
          <a:xfrm>
            <a:off x="838200" y="735013"/>
            <a:ext cx="10515600" cy="6651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914400" lvl="0" indent="-91440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91D4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3 –</a:t>
            </a:r>
            <a:r>
              <a:rPr lang="zh-CN" sz="2400" b="1" dirty="0">
                <a:solidFill>
                  <a:srgbClr val="0091D4"/>
                </a:solidFill>
                <a:latin typeface="等线" panose="02010600030101010101" charset="-122"/>
                <a:ea typeface="等线" panose="02010600030101010101" charset="-122"/>
                <a:sym typeface="Open Sans" panose="020B0606030504020204" pitchFamily="34" charset="0"/>
              </a:rPr>
              <a:t>安全性与效率分析</a:t>
            </a:r>
            <a:endParaRPr lang="zh-CN" sz="2400" b="1" dirty="0">
              <a:solidFill>
                <a:srgbClr val="0091D4"/>
              </a:solidFill>
              <a:latin typeface="等线" panose="02010600030101010101" charset="-122"/>
              <a:ea typeface="等线" panose="02010600030101010101" charset="-122"/>
              <a:sym typeface="Open Sans" panose="020B060603050402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838200" y="1400175"/>
            <a:ext cx="100647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485" name="文本框 5"/>
          <p:cNvSpPr txBox="1"/>
          <p:nvPr/>
        </p:nvSpPr>
        <p:spPr>
          <a:xfrm>
            <a:off x="589915" y="1597025"/>
            <a:ext cx="278701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endParaRPr lang="en-US" altLang="zh-CN" sz="16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9462" name="文本框 8"/>
          <p:cNvSpPr txBox="1"/>
          <p:nvPr/>
        </p:nvSpPr>
        <p:spPr>
          <a:xfrm>
            <a:off x="838200" y="1621155"/>
            <a:ext cx="11225530" cy="5354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sz="2000" dirty="0">
                <a:latin typeface="等线" panose="02010600030101010101" charset="-122"/>
                <a:ea typeface="等线" panose="02010600030101010101" charset="-122"/>
              </a:rPr>
              <a:t>1）</a:t>
            </a:r>
            <a:r>
              <a:rPr lang="zh-CN" sz="2000" dirty="0">
                <a:latin typeface="等线" panose="02010600030101010101" charset="-122"/>
                <a:ea typeface="等线" panose="02010600030101010101" charset="-122"/>
              </a:rPr>
              <a:t>安全保障</a:t>
            </a:r>
            <a:endParaRPr sz="20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</a:rPr>
              <a:t>	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加密算法的选择：国际安全标准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</a:rPr>
              <a:t>	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按列加密的策略：计算需求列安全性达到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</a:rPr>
              <a:t>Paillier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，非计算需求列安全性达到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</a:rPr>
              <a:t>AES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，尽可能实现每列达到最高的安全等级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</a:rPr>
              <a:t>	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权限控制：用户无法获取他人数据，也无法冒充他人直接与数据库交互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</a:rPr>
              <a:t>2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）效率保障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</a:rPr>
              <a:t>	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一个明文表对应一个密文表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</a:rPr>
              <a:t>  VS  CryptDB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</a:rPr>
              <a:t>	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采用达到安全标准的加密算法中加密解密效率最高的算法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</a:rPr>
              <a:t>	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动态数据动态加密   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</a:rPr>
              <a:t>VS   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静态数据（表名、列名、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</a:rPr>
              <a:t>userid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）映射加密   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     </a:t>
            </a:r>
            <a:endParaRPr lang="zh-CN" altLang="en-US" sz="24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                                                                                                                         </a:t>
            </a:r>
            <a:endParaRPr lang="zh-CN" altLang="en-US" sz="2400" dirty="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3419158" y="2039303"/>
            <a:ext cx="369888" cy="368300"/>
          </a:xfrm>
          <a:prstGeom prst="ellipse">
            <a:avLst/>
          </a:prstGeom>
          <a:noFill/>
          <a:ln w="6350">
            <a:solidFill>
              <a:srgbClr val="A5A5A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  <a:sym typeface="Simple-Line-Icons" pitchFamily="2" charset="2"/>
              </a:rPr>
              <a:t>1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  <a:sym typeface="Simple-Line-Icons" pitchFamily="2" charset="2"/>
            </a:endParaRPr>
          </a:p>
        </p:txBody>
      </p:sp>
      <p:sp>
        <p:nvSpPr>
          <p:cNvPr id="17411" name="TextBox 1"/>
          <p:cNvSpPr/>
          <p:nvPr/>
        </p:nvSpPr>
        <p:spPr>
          <a:xfrm>
            <a:off x="3914458" y="1961515"/>
            <a:ext cx="3434080" cy="1568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200" b="1" dirty="0">
                <a:solidFill>
                  <a:srgbClr val="595959"/>
                </a:solidFill>
                <a:latin typeface="等线" panose="02010600030101010101" charset="-122"/>
                <a:ea typeface="等线" panose="02010600030101010101" charset="-122"/>
                <a:sym typeface="Open Sans" panose="020B0606030504020204" pitchFamily="34" charset="0"/>
              </a:rPr>
              <a:t>毕业设计内容概述</a:t>
            </a:r>
            <a:endParaRPr lang="zh-CN" sz="3200" b="1" dirty="0">
              <a:solidFill>
                <a:srgbClr val="595959"/>
              </a:solidFill>
              <a:latin typeface="等线" panose="02010600030101010101" charset="-122"/>
              <a:ea typeface="等线" panose="02010600030101010101" charset="-122"/>
              <a:sym typeface="Open Sans" panose="020B0606030504020204" pitchFamily="34" charset="0"/>
            </a:endParaRPr>
          </a:p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sz="3200" b="1" dirty="0">
              <a:solidFill>
                <a:srgbClr val="595959"/>
              </a:solidFill>
              <a:latin typeface="等线" panose="02010600030101010101" charset="-122"/>
              <a:ea typeface="等线" panose="02010600030101010101" charset="-122"/>
              <a:sym typeface="Open Sans" panose="020B0606030504020204" pitchFamily="34" charset="0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sz="3200" b="1" dirty="0">
              <a:solidFill>
                <a:srgbClr val="595959"/>
              </a:solidFill>
              <a:latin typeface="等线" panose="02010600030101010101" charset="-122"/>
              <a:ea typeface="等线" panose="02010600030101010101" charset="-122"/>
              <a:sym typeface="Open Sans" panose="020B0606030504020204" pitchFamily="34" charset="0"/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3419158" y="2883535"/>
            <a:ext cx="369888" cy="368300"/>
          </a:xfrm>
          <a:prstGeom prst="ellipse">
            <a:avLst/>
          </a:prstGeom>
          <a:noFill/>
          <a:ln w="6350">
            <a:solidFill>
              <a:srgbClr val="A5A5A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  <a:sym typeface="Simple-Line-Icons" pitchFamily="2" charset="2"/>
              </a:rPr>
              <a:t>2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  <a:sym typeface="Simple-Line-Icons" pitchFamily="2" charset="2"/>
            </a:endParaRPr>
          </a:p>
        </p:txBody>
      </p:sp>
      <p:sp>
        <p:nvSpPr>
          <p:cNvPr id="17413" name="TextBox 1"/>
          <p:cNvSpPr/>
          <p:nvPr/>
        </p:nvSpPr>
        <p:spPr>
          <a:xfrm>
            <a:off x="3914458" y="2806383"/>
            <a:ext cx="343408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200" b="1" dirty="0">
                <a:solidFill>
                  <a:srgbClr val="595959"/>
                </a:solidFill>
                <a:latin typeface="等线" panose="02010600030101010101" charset="-122"/>
                <a:ea typeface="等线" panose="02010600030101010101" charset="-122"/>
                <a:sym typeface="Open Sans" panose="020B0606030504020204" pitchFamily="34" charset="0"/>
              </a:rPr>
              <a:t>系统的设计与实现</a:t>
            </a:r>
            <a:endParaRPr lang="zh-CN" sz="3200" b="1" dirty="0">
              <a:solidFill>
                <a:srgbClr val="595959"/>
              </a:solidFill>
              <a:latin typeface="等线" panose="02010600030101010101" charset="-122"/>
              <a:ea typeface="等线" panose="02010600030101010101" charset="-122"/>
              <a:sym typeface="Open Sans" panose="020B0606030504020204" pitchFamily="34" charset="0"/>
            </a:endParaRP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419158" y="3759518"/>
            <a:ext cx="369888" cy="369888"/>
          </a:xfrm>
          <a:prstGeom prst="ellipse">
            <a:avLst/>
          </a:prstGeom>
          <a:noFill/>
          <a:ln w="6350">
            <a:solidFill>
              <a:srgbClr val="A5A5A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  <a:sym typeface="Simple-Line-Icons" pitchFamily="2" charset="2"/>
              </a:rPr>
              <a:t>3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  <a:sym typeface="Simple-Line-Icons" pitchFamily="2" charset="2"/>
            </a:endParaRPr>
          </a:p>
        </p:txBody>
      </p:sp>
      <p:sp>
        <p:nvSpPr>
          <p:cNvPr id="17415" name="TextBox 1"/>
          <p:cNvSpPr/>
          <p:nvPr/>
        </p:nvSpPr>
        <p:spPr>
          <a:xfrm>
            <a:off x="3914458" y="3681730"/>
            <a:ext cx="3434080" cy="12045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algn="l" eaLnBrk="1" hangingPunct="1">
              <a:lnSpc>
                <a:spcPct val="100000"/>
              </a:lnSpc>
              <a:buNone/>
            </a:pPr>
            <a:r>
              <a:rPr lang="zh-CN" sz="3200" b="1" dirty="0">
                <a:solidFill>
                  <a:srgbClr val="595959"/>
                </a:solidFill>
                <a:latin typeface="等线" panose="02010600030101010101" charset="-122"/>
                <a:ea typeface="等线" panose="02010600030101010101" charset="-122"/>
                <a:sym typeface="GeosansLight" pitchFamily="2" charset="0"/>
              </a:rPr>
              <a:t>安全性与效率分析</a:t>
            </a:r>
            <a:endParaRPr lang="zh-CN" sz="3200" b="1" dirty="0">
              <a:solidFill>
                <a:srgbClr val="595959"/>
              </a:solidFill>
              <a:latin typeface="等线" panose="02010600030101010101" charset="-122"/>
              <a:ea typeface="等线" panose="02010600030101010101" charset="-122"/>
              <a:sym typeface="GeosansLight" pitchFamily="2" charset="0"/>
            </a:endParaRPr>
          </a:p>
          <a:p>
            <a:pPr marL="0" lvl="0" algn="l" eaLnBrk="1" hangingPunct="1">
              <a:lnSpc>
                <a:spcPct val="100000"/>
              </a:lnSpc>
              <a:buNone/>
            </a:pPr>
            <a:endParaRPr lang="zh-CN" sz="3200" b="1" dirty="0">
              <a:solidFill>
                <a:srgbClr val="595959"/>
              </a:solidFill>
              <a:latin typeface="等线" panose="02010600030101010101" charset="-122"/>
              <a:ea typeface="等线" panose="02010600030101010101" charset="-122"/>
              <a:sym typeface="GeosansLight" pitchFamily="2" charset="0"/>
            </a:endParaRPr>
          </a:p>
        </p:txBody>
      </p:sp>
      <p:sp>
        <p:nvSpPr>
          <p:cNvPr id="17416" name="标题 3"/>
          <p:cNvSpPr txBox="1"/>
          <p:nvPr/>
        </p:nvSpPr>
        <p:spPr>
          <a:xfrm>
            <a:off x="838200" y="735013"/>
            <a:ext cx="10515600" cy="6651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914400" lvl="0" indent="-914400">
              <a:spcBef>
                <a:spcPct val="0"/>
              </a:spcBef>
              <a:buNone/>
            </a:pPr>
            <a:r>
              <a:rPr lang="zh-CN" altLang="en-US" sz="3200" dirty="0">
                <a:solidFill>
                  <a:srgbClr val="0091D4"/>
                </a:solidFill>
                <a:latin typeface="等线" panose="02010600030101010101" charset="-122"/>
                <a:ea typeface="等线" panose="02010600030101010101" charset="-122"/>
                <a:sym typeface="Calibri Light" panose="020F0302020204030204" pitchFamily="34" charset="0"/>
              </a:rPr>
              <a:t>目录</a:t>
            </a:r>
            <a:endParaRPr lang="zh-CN" altLang="en-US" sz="3200" dirty="0">
              <a:solidFill>
                <a:srgbClr val="0091D4"/>
              </a:solidFill>
              <a:latin typeface="等线" panose="02010600030101010101" charset="-122"/>
              <a:ea typeface="等线" panose="02010600030101010101" charset="-122"/>
              <a:sym typeface="Calibri Light" panose="020F0302020204030204" pitchFamily="34" charset="0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838200" y="1400175"/>
            <a:ext cx="100647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Oval 7"/>
          <p:cNvSpPr>
            <a:spLocks noChangeArrowheads="1"/>
          </p:cNvSpPr>
          <p:nvPr/>
        </p:nvSpPr>
        <p:spPr bwMode="auto">
          <a:xfrm>
            <a:off x="3419158" y="4622483"/>
            <a:ext cx="369888" cy="369888"/>
          </a:xfrm>
          <a:prstGeom prst="ellipse">
            <a:avLst/>
          </a:prstGeom>
          <a:noFill/>
          <a:ln w="6350">
            <a:solidFill>
              <a:srgbClr val="A5A5A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  <a:sym typeface="Simple-Line-Icons" pitchFamily="2" charset="2"/>
              </a:rPr>
              <a:t>4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  <a:sym typeface="Simple-Line-Icons" pitchFamily="2" charset="2"/>
            </a:endParaRPr>
          </a:p>
        </p:txBody>
      </p:sp>
      <p:sp>
        <p:nvSpPr>
          <p:cNvPr id="3" name="TextBox 1"/>
          <p:cNvSpPr/>
          <p:nvPr/>
        </p:nvSpPr>
        <p:spPr>
          <a:xfrm>
            <a:off x="3914458" y="4515803"/>
            <a:ext cx="262128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algn="l" eaLnBrk="1" hangingPunct="1">
              <a:lnSpc>
                <a:spcPct val="100000"/>
              </a:lnSpc>
              <a:buNone/>
            </a:pPr>
            <a:r>
              <a:rPr lang="zh-CN" sz="3200" b="1" dirty="0">
                <a:solidFill>
                  <a:srgbClr val="595959"/>
                </a:solidFill>
                <a:latin typeface="等线" panose="02010600030101010101" charset="-122"/>
                <a:ea typeface="等线" panose="02010600030101010101" charset="-122"/>
                <a:sym typeface="GeosansLight" pitchFamily="2" charset="0"/>
              </a:rPr>
              <a:t>系统改进方向</a:t>
            </a:r>
            <a:endParaRPr lang="zh-CN" sz="3200" b="1" dirty="0">
              <a:solidFill>
                <a:srgbClr val="595959"/>
              </a:solidFill>
              <a:latin typeface="等线" panose="02010600030101010101" charset="-122"/>
              <a:ea typeface="等线" panose="02010600030101010101" charset="-122"/>
              <a:sym typeface="GeosansLight" pitchFamily="2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 3"/>
          <p:cNvSpPr txBox="1"/>
          <p:nvPr/>
        </p:nvSpPr>
        <p:spPr>
          <a:xfrm>
            <a:off x="838200" y="735013"/>
            <a:ext cx="10515600" cy="6651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914400" lvl="0" indent="-91440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91D4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3 –</a:t>
            </a:r>
            <a:r>
              <a:rPr lang="zh-CN" sz="2400" b="1" dirty="0">
                <a:solidFill>
                  <a:srgbClr val="0091D4"/>
                </a:solidFill>
                <a:latin typeface="等线" panose="02010600030101010101" charset="-122"/>
                <a:ea typeface="等线" panose="02010600030101010101" charset="-122"/>
                <a:sym typeface="Open Sans" panose="020B0606030504020204" pitchFamily="34" charset="0"/>
              </a:rPr>
              <a:t>安全性与效率分析</a:t>
            </a:r>
            <a:endParaRPr lang="zh-CN" sz="2400" b="1" dirty="0">
              <a:solidFill>
                <a:srgbClr val="0091D4"/>
              </a:solidFill>
              <a:latin typeface="等线" panose="02010600030101010101" charset="-122"/>
              <a:ea typeface="等线" panose="02010600030101010101" charset="-122"/>
              <a:sym typeface="Open Sans" panose="020B060603050402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838200" y="1400175"/>
            <a:ext cx="100647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485" name="文本框 5"/>
          <p:cNvSpPr txBox="1"/>
          <p:nvPr/>
        </p:nvSpPr>
        <p:spPr>
          <a:xfrm>
            <a:off x="589915" y="1597025"/>
            <a:ext cx="278701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endParaRPr lang="en-US" altLang="zh-CN" sz="16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9462" name="文本框 8"/>
          <p:cNvSpPr txBox="1"/>
          <p:nvPr/>
        </p:nvSpPr>
        <p:spPr>
          <a:xfrm>
            <a:off x="838200" y="1621155"/>
            <a:ext cx="11225530" cy="47999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sz="2000" dirty="0">
                <a:latin typeface="等线" panose="02010600030101010101" charset="-122"/>
                <a:ea typeface="等线" panose="02010600030101010101" charset="-122"/>
              </a:rPr>
              <a:t>3</a:t>
            </a:r>
            <a:r>
              <a:rPr sz="2000" dirty="0">
                <a:latin typeface="等线" panose="02010600030101010101" charset="-122"/>
                <a:ea typeface="等线" panose="02010600030101010101" charset="-122"/>
              </a:rPr>
              <a:t>）</a:t>
            </a:r>
            <a:r>
              <a:rPr lang="zh-CN" sz="2000" dirty="0">
                <a:latin typeface="等线" panose="02010600030101010101" charset="-122"/>
                <a:ea typeface="等线" panose="02010600030101010101" charset="-122"/>
              </a:rPr>
              <a:t>功能保障</a:t>
            </a:r>
            <a:endParaRPr lang="zh-CN" sz="20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</a:rPr>
              <a:t>	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采取功能保全的加密策略，保证功能不受损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</a:rPr>
              <a:t>	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加密解密过程对用户透明，用户只需处理明文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</a:rPr>
              <a:t>	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用户个性化定制数据表加密策略，满足不同要求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</a:rPr>
              <a:t>4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）测试情况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</a:rPr>
              <a:t>	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功能测试与性能测试均无问题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</a:rPr>
              <a:t>	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增大数据量后，加密解密过程耗时较长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</a:rPr>
              <a:t>	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存在问题：密文计算的处理上，需要将密文表所有数据提至代理层，将消耗较长时间，但通过在代理层的密文计算处理，实现了由代理层向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</a:rPr>
              <a:t>Web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交付数据过程的效率提升。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矩形 2"/>
          <p:cNvSpPr/>
          <p:nvPr/>
        </p:nvSpPr>
        <p:spPr>
          <a:xfrm>
            <a:off x="0" y="3892550"/>
            <a:ext cx="12192000" cy="873125"/>
          </a:xfrm>
          <a:prstGeom prst="rect">
            <a:avLst/>
          </a:prstGeom>
          <a:solidFill>
            <a:srgbClr val="0081DC">
              <a:alpha val="91000"/>
            </a:srgbClr>
          </a:solidFill>
          <a:ln w="9525">
            <a:noFill/>
          </a:ln>
        </p:spPr>
        <p:txBody>
          <a:bodyPr/>
          <a:p>
            <a:pPr eaLnBrk="1" hangingPunct="1"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5603" name="文本框 5"/>
          <p:cNvSpPr txBox="1"/>
          <p:nvPr/>
        </p:nvSpPr>
        <p:spPr>
          <a:xfrm>
            <a:off x="527050" y="3998913"/>
            <a:ext cx="5776913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</a:rPr>
              <a:t>4 – </a:t>
            </a:r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</a:rPr>
              <a:t>系统改进方向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 3"/>
          <p:cNvSpPr txBox="1"/>
          <p:nvPr/>
        </p:nvSpPr>
        <p:spPr>
          <a:xfrm>
            <a:off x="838200" y="735013"/>
            <a:ext cx="10515600" cy="6651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914400" lvl="0" indent="-91440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91D4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4 –</a:t>
            </a:r>
            <a:r>
              <a:rPr lang="zh-CN" sz="2400" b="1" dirty="0">
                <a:solidFill>
                  <a:srgbClr val="0091D4"/>
                </a:solidFill>
                <a:latin typeface="等线" panose="02010600030101010101" charset="-122"/>
                <a:ea typeface="等线" panose="02010600030101010101" charset="-122"/>
                <a:sym typeface="Open Sans" panose="020B0606030504020204" pitchFamily="34" charset="0"/>
              </a:rPr>
              <a:t>系统改进方向</a:t>
            </a:r>
            <a:endParaRPr lang="zh-CN" sz="2400" b="1" dirty="0">
              <a:solidFill>
                <a:srgbClr val="0091D4"/>
              </a:solidFill>
              <a:latin typeface="等线" panose="02010600030101010101" charset="-122"/>
              <a:ea typeface="等线" panose="02010600030101010101" charset="-122"/>
              <a:sym typeface="Open Sans" panose="020B060603050402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838200" y="1400175"/>
            <a:ext cx="100647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485" name="文本框 5"/>
          <p:cNvSpPr txBox="1"/>
          <p:nvPr/>
        </p:nvSpPr>
        <p:spPr>
          <a:xfrm>
            <a:off x="589915" y="1597025"/>
            <a:ext cx="278701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endParaRPr lang="en-US" altLang="zh-CN" sz="16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9462" name="文本框 8"/>
          <p:cNvSpPr txBox="1"/>
          <p:nvPr/>
        </p:nvSpPr>
        <p:spPr>
          <a:xfrm>
            <a:off x="838200" y="1621155"/>
            <a:ext cx="1122553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sz="2400" dirty="0">
                <a:latin typeface="等线" panose="02010600030101010101" charset="-122"/>
                <a:ea typeface="等线" panose="02010600030101010101" charset="-122"/>
              </a:rPr>
              <a:t>1.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密文数据计算操作能否在数据库层面进行（以提高效率）</a:t>
            </a:r>
            <a:endParaRPr lang="zh-CN" altLang="en-US" sz="24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</a:rPr>
              <a:t>2.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解决列名表名等配置问题的限制，实现用户个性化建表</a:t>
            </a:r>
            <a:endParaRPr lang="zh-CN" altLang="en-US" sz="24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</a:rPr>
              <a:t>3.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实现密文表的动态配置（</a:t>
            </a: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</a:rPr>
              <a:t>key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不同情况下两表连接的问题）</a:t>
            </a:r>
            <a:endParaRPr lang="zh-CN" altLang="en-US" sz="24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sz="2400" dirty="0">
                <a:latin typeface="等线" panose="02010600030101010101" charset="-122"/>
                <a:ea typeface="等线" panose="02010600030101010101" charset="-122"/>
              </a:rPr>
              <a:t>	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                                                                                                                        </a:t>
            </a:r>
            <a:endParaRPr lang="zh-CN" altLang="en-US" sz="2400" dirty="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7"/>
          <p:cNvSpPr/>
          <p:nvPr/>
        </p:nvSpPr>
        <p:spPr bwMode="auto">
          <a:xfrm>
            <a:off x="331580" y="1316189"/>
            <a:ext cx="523729" cy="1428352"/>
          </a:xfrm>
          <a:custGeom>
            <a:avLst/>
            <a:gdLst>
              <a:gd name="T0" fmla="*/ 0 w 308"/>
              <a:gd name="T1" fmla="*/ 840 h 840"/>
              <a:gd name="T2" fmla="*/ 0 w 308"/>
              <a:gd name="T3" fmla="*/ 301 h 840"/>
              <a:gd name="T4" fmla="*/ 303 w 308"/>
              <a:gd name="T5" fmla="*/ 0 h 840"/>
              <a:gd name="T6" fmla="*/ 308 w 308"/>
              <a:gd name="T7" fmla="*/ 532 h 840"/>
              <a:gd name="T8" fmla="*/ 256 w 308"/>
              <a:gd name="T9" fmla="*/ 585 h 840"/>
              <a:gd name="T10" fmla="*/ 48 w 308"/>
              <a:gd name="T11" fmla="*/ 795 h 840"/>
              <a:gd name="T12" fmla="*/ 0 w 308"/>
              <a:gd name="T13" fmla="*/ 840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8" h="840">
                <a:moveTo>
                  <a:pt x="0" y="840"/>
                </a:moveTo>
                <a:lnTo>
                  <a:pt x="0" y="301"/>
                </a:lnTo>
                <a:lnTo>
                  <a:pt x="303" y="0"/>
                </a:lnTo>
                <a:lnTo>
                  <a:pt x="308" y="532"/>
                </a:lnTo>
                <a:lnTo>
                  <a:pt x="256" y="585"/>
                </a:lnTo>
                <a:lnTo>
                  <a:pt x="48" y="795"/>
                </a:lnTo>
                <a:lnTo>
                  <a:pt x="0" y="84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Freeform 23"/>
          <p:cNvSpPr/>
          <p:nvPr/>
        </p:nvSpPr>
        <p:spPr bwMode="auto">
          <a:xfrm>
            <a:off x="11283979" y="4092972"/>
            <a:ext cx="515227" cy="1433453"/>
          </a:xfrm>
          <a:custGeom>
            <a:avLst/>
            <a:gdLst>
              <a:gd name="T0" fmla="*/ 303 w 303"/>
              <a:gd name="T1" fmla="*/ 0 h 843"/>
              <a:gd name="T2" fmla="*/ 303 w 303"/>
              <a:gd name="T3" fmla="*/ 540 h 843"/>
              <a:gd name="T4" fmla="*/ 0 w 303"/>
              <a:gd name="T5" fmla="*/ 843 h 843"/>
              <a:gd name="T6" fmla="*/ 0 w 303"/>
              <a:gd name="T7" fmla="*/ 303 h 843"/>
              <a:gd name="T8" fmla="*/ 48 w 303"/>
              <a:gd name="T9" fmla="*/ 256 h 843"/>
              <a:gd name="T10" fmla="*/ 256 w 303"/>
              <a:gd name="T11" fmla="*/ 47 h 843"/>
              <a:gd name="T12" fmla="*/ 303 w 303"/>
              <a:gd name="T13" fmla="*/ 0 h 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3" h="843">
                <a:moveTo>
                  <a:pt x="303" y="0"/>
                </a:moveTo>
                <a:lnTo>
                  <a:pt x="303" y="540"/>
                </a:lnTo>
                <a:lnTo>
                  <a:pt x="0" y="843"/>
                </a:lnTo>
                <a:lnTo>
                  <a:pt x="0" y="303"/>
                </a:lnTo>
                <a:lnTo>
                  <a:pt x="48" y="256"/>
                </a:lnTo>
                <a:lnTo>
                  <a:pt x="256" y="47"/>
                </a:lnTo>
                <a:lnTo>
                  <a:pt x="30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Freeform 26"/>
          <p:cNvSpPr/>
          <p:nvPr/>
        </p:nvSpPr>
        <p:spPr bwMode="auto">
          <a:xfrm>
            <a:off x="8201119" y="6266107"/>
            <a:ext cx="1049159" cy="418303"/>
          </a:xfrm>
          <a:custGeom>
            <a:avLst/>
            <a:gdLst>
              <a:gd name="T0" fmla="*/ 617 w 617"/>
              <a:gd name="T1" fmla="*/ 0 h 246"/>
              <a:gd name="T2" fmla="*/ 371 w 617"/>
              <a:gd name="T3" fmla="*/ 246 h 246"/>
              <a:gd name="T4" fmla="*/ 0 w 617"/>
              <a:gd name="T5" fmla="*/ 246 h 246"/>
              <a:gd name="T6" fmla="*/ 246 w 617"/>
              <a:gd name="T7" fmla="*/ 0 h 246"/>
              <a:gd name="T8" fmla="*/ 617 w 617"/>
              <a:gd name="T9" fmla="*/ 0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7" h="246">
                <a:moveTo>
                  <a:pt x="617" y="0"/>
                </a:moveTo>
                <a:lnTo>
                  <a:pt x="371" y="246"/>
                </a:lnTo>
                <a:lnTo>
                  <a:pt x="0" y="246"/>
                </a:lnTo>
                <a:lnTo>
                  <a:pt x="246" y="0"/>
                </a:lnTo>
                <a:lnTo>
                  <a:pt x="61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792355" y="2496591"/>
            <a:ext cx="6607291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谢谢大家</a:t>
            </a:r>
            <a:endParaRPr lang="zh-CN" altLang="en-US" sz="8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798762" y="3818875"/>
            <a:ext cx="459549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软件工程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2014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级 张涵一 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 1143710110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矩形 2"/>
          <p:cNvSpPr/>
          <p:nvPr/>
        </p:nvSpPr>
        <p:spPr>
          <a:xfrm>
            <a:off x="0" y="3892550"/>
            <a:ext cx="12192000" cy="873125"/>
          </a:xfrm>
          <a:prstGeom prst="rect">
            <a:avLst/>
          </a:prstGeom>
          <a:solidFill>
            <a:srgbClr val="0091D4"/>
          </a:solidFill>
          <a:ln w="9525">
            <a:noFill/>
          </a:ln>
        </p:spPr>
        <p:txBody>
          <a:bodyPr/>
          <a:p>
            <a:pPr eaLnBrk="1" hangingPunct="1"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8435" name="文本框 5"/>
          <p:cNvSpPr txBox="1"/>
          <p:nvPr/>
        </p:nvSpPr>
        <p:spPr>
          <a:xfrm>
            <a:off x="527050" y="3999230"/>
            <a:ext cx="68757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36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1 –</a:t>
            </a:r>
            <a:r>
              <a:rPr lang="zh-CN" sz="3600" b="1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sym typeface="Open Sans" panose="020B0606030504020204" pitchFamily="34" charset="0"/>
              </a:rPr>
              <a:t>毕业设计内容概述</a:t>
            </a:r>
            <a:endParaRPr lang="zh-CN" sz="3600" b="1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sym typeface="Open Sans" panose="020B0606030504020204" pitchFamily="34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7" name="标题 3"/>
          <p:cNvSpPr txBox="1"/>
          <p:nvPr/>
        </p:nvSpPr>
        <p:spPr>
          <a:xfrm>
            <a:off x="838200" y="735013"/>
            <a:ext cx="10515600" cy="6651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914400" lvl="0" indent="-91440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91D4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1 –</a:t>
            </a:r>
            <a:r>
              <a:rPr lang="zh-CN" sz="2400" b="1" dirty="0">
                <a:solidFill>
                  <a:srgbClr val="0091D4"/>
                </a:solidFill>
                <a:latin typeface="等线" panose="02010600030101010101" charset="-122"/>
                <a:ea typeface="等线" panose="02010600030101010101" charset="-122"/>
                <a:sym typeface="Open Sans" panose="020B0606030504020204" pitchFamily="34" charset="0"/>
              </a:rPr>
              <a:t>毕业设计内容概述</a:t>
            </a:r>
            <a:endParaRPr lang="zh-CN" sz="2400" b="1" dirty="0">
              <a:solidFill>
                <a:srgbClr val="0091D4"/>
              </a:solidFill>
              <a:latin typeface="等线" panose="02010600030101010101" charset="-122"/>
              <a:ea typeface="等线" panose="02010600030101010101" charset="-122"/>
              <a:sym typeface="Open Sans" panose="020B060603050402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838200" y="1400175"/>
            <a:ext cx="100647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文本框 8"/>
          <p:cNvSpPr txBox="1"/>
          <p:nvPr/>
        </p:nvSpPr>
        <p:spPr>
          <a:xfrm>
            <a:off x="838200" y="1594485"/>
            <a:ext cx="11147425" cy="50774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</a:rPr>
              <a:t>1.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背景：        安全问题</a:t>
            </a:r>
            <a:endParaRPr lang="en-US" altLang="zh-CN" sz="24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</a:rPr>
              <a:t>2.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是什么：    加密系统</a:t>
            </a: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</a:rPr>
              <a:t>→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保证用户数据存储的安全性</a:t>
            </a:r>
            <a:endParaRPr lang="zh-CN" altLang="en-US" sz="24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</a:rPr>
              <a:t>	           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用户对密文无感知的系统</a:t>
            </a:r>
            <a:endParaRPr lang="zh-CN" altLang="en-US" sz="24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</a:rPr>
              <a:t>3.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意义：        保证安全性的前提下，实现用户在</a:t>
            </a: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</a:rPr>
              <a:t>Web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端的功能保全</a:t>
            </a:r>
            <a:endParaRPr lang="zh-CN" altLang="en-US" sz="24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</a:rPr>
              <a:t>4.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功能保全： </a:t>
            </a: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</a:rPr>
              <a:t>name=“zhy”                                           name_enc=“[zhy]” </a:t>
            </a:r>
            <a:endParaRPr lang="en-US" altLang="zh-CN" sz="24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</a:rPr>
              <a:t>		income between 100 and 200       	       [x] 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与</a:t>
            </a: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</a:rPr>
              <a:t>[100]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的大小关系比较</a:t>
            </a:r>
            <a:endParaRPr lang="zh-CN" altLang="en-US" sz="24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</a:rPr>
              <a:t>		income=income*1.1	                             [x]*1.1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实现计算</a:t>
            </a:r>
            <a:endParaRPr lang="zh-CN" altLang="en-US" sz="24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</a:rPr>
              <a:t>		income=income+1000		       [x]+1000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实现计算</a:t>
            </a:r>
            <a:endParaRPr lang="zh-CN" altLang="en-US" sz="24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</a:rPr>
              <a:t>		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格式保全</a:t>
            </a:r>
            <a:endParaRPr lang="zh-CN" altLang="en-US" sz="2400" dirty="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7" name="标题 3"/>
          <p:cNvSpPr txBox="1"/>
          <p:nvPr/>
        </p:nvSpPr>
        <p:spPr>
          <a:xfrm>
            <a:off x="838200" y="735013"/>
            <a:ext cx="10515600" cy="6651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914400" lvl="0" indent="-91440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91D4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1 –</a:t>
            </a:r>
            <a:r>
              <a:rPr lang="zh-CN" sz="2400" b="1" dirty="0">
                <a:solidFill>
                  <a:srgbClr val="0091D4"/>
                </a:solidFill>
                <a:latin typeface="等线" panose="02010600030101010101" charset="-122"/>
                <a:ea typeface="等线" panose="02010600030101010101" charset="-122"/>
                <a:sym typeface="Open Sans" panose="020B0606030504020204" pitchFamily="34" charset="0"/>
              </a:rPr>
              <a:t>毕业设计内容概述</a:t>
            </a:r>
            <a:endParaRPr lang="zh-CN" sz="2400" b="1" dirty="0">
              <a:solidFill>
                <a:srgbClr val="0091D4"/>
              </a:solidFill>
              <a:latin typeface="等线" panose="02010600030101010101" charset="-122"/>
              <a:ea typeface="等线" panose="02010600030101010101" charset="-122"/>
              <a:sym typeface="Open Sans" panose="020B060603050402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838200" y="1400175"/>
            <a:ext cx="100647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文本框 8"/>
          <p:cNvSpPr txBox="1"/>
          <p:nvPr/>
        </p:nvSpPr>
        <p:spPr>
          <a:xfrm>
            <a:off x="838200" y="1594485"/>
            <a:ext cx="11147425" cy="50774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</a:rPr>
              <a:t>5.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方式：利用多种加密算法对数据加密，以实现用户的不同需求</a:t>
            </a:r>
            <a:endParaRPr lang="zh-CN" altLang="en-US" sz="24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</a:rPr>
              <a:t>		Enc1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（</a:t>
            </a: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</a:rPr>
              <a:t>AES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）    </a:t>
            </a: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</a:rPr>
              <a:t>-- 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精确查询</a:t>
            </a:r>
            <a:endParaRPr lang="zh-CN" altLang="en-US" sz="24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</a:rPr>
              <a:t>		Enc2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（</a:t>
            </a: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</a:rPr>
              <a:t>Paillier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）</a:t>
            </a: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</a:rPr>
              <a:t>--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比较与计算</a:t>
            </a:r>
            <a:endParaRPr lang="zh-CN" altLang="en-US" sz="24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</a:rPr>
              <a:t>		Enc3                  --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格式保全</a:t>
            </a:r>
            <a:endParaRPr lang="zh-CN" altLang="en-US" sz="24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</a:rPr>
              <a:t>6.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思想：功能保全来自</a:t>
            </a: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</a:rPr>
              <a:t>CryptDB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，提出了一对多密文表的思想</a:t>
            </a:r>
            <a:endParaRPr lang="zh-CN" altLang="en-US" sz="24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</a:rPr>
              <a:t>7.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改进：按列加密（一对一密文表，扩充列）</a:t>
            </a:r>
            <a:endParaRPr lang="zh-CN" altLang="en-US" sz="24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              权限控制（不同用户数据存于一张密文表）</a:t>
            </a:r>
            <a:endParaRPr lang="zh-CN" altLang="en-US" sz="24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              用户个性化定制加密策略（安全优先、功能优先）</a:t>
            </a:r>
            <a:endParaRPr lang="zh-CN" altLang="en-US" sz="24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椭圆 8"/>
          <p:cNvSpPr/>
          <p:nvPr/>
        </p:nvSpPr>
        <p:spPr>
          <a:xfrm>
            <a:off x="8059738" y="1992630"/>
            <a:ext cx="2424112" cy="2424113"/>
          </a:xfrm>
          <a:prstGeom prst="ellipse">
            <a:avLst/>
          </a:prstGeom>
          <a:solidFill>
            <a:srgbClr val="0081DC">
              <a:alpha val="80000"/>
            </a:srgbClr>
          </a:solidFill>
          <a:ln w="9525">
            <a:noFill/>
          </a:ln>
        </p:spPr>
        <p:txBody>
          <a:bodyPr/>
          <a:p>
            <a:pPr eaLnBrk="1" hangingPunct="1">
              <a:buFont typeface="Arial" panose="020B0604020202020204" pitchFamily="34" charset="0"/>
              <a:buNone/>
            </a:pPr>
            <a:endParaRPr lang="zh-CN" altLang="en-US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1507" name="标题 3"/>
          <p:cNvSpPr txBox="1"/>
          <p:nvPr/>
        </p:nvSpPr>
        <p:spPr>
          <a:xfrm>
            <a:off x="838200" y="735013"/>
            <a:ext cx="10515600" cy="6651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914400" lvl="0" indent="-91440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91D4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1 –</a:t>
            </a:r>
            <a:r>
              <a:rPr lang="zh-CN" sz="2400" b="1" dirty="0">
                <a:solidFill>
                  <a:srgbClr val="0091D4"/>
                </a:solidFill>
                <a:latin typeface="等线" panose="02010600030101010101" charset="-122"/>
                <a:ea typeface="等线" panose="02010600030101010101" charset="-122"/>
                <a:sym typeface="Open Sans" panose="020B0606030504020204" pitchFamily="34" charset="0"/>
              </a:rPr>
              <a:t>毕业设计内容概述</a:t>
            </a:r>
            <a:endParaRPr lang="zh-CN" sz="2400" b="1" dirty="0">
              <a:solidFill>
                <a:srgbClr val="0091D4"/>
              </a:solidFill>
              <a:latin typeface="等线" panose="02010600030101010101" charset="-122"/>
              <a:ea typeface="等线" panose="02010600030101010101" charset="-122"/>
              <a:sym typeface="Open Sans" panose="020B060603050402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838200" y="1400175"/>
            <a:ext cx="100647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509" name="椭圆 4"/>
          <p:cNvSpPr/>
          <p:nvPr/>
        </p:nvSpPr>
        <p:spPr>
          <a:xfrm>
            <a:off x="1327150" y="1992630"/>
            <a:ext cx="2424113" cy="2424113"/>
          </a:xfrm>
          <a:prstGeom prst="ellipse">
            <a:avLst/>
          </a:prstGeom>
          <a:solidFill>
            <a:srgbClr val="0081DC">
              <a:alpha val="80000"/>
            </a:srgbClr>
          </a:solidFill>
          <a:ln w="9525">
            <a:noFill/>
          </a:ln>
        </p:spPr>
        <p:txBody>
          <a:bodyPr/>
          <a:p>
            <a:pPr eaLnBrk="1" hangingPunct="1">
              <a:buFont typeface="Arial" panose="020B0604020202020204" pitchFamily="34" charset="0"/>
              <a:buNone/>
            </a:pPr>
            <a:endParaRPr lang="zh-CN" altLang="en-US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1510" name="文本框 5"/>
          <p:cNvSpPr txBox="1"/>
          <p:nvPr/>
        </p:nvSpPr>
        <p:spPr>
          <a:xfrm>
            <a:off x="1651635" y="2973705"/>
            <a:ext cx="194119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Web</a:t>
            </a:r>
            <a:r>
              <a:rPr lang="zh-CN" altLang="en-US" sz="3200" b="1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应用</a:t>
            </a:r>
            <a:endParaRPr lang="zh-CN" altLang="en-US" sz="3200" b="1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4659313" y="1992630"/>
            <a:ext cx="2424113" cy="2424113"/>
          </a:xfrm>
          <a:prstGeom prst="ellipse">
            <a:avLst/>
          </a:prstGeom>
          <a:solidFill>
            <a:schemeClr val="bg1">
              <a:lumMod val="6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1512" name="文本框 7"/>
          <p:cNvSpPr txBox="1"/>
          <p:nvPr/>
        </p:nvSpPr>
        <p:spPr>
          <a:xfrm>
            <a:off x="5013325" y="2974975"/>
            <a:ext cx="17145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zh-CN" sz="3200" b="1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代理层</a:t>
            </a:r>
            <a:endParaRPr lang="zh-CN" sz="3200" b="1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1513" name="文本框 9"/>
          <p:cNvSpPr txBox="1"/>
          <p:nvPr/>
        </p:nvSpPr>
        <p:spPr>
          <a:xfrm>
            <a:off x="8449310" y="2973705"/>
            <a:ext cx="164528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数据库</a:t>
            </a:r>
            <a:endParaRPr lang="zh-CN" altLang="en-US" sz="3200" b="1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1514" name="文本框 10"/>
          <p:cNvSpPr txBox="1"/>
          <p:nvPr/>
        </p:nvSpPr>
        <p:spPr>
          <a:xfrm>
            <a:off x="972820" y="4721860"/>
            <a:ext cx="28702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zh-CN" altLang="en-US" sz="3200" dirty="0">
                <a:latin typeface="等线" panose="02010600030101010101" charset="-122"/>
                <a:ea typeface="等线" panose="02010600030101010101" charset="-122"/>
              </a:rPr>
              <a:t>数据处理请求</a:t>
            </a:r>
            <a:endParaRPr lang="zh-CN" altLang="en-US" sz="32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1515" name="文本框 11"/>
          <p:cNvSpPr txBox="1"/>
          <p:nvPr/>
        </p:nvSpPr>
        <p:spPr>
          <a:xfrm>
            <a:off x="4487545" y="4721860"/>
            <a:ext cx="276606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zh-CN" altLang="en-US" sz="32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数据加密解密</a:t>
            </a:r>
            <a:endParaRPr lang="zh-CN" altLang="en-US" sz="3200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1516" name="文本框 12"/>
          <p:cNvSpPr txBox="1"/>
          <p:nvPr/>
        </p:nvSpPr>
        <p:spPr>
          <a:xfrm>
            <a:off x="8138478" y="4721860"/>
            <a:ext cx="2424112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sz="3200" dirty="0">
                <a:latin typeface="等线" panose="02010600030101010101" charset="-122"/>
                <a:ea typeface="等线" panose="02010600030101010101" charset="-122"/>
              </a:rPr>
              <a:t>密文数据库</a:t>
            </a:r>
            <a:endParaRPr lang="zh-CN" altLang="en-US" sz="3200" dirty="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矩形 2"/>
          <p:cNvSpPr/>
          <p:nvPr/>
        </p:nvSpPr>
        <p:spPr>
          <a:xfrm>
            <a:off x="0" y="3892550"/>
            <a:ext cx="12192000" cy="873125"/>
          </a:xfrm>
          <a:prstGeom prst="rect">
            <a:avLst/>
          </a:prstGeom>
          <a:solidFill>
            <a:srgbClr val="0091D4"/>
          </a:solidFill>
          <a:ln w="9525">
            <a:noFill/>
          </a:ln>
        </p:spPr>
        <p:txBody>
          <a:bodyPr/>
          <a:p>
            <a:pPr eaLnBrk="1" hangingPunct="1"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8435" name="文本框 5"/>
          <p:cNvSpPr txBox="1"/>
          <p:nvPr/>
        </p:nvSpPr>
        <p:spPr>
          <a:xfrm>
            <a:off x="527050" y="3999230"/>
            <a:ext cx="68757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36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2 –</a:t>
            </a:r>
            <a:r>
              <a:rPr lang="zh-CN" sz="3600" b="1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sym typeface="Open Sans" panose="020B0606030504020204" pitchFamily="34" charset="0"/>
              </a:rPr>
              <a:t>系统的设计与实现</a:t>
            </a:r>
            <a:endParaRPr lang="zh-CN" sz="3600" b="1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sym typeface="Open Sans" panose="020B0606030504020204" pitchFamily="34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3"/>
          <p:cNvSpPr txBox="1"/>
          <p:nvPr/>
        </p:nvSpPr>
        <p:spPr>
          <a:xfrm>
            <a:off x="838200" y="735013"/>
            <a:ext cx="10515600" cy="6651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914400" lvl="0" indent="-91440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91D4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2 –</a:t>
            </a:r>
            <a:r>
              <a:rPr lang="zh-CN" sz="2400" b="1" dirty="0">
                <a:solidFill>
                  <a:srgbClr val="0091D4"/>
                </a:solidFill>
                <a:latin typeface="等线" panose="02010600030101010101" charset="-122"/>
                <a:ea typeface="等线" panose="02010600030101010101" charset="-122"/>
                <a:sym typeface="Open Sans" panose="020B0606030504020204" pitchFamily="34" charset="0"/>
              </a:rPr>
              <a:t>系统设计与实现</a:t>
            </a:r>
            <a:endParaRPr lang="zh-CN" altLang="en-US" sz="2400" b="1" dirty="0">
              <a:solidFill>
                <a:srgbClr val="0091D4"/>
              </a:solidFill>
              <a:latin typeface="等线" panose="02010600030101010101" charset="-122"/>
              <a:ea typeface="等线" panose="02010600030101010101" charset="-122"/>
              <a:sym typeface="Open Sans" panose="020B0606030504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838200" y="1400175"/>
            <a:ext cx="100647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462" name="文本框 8"/>
          <p:cNvSpPr txBox="1"/>
          <p:nvPr/>
        </p:nvSpPr>
        <p:spPr>
          <a:xfrm>
            <a:off x="838200" y="1594485"/>
            <a:ext cx="9805035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</a:rPr>
              <a:t>1.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数据库： 数据库、加密表的配置</a:t>
            </a:r>
            <a:endParaRPr lang="zh-CN" altLang="en-US" sz="24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</a:rPr>
              <a:t>	       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密文数据的处理</a:t>
            </a:r>
            <a:endParaRPr lang="zh-CN" altLang="en-US" sz="24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</a:rPr>
              <a:t>2.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代理层： 数据和表的加密解密</a:t>
            </a:r>
            <a:endParaRPr lang="zh-CN" altLang="en-US" sz="24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                   权限控制的实现</a:t>
            </a:r>
            <a:endParaRPr lang="zh-CN" altLang="en-US" sz="24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                   </a:t>
            </a: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</a:rPr>
              <a:t>SQL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语句的拦截、改写、转发</a:t>
            </a:r>
            <a:endParaRPr lang="zh-CN" altLang="en-US" sz="24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                   </a:t>
            </a:r>
            <a:endParaRPr lang="zh-CN" altLang="en-US" sz="2400" dirty="0">
              <a:latin typeface="等线" panose="02010600030101010101" charset="-122"/>
              <a:ea typeface="等线" panose="02010600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</a:rPr>
              <a:t>3.Web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端：  数据处理请求等基本交互</a:t>
            </a:r>
            <a:endParaRPr lang="zh-CN" altLang="en-US" sz="2400" dirty="0"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2" name="图片 -2147482560" descr="功能结构图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4475" y="370205"/>
            <a:ext cx="5177155" cy="62903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3"/>
          <p:cNvSpPr txBox="1"/>
          <p:nvPr/>
        </p:nvSpPr>
        <p:spPr>
          <a:xfrm>
            <a:off x="838200" y="735013"/>
            <a:ext cx="10515600" cy="6651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914400" lvl="0" indent="-91440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91D4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2 –</a:t>
            </a:r>
            <a:r>
              <a:rPr lang="zh-CN" sz="2400" b="1" dirty="0">
                <a:solidFill>
                  <a:srgbClr val="0091D4"/>
                </a:solidFill>
                <a:latin typeface="等线" panose="02010600030101010101" charset="-122"/>
                <a:ea typeface="等线" panose="02010600030101010101" charset="-122"/>
                <a:sym typeface="Open Sans" panose="020B0606030504020204" pitchFamily="34" charset="0"/>
              </a:rPr>
              <a:t>系统设计与实现</a:t>
            </a:r>
            <a:endParaRPr lang="zh-CN" altLang="en-US" sz="2400" b="1" dirty="0">
              <a:solidFill>
                <a:srgbClr val="0091D4"/>
              </a:solidFill>
              <a:latin typeface="等线" panose="02010600030101010101" charset="-122"/>
              <a:ea typeface="等线" panose="02010600030101010101" charset="-122"/>
              <a:sym typeface="Open Sans" panose="020B0606030504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838200" y="1400175"/>
            <a:ext cx="100647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图片 -2147482584" descr="系统时序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7715" y="466090"/>
            <a:ext cx="6776085" cy="61410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678815" y="1908175"/>
            <a:ext cx="35934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系统运作描述：</a:t>
            </a:r>
            <a:endParaRPr lang="zh-CN" altLang="en-US"/>
          </a:p>
          <a:p>
            <a:r>
              <a:rPr lang="en-US" altLang="zh-CN"/>
              <a:t>Web</a:t>
            </a:r>
            <a:r>
              <a:rPr lang="zh-CN" altLang="en-US"/>
              <a:t>的登录与交互 </a:t>
            </a:r>
            <a:r>
              <a:rPr lang="en-US" altLang="zh-CN"/>
              <a:t>(1-7)</a:t>
            </a:r>
            <a:endParaRPr lang="en-US" altLang="zh-CN"/>
          </a:p>
          <a:p>
            <a:r>
              <a:rPr lang="zh-CN" altLang="en-US"/>
              <a:t>代理层拦截数据包（</a:t>
            </a:r>
            <a:r>
              <a:rPr lang="en-US" altLang="zh-CN"/>
              <a:t>8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代理层处理数据包，进行加密、封装等操作（</a:t>
            </a:r>
            <a:r>
              <a:rPr lang="en-US" altLang="zh-CN"/>
              <a:t>9-10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代理层向数据库转发加密数据包（</a:t>
            </a:r>
            <a:r>
              <a:rPr lang="en-US" altLang="zh-CN"/>
              <a:t>11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数据库处理（</a:t>
            </a:r>
            <a:r>
              <a:rPr lang="en-US" altLang="zh-CN"/>
              <a:t>12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数据库交付加密数据至代理层（</a:t>
            </a:r>
            <a:r>
              <a:rPr lang="en-US" altLang="zh-CN"/>
              <a:t>13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代理层进行数据解密（</a:t>
            </a:r>
            <a:r>
              <a:rPr lang="en-US" altLang="zh-CN"/>
              <a:t>14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数据交付（</a:t>
            </a:r>
            <a:r>
              <a:rPr lang="en-US" altLang="zh-CN"/>
              <a:t>15-16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FFFFFF"/>
      </a:accent3>
      <a:accent4>
        <a:srgbClr val="000000"/>
      </a:accent4>
      <a:accent5>
        <a:srgbClr val="FFE1AA"/>
      </a:accent5>
      <a:accent6>
        <a:srgbClr val="E18519"/>
      </a:accent6>
      <a:hlink>
        <a:srgbClr val="2998E3"/>
      </a:hlink>
      <a:folHlink>
        <a:srgbClr val="7F723D"/>
      </a:folHlink>
    </a:clrScheme>
    <a:fontScheme name="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4624</Words>
  <Application>WPS 演示</Application>
  <PresentationFormat>宽屏</PresentationFormat>
  <Paragraphs>235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宋体</vt:lpstr>
      <vt:lpstr>Wingdings</vt:lpstr>
      <vt:lpstr>Calibri Light</vt:lpstr>
      <vt:lpstr>Calibri</vt:lpstr>
      <vt:lpstr>等线</vt:lpstr>
      <vt:lpstr>GeosansLight</vt:lpstr>
      <vt:lpstr>Simple-Line-Icons</vt:lpstr>
      <vt:lpstr>Open Sans</vt:lpstr>
      <vt:lpstr>微软雅黑</vt:lpstr>
      <vt:lpstr>Arial Unicode MS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 </cp:lastModifiedBy>
  <cp:revision>351</cp:revision>
  <dcterms:created xsi:type="dcterms:W3CDTF">2014-06-17T03:21:00Z</dcterms:created>
  <dcterms:modified xsi:type="dcterms:W3CDTF">2018-06-19T02:58:58Z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8</vt:lpwstr>
  </property>
</Properties>
</file>