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32"/>
  </p:notesMasterIdLst>
  <p:sldIdLst>
    <p:sldId id="260" r:id="rId3"/>
    <p:sldId id="266" r:id="rId4"/>
    <p:sldId id="293" r:id="rId5"/>
    <p:sldId id="270" r:id="rId6"/>
    <p:sldId id="265" r:id="rId7"/>
    <p:sldId id="269" r:id="rId8"/>
    <p:sldId id="294" r:id="rId9"/>
    <p:sldId id="279" r:id="rId10"/>
    <p:sldId id="274" r:id="rId11"/>
    <p:sldId id="296" r:id="rId12"/>
    <p:sldId id="297" r:id="rId13"/>
    <p:sldId id="292" r:id="rId14"/>
    <p:sldId id="275" r:id="rId15"/>
    <p:sldId id="299" r:id="rId16"/>
    <p:sldId id="306" r:id="rId17"/>
    <p:sldId id="301" r:id="rId18"/>
    <p:sldId id="307" r:id="rId19"/>
    <p:sldId id="302" r:id="rId20"/>
    <p:sldId id="305" r:id="rId21"/>
    <p:sldId id="300" r:id="rId22"/>
    <p:sldId id="304" r:id="rId23"/>
    <p:sldId id="303" r:id="rId24"/>
    <p:sldId id="291" r:id="rId25"/>
    <p:sldId id="277" r:id="rId26"/>
    <p:sldId id="290" r:id="rId27"/>
    <p:sldId id="281" r:id="rId28"/>
    <p:sldId id="295" r:id="rId29"/>
    <p:sldId id="298" r:id="rId30"/>
    <p:sldId id="288" r:id="rId31"/>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85"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233E"/>
    <a:srgbClr val="666666"/>
    <a:srgbClr val="9F9D9A"/>
    <a:srgbClr val="92D14F"/>
    <a:srgbClr val="0174AB"/>
    <a:srgbClr val="BFC0C0"/>
    <a:srgbClr val="0A377B"/>
    <a:srgbClr val="000000"/>
    <a:srgbClr val="083F8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94414" autoAdjust="0"/>
  </p:normalViewPr>
  <p:slideViewPr>
    <p:cSldViewPr snapToGrid="0" showGuides="1">
      <p:cViewPr>
        <p:scale>
          <a:sx n="73" d="100"/>
          <a:sy n="73" d="100"/>
        </p:scale>
        <p:origin x="1494" y="90"/>
      </p:cViewPr>
      <p:guideLst>
        <p:guide orient="horz" pos="255"/>
        <p:guide pos="5125"/>
        <p:guide pos="1519"/>
        <p:guide orient="horz" pos="1185"/>
        <p:guide orient="horz" pos="2319"/>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B36588-601A-4C5C-884F-3F68AFDACC96}" type="doc">
      <dgm:prSet loTypeId="urn:microsoft.com/office/officeart/2008/layout/HorizontalMultiLevelHierarchy" loCatId="hierarchy" qsTypeId="urn:microsoft.com/office/officeart/2005/8/quickstyle/simple1" qsCatId="simple" csTypeId="urn:microsoft.com/office/officeart/2005/8/colors/accent2_5" csCatId="accent2" phldr="1"/>
      <dgm:spPr/>
      <dgm:t>
        <a:bodyPr/>
        <a:lstStyle/>
        <a:p>
          <a:endParaRPr lang="zh-CN" altLang="en-US"/>
        </a:p>
      </dgm:t>
    </dgm:pt>
    <dgm:pt modelId="{4F51264B-A69C-4A03-8017-0F7C2CA1B2E2}">
      <dgm:prSet phldrT="[文本]"/>
      <dgm:spPr>
        <a:solidFill>
          <a:srgbClr val="7C233E"/>
        </a:solidFill>
      </dgm:spPr>
      <dgm:t>
        <a:bodyPr vert="vert"/>
        <a:lstStyle/>
        <a:p>
          <a:r>
            <a:rPr lang="zh-CN" altLang="en-US" dirty="0" smtClean="0"/>
            <a:t>五大类模型</a:t>
          </a:r>
          <a:endParaRPr lang="zh-CN" altLang="en-US" dirty="0"/>
        </a:p>
      </dgm:t>
    </dgm:pt>
    <dgm:pt modelId="{D4CAA025-F194-4C6F-8BBC-74E6BE955E60}" type="parTrans" cxnId="{72F7C78F-4823-46F2-A6D0-8995D00FD676}">
      <dgm:prSet/>
      <dgm:spPr/>
      <dgm:t>
        <a:bodyPr/>
        <a:lstStyle/>
        <a:p>
          <a:endParaRPr lang="zh-CN" altLang="en-US"/>
        </a:p>
      </dgm:t>
    </dgm:pt>
    <dgm:pt modelId="{528AE731-754A-4DB8-9F5F-86F9063C3E34}" type="sibTrans" cxnId="{72F7C78F-4823-46F2-A6D0-8995D00FD676}">
      <dgm:prSet/>
      <dgm:spPr/>
      <dgm:t>
        <a:bodyPr/>
        <a:lstStyle/>
        <a:p>
          <a:endParaRPr lang="zh-CN" altLang="en-US"/>
        </a:p>
      </dgm:t>
    </dgm:pt>
    <dgm:pt modelId="{546D1639-0702-4F66-BEC8-8B54ED75A7CC}">
      <dgm:prSet phldrT="[文本]"/>
      <dgm:spPr>
        <a:solidFill>
          <a:srgbClr val="7C233E"/>
        </a:solidFill>
      </dgm:spPr>
      <dgm:t>
        <a:bodyPr/>
        <a:lstStyle/>
        <a:p>
          <a:r>
            <a:rPr lang="zh-CN" dirty="0" smtClean="0"/>
            <a:t>【完美模型】（</a:t>
          </a:r>
          <a:r>
            <a:rPr lang="en-US" dirty="0" smtClean="0"/>
            <a:t>6</a:t>
          </a:r>
          <a:r>
            <a:rPr lang="zh-CN" dirty="0" smtClean="0"/>
            <a:t>个）</a:t>
          </a:r>
          <a:endParaRPr lang="zh-CN" altLang="en-US" dirty="0"/>
        </a:p>
      </dgm:t>
    </dgm:pt>
    <dgm:pt modelId="{597E824D-7B5D-43FE-A4E8-EE981722CB0C}" type="parTrans" cxnId="{D8E17D8E-9E5C-475A-BCCF-7DDD3BA54E95}">
      <dgm:prSet/>
      <dgm:spPr>
        <a:solidFill>
          <a:srgbClr val="7C233E"/>
        </a:solidFill>
      </dgm:spPr>
      <dgm:t>
        <a:bodyPr/>
        <a:lstStyle/>
        <a:p>
          <a:endParaRPr lang="zh-CN" altLang="en-US"/>
        </a:p>
      </dgm:t>
    </dgm:pt>
    <dgm:pt modelId="{61B03E0C-F86D-402F-84F3-98B52D84229D}" type="sibTrans" cxnId="{D8E17D8E-9E5C-475A-BCCF-7DDD3BA54E95}">
      <dgm:prSet/>
      <dgm:spPr/>
      <dgm:t>
        <a:bodyPr/>
        <a:lstStyle/>
        <a:p>
          <a:endParaRPr lang="zh-CN" altLang="en-US"/>
        </a:p>
      </dgm:t>
    </dgm:pt>
    <dgm:pt modelId="{733DE0F0-85FC-4629-BEC4-9A9ECE87B10F}">
      <dgm:prSet phldrT="[文本]"/>
      <dgm:spPr>
        <a:solidFill>
          <a:srgbClr val="7C233E"/>
        </a:solidFill>
      </dgm:spPr>
      <dgm:t>
        <a:bodyPr/>
        <a:lstStyle/>
        <a:p>
          <a:r>
            <a:rPr lang="zh-CN" dirty="0" smtClean="0"/>
            <a:t>【</a:t>
          </a:r>
          <a:r>
            <a:rPr lang="en-US" dirty="0" smtClean="0"/>
            <a:t>ID</a:t>
          </a:r>
          <a:r>
            <a:rPr lang="zh-CN" dirty="0" smtClean="0"/>
            <a:t>】（</a:t>
          </a:r>
          <a:r>
            <a:rPr lang="en-US" dirty="0" smtClean="0"/>
            <a:t>11</a:t>
          </a:r>
          <a:r>
            <a:rPr lang="zh-CN" dirty="0" smtClean="0"/>
            <a:t>个）</a:t>
          </a:r>
          <a:endParaRPr lang="zh-CN" altLang="en-US" dirty="0"/>
        </a:p>
      </dgm:t>
    </dgm:pt>
    <dgm:pt modelId="{490D8905-9BCC-441B-A82B-9FC431122712}" type="parTrans" cxnId="{856D0E9A-7936-45BF-815B-8FA7469C8E55}">
      <dgm:prSet/>
      <dgm:spPr/>
      <dgm:t>
        <a:bodyPr/>
        <a:lstStyle/>
        <a:p>
          <a:endParaRPr lang="zh-CN" altLang="en-US"/>
        </a:p>
      </dgm:t>
    </dgm:pt>
    <dgm:pt modelId="{304997F8-089F-486A-9F5F-2902173612B2}" type="sibTrans" cxnId="{856D0E9A-7936-45BF-815B-8FA7469C8E55}">
      <dgm:prSet/>
      <dgm:spPr/>
      <dgm:t>
        <a:bodyPr/>
        <a:lstStyle/>
        <a:p>
          <a:endParaRPr lang="zh-CN" altLang="en-US"/>
        </a:p>
      </dgm:t>
    </dgm:pt>
    <dgm:pt modelId="{9960B08C-DACE-4DC6-9990-B44A4BFE5B65}">
      <dgm:prSet phldrT="[文本]"/>
      <dgm:spPr>
        <a:solidFill>
          <a:srgbClr val="7C233E"/>
        </a:solidFill>
      </dgm:spPr>
      <dgm:t>
        <a:bodyPr/>
        <a:lstStyle/>
        <a:p>
          <a:r>
            <a:rPr lang="zh-CN" dirty="0" smtClean="0"/>
            <a:t>【</a:t>
          </a:r>
          <a:r>
            <a:rPr lang="en-US" dirty="0" smtClean="0"/>
            <a:t>TEF</a:t>
          </a:r>
          <a:r>
            <a:rPr lang="zh-CN" dirty="0" smtClean="0"/>
            <a:t>】（</a:t>
          </a:r>
          <a:r>
            <a:rPr lang="en-US" dirty="0" smtClean="0"/>
            <a:t>3</a:t>
          </a:r>
          <a:r>
            <a:rPr lang="zh-CN" dirty="0" smtClean="0"/>
            <a:t>个）</a:t>
          </a:r>
          <a:endParaRPr lang="zh-CN" altLang="en-US" dirty="0"/>
        </a:p>
      </dgm:t>
    </dgm:pt>
    <dgm:pt modelId="{E8468A27-0795-4654-8200-E59EC4C9E1C8}" type="parTrans" cxnId="{21A7C87F-9F9A-4783-8F19-D603B6F0F530}">
      <dgm:prSet/>
      <dgm:spPr/>
      <dgm:t>
        <a:bodyPr/>
        <a:lstStyle/>
        <a:p>
          <a:endParaRPr lang="zh-CN" altLang="en-US"/>
        </a:p>
      </dgm:t>
    </dgm:pt>
    <dgm:pt modelId="{6159A06F-2E10-4E33-95E5-0A8A4DDEBBA8}" type="sibTrans" cxnId="{21A7C87F-9F9A-4783-8F19-D603B6F0F530}">
      <dgm:prSet/>
      <dgm:spPr/>
      <dgm:t>
        <a:bodyPr/>
        <a:lstStyle/>
        <a:p>
          <a:endParaRPr lang="zh-CN" altLang="en-US"/>
        </a:p>
      </dgm:t>
    </dgm:pt>
    <dgm:pt modelId="{ADC404C3-9150-473B-ACB4-A49DE09B9352}">
      <dgm:prSet phldrT="[文本]"/>
      <dgm:spPr>
        <a:solidFill>
          <a:srgbClr val="7C233E"/>
        </a:solidFill>
      </dgm:spPr>
      <dgm:t>
        <a:bodyPr/>
        <a:lstStyle/>
        <a:p>
          <a:r>
            <a:rPr lang="zh-CN" dirty="0" smtClean="0"/>
            <a:t>【</a:t>
          </a:r>
          <a:r>
            <a:rPr lang="en-US" dirty="0" smtClean="0"/>
            <a:t>ID+TEF+CP</a:t>
          </a:r>
          <a:r>
            <a:rPr lang="zh-CN" dirty="0" smtClean="0"/>
            <a:t>】（</a:t>
          </a:r>
          <a:r>
            <a:rPr lang="en-US" dirty="0" smtClean="0"/>
            <a:t>3</a:t>
          </a:r>
          <a:r>
            <a:rPr lang="zh-CN" dirty="0" smtClean="0"/>
            <a:t>个）</a:t>
          </a:r>
          <a:endParaRPr lang="zh-CN" altLang="en-US" dirty="0"/>
        </a:p>
      </dgm:t>
    </dgm:pt>
    <dgm:pt modelId="{A0DAB44A-C700-4F16-BB68-0F340BBBE21E}" type="parTrans" cxnId="{FF063CA5-B8CC-4388-B8D4-500A2A5F8B07}">
      <dgm:prSet/>
      <dgm:spPr>
        <a:solidFill>
          <a:srgbClr val="7C233E"/>
        </a:solidFill>
      </dgm:spPr>
      <dgm:t>
        <a:bodyPr/>
        <a:lstStyle/>
        <a:p>
          <a:endParaRPr lang="zh-CN" altLang="en-US"/>
        </a:p>
      </dgm:t>
    </dgm:pt>
    <dgm:pt modelId="{8E26870B-5F94-42E8-82D3-07ADD6F82B25}" type="sibTrans" cxnId="{FF063CA5-B8CC-4388-B8D4-500A2A5F8B07}">
      <dgm:prSet/>
      <dgm:spPr/>
      <dgm:t>
        <a:bodyPr/>
        <a:lstStyle/>
        <a:p>
          <a:endParaRPr lang="zh-CN" altLang="en-US"/>
        </a:p>
      </dgm:t>
    </dgm:pt>
    <dgm:pt modelId="{D946C5E4-8A77-41E3-B14F-0D0406829DDC}">
      <dgm:prSet phldrT="[文本]"/>
      <dgm:spPr>
        <a:solidFill>
          <a:srgbClr val="7C233E"/>
        </a:solidFill>
      </dgm:spPr>
      <dgm:t>
        <a:bodyPr/>
        <a:lstStyle/>
        <a:p>
          <a:r>
            <a:rPr lang="zh-CN" dirty="0" smtClean="0"/>
            <a:t>【</a:t>
          </a:r>
          <a:r>
            <a:rPr lang="en-US" dirty="0" smtClean="0"/>
            <a:t>ID+TEF</a:t>
          </a:r>
          <a:r>
            <a:rPr lang="zh-CN" dirty="0" smtClean="0"/>
            <a:t>】（</a:t>
          </a:r>
          <a:r>
            <a:rPr lang="en-US" dirty="0" smtClean="0"/>
            <a:t>3</a:t>
          </a:r>
          <a:r>
            <a:rPr lang="zh-CN" dirty="0" smtClean="0"/>
            <a:t>个）</a:t>
          </a:r>
          <a:endParaRPr lang="zh-CN" altLang="en-US" dirty="0"/>
        </a:p>
      </dgm:t>
    </dgm:pt>
    <dgm:pt modelId="{AFCE3005-EF28-46EB-8831-E94BC6F8A920}" type="parTrans" cxnId="{39E336CD-F71E-47A6-9FFE-904F39DDBFE1}">
      <dgm:prSet/>
      <dgm:spPr>
        <a:solidFill>
          <a:srgbClr val="7C233E"/>
        </a:solidFill>
      </dgm:spPr>
      <dgm:t>
        <a:bodyPr/>
        <a:lstStyle/>
        <a:p>
          <a:endParaRPr lang="zh-CN" altLang="en-US"/>
        </a:p>
      </dgm:t>
    </dgm:pt>
    <dgm:pt modelId="{31F111DF-AADD-4459-9743-46D8651F80E3}" type="sibTrans" cxnId="{39E336CD-F71E-47A6-9FFE-904F39DDBFE1}">
      <dgm:prSet/>
      <dgm:spPr/>
      <dgm:t>
        <a:bodyPr/>
        <a:lstStyle/>
        <a:p>
          <a:endParaRPr lang="zh-CN" altLang="en-US"/>
        </a:p>
      </dgm:t>
    </dgm:pt>
    <dgm:pt modelId="{0E6A087A-4740-4DF5-80A8-7E0E6E329D1F}" type="pres">
      <dgm:prSet presAssocID="{FCB36588-601A-4C5C-884F-3F68AFDACC96}" presName="Name0" presStyleCnt="0">
        <dgm:presLayoutVars>
          <dgm:chPref val="1"/>
          <dgm:dir/>
          <dgm:animOne val="branch"/>
          <dgm:animLvl val="lvl"/>
          <dgm:resizeHandles val="exact"/>
        </dgm:presLayoutVars>
      </dgm:prSet>
      <dgm:spPr/>
      <dgm:t>
        <a:bodyPr/>
        <a:lstStyle/>
        <a:p>
          <a:endParaRPr lang="zh-CN" altLang="en-US"/>
        </a:p>
      </dgm:t>
    </dgm:pt>
    <dgm:pt modelId="{7BF2EB87-3ACC-4574-BAC4-E7633F41EB45}" type="pres">
      <dgm:prSet presAssocID="{4F51264B-A69C-4A03-8017-0F7C2CA1B2E2}" presName="root1" presStyleCnt="0"/>
      <dgm:spPr/>
    </dgm:pt>
    <dgm:pt modelId="{C86525ED-0276-481E-BA59-94DEF12227F9}" type="pres">
      <dgm:prSet presAssocID="{4F51264B-A69C-4A03-8017-0F7C2CA1B2E2}" presName="LevelOneTextNode" presStyleLbl="node0" presStyleIdx="0" presStyleCnt="1">
        <dgm:presLayoutVars>
          <dgm:chPref val="3"/>
        </dgm:presLayoutVars>
      </dgm:prSet>
      <dgm:spPr/>
      <dgm:t>
        <a:bodyPr/>
        <a:lstStyle/>
        <a:p>
          <a:endParaRPr lang="zh-CN" altLang="en-US"/>
        </a:p>
      </dgm:t>
    </dgm:pt>
    <dgm:pt modelId="{47AA18FD-4FE0-4023-AD48-3E5C40EC1D04}" type="pres">
      <dgm:prSet presAssocID="{4F51264B-A69C-4A03-8017-0F7C2CA1B2E2}" presName="level2hierChild" presStyleCnt="0"/>
      <dgm:spPr/>
    </dgm:pt>
    <dgm:pt modelId="{AE9D7257-A7B3-4537-B643-A085D5B85D01}" type="pres">
      <dgm:prSet presAssocID="{597E824D-7B5D-43FE-A4E8-EE981722CB0C}" presName="conn2-1" presStyleLbl="parChTrans1D2" presStyleIdx="0" presStyleCnt="5"/>
      <dgm:spPr/>
      <dgm:t>
        <a:bodyPr/>
        <a:lstStyle/>
        <a:p>
          <a:endParaRPr lang="zh-CN" altLang="en-US"/>
        </a:p>
      </dgm:t>
    </dgm:pt>
    <dgm:pt modelId="{CC0E0916-188B-459A-BC83-DB095ECFA613}" type="pres">
      <dgm:prSet presAssocID="{597E824D-7B5D-43FE-A4E8-EE981722CB0C}" presName="connTx" presStyleLbl="parChTrans1D2" presStyleIdx="0" presStyleCnt="5"/>
      <dgm:spPr/>
      <dgm:t>
        <a:bodyPr/>
        <a:lstStyle/>
        <a:p>
          <a:endParaRPr lang="zh-CN" altLang="en-US"/>
        </a:p>
      </dgm:t>
    </dgm:pt>
    <dgm:pt modelId="{9B66CB19-B1D8-4D20-AF79-03EF6F5BD920}" type="pres">
      <dgm:prSet presAssocID="{546D1639-0702-4F66-BEC8-8B54ED75A7CC}" presName="root2" presStyleCnt="0"/>
      <dgm:spPr/>
    </dgm:pt>
    <dgm:pt modelId="{292FD554-C0D4-44A5-B693-DC4EB22610DA}" type="pres">
      <dgm:prSet presAssocID="{546D1639-0702-4F66-BEC8-8B54ED75A7CC}" presName="LevelTwoTextNode" presStyleLbl="node2" presStyleIdx="0" presStyleCnt="5" custScaleX="109607">
        <dgm:presLayoutVars>
          <dgm:chPref val="3"/>
        </dgm:presLayoutVars>
      </dgm:prSet>
      <dgm:spPr/>
      <dgm:t>
        <a:bodyPr/>
        <a:lstStyle/>
        <a:p>
          <a:endParaRPr lang="zh-CN" altLang="en-US"/>
        </a:p>
      </dgm:t>
    </dgm:pt>
    <dgm:pt modelId="{2AFD5E62-FA74-4631-9F9B-C58164B0E228}" type="pres">
      <dgm:prSet presAssocID="{546D1639-0702-4F66-BEC8-8B54ED75A7CC}" presName="level3hierChild" presStyleCnt="0"/>
      <dgm:spPr/>
    </dgm:pt>
    <dgm:pt modelId="{56BD5140-834A-4472-9FD4-E69C9CA9E801}" type="pres">
      <dgm:prSet presAssocID="{490D8905-9BCC-441B-A82B-9FC431122712}" presName="conn2-1" presStyleLbl="parChTrans1D2" presStyleIdx="1" presStyleCnt="5"/>
      <dgm:spPr/>
      <dgm:t>
        <a:bodyPr/>
        <a:lstStyle/>
        <a:p>
          <a:endParaRPr lang="zh-CN" altLang="en-US"/>
        </a:p>
      </dgm:t>
    </dgm:pt>
    <dgm:pt modelId="{8584D32D-BC14-4FB5-8961-B5DB31AF64C2}" type="pres">
      <dgm:prSet presAssocID="{490D8905-9BCC-441B-A82B-9FC431122712}" presName="connTx" presStyleLbl="parChTrans1D2" presStyleIdx="1" presStyleCnt="5"/>
      <dgm:spPr/>
      <dgm:t>
        <a:bodyPr/>
        <a:lstStyle/>
        <a:p>
          <a:endParaRPr lang="zh-CN" altLang="en-US"/>
        </a:p>
      </dgm:t>
    </dgm:pt>
    <dgm:pt modelId="{97FC2D76-3517-4FAD-999F-4B24A0A9BD52}" type="pres">
      <dgm:prSet presAssocID="{733DE0F0-85FC-4629-BEC4-9A9ECE87B10F}" presName="root2" presStyleCnt="0"/>
      <dgm:spPr/>
    </dgm:pt>
    <dgm:pt modelId="{2CA9C970-56B5-4891-A26B-AEE7F07234B8}" type="pres">
      <dgm:prSet presAssocID="{733DE0F0-85FC-4629-BEC4-9A9ECE87B10F}" presName="LevelTwoTextNode" presStyleLbl="node2" presStyleIdx="1" presStyleCnt="5" custScaleX="108340">
        <dgm:presLayoutVars>
          <dgm:chPref val="3"/>
        </dgm:presLayoutVars>
      </dgm:prSet>
      <dgm:spPr/>
      <dgm:t>
        <a:bodyPr/>
        <a:lstStyle/>
        <a:p>
          <a:endParaRPr lang="zh-CN" altLang="en-US"/>
        </a:p>
      </dgm:t>
    </dgm:pt>
    <dgm:pt modelId="{49D18448-2F99-4E0A-8CBC-4E2FA18AFBDC}" type="pres">
      <dgm:prSet presAssocID="{733DE0F0-85FC-4629-BEC4-9A9ECE87B10F}" presName="level3hierChild" presStyleCnt="0"/>
      <dgm:spPr/>
    </dgm:pt>
    <dgm:pt modelId="{AF421DBF-5119-41DD-9FF3-9C65F74447E6}" type="pres">
      <dgm:prSet presAssocID="{E8468A27-0795-4654-8200-E59EC4C9E1C8}" presName="conn2-1" presStyleLbl="parChTrans1D2" presStyleIdx="2" presStyleCnt="5"/>
      <dgm:spPr/>
      <dgm:t>
        <a:bodyPr/>
        <a:lstStyle/>
        <a:p>
          <a:endParaRPr lang="zh-CN" altLang="en-US"/>
        </a:p>
      </dgm:t>
    </dgm:pt>
    <dgm:pt modelId="{A0F80FA0-C037-44D4-BE65-7593EC5B5D42}" type="pres">
      <dgm:prSet presAssocID="{E8468A27-0795-4654-8200-E59EC4C9E1C8}" presName="connTx" presStyleLbl="parChTrans1D2" presStyleIdx="2" presStyleCnt="5"/>
      <dgm:spPr/>
      <dgm:t>
        <a:bodyPr/>
        <a:lstStyle/>
        <a:p>
          <a:endParaRPr lang="zh-CN" altLang="en-US"/>
        </a:p>
      </dgm:t>
    </dgm:pt>
    <dgm:pt modelId="{7EFFF577-D1E5-4531-8199-CA3D1FC6FFAA}" type="pres">
      <dgm:prSet presAssocID="{9960B08C-DACE-4DC6-9990-B44A4BFE5B65}" presName="root2" presStyleCnt="0"/>
      <dgm:spPr/>
    </dgm:pt>
    <dgm:pt modelId="{E4DFCB4D-CA34-4693-9313-A467CD563557}" type="pres">
      <dgm:prSet presAssocID="{9960B08C-DACE-4DC6-9990-B44A4BFE5B65}" presName="LevelTwoTextNode" presStyleLbl="node2" presStyleIdx="2" presStyleCnt="5" custScaleX="107601">
        <dgm:presLayoutVars>
          <dgm:chPref val="3"/>
        </dgm:presLayoutVars>
      </dgm:prSet>
      <dgm:spPr/>
      <dgm:t>
        <a:bodyPr/>
        <a:lstStyle/>
        <a:p>
          <a:endParaRPr lang="zh-CN" altLang="en-US"/>
        </a:p>
      </dgm:t>
    </dgm:pt>
    <dgm:pt modelId="{CF6BE853-950B-4CBC-A4B5-DBA7C82D1DCA}" type="pres">
      <dgm:prSet presAssocID="{9960B08C-DACE-4DC6-9990-B44A4BFE5B65}" presName="level3hierChild" presStyleCnt="0"/>
      <dgm:spPr/>
    </dgm:pt>
    <dgm:pt modelId="{073CD2EE-CD66-48C3-A8EB-BFB524A74A40}" type="pres">
      <dgm:prSet presAssocID="{AFCE3005-EF28-46EB-8831-E94BC6F8A920}" presName="conn2-1" presStyleLbl="parChTrans1D2" presStyleIdx="3" presStyleCnt="5"/>
      <dgm:spPr/>
      <dgm:t>
        <a:bodyPr/>
        <a:lstStyle/>
        <a:p>
          <a:endParaRPr lang="zh-CN" altLang="en-US"/>
        </a:p>
      </dgm:t>
    </dgm:pt>
    <dgm:pt modelId="{F4D70E98-B1F9-4583-A366-B40E0CCC520A}" type="pres">
      <dgm:prSet presAssocID="{AFCE3005-EF28-46EB-8831-E94BC6F8A920}" presName="connTx" presStyleLbl="parChTrans1D2" presStyleIdx="3" presStyleCnt="5"/>
      <dgm:spPr/>
      <dgm:t>
        <a:bodyPr/>
        <a:lstStyle/>
        <a:p>
          <a:endParaRPr lang="zh-CN" altLang="en-US"/>
        </a:p>
      </dgm:t>
    </dgm:pt>
    <dgm:pt modelId="{F17529DB-A2EF-4F32-8DC3-BD2889DB5D51}" type="pres">
      <dgm:prSet presAssocID="{D946C5E4-8A77-41E3-B14F-0D0406829DDC}" presName="root2" presStyleCnt="0"/>
      <dgm:spPr/>
    </dgm:pt>
    <dgm:pt modelId="{FF3566C1-E33C-44D3-9AEE-4799DABFB2AB}" type="pres">
      <dgm:prSet presAssocID="{D946C5E4-8A77-41E3-B14F-0D0406829DDC}" presName="LevelTwoTextNode" presStyleLbl="node2" presStyleIdx="3" presStyleCnt="5" custScaleX="109607">
        <dgm:presLayoutVars>
          <dgm:chPref val="3"/>
        </dgm:presLayoutVars>
      </dgm:prSet>
      <dgm:spPr/>
      <dgm:t>
        <a:bodyPr/>
        <a:lstStyle/>
        <a:p>
          <a:endParaRPr lang="zh-CN" altLang="en-US"/>
        </a:p>
      </dgm:t>
    </dgm:pt>
    <dgm:pt modelId="{4E9D7BF8-86D6-428F-9DCD-41FABE48CDA4}" type="pres">
      <dgm:prSet presAssocID="{D946C5E4-8A77-41E3-B14F-0D0406829DDC}" presName="level3hierChild" presStyleCnt="0"/>
      <dgm:spPr/>
    </dgm:pt>
    <dgm:pt modelId="{44D17082-78D0-4C6C-82BF-98212EC7A130}" type="pres">
      <dgm:prSet presAssocID="{A0DAB44A-C700-4F16-BB68-0F340BBBE21E}" presName="conn2-1" presStyleLbl="parChTrans1D2" presStyleIdx="4" presStyleCnt="5"/>
      <dgm:spPr/>
      <dgm:t>
        <a:bodyPr/>
        <a:lstStyle/>
        <a:p>
          <a:endParaRPr lang="zh-CN" altLang="en-US"/>
        </a:p>
      </dgm:t>
    </dgm:pt>
    <dgm:pt modelId="{A619FEDC-D109-4F24-9FAB-ADB5B34F1EEA}" type="pres">
      <dgm:prSet presAssocID="{A0DAB44A-C700-4F16-BB68-0F340BBBE21E}" presName="connTx" presStyleLbl="parChTrans1D2" presStyleIdx="4" presStyleCnt="5"/>
      <dgm:spPr/>
      <dgm:t>
        <a:bodyPr/>
        <a:lstStyle/>
        <a:p>
          <a:endParaRPr lang="zh-CN" altLang="en-US"/>
        </a:p>
      </dgm:t>
    </dgm:pt>
    <dgm:pt modelId="{ADE99BF3-FB6A-4F58-9268-BE3193E1E814}" type="pres">
      <dgm:prSet presAssocID="{ADC404C3-9150-473B-ACB4-A49DE09B9352}" presName="root2" presStyleCnt="0"/>
      <dgm:spPr/>
    </dgm:pt>
    <dgm:pt modelId="{FD470964-EE40-4054-9AE6-B4F30B28A403}" type="pres">
      <dgm:prSet presAssocID="{ADC404C3-9150-473B-ACB4-A49DE09B9352}" presName="LevelTwoTextNode" presStyleLbl="node2" presStyleIdx="4" presStyleCnt="5" custScaleX="109607">
        <dgm:presLayoutVars>
          <dgm:chPref val="3"/>
        </dgm:presLayoutVars>
      </dgm:prSet>
      <dgm:spPr/>
      <dgm:t>
        <a:bodyPr/>
        <a:lstStyle/>
        <a:p>
          <a:endParaRPr lang="zh-CN" altLang="en-US"/>
        </a:p>
      </dgm:t>
    </dgm:pt>
    <dgm:pt modelId="{5086712E-783D-4712-AD85-B205AF032446}" type="pres">
      <dgm:prSet presAssocID="{ADC404C3-9150-473B-ACB4-A49DE09B9352}" presName="level3hierChild" presStyleCnt="0"/>
      <dgm:spPr/>
    </dgm:pt>
  </dgm:ptLst>
  <dgm:cxnLst>
    <dgm:cxn modelId="{B747F9F7-1B08-48C7-BF57-C2C8CAEC9F0B}" type="presOf" srcId="{546D1639-0702-4F66-BEC8-8B54ED75A7CC}" destId="{292FD554-C0D4-44A5-B693-DC4EB22610DA}" srcOrd="0" destOrd="0" presId="urn:microsoft.com/office/officeart/2008/layout/HorizontalMultiLevelHierarchy"/>
    <dgm:cxn modelId="{72F7C78F-4823-46F2-A6D0-8995D00FD676}" srcId="{FCB36588-601A-4C5C-884F-3F68AFDACC96}" destId="{4F51264B-A69C-4A03-8017-0F7C2CA1B2E2}" srcOrd="0" destOrd="0" parTransId="{D4CAA025-F194-4C6F-8BBC-74E6BE955E60}" sibTransId="{528AE731-754A-4DB8-9F5F-86F9063C3E34}"/>
    <dgm:cxn modelId="{4E34B945-27A4-4B68-8F07-45EB0C0E9E09}" type="presOf" srcId="{A0DAB44A-C700-4F16-BB68-0F340BBBE21E}" destId="{A619FEDC-D109-4F24-9FAB-ADB5B34F1EEA}" srcOrd="1" destOrd="0" presId="urn:microsoft.com/office/officeart/2008/layout/HorizontalMultiLevelHierarchy"/>
    <dgm:cxn modelId="{53FE4C9C-C223-47CF-B631-8C175A1954FF}" type="presOf" srcId="{4F51264B-A69C-4A03-8017-0F7C2CA1B2E2}" destId="{C86525ED-0276-481E-BA59-94DEF12227F9}" srcOrd="0" destOrd="0" presId="urn:microsoft.com/office/officeart/2008/layout/HorizontalMultiLevelHierarchy"/>
    <dgm:cxn modelId="{8780DEE3-4A50-40F1-AE8D-F0A1E355C3BF}" type="presOf" srcId="{490D8905-9BCC-441B-A82B-9FC431122712}" destId="{56BD5140-834A-4472-9FD4-E69C9CA9E801}" srcOrd="0" destOrd="0" presId="urn:microsoft.com/office/officeart/2008/layout/HorizontalMultiLevelHierarchy"/>
    <dgm:cxn modelId="{B0A79305-8772-4EFB-80E4-F836CE5DEB4E}" type="presOf" srcId="{597E824D-7B5D-43FE-A4E8-EE981722CB0C}" destId="{AE9D7257-A7B3-4537-B643-A085D5B85D01}" srcOrd="0" destOrd="0" presId="urn:microsoft.com/office/officeart/2008/layout/HorizontalMultiLevelHierarchy"/>
    <dgm:cxn modelId="{EF8D30E4-BF1E-4EE7-953B-55426E0EB8E4}" type="presOf" srcId="{FCB36588-601A-4C5C-884F-3F68AFDACC96}" destId="{0E6A087A-4740-4DF5-80A8-7E0E6E329D1F}" srcOrd="0" destOrd="0" presId="urn:microsoft.com/office/officeart/2008/layout/HorizontalMultiLevelHierarchy"/>
    <dgm:cxn modelId="{A99163F2-EB28-4420-9F76-DF5305D8CDD2}" type="presOf" srcId="{E8468A27-0795-4654-8200-E59EC4C9E1C8}" destId="{AF421DBF-5119-41DD-9FF3-9C65F74447E6}" srcOrd="0" destOrd="0" presId="urn:microsoft.com/office/officeart/2008/layout/HorizontalMultiLevelHierarchy"/>
    <dgm:cxn modelId="{A3A25BB2-0E75-45DB-A4BD-22D1E13D6905}" type="presOf" srcId="{AFCE3005-EF28-46EB-8831-E94BC6F8A920}" destId="{073CD2EE-CD66-48C3-A8EB-BFB524A74A40}" srcOrd="0" destOrd="0" presId="urn:microsoft.com/office/officeart/2008/layout/HorizontalMultiLevelHierarchy"/>
    <dgm:cxn modelId="{B59F9B8B-D701-4420-B053-25D823D8DE92}" type="presOf" srcId="{A0DAB44A-C700-4F16-BB68-0F340BBBE21E}" destId="{44D17082-78D0-4C6C-82BF-98212EC7A130}" srcOrd="0" destOrd="0" presId="urn:microsoft.com/office/officeart/2008/layout/HorizontalMultiLevelHierarchy"/>
    <dgm:cxn modelId="{BEECCA60-08BF-4D58-A9F5-96C713D417EC}" type="presOf" srcId="{AFCE3005-EF28-46EB-8831-E94BC6F8A920}" destId="{F4D70E98-B1F9-4583-A366-B40E0CCC520A}" srcOrd="1" destOrd="0" presId="urn:microsoft.com/office/officeart/2008/layout/HorizontalMultiLevelHierarchy"/>
    <dgm:cxn modelId="{6CE0EDAD-6DC2-46BE-B7EC-46B8ABD924C2}" type="presOf" srcId="{D946C5E4-8A77-41E3-B14F-0D0406829DDC}" destId="{FF3566C1-E33C-44D3-9AEE-4799DABFB2AB}" srcOrd="0" destOrd="0" presId="urn:microsoft.com/office/officeart/2008/layout/HorizontalMultiLevelHierarchy"/>
    <dgm:cxn modelId="{F869FF75-A8AF-46E5-99DB-FCB78981EB6E}" type="presOf" srcId="{ADC404C3-9150-473B-ACB4-A49DE09B9352}" destId="{FD470964-EE40-4054-9AE6-B4F30B28A403}" srcOrd="0" destOrd="0" presId="urn:microsoft.com/office/officeart/2008/layout/HorizontalMultiLevelHierarchy"/>
    <dgm:cxn modelId="{D8E17D8E-9E5C-475A-BCCF-7DDD3BA54E95}" srcId="{4F51264B-A69C-4A03-8017-0F7C2CA1B2E2}" destId="{546D1639-0702-4F66-BEC8-8B54ED75A7CC}" srcOrd="0" destOrd="0" parTransId="{597E824D-7B5D-43FE-A4E8-EE981722CB0C}" sibTransId="{61B03E0C-F86D-402F-84F3-98B52D84229D}"/>
    <dgm:cxn modelId="{FF063CA5-B8CC-4388-B8D4-500A2A5F8B07}" srcId="{4F51264B-A69C-4A03-8017-0F7C2CA1B2E2}" destId="{ADC404C3-9150-473B-ACB4-A49DE09B9352}" srcOrd="4" destOrd="0" parTransId="{A0DAB44A-C700-4F16-BB68-0F340BBBE21E}" sibTransId="{8E26870B-5F94-42E8-82D3-07ADD6F82B25}"/>
    <dgm:cxn modelId="{39E336CD-F71E-47A6-9FFE-904F39DDBFE1}" srcId="{4F51264B-A69C-4A03-8017-0F7C2CA1B2E2}" destId="{D946C5E4-8A77-41E3-B14F-0D0406829DDC}" srcOrd="3" destOrd="0" parTransId="{AFCE3005-EF28-46EB-8831-E94BC6F8A920}" sibTransId="{31F111DF-AADD-4459-9743-46D8651F80E3}"/>
    <dgm:cxn modelId="{3E38F8B4-1CB0-4CD6-8387-37F9C9E9DA6F}" type="presOf" srcId="{733DE0F0-85FC-4629-BEC4-9A9ECE87B10F}" destId="{2CA9C970-56B5-4891-A26B-AEE7F07234B8}" srcOrd="0" destOrd="0" presId="urn:microsoft.com/office/officeart/2008/layout/HorizontalMultiLevelHierarchy"/>
    <dgm:cxn modelId="{856D0E9A-7936-45BF-815B-8FA7469C8E55}" srcId="{4F51264B-A69C-4A03-8017-0F7C2CA1B2E2}" destId="{733DE0F0-85FC-4629-BEC4-9A9ECE87B10F}" srcOrd="1" destOrd="0" parTransId="{490D8905-9BCC-441B-A82B-9FC431122712}" sibTransId="{304997F8-089F-486A-9F5F-2902173612B2}"/>
    <dgm:cxn modelId="{5F7B2273-A38A-4184-B94C-1365A7C34E14}" type="presOf" srcId="{597E824D-7B5D-43FE-A4E8-EE981722CB0C}" destId="{CC0E0916-188B-459A-BC83-DB095ECFA613}" srcOrd="1" destOrd="0" presId="urn:microsoft.com/office/officeart/2008/layout/HorizontalMultiLevelHierarchy"/>
    <dgm:cxn modelId="{76CEC508-FC8D-4E20-A3F7-3B8F3D19199E}" type="presOf" srcId="{490D8905-9BCC-441B-A82B-9FC431122712}" destId="{8584D32D-BC14-4FB5-8961-B5DB31AF64C2}" srcOrd="1" destOrd="0" presId="urn:microsoft.com/office/officeart/2008/layout/HorizontalMultiLevelHierarchy"/>
    <dgm:cxn modelId="{00753665-0115-4C13-B76E-D46200F82321}" type="presOf" srcId="{E8468A27-0795-4654-8200-E59EC4C9E1C8}" destId="{A0F80FA0-C037-44D4-BE65-7593EC5B5D42}" srcOrd="1" destOrd="0" presId="urn:microsoft.com/office/officeart/2008/layout/HorizontalMultiLevelHierarchy"/>
    <dgm:cxn modelId="{7976F562-AEAE-4360-814C-DAA8EBBDF173}" type="presOf" srcId="{9960B08C-DACE-4DC6-9990-B44A4BFE5B65}" destId="{E4DFCB4D-CA34-4693-9313-A467CD563557}" srcOrd="0" destOrd="0" presId="urn:microsoft.com/office/officeart/2008/layout/HorizontalMultiLevelHierarchy"/>
    <dgm:cxn modelId="{21A7C87F-9F9A-4783-8F19-D603B6F0F530}" srcId="{4F51264B-A69C-4A03-8017-0F7C2CA1B2E2}" destId="{9960B08C-DACE-4DC6-9990-B44A4BFE5B65}" srcOrd="2" destOrd="0" parTransId="{E8468A27-0795-4654-8200-E59EC4C9E1C8}" sibTransId="{6159A06F-2E10-4E33-95E5-0A8A4DDEBBA8}"/>
    <dgm:cxn modelId="{4B8F118C-F072-4CBE-B780-222C962AF3F9}" type="presParOf" srcId="{0E6A087A-4740-4DF5-80A8-7E0E6E329D1F}" destId="{7BF2EB87-3ACC-4574-BAC4-E7633F41EB45}" srcOrd="0" destOrd="0" presId="urn:microsoft.com/office/officeart/2008/layout/HorizontalMultiLevelHierarchy"/>
    <dgm:cxn modelId="{5A8F2F87-3207-4C13-96BE-CD4B295A3D0D}" type="presParOf" srcId="{7BF2EB87-3ACC-4574-BAC4-E7633F41EB45}" destId="{C86525ED-0276-481E-BA59-94DEF12227F9}" srcOrd="0" destOrd="0" presId="urn:microsoft.com/office/officeart/2008/layout/HorizontalMultiLevelHierarchy"/>
    <dgm:cxn modelId="{F93C6696-93CD-468C-BA74-65630A4FF564}" type="presParOf" srcId="{7BF2EB87-3ACC-4574-BAC4-E7633F41EB45}" destId="{47AA18FD-4FE0-4023-AD48-3E5C40EC1D04}" srcOrd="1" destOrd="0" presId="urn:microsoft.com/office/officeart/2008/layout/HorizontalMultiLevelHierarchy"/>
    <dgm:cxn modelId="{E4E1E6F6-68AD-47E0-A423-3AB85C45AAE7}" type="presParOf" srcId="{47AA18FD-4FE0-4023-AD48-3E5C40EC1D04}" destId="{AE9D7257-A7B3-4537-B643-A085D5B85D01}" srcOrd="0" destOrd="0" presId="urn:microsoft.com/office/officeart/2008/layout/HorizontalMultiLevelHierarchy"/>
    <dgm:cxn modelId="{710F13BD-19B1-4816-BC04-9F68B8A360BD}" type="presParOf" srcId="{AE9D7257-A7B3-4537-B643-A085D5B85D01}" destId="{CC0E0916-188B-459A-BC83-DB095ECFA613}" srcOrd="0" destOrd="0" presId="urn:microsoft.com/office/officeart/2008/layout/HorizontalMultiLevelHierarchy"/>
    <dgm:cxn modelId="{D601B3C5-2366-4D63-833F-0C020DCB0999}" type="presParOf" srcId="{47AA18FD-4FE0-4023-AD48-3E5C40EC1D04}" destId="{9B66CB19-B1D8-4D20-AF79-03EF6F5BD920}" srcOrd="1" destOrd="0" presId="urn:microsoft.com/office/officeart/2008/layout/HorizontalMultiLevelHierarchy"/>
    <dgm:cxn modelId="{E8F55289-7504-4044-8A66-190BE09AAA83}" type="presParOf" srcId="{9B66CB19-B1D8-4D20-AF79-03EF6F5BD920}" destId="{292FD554-C0D4-44A5-B693-DC4EB22610DA}" srcOrd="0" destOrd="0" presId="urn:microsoft.com/office/officeart/2008/layout/HorizontalMultiLevelHierarchy"/>
    <dgm:cxn modelId="{14BC4059-2CD4-429A-A23C-DB1254F06260}" type="presParOf" srcId="{9B66CB19-B1D8-4D20-AF79-03EF6F5BD920}" destId="{2AFD5E62-FA74-4631-9F9B-C58164B0E228}" srcOrd="1" destOrd="0" presId="urn:microsoft.com/office/officeart/2008/layout/HorizontalMultiLevelHierarchy"/>
    <dgm:cxn modelId="{52279362-7449-4CCE-829E-B6EF872DD3A8}" type="presParOf" srcId="{47AA18FD-4FE0-4023-AD48-3E5C40EC1D04}" destId="{56BD5140-834A-4472-9FD4-E69C9CA9E801}" srcOrd="2" destOrd="0" presId="urn:microsoft.com/office/officeart/2008/layout/HorizontalMultiLevelHierarchy"/>
    <dgm:cxn modelId="{578009A4-C95A-4BDD-8251-95F5FB2A0C0D}" type="presParOf" srcId="{56BD5140-834A-4472-9FD4-E69C9CA9E801}" destId="{8584D32D-BC14-4FB5-8961-B5DB31AF64C2}" srcOrd="0" destOrd="0" presId="urn:microsoft.com/office/officeart/2008/layout/HorizontalMultiLevelHierarchy"/>
    <dgm:cxn modelId="{ADAEADF9-DB7E-47D5-B718-48BCDCD39A2A}" type="presParOf" srcId="{47AA18FD-4FE0-4023-AD48-3E5C40EC1D04}" destId="{97FC2D76-3517-4FAD-999F-4B24A0A9BD52}" srcOrd="3" destOrd="0" presId="urn:microsoft.com/office/officeart/2008/layout/HorizontalMultiLevelHierarchy"/>
    <dgm:cxn modelId="{A317D7FA-0009-4F08-8A22-E572CFD52F15}" type="presParOf" srcId="{97FC2D76-3517-4FAD-999F-4B24A0A9BD52}" destId="{2CA9C970-56B5-4891-A26B-AEE7F07234B8}" srcOrd="0" destOrd="0" presId="urn:microsoft.com/office/officeart/2008/layout/HorizontalMultiLevelHierarchy"/>
    <dgm:cxn modelId="{1C3839CA-600C-4222-96F3-5985F616B33B}" type="presParOf" srcId="{97FC2D76-3517-4FAD-999F-4B24A0A9BD52}" destId="{49D18448-2F99-4E0A-8CBC-4E2FA18AFBDC}" srcOrd="1" destOrd="0" presId="urn:microsoft.com/office/officeart/2008/layout/HorizontalMultiLevelHierarchy"/>
    <dgm:cxn modelId="{FFBEF16F-DFE1-4460-964D-4DFE18E42B89}" type="presParOf" srcId="{47AA18FD-4FE0-4023-AD48-3E5C40EC1D04}" destId="{AF421DBF-5119-41DD-9FF3-9C65F74447E6}" srcOrd="4" destOrd="0" presId="urn:microsoft.com/office/officeart/2008/layout/HorizontalMultiLevelHierarchy"/>
    <dgm:cxn modelId="{7BEB53D2-700C-4524-AFB9-405D04B95388}" type="presParOf" srcId="{AF421DBF-5119-41DD-9FF3-9C65F74447E6}" destId="{A0F80FA0-C037-44D4-BE65-7593EC5B5D42}" srcOrd="0" destOrd="0" presId="urn:microsoft.com/office/officeart/2008/layout/HorizontalMultiLevelHierarchy"/>
    <dgm:cxn modelId="{BCCA0A1D-5B08-457B-9EAD-99E01D47C2EC}" type="presParOf" srcId="{47AA18FD-4FE0-4023-AD48-3E5C40EC1D04}" destId="{7EFFF577-D1E5-4531-8199-CA3D1FC6FFAA}" srcOrd="5" destOrd="0" presId="urn:microsoft.com/office/officeart/2008/layout/HorizontalMultiLevelHierarchy"/>
    <dgm:cxn modelId="{F8B19D4F-554C-4924-8AEF-49CD5D4B8381}" type="presParOf" srcId="{7EFFF577-D1E5-4531-8199-CA3D1FC6FFAA}" destId="{E4DFCB4D-CA34-4693-9313-A467CD563557}" srcOrd="0" destOrd="0" presId="urn:microsoft.com/office/officeart/2008/layout/HorizontalMultiLevelHierarchy"/>
    <dgm:cxn modelId="{76316F1F-F5A0-4BD3-84D9-7C636387D5A0}" type="presParOf" srcId="{7EFFF577-D1E5-4531-8199-CA3D1FC6FFAA}" destId="{CF6BE853-950B-4CBC-A4B5-DBA7C82D1DCA}" srcOrd="1" destOrd="0" presId="urn:microsoft.com/office/officeart/2008/layout/HorizontalMultiLevelHierarchy"/>
    <dgm:cxn modelId="{3DF1373B-1E76-4772-A10E-C75AFC184C27}" type="presParOf" srcId="{47AA18FD-4FE0-4023-AD48-3E5C40EC1D04}" destId="{073CD2EE-CD66-48C3-A8EB-BFB524A74A40}" srcOrd="6" destOrd="0" presId="urn:microsoft.com/office/officeart/2008/layout/HorizontalMultiLevelHierarchy"/>
    <dgm:cxn modelId="{60F4E3C8-875F-4AFD-8168-7511F9930857}" type="presParOf" srcId="{073CD2EE-CD66-48C3-A8EB-BFB524A74A40}" destId="{F4D70E98-B1F9-4583-A366-B40E0CCC520A}" srcOrd="0" destOrd="0" presId="urn:microsoft.com/office/officeart/2008/layout/HorizontalMultiLevelHierarchy"/>
    <dgm:cxn modelId="{99B44E3C-4025-4DFA-BF74-C03464093B8F}" type="presParOf" srcId="{47AA18FD-4FE0-4023-AD48-3E5C40EC1D04}" destId="{F17529DB-A2EF-4F32-8DC3-BD2889DB5D51}" srcOrd="7" destOrd="0" presId="urn:microsoft.com/office/officeart/2008/layout/HorizontalMultiLevelHierarchy"/>
    <dgm:cxn modelId="{2335EF08-3B40-417B-990B-BFD8A2925256}" type="presParOf" srcId="{F17529DB-A2EF-4F32-8DC3-BD2889DB5D51}" destId="{FF3566C1-E33C-44D3-9AEE-4799DABFB2AB}" srcOrd="0" destOrd="0" presId="urn:microsoft.com/office/officeart/2008/layout/HorizontalMultiLevelHierarchy"/>
    <dgm:cxn modelId="{7CF7294D-5283-429C-8475-FD9510E6331F}" type="presParOf" srcId="{F17529DB-A2EF-4F32-8DC3-BD2889DB5D51}" destId="{4E9D7BF8-86D6-428F-9DCD-41FABE48CDA4}" srcOrd="1" destOrd="0" presId="urn:microsoft.com/office/officeart/2008/layout/HorizontalMultiLevelHierarchy"/>
    <dgm:cxn modelId="{6CBF607D-9862-4CC3-966C-C839B53C1EE9}" type="presParOf" srcId="{47AA18FD-4FE0-4023-AD48-3E5C40EC1D04}" destId="{44D17082-78D0-4C6C-82BF-98212EC7A130}" srcOrd="8" destOrd="0" presId="urn:microsoft.com/office/officeart/2008/layout/HorizontalMultiLevelHierarchy"/>
    <dgm:cxn modelId="{82611CC7-F55E-4D7F-873D-643D7A05FD16}" type="presParOf" srcId="{44D17082-78D0-4C6C-82BF-98212EC7A130}" destId="{A619FEDC-D109-4F24-9FAB-ADB5B34F1EEA}" srcOrd="0" destOrd="0" presId="urn:microsoft.com/office/officeart/2008/layout/HorizontalMultiLevelHierarchy"/>
    <dgm:cxn modelId="{B0339E5D-F72C-4C67-B571-222CA31FC510}" type="presParOf" srcId="{47AA18FD-4FE0-4023-AD48-3E5C40EC1D04}" destId="{ADE99BF3-FB6A-4F58-9268-BE3193E1E814}" srcOrd="9" destOrd="0" presId="urn:microsoft.com/office/officeart/2008/layout/HorizontalMultiLevelHierarchy"/>
    <dgm:cxn modelId="{AA87AB8D-30A8-4AA5-8E99-45E29F7D1FB0}" type="presParOf" srcId="{ADE99BF3-FB6A-4F58-9268-BE3193E1E814}" destId="{FD470964-EE40-4054-9AE6-B4F30B28A403}" srcOrd="0" destOrd="0" presId="urn:microsoft.com/office/officeart/2008/layout/HorizontalMultiLevelHierarchy"/>
    <dgm:cxn modelId="{A7048362-6426-42EF-BA0B-1E2699FD47E8}" type="presParOf" srcId="{ADE99BF3-FB6A-4F58-9268-BE3193E1E814}" destId="{5086712E-783D-4712-AD85-B205AF032446}"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D17082-78D0-4C6C-82BF-98212EC7A130}">
      <dsp:nvSpPr>
        <dsp:cNvPr id="0" name=""/>
        <dsp:cNvSpPr/>
      </dsp:nvSpPr>
      <dsp:spPr>
        <a:xfrm>
          <a:off x="1947258" y="2032000"/>
          <a:ext cx="444209" cy="1692870"/>
        </a:xfrm>
        <a:custGeom>
          <a:avLst/>
          <a:gdLst/>
          <a:ahLst/>
          <a:cxnLst/>
          <a:rect l="0" t="0" r="0" b="0"/>
          <a:pathLst>
            <a:path>
              <a:moveTo>
                <a:pt x="0" y="0"/>
              </a:moveTo>
              <a:lnTo>
                <a:pt x="222104" y="0"/>
              </a:lnTo>
              <a:lnTo>
                <a:pt x="222104" y="1692870"/>
              </a:lnTo>
              <a:lnTo>
                <a:pt x="444209" y="1692870"/>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125608" y="2834680"/>
        <a:ext cx="87509" cy="87509"/>
      </dsp:txXfrm>
    </dsp:sp>
    <dsp:sp modelId="{073CD2EE-CD66-48C3-A8EB-BFB524A74A40}">
      <dsp:nvSpPr>
        <dsp:cNvPr id="0" name=""/>
        <dsp:cNvSpPr/>
      </dsp:nvSpPr>
      <dsp:spPr>
        <a:xfrm>
          <a:off x="1947258" y="2032000"/>
          <a:ext cx="444209" cy="846435"/>
        </a:xfrm>
        <a:custGeom>
          <a:avLst/>
          <a:gdLst/>
          <a:ahLst/>
          <a:cxnLst/>
          <a:rect l="0" t="0" r="0" b="0"/>
          <a:pathLst>
            <a:path>
              <a:moveTo>
                <a:pt x="0" y="0"/>
              </a:moveTo>
              <a:lnTo>
                <a:pt x="222104" y="0"/>
              </a:lnTo>
              <a:lnTo>
                <a:pt x="222104" y="846435"/>
              </a:lnTo>
              <a:lnTo>
                <a:pt x="444209" y="846435"/>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45465" y="2431319"/>
        <a:ext cx="47795" cy="47795"/>
      </dsp:txXfrm>
    </dsp:sp>
    <dsp:sp modelId="{AF421DBF-5119-41DD-9FF3-9C65F74447E6}">
      <dsp:nvSpPr>
        <dsp:cNvPr id="0" name=""/>
        <dsp:cNvSpPr/>
      </dsp:nvSpPr>
      <dsp:spPr>
        <a:xfrm>
          <a:off x="1947258" y="1986280"/>
          <a:ext cx="444209" cy="91440"/>
        </a:xfrm>
        <a:custGeom>
          <a:avLst/>
          <a:gdLst/>
          <a:ahLst/>
          <a:cxnLst/>
          <a:rect l="0" t="0" r="0" b="0"/>
          <a:pathLst>
            <a:path>
              <a:moveTo>
                <a:pt x="0" y="45720"/>
              </a:moveTo>
              <a:lnTo>
                <a:pt x="444209" y="45720"/>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58257" y="2020894"/>
        <a:ext cx="22210" cy="22210"/>
      </dsp:txXfrm>
    </dsp:sp>
    <dsp:sp modelId="{56BD5140-834A-4472-9FD4-E69C9CA9E801}">
      <dsp:nvSpPr>
        <dsp:cNvPr id="0" name=""/>
        <dsp:cNvSpPr/>
      </dsp:nvSpPr>
      <dsp:spPr>
        <a:xfrm>
          <a:off x="1947258" y="1185564"/>
          <a:ext cx="444209" cy="846435"/>
        </a:xfrm>
        <a:custGeom>
          <a:avLst/>
          <a:gdLst/>
          <a:ahLst/>
          <a:cxnLst/>
          <a:rect l="0" t="0" r="0" b="0"/>
          <a:pathLst>
            <a:path>
              <a:moveTo>
                <a:pt x="0" y="846435"/>
              </a:moveTo>
              <a:lnTo>
                <a:pt x="222104" y="846435"/>
              </a:lnTo>
              <a:lnTo>
                <a:pt x="222104" y="0"/>
              </a:lnTo>
              <a:lnTo>
                <a:pt x="444209" y="0"/>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45465" y="1584884"/>
        <a:ext cx="47795" cy="47795"/>
      </dsp:txXfrm>
    </dsp:sp>
    <dsp:sp modelId="{AE9D7257-A7B3-4537-B643-A085D5B85D01}">
      <dsp:nvSpPr>
        <dsp:cNvPr id="0" name=""/>
        <dsp:cNvSpPr/>
      </dsp:nvSpPr>
      <dsp:spPr>
        <a:xfrm>
          <a:off x="1947258" y="339129"/>
          <a:ext cx="444209" cy="1692870"/>
        </a:xfrm>
        <a:custGeom>
          <a:avLst/>
          <a:gdLst/>
          <a:ahLst/>
          <a:cxnLst/>
          <a:rect l="0" t="0" r="0" b="0"/>
          <a:pathLst>
            <a:path>
              <a:moveTo>
                <a:pt x="0" y="1692870"/>
              </a:moveTo>
              <a:lnTo>
                <a:pt x="222104" y="1692870"/>
              </a:lnTo>
              <a:lnTo>
                <a:pt x="222104" y="0"/>
              </a:lnTo>
              <a:lnTo>
                <a:pt x="444209" y="0"/>
              </a:lnTo>
            </a:path>
          </a:pathLst>
        </a:custGeom>
        <a:noFill/>
        <a:ln w="1270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125608" y="1141810"/>
        <a:ext cx="87509" cy="87509"/>
      </dsp:txXfrm>
    </dsp:sp>
    <dsp:sp modelId="{C86525ED-0276-481E-BA59-94DEF12227F9}">
      <dsp:nvSpPr>
        <dsp:cNvPr id="0" name=""/>
        <dsp:cNvSpPr/>
      </dsp:nvSpPr>
      <dsp:spPr>
        <a:xfrm rot="16200000">
          <a:off x="-173284" y="1693425"/>
          <a:ext cx="3563937" cy="677148"/>
        </a:xfrm>
        <a:prstGeom prst="rect">
          <a:avLst/>
        </a:prstGeom>
        <a:solidFill>
          <a:srgbClr val="7C23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vert" wrap="square" lIns="29845" tIns="29845" rIns="29845" bIns="29845" numCol="1" spcCol="1270" anchor="ctr" anchorCtr="0">
          <a:noAutofit/>
        </a:bodyPr>
        <a:lstStyle/>
        <a:p>
          <a:pPr lvl="0" algn="ctr" defTabSz="2089150">
            <a:lnSpc>
              <a:spcPct val="90000"/>
            </a:lnSpc>
            <a:spcBef>
              <a:spcPct val="0"/>
            </a:spcBef>
            <a:spcAft>
              <a:spcPct val="35000"/>
            </a:spcAft>
          </a:pPr>
          <a:r>
            <a:rPr lang="zh-CN" altLang="en-US" sz="4700" kern="1200" dirty="0" smtClean="0"/>
            <a:t>五大类模型</a:t>
          </a:r>
          <a:endParaRPr lang="zh-CN" altLang="en-US" sz="4700" kern="1200" dirty="0"/>
        </a:p>
      </dsp:txBody>
      <dsp:txXfrm>
        <a:off x="-173284" y="1693425"/>
        <a:ext cx="3563937" cy="677148"/>
      </dsp:txXfrm>
    </dsp:sp>
    <dsp:sp modelId="{292FD554-C0D4-44A5-B693-DC4EB22610DA}">
      <dsp:nvSpPr>
        <dsp:cNvPr id="0" name=""/>
        <dsp:cNvSpPr/>
      </dsp:nvSpPr>
      <dsp:spPr>
        <a:xfrm>
          <a:off x="2391467" y="555"/>
          <a:ext cx="2434421" cy="677148"/>
        </a:xfrm>
        <a:prstGeom prst="rect">
          <a:avLst/>
        </a:prstGeom>
        <a:solidFill>
          <a:srgbClr val="7C23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sz="2100" kern="1200" dirty="0" smtClean="0"/>
            <a:t>【完美模型】（</a:t>
          </a:r>
          <a:r>
            <a:rPr lang="en-US" sz="2100" kern="1200" dirty="0" smtClean="0"/>
            <a:t>6</a:t>
          </a:r>
          <a:r>
            <a:rPr lang="zh-CN" sz="2100" kern="1200" dirty="0" smtClean="0"/>
            <a:t>个）</a:t>
          </a:r>
          <a:endParaRPr lang="zh-CN" altLang="en-US" sz="2100" kern="1200" dirty="0"/>
        </a:p>
      </dsp:txBody>
      <dsp:txXfrm>
        <a:off x="2391467" y="555"/>
        <a:ext cx="2434421" cy="677148"/>
      </dsp:txXfrm>
    </dsp:sp>
    <dsp:sp modelId="{2CA9C970-56B5-4891-A26B-AEE7F07234B8}">
      <dsp:nvSpPr>
        <dsp:cNvPr id="0" name=""/>
        <dsp:cNvSpPr/>
      </dsp:nvSpPr>
      <dsp:spPr>
        <a:xfrm>
          <a:off x="2391467" y="846990"/>
          <a:ext cx="2406281" cy="677148"/>
        </a:xfrm>
        <a:prstGeom prst="rect">
          <a:avLst/>
        </a:prstGeom>
        <a:solidFill>
          <a:srgbClr val="7C23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sz="2100" kern="1200" dirty="0" smtClean="0"/>
            <a:t>【</a:t>
          </a:r>
          <a:r>
            <a:rPr lang="en-US" sz="2100" kern="1200" dirty="0" smtClean="0"/>
            <a:t>ID</a:t>
          </a:r>
          <a:r>
            <a:rPr lang="zh-CN" sz="2100" kern="1200" dirty="0" smtClean="0"/>
            <a:t>】（</a:t>
          </a:r>
          <a:r>
            <a:rPr lang="en-US" sz="2100" kern="1200" dirty="0" smtClean="0"/>
            <a:t>11</a:t>
          </a:r>
          <a:r>
            <a:rPr lang="zh-CN" sz="2100" kern="1200" dirty="0" smtClean="0"/>
            <a:t>个）</a:t>
          </a:r>
          <a:endParaRPr lang="zh-CN" altLang="en-US" sz="2100" kern="1200" dirty="0"/>
        </a:p>
      </dsp:txBody>
      <dsp:txXfrm>
        <a:off x="2391467" y="846990"/>
        <a:ext cx="2406281" cy="677148"/>
      </dsp:txXfrm>
    </dsp:sp>
    <dsp:sp modelId="{E4DFCB4D-CA34-4693-9313-A467CD563557}">
      <dsp:nvSpPr>
        <dsp:cNvPr id="0" name=""/>
        <dsp:cNvSpPr/>
      </dsp:nvSpPr>
      <dsp:spPr>
        <a:xfrm>
          <a:off x="2391467" y="1693425"/>
          <a:ext cx="2389867" cy="677148"/>
        </a:xfrm>
        <a:prstGeom prst="rect">
          <a:avLst/>
        </a:prstGeom>
        <a:solidFill>
          <a:srgbClr val="7C23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sz="2100" kern="1200" dirty="0" smtClean="0"/>
            <a:t>【</a:t>
          </a:r>
          <a:r>
            <a:rPr lang="en-US" sz="2100" kern="1200" dirty="0" smtClean="0"/>
            <a:t>TEF</a:t>
          </a:r>
          <a:r>
            <a:rPr lang="zh-CN" sz="2100" kern="1200" dirty="0" smtClean="0"/>
            <a:t>】（</a:t>
          </a:r>
          <a:r>
            <a:rPr lang="en-US" sz="2100" kern="1200" dirty="0" smtClean="0"/>
            <a:t>3</a:t>
          </a:r>
          <a:r>
            <a:rPr lang="zh-CN" sz="2100" kern="1200" dirty="0" smtClean="0"/>
            <a:t>个）</a:t>
          </a:r>
          <a:endParaRPr lang="zh-CN" altLang="en-US" sz="2100" kern="1200" dirty="0"/>
        </a:p>
      </dsp:txBody>
      <dsp:txXfrm>
        <a:off x="2391467" y="1693425"/>
        <a:ext cx="2389867" cy="677148"/>
      </dsp:txXfrm>
    </dsp:sp>
    <dsp:sp modelId="{FF3566C1-E33C-44D3-9AEE-4799DABFB2AB}">
      <dsp:nvSpPr>
        <dsp:cNvPr id="0" name=""/>
        <dsp:cNvSpPr/>
      </dsp:nvSpPr>
      <dsp:spPr>
        <a:xfrm>
          <a:off x="2391467" y="2539861"/>
          <a:ext cx="2434421" cy="677148"/>
        </a:xfrm>
        <a:prstGeom prst="rect">
          <a:avLst/>
        </a:prstGeom>
        <a:solidFill>
          <a:srgbClr val="7C23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sz="2100" kern="1200" dirty="0" smtClean="0"/>
            <a:t>【</a:t>
          </a:r>
          <a:r>
            <a:rPr lang="en-US" sz="2100" kern="1200" dirty="0" smtClean="0"/>
            <a:t>ID+TEF</a:t>
          </a:r>
          <a:r>
            <a:rPr lang="zh-CN" sz="2100" kern="1200" dirty="0" smtClean="0"/>
            <a:t>】（</a:t>
          </a:r>
          <a:r>
            <a:rPr lang="en-US" sz="2100" kern="1200" dirty="0" smtClean="0"/>
            <a:t>3</a:t>
          </a:r>
          <a:r>
            <a:rPr lang="zh-CN" sz="2100" kern="1200" dirty="0" smtClean="0"/>
            <a:t>个）</a:t>
          </a:r>
          <a:endParaRPr lang="zh-CN" altLang="en-US" sz="2100" kern="1200" dirty="0"/>
        </a:p>
      </dsp:txBody>
      <dsp:txXfrm>
        <a:off x="2391467" y="2539861"/>
        <a:ext cx="2434421" cy="677148"/>
      </dsp:txXfrm>
    </dsp:sp>
    <dsp:sp modelId="{FD470964-EE40-4054-9AE6-B4F30B28A403}">
      <dsp:nvSpPr>
        <dsp:cNvPr id="0" name=""/>
        <dsp:cNvSpPr/>
      </dsp:nvSpPr>
      <dsp:spPr>
        <a:xfrm>
          <a:off x="2391467" y="3386296"/>
          <a:ext cx="2434421" cy="677148"/>
        </a:xfrm>
        <a:prstGeom prst="rect">
          <a:avLst/>
        </a:prstGeom>
        <a:solidFill>
          <a:srgbClr val="7C23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sz="2100" kern="1200" dirty="0" smtClean="0"/>
            <a:t>【</a:t>
          </a:r>
          <a:r>
            <a:rPr lang="en-US" sz="2100" kern="1200" dirty="0" smtClean="0"/>
            <a:t>ID+TEF+CP</a:t>
          </a:r>
          <a:r>
            <a:rPr lang="zh-CN" sz="2100" kern="1200" dirty="0" smtClean="0"/>
            <a:t>】（</a:t>
          </a:r>
          <a:r>
            <a:rPr lang="en-US" sz="2100" kern="1200" dirty="0" smtClean="0"/>
            <a:t>3</a:t>
          </a:r>
          <a:r>
            <a:rPr lang="zh-CN" sz="2100" kern="1200" dirty="0" smtClean="0"/>
            <a:t>个）</a:t>
          </a:r>
          <a:endParaRPr lang="zh-CN" altLang="en-US" sz="2100" kern="1200" dirty="0"/>
        </a:p>
      </dsp:txBody>
      <dsp:txXfrm>
        <a:off x="2391467" y="3386296"/>
        <a:ext cx="2434421" cy="677148"/>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 Id="rId9"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515CA0-2D4A-49A8-BDFE-387C20F3FA05}" type="datetimeFigureOut">
              <a:rPr lang="zh-CN" altLang="en-US" smtClean="0"/>
              <a:t>2016/11/18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A745C1-08B4-4392-93C1-203FFF8A9937}" type="slidenum">
              <a:rPr lang="zh-CN" altLang="en-US" smtClean="0"/>
              <a:t>‹#›</a:t>
            </a:fld>
            <a:endParaRPr lang="zh-CN" altLang="en-US"/>
          </a:p>
        </p:txBody>
      </p:sp>
    </p:spTree>
    <p:extLst>
      <p:ext uri="{BB962C8B-B14F-4D97-AF65-F5344CB8AC3E}">
        <p14:creationId xmlns:p14="http://schemas.microsoft.com/office/powerpoint/2010/main" val="3200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18/11/2016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18/11/2016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18/11/2016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18/11/2016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18/11/2016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18/11/2016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18/11/2016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18/11/2016</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18/11/2016</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18/11/2016</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18/11/2016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18/11/2016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18/11/2016</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18/11/2016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18/11/2016</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18/11/2016</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18/11/2016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18/11/2016</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18/11/2016</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18/11/2016</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18/11/2016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18/11/2016</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18/11/2016</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18/11/2016</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2.wmf"/><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9.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4.bin"/><Relationship Id="rId14" Type="http://schemas.openxmlformats.org/officeDocument/2006/relationships/image" Target="../media/image13.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2.bin"/><Relationship Id="rId18" Type="http://schemas.openxmlformats.org/officeDocument/2006/relationships/image" Target="../media/image21.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8.wmf"/><Relationship Id="rId17" Type="http://schemas.openxmlformats.org/officeDocument/2006/relationships/oleObject" Target="../embeddings/oleObject14.bin"/><Relationship Id="rId2" Type="http://schemas.openxmlformats.org/officeDocument/2006/relationships/slideLayout" Target="../slideLayouts/slideLayout18.xml"/><Relationship Id="rId16" Type="http://schemas.openxmlformats.org/officeDocument/2006/relationships/image" Target="../media/image20.wmf"/><Relationship Id="rId20" Type="http://schemas.openxmlformats.org/officeDocument/2006/relationships/image" Target="../media/image22.wmf"/><Relationship Id="rId1" Type="http://schemas.openxmlformats.org/officeDocument/2006/relationships/vmlDrawing" Target="../drawings/vmlDrawing2.vml"/><Relationship Id="rId6" Type="http://schemas.openxmlformats.org/officeDocument/2006/relationships/image" Target="../media/image15.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17.wmf"/><Relationship Id="rId19" Type="http://schemas.openxmlformats.org/officeDocument/2006/relationships/oleObject" Target="../embeddings/oleObject15.bin"/><Relationship Id="rId4" Type="http://schemas.openxmlformats.org/officeDocument/2006/relationships/image" Target="../media/image14.wmf"/><Relationship Id="rId9" Type="http://schemas.openxmlformats.org/officeDocument/2006/relationships/oleObject" Target="../embeddings/oleObject10.bin"/><Relationship Id="rId14" Type="http://schemas.openxmlformats.org/officeDocument/2006/relationships/image" Target="../media/image1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8.xml"/><Relationship Id="rId1" Type="http://schemas.openxmlformats.org/officeDocument/2006/relationships/vmlDrawing" Target="../drawings/vmlDrawing3.vml"/><Relationship Id="rId5" Type="http://schemas.openxmlformats.org/officeDocument/2006/relationships/image" Target="../media/image23.emf"/><Relationship Id="rId4" Type="http://schemas.openxmlformats.org/officeDocument/2006/relationships/package" Target="../embeddings/Microsoft_Visio___1.vsdx"/></Relationships>
</file>

<file path=ppt/slides/_rels/slide2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8.xml"/><Relationship Id="rId1" Type="http://schemas.openxmlformats.org/officeDocument/2006/relationships/vmlDrawing" Target="../drawings/vmlDrawing4.vml"/><Relationship Id="rId5" Type="http://schemas.openxmlformats.org/officeDocument/2006/relationships/image" Target="../media/image25.emf"/><Relationship Id="rId4" Type="http://schemas.openxmlformats.org/officeDocument/2006/relationships/package" Target="../embeddings/Microsoft_Visio___2.vsdx"/></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hyperlink" Target="https://github.com/realRuiGuo/SoftwareEngineeringGraduationProject2016" TargetMode="Externa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99000"/>
            <a:lum/>
          </a:blip>
          <a:srcRect/>
          <a:tile tx="0" ty="0" sx="100000" sy="100000" flip="none" algn="tl"/>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117" y="791653"/>
            <a:ext cx="4133850" cy="1104900"/>
          </a:xfrm>
          <a:prstGeom prst="rect">
            <a:avLst/>
          </a:prstGeom>
          <a:solidFill>
            <a:schemeClr val="bg2"/>
          </a:solidFill>
          <a:effectLst>
            <a:softEdge rad="127000"/>
          </a:effectLst>
        </p:spPr>
      </p:pic>
      <p:sp>
        <p:nvSpPr>
          <p:cNvPr id="17" name="矩形 16"/>
          <p:cNvSpPr/>
          <p:nvPr/>
        </p:nvSpPr>
        <p:spPr>
          <a:xfrm>
            <a:off x="0" y="1896553"/>
            <a:ext cx="9144000" cy="2016286"/>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p:cNvSpPr txBox="1"/>
          <p:nvPr/>
        </p:nvSpPr>
        <p:spPr>
          <a:xfrm>
            <a:off x="264191" y="2875571"/>
            <a:ext cx="8615617" cy="832536"/>
          </a:xfrm>
          <a:prstGeom prst="rect">
            <a:avLst/>
          </a:prstGeom>
          <a:noFill/>
        </p:spPr>
        <p:txBody>
          <a:bodyPr wrap="square" rtlCol="0">
            <a:spAutoFit/>
          </a:bodyPr>
          <a:lstStyle/>
          <a:p>
            <a:pPr algn="ctr"/>
            <a:r>
              <a:rPr lang="zh-CN" altLang="en-US" sz="3600" b="1" dirty="0" smtClean="0">
                <a:solidFill>
                  <a:srgbClr val="FAFAFA"/>
                </a:solidFill>
                <a:latin typeface="微软雅黑" panose="020B0503020204020204" pitchFamily="34" charset="-122"/>
                <a:ea typeface="微软雅黑" panose="020B0503020204020204" pitchFamily="34" charset="-122"/>
              </a:rPr>
              <a:t>软件可靠性模型性能综合评测系统</a:t>
            </a:r>
          </a:p>
          <a:p>
            <a:pPr marL="342900" lvl="0" indent="-342900" fontAlgn="base">
              <a:lnSpc>
                <a:spcPct val="110000"/>
              </a:lnSpc>
              <a:spcBef>
                <a:spcPct val="0"/>
              </a:spcBef>
              <a:spcAft>
                <a:spcPct val="0"/>
              </a:spcAft>
            </a:pPr>
            <a:r>
              <a:rPr lang="zh-CN" altLang="en-US" sz="1100" kern="0" dirty="0" smtClean="0">
                <a:solidFill>
                  <a:schemeClr val="bg1"/>
                </a:solidFill>
                <a:latin typeface="微软雅黑" panose="020B0503020204020204" pitchFamily="34" charset="-122"/>
                <a:ea typeface="微软雅黑" panose="020B0503020204020204" pitchFamily="34" charset="-122"/>
              </a:rPr>
              <a:t>                                                                </a:t>
            </a:r>
            <a:endParaRPr lang="en-US" altLang="zh-CN" kern="0"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388268" y="4423725"/>
            <a:ext cx="1357313" cy="400052"/>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答辩人</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388268" y="4945218"/>
            <a:ext cx="1357313" cy="400052"/>
          </a:xfrm>
          <a:prstGeom prst="rect">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微软雅黑" panose="020B0503020204020204" pitchFamily="34" charset="-122"/>
                <a:ea typeface="微软雅黑" panose="020B0503020204020204" pitchFamily="34" charset="-122"/>
              </a:rPr>
              <a:t>指导老师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774154" y="4439085"/>
            <a:ext cx="3573776"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郭睿</a:t>
            </a:r>
            <a:r>
              <a:rPr lang="en-US" altLang="zh-CN" sz="2000" b="1" spc="300" dirty="0">
                <a:solidFill>
                  <a:schemeClr val="bg2">
                    <a:lumMod val="50000"/>
                  </a:schemeClr>
                </a:solidFill>
                <a:latin typeface="微软雅黑" panose="020B0503020204020204" pitchFamily="34" charset="-122"/>
                <a:ea typeface="微软雅黑" panose="020B0503020204020204" pitchFamily="34" charset="-122"/>
              </a:rPr>
              <a:t>	</a:t>
            </a:r>
            <a:r>
              <a:rPr lang="en-US" altLang="zh-CN" sz="2000" b="1" spc="300" dirty="0" smtClean="0">
                <a:solidFill>
                  <a:schemeClr val="bg2">
                    <a:lumMod val="50000"/>
                  </a:schemeClr>
                </a:solidFill>
                <a:latin typeface="微软雅黑" panose="020B0503020204020204" pitchFamily="34" charset="-122"/>
                <a:ea typeface="微软雅黑" panose="020B0503020204020204" pitchFamily="34" charset="-122"/>
              </a:rPr>
              <a:t>131110206</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774154" y="4960578"/>
            <a:ext cx="1614489"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张策</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088408" y="2214023"/>
            <a:ext cx="2492990" cy="646331"/>
          </a:xfrm>
          <a:prstGeom prst="rect">
            <a:avLst/>
          </a:prstGeom>
          <a:noFill/>
        </p:spPr>
        <p:txBody>
          <a:bodyPr wrap="none" rtlCol="0">
            <a:spAutoFit/>
          </a:bodyPr>
          <a:lstStyle/>
          <a:p>
            <a:r>
              <a:rPr lang="zh-CN" altLang="en-US" i="1" dirty="0">
                <a:solidFill>
                  <a:schemeClr val="bg1"/>
                </a:solidFill>
              </a:rPr>
              <a:t>本科毕业设计开题答辩</a:t>
            </a:r>
          </a:p>
          <a:p>
            <a:endParaRPr lang="zh-CN" altLang="en-US" dirty="0"/>
          </a:p>
        </p:txBody>
      </p:sp>
      <p:sp>
        <p:nvSpPr>
          <p:cNvPr id="6" name="文本框 5"/>
          <p:cNvSpPr txBox="1"/>
          <p:nvPr/>
        </p:nvSpPr>
        <p:spPr>
          <a:xfrm>
            <a:off x="3650913" y="6181858"/>
            <a:ext cx="1842171" cy="369332"/>
          </a:xfrm>
          <a:prstGeom prst="rect">
            <a:avLst/>
          </a:prstGeom>
          <a:noFill/>
        </p:spPr>
        <p:txBody>
          <a:bodyPr wrap="none" rtlCol="0">
            <a:spAutoFit/>
          </a:bodyPr>
          <a:lstStyle/>
          <a:p>
            <a:r>
              <a:rPr lang="en-US" altLang="zh-CN" b="1" spc="300" dirty="0" smtClean="0">
                <a:solidFill>
                  <a:schemeClr val="bg2">
                    <a:lumMod val="50000"/>
                  </a:schemeClr>
                </a:solidFill>
                <a:latin typeface="微软雅黑" panose="020B0503020204020204" pitchFamily="34" charset="-122"/>
                <a:ea typeface="微软雅黑" panose="020B0503020204020204" pitchFamily="34" charset="-122"/>
              </a:rPr>
              <a:t>2016.11.19</a:t>
            </a:r>
            <a:endParaRPr lang="zh-HK" altLang="en-US" b="1" spc="3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矩形 23"/>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5" name="直接连接符 2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1324496"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a:t>
            </a:r>
            <a:r>
              <a:rPr lang="zh-CN" altLang="en-US" spc="300" dirty="0">
                <a:solidFill>
                  <a:srgbClr val="666666"/>
                </a:solidFill>
                <a:latin typeface="微软雅黑" panose="020B0503020204020204" pitchFamily="34" charset="-122"/>
                <a:ea typeface="微软雅黑" panose="020B0503020204020204" pitchFamily="34" charset="-122"/>
              </a:rPr>
              <a:t>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技术路线</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预见困难</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进度安排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矩形 43"/>
          <p:cNvSpPr/>
          <p:nvPr/>
        </p:nvSpPr>
        <p:spPr>
          <a:xfrm>
            <a:off x="623909" y="793948"/>
            <a:ext cx="1363420" cy="45782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具体功能</a:t>
            </a:r>
            <a:endParaRPr lang="zh-HK" altLang="en-US" b="1" spc="300" dirty="0">
              <a:latin typeface="微软雅黑" panose="020B0503020204020204" pitchFamily="34" charset="-122"/>
              <a:ea typeface="微软雅黑" panose="020B0503020204020204" pitchFamily="34" charset="-122"/>
            </a:endParaRPr>
          </a:p>
        </p:txBody>
      </p:sp>
      <p:pic>
        <p:nvPicPr>
          <p:cNvPr id="47" name="图片 46"/>
          <p:cNvPicPr/>
          <p:nvPr/>
        </p:nvPicPr>
        <p:blipFill>
          <a:blip r:embed="rId2">
            <a:extLst>
              <a:ext uri="{28A0092B-C50C-407E-A947-70E740481C1C}">
                <a14:useLocalDpi xmlns:a14="http://schemas.microsoft.com/office/drawing/2010/main" val="0"/>
              </a:ext>
            </a:extLst>
          </a:blip>
          <a:srcRect/>
          <a:stretch>
            <a:fillRect/>
          </a:stretch>
        </p:blipFill>
        <p:spPr bwMode="auto">
          <a:xfrm>
            <a:off x="25226" y="560304"/>
            <a:ext cx="9118773" cy="6297695"/>
          </a:xfrm>
          <a:prstGeom prst="rect">
            <a:avLst/>
          </a:prstGeom>
          <a:noFill/>
          <a:ln>
            <a:noFill/>
          </a:ln>
        </p:spPr>
      </p:pic>
    </p:spTree>
    <p:extLst>
      <p:ext uri="{BB962C8B-B14F-4D97-AF65-F5344CB8AC3E}">
        <p14:creationId xmlns:p14="http://schemas.microsoft.com/office/powerpoint/2010/main" val="48282636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50"/>
                                        <p:tgtEl>
                                          <p:spTgt spid="44"/>
                                        </p:tgtEl>
                                      </p:cBhvr>
                                    </p:animEffect>
                                    <p:set>
                                      <p:cBhvr>
                                        <p:cTn id="7" dur="1" fill="hold">
                                          <p:stCondLst>
                                            <p:cond delay="249"/>
                                          </p:stCondLst>
                                        </p:cTn>
                                        <p:tgtEl>
                                          <p:spTgt spid="44"/>
                                        </p:tgtEl>
                                        <p:attrNameLst>
                                          <p:attrName>style.visibility</p:attrName>
                                        </p:attrNameLst>
                                      </p:cBhvr>
                                      <p:to>
                                        <p:strVal val="hidden"/>
                                      </p:to>
                                    </p:set>
                                  </p:childTnLst>
                                </p:cTn>
                              </p:par>
                            </p:childTnLst>
                          </p:cTn>
                        </p:par>
                        <p:par>
                          <p:cTn id="8" fill="hold">
                            <p:stCondLst>
                              <p:cond delay="250"/>
                            </p:stCondLst>
                            <p:childTnLst>
                              <p:par>
                                <p:cTn id="9" presetID="21" presetClass="entr" presetSubtype="1"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heel(1)">
                                      <p:cBhvr>
                                        <p:cTn id="11" dur="2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4" name="直接连接符 3"/>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324496"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a:t>
            </a:r>
            <a:r>
              <a:rPr lang="zh-CN" altLang="en-US" spc="300" dirty="0">
                <a:solidFill>
                  <a:srgbClr val="666666"/>
                </a:solidFill>
                <a:latin typeface="微软雅黑" panose="020B0503020204020204" pitchFamily="34" charset="-122"/>
                <a:ea typeface="微软雅黑" panose="020B0503020204020204" pitchFamily="34" charset="-122"/>
              </a:rPr>
              <a:t>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技术路线</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预见困难</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进度安排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623908" y="793948"/>
            <a:ext cx="1924017" cy="506818"/>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核心业务流程</a:t>
            </a:r>
            <a:endParaRPr lang="zh-HK" altLang="en-US" b="1" spc="300" dirty="0">
              <a:latin typeface="微软雅黑" panose="020B0503020204020204" pitchFamily="34" charset="-122"/>
              <a:ea typeface="微软雅黑" panose="020B0503020204020204" pitchFamily="34" charset="-122"/>
            </a:endParaRPr>
          </a:p>
        </p:txBody>
      </p:sp>
      <p:pic>
        <p:nvPicPr>
          <p:cNvPr id="17" name="图片 16"/>
          <p:cNvPicPr/>
          <p:nvPr/>
        </p:nvPicPr>
        <p:blipFill>
          <a:blip r:embed="rId2">
            <a:extLst>
              <a:ext uri="{28A0092B-C50C-407E-A947-70E740481C1C}">
                <a14:useLocalDpi xmlns:a14="http://schemas.microsoft.com/office/drawing/2010/main" val="0"/>
              </a:ext>
            </a:extLst>
          </a:blip>
          <a:srcRect/>
          <a:stretch>
            <a:fillRect/>
          </a:stretch>
        </p:blipFill>
        <p:spPr bwMode="auto">
          <a:xfrm>
            <a:off x="25228" y="560304"/>
            <a:ext cx="9118772" cy="6297696"/>
          </a:xfrm>
          <a:prstGeom prst="rect">
            <a:avLst/>
          </a:prstGeom>
          <a:noFill/>
          <a:ln>
            <a:noFill/>
          </a:ln>
        </p:spPr>
      </p:pic>
    </p:spTree>
    <p:extLst>
      <p:ext uri="{BB962C8B-B14F-4D97-AF65-F5344CB8AC3E}">
        <p14:creationId xmlns:p14="http://schemas.microsoft.com/office/powerpoint/2010/main" val="43747273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C233E"/>
        </a:solid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2880832192"/>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713748" y="2724064"/>
            <a:ext cx="2044873" cy="2044873"/>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nvGrpSpPr>
          <p:cNvPr id="28" name="Group 12"/>
          <p:cNvGrpSpPr>
            <a:grpSpLocks noChangeAspect="1"/>
          </p:cNvGrpSpPr>
          <p:nvPr/>
        </p:nvGrpSpPr>
        <p:grpSpPr bwMode="auto">
          <a:xfrm>
            <a:off x="1183962" y="3105833"/>
            <a:ext cx="1361803" cy="1281345"/>
            <a:chOff x="3333" y="1044"/>
            <a:chExt cx="3267" cy="2854"/>
          </a:xfrm>
          <a:solidFill>
            <a:schemeClr val="bg1"/>
          </a:solidFill>
        </p:grpSpPr>
        <p:sp>
          <p:nvSpPr>
            <p:cNvPr id="29"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0"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1"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2"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3"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4"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5"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6"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47" name="矩形 46"/>
          <p:cNvSpPr/>
          <p:nvPr/>
        </p:nvSpPr>
        <p:spPr>
          <a:xfrm>
            <a:off x="4137653" y="4434677"/>
            <a:ext cx="4292600" cy="369332"/>
          </a:xfrm>
          <a:prstGeom prst="rect">
            <a:avLst/>
          </a:prstGeom>
        </p:spPr>
        <p:txBody>
          <a:bodyPr wrap="square">
            <a:spAutoFit/>
          </a:bodyPr>
          <a:lstStyle/>
          <a:p>
            <a:pPr lvl="0" algn="just"/>
            <a:r>
              <a:rPr lang="zh-CN" altLang="en-US" dirty="0" smtClean="0">
                <a:solidFill>
                  <a:srgbClr val="666666"/>
                </a:solidFill>
              </a:rPr>
              <a:t>参照</a:t>
            </a:r>
            <a:r>
              <a:rPr lang="en-US" altLang="zh-CN" dirty="0" smtClean="0">
                <a:solidFill>
                  <a:srgbClr val="666666"/>
                </a:solidFill>
              </a:rPr>
              <a:t>V</a:t>
            </a:r>
            <a:r>
              <a:rPr lang="zh-CN" altLang="zh-CN" dirty="0">
                <a:solidFill>
                  <a:srgbClr val="666666"/>
                </a:solidFill>
              </a:rPr>
              <a:t>字软件开发模型。</a:t>
            </a:r>
            <a:endParaRPr lang="zh-HK" altLang="zh-HK" dirty="0">
              <a:solidFill>
                <a:srgbClr val="666666"/>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4137653" y="3881053"/>
            <a:ext cx="2171700" cy="369332"/>
          </a:xfrm>
          <a:prstGeom prst="rect">
            <a:avLst/>
          </a:prstGeom>
          <a:noFill/>
        </p:spPr>
        <p:txBody>
          <a:bodyPr wrap="square" rtlCol="0">
            <a:spAutoFit/>
          </a:bodyPr>
          <a:lstStyle/>
          <a:p>
            <a:pPr algn="ctr"/>
            <a:r>
              <a:rPr lang="zh-CN" altLang="en-US" b="1" dirty="0" smtClean="0">
                <a:solidFill>
                  <a:srgbClr val="7C233E"/>
                </a:solidFill>
                <a:latin typeface="微软雅黑" panose="020B0503020204020204" pitchFamily="34" charset="-122"/>
                <a:ea typeface="微软雅黑" panose="020B0503020204020204" pitchFamily="34" charset="-122"/>
              </a:rPr>
              <a:t>软件开发方法</a:t>
            </a:r>
            <a:endParaRPr lang="zh-HK" altLang="en-US" b="1" dirty="0">
              <a:solidFill>
                <a:srgbClr val="7C233E"/>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3615799" y="1892300"/>
            <a:ext cx="221360" cy="3708400"/>
            <a:chOff x="3615799" y="1892300"/>
            <a:chExt cx="221360" cy="3708400"/>
          </a:xfrm>
          <a:solidFill>
            <a:srgbClr val="7C233E"/>
          </a:solidFill>
        </p:grpSpPr>
        <p:cxnSp>
          <p:nvCxnSpPr>
            <p:cNvPr id="42" name="直接连接符 41"/>
            <p:cNvCxnSpPr/>
            <p:nvPr/>
          </p:nvCxnSpPr>
          <p:spPr>
            <a:xfrm>
              <a:off x="3726479" y="1892300"/>
              <a:ext cx="0" cy="3708400"/>
            </a:xfrm>
            <a:prstGeom prst="line">
              <a:avLst/>
            </a:prstGeom>
            <a:grpFill/>
            <a:ln w="19050">
              <a:solidFill>
                <a:srgbClr val="7C233E"/>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4649591"/>
              <a:ext cx="221360" cy="221360"/>
            </a:xfrm>
            <a:prstGeom prst="ellipse">
              <a:avLst/>
            </a:prstGeom>
            <a:grpFill/>
            <a:ln>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9" y="2622105"/>
              <a:ext cx="221360" cy="221360"/>
            </a:xfrm>
            <a:prstGeom prst="ellipse">
              <a:avLst/>
            </a:prstGeom>
            <a:grpFill/>
            <a:ln>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6" name="矩形 45"/>
          <p:cNvSpPr/>
          <p:nvPr/>
        </p:nvSpPr>
        <p:spPr>
          <a:xfrm>
            <a:off x="4137653" y="2360903"/>
            <a:ext cx="4292600" cy="1200329"/>
          </a:xfrm>
          <a:prstGeom prst="rect">
            <a:avLst/>
          </a:prstGeom>
        </p:spPr>
        <p:txBody>
          <a:bodyPr wrap="square">
            <a:spAutoFit/>
          </a:bodyPr>
          <a:lstStyle/>
          <a:p>
            <a:pPr lvl="0" algn="just"/>
            <a:r>
              <a:rPr lang="zh-CN" altLang="zh-CN" dirty="0" smtClean="0">
                <a:solidFill>
                  <a:srgbClr val="666666"/>
                </a:solidFill>
              </a:rPr>
              <a:t>阅读</a:t>
            </a:r>
            <a:r>
              <a:rPr lang="en-US" altLang="zh-CN" dirty="0" smtClean="0">
                <a:solidFill>
                  <a:srgbClr val="666666"/>
                </a:solidFill>
              </a:rPr>
              <a:t>SRGM</a:t>
            </a:r>
            <a:r>
              <a:rPr lang="zh-CN" altLang="zh-CN" dirty="0" smtClean="0">
                <a:solidFill>
                  <a:srgbClr val="666666"/>
                </a:solidFill>
              </a:rPr>
              <a:t>有关</a:t>
            </a:r>
            <a:r>
              <a:rPr lang="zh-CN" altLang="zh-CN" dirty="0">
                <a:solidFill>
                  <a:srgbClr val="666666"/>
                </a:solidFill>
              </a:rPr>
              <a:t>文献，结合</a:t>
            </a:r>
            <a:r>
              <a:rPr lang="zh-CN" altLang="zh-CN" dirty="0" smtClean="0">
                <a:solidFill>
                  <a:srgbClr val="666666"/>
                </a:solidFill>
              </a:rPr>
              <a:t>数学分析知识</a:t>
            </a:r>
            <a:r>
              <a:rPr lang="zh-CN" altLang="zh-CN" dirty="0">
                <a:solidFill>
                  <a:srgbClr val="666666"/>
                </a:solidFill>
              </a:rPr>
              <a:t>，理解</a:t>
            </a:r>
            <a:r>
              <a:rPr lang="en-US" altLang="zh-CN" dirty="0" smtClean="0">
                <a:solidFill>
                  <a:srgbClr val="666666"/>
                </a:solidFill>
              </a:rPr>
              <a:t>SRGM</a:t>
            </a:r>
            <a:r>
              <a:rPr lang="zh-CN" altLang="zh-CN" dirty="0" smtClean="0">
                <a:solidFill>
                  <a:srgbClr val="666666"/>
                </a:solidFill>
              </a:rPr>
              <a:t>不同模型</a:t>
            </a:r>
            <a:r>
              <a:rPr lang="zh-CN" altLang="zh-CN" dirty="0">
                <a:solidFill>
                  <a:srgbClr val="666666"/>
                </a:solidFill>
              </a:rPr>
              <a:t>之间的区别，</a:t>
            </a:r>
            <a:r>
              <a:rPr lang="zh-CN" altLang="zh-CN" dirty="0" smtClean="0">
                <a:solidFill>
                  <a:srgbClr val="666666"/>
                </a:solidFill>
              </a:rPr>
              <a:t>理解失效数据</a:t>
            </a:r>
            <a:r>
              <a:rPr lang="zh-CN" altLang="zh-CN" dirty="0">
                <a:solidFill>
                  <a:srgbClr val="666666"/>
                </a:solidFill>
              </a:rPr>
              <a:t>集的含义及其所适用的</a:t>
            </a:r>
            <a:r>
              <a:rPr lang="zh-CN" altLang="zh-CN" dirty="0" smtClean="0">
                <a:solidFill>
                  <a:srgbClr val="666666"/>
                </a:solidFill>
              </a:rPr>
              <a:t>范围</a:t>
            </a:r>
            <a:r>
              <a:rPr lang="zh-CN" altLang="en-US" dirty="0">
                <a:solidFill>
                  <a:srgbClr val="666666"/>
                </a:solidFill>
              </a:rPr>
              <a:t>。</a:t>
            </a:r>
            <a:r>
              <a:rPr lang="zh-CN" altLang="zh-CN" dirty="0" smtClean="0">
                <a:solidFill>
                  <a:srgbClr val="666666"/>
                </a:solidFill>
              </a:rPr>
              <a:t>此外</a:t>
            </a:r>
            <a:r>
              <a:rPr lang="zh-CN" altLang="zh-CN" dirty="0">
                <a:solidFill>
                  <a:srgbClr val="666666"/>
                </a:solidFill>
              </a:rPr>
              <a:t>，还</a:t>
            </a:r>
            <a:r>
              <a:rPr lang="zh-CN" altLang="zh-CN" dirty="0" smtClean="0">
                <a:solidFill>
                  <a:srgbClr val="666666"/>
                </a:solidFill>
              </a:rPr>
              <a:t>需要</a:t>
            </a:r>
            <a:r>
              <a:rPr lang="zh-CN" altLang="en-US" dirty="0" smtClean="0">
                <a:solidFill>
                  <a:srgbClr val="666666"/>
                </a:solidFill>
              </a:rPr>
              <a:t>理解和研究评测标准。</a:t>
            </a:r>
            <a:endParaRPr lang="zh-HK" altLang="zh-HK"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4137653" y="1894150"/>
            <a:ext cx="2171700" cy="369332"/>
          </a:xfrm>
          <a:prstGeom prst="rect">
            <a:avLst/>
          </a:prstGeom>
          <a:noFill/>
        </p:spPr>
        <p:txBody>
          <a:bodyPr wrap="square" rtlCol="0">
            <a:spAutoFit/>
          </a:bodyPr>
          <a:lstStyle/>
          <a:p>
            <a:pPr algn="ctr"/>
            <a:r>
              <a:rPr lang="zh-CN" altLang="en-US" b="1" dirty="0" smtClean="0">
                <a:solidFill>
                  <a:srgbClr val="7C233E"/>
                </a:solidFill>
                <a:latin typeface="微软雅黑" panose="020B0503020204020204" pitchFamily="34" charset="-122"/>
                <a:ea typeface="微软雅黑" panose="020B0503020204020204" pitchFamily="34" charset="-122"/>
              </a:rPr>
              <a:t>理论研究方法</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63" name="矩形 62"/>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5" name="矩形 6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a:t>
            </a:r>
            <a:r>
              <a:rPr lang="zh-CN" altLang="en-US" spc="300" dirty="0">
                <a:solidFill>
                  <a:schemeClr val="bg1"/>
                </a:solidFill>
                <a:latin typeface="微软雅黑" panose="020B0503020204020204" pitchFamily="34" charset="-122"/>
                <a:ea typeface="微软雅黑" panose="020B0503020204020204" pitchFamily="34" charset="-122"/>
              </a:rPr>
              <a:t>内容</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技术路线</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预见困难</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进度安排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52" name="图片 51"/>
          <p:cNvPicPr/>
          <p:nvPr/>
        </p:nvPicPr>
        <p:blipFill>
          <a:blip r:embed="rId2">
            <a:extLst>
              <a:ext uri="{28A0092B-C50C-407E-A947-70E740481C1C}">
                <a14:useLocalDpi xmlns:a14="http://schemas.microsoft.com/office/drawing/2010/main" val="0"/>
              </a:ext>
            </a:extLst>
          </a:blip>
          <a:srcRect/>
          <a:stretch>
            <a:fillRect/>
          </a:stretch>
        </p:blipFill>
        <p:spPr bwMode="auto">
          <a:xfrm>
            <a:off x="1645228" y="1456266"/>
            <a:ext cx="6092363" cy="4580467"/>
          </a:xfrm>
          <a:prstGeom prst="rect">
            <a:avLst/>
          </a:prstGeom>
          <a:noFill/>
          <a:ln>
            <a:noFill/>
          </a:ln>
        </p:spPr>
      </p:pic>
    </p:spTree>
    <p:extLst>
      <p:ext uri="{BB962C8B-B14F-4D97-AF65-F5344CB8AC3E}">
        <p14:creationId xmlns:p14="http://schemas.microsoft.com/office/powerpoint/2010/main" val="109946981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7"/>
                                        </p:tgtEl>
                                      </p:cBhvr>
                                    </p:animEffect>
                                    <p:set>
                                      <p:cBhvr>
                                        <p:cTn id="7" dur="1" fill="hold">
                                          <p:stCondLst>
                                            <p:cond delay="499"/>
                                          </p:stCondLst>
                                        </p:cTn>
                                        <p:tgtEl>
                                          <p:spTgt spid="3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8"/>
                                        </p:tgtEl>
                                      </p:cBhvr>
                                    </p:animEffect>
                                    <p:set>
                                      <p:cBhvr>
                                        <p:cTn id="10" dur="1" fill="hold">
                                          <p:stCondLst>
                                            <p:cond delay="499"/>
                                          </p:stCondLst>
                                        </p:cTn>
                                        <p:tgtEl>
                                          <p:spTgt spid="28"/>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7"/>
                                        </p:tgtEl>
                                      </p:cBhvr>
                                    </p:animEffect>
                                    <p:set>
                                      <p:cBhvr>
                                        <p:cTn id="13" dur="1" fill="hold">
                                          <p:stCondLst>
                                            <p:cond delay="499"/>
                                          </p:stCondLst>
                                        </p:cTn>
                                        <p:tgtEl>
                                          <p:spTgt spid="4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8"/>
                                        </p:tgtEl>
                                      </p:cBhvr>
                                    </p:animEffect>
                                    <p:set>
                                      <p:cBhvr>
                                        <p:cTn id="16" dur="1" fill="hold">
                                          <p:stCondLst>
                                            <p:cond delay="499"/>
                                          </p:stCondLst>
                                        </p:cTn>
                                        <p:tgtEl>
                                          <p:spTgt spid="48"/>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62"/>
                                        </p:tgtEl>
                                      </p:cBhvr>
                                    </p:animEffect>
                                    <p:set>
                                      <p:cBhvr>
                                        <p:cTn id="19" dur="1" fill="hold">
                                          <p:stCondLst>
                                            <p:cond delay="499"/>
                                          </p:stCondLst>
                                        </p:cTn>
                                        <p:tgtEl>
                                          <p:spTgt spid="6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46"/>
                                        </p:tgtEl>
                                      </p:cBhvr>
                                    </p:animEffect>
                                    <p:set>
                                      <p:cBhvr>
                                        <p:cTn id="22" dur="1" fill="hold">
                                          <p:stCondLst>
                                            <p:cond delay="499"/>
                                          </p:stCondLst>
                                        </p:cTn>
                                        <p:tgtEl>
                                          <p:spTgt spid="46"/>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49"/>
                                        </p:tgtEl>
                                      </p:cBhvr>
                                    </p:animEffect>
                                    <p:set>
                                      <p:cBhvr>
                                        <p:cTn id="25" dur="1" fill="hold">
                                          <p:stCondLst>
                                            <p:cond delay="499"/>
                                          </p:stCondLst>
                                        </p:cTn>
                                        <p:tgtEl>
                                          <p:spTgt spid="49"/>
                                        </p:tgtEl>
                                        <p:attrNameLst>
                                          <p:attrName>style.visibility</p:attrName>
                                        </p:attrNameLst>
                                      </p:cBhvr>
                                      <p:to>
                                        <p:strVal val="hidden"/>
                                      </p:to>
                                    </p:set>
                                  </p:childTnLst>
                                </p:cTn>
                              </p:par>
                            </p:childTnLst>
                          </p:cTn>
                        </p:par>
                        <p:par>
                          <p:cTn id="26" fill="hold">
                            <p:stCondLst>
                              <p:cond delay="500"/>
                            </p:stCondLst>
                            <p:childTnLst>
                              <p:par>
                                <p:cTn id="27" presetID="16" presetClass="entr" presetSubtype="21" fill="hold"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barn(inVertical)">
                                      <p:cBhvr>
                                        <p:cTn id="29"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7" grpId="0"/>
      <p:bldP spid="48" grpId="0"/>
      <p:bldP spid="46" grpId="0"/>
      <p:bldP spid="4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6" name="矩形 2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7" name="直接连接符 26"/>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a:t>
            </a:r>
            <a:r>
              <a:rPr lang="zh-CN" altLang="en-US" spc="300" dirty="0">
                <a:solidFill>
                  <a:schemeClr val="bg1"/>
                </a:solidFill>
                <a:latin typeface="微软雅黑" panose="020B0503020204020204" pitchFamily="34" charset="-122"/>
                <a:ea typeface="微软雅黑" panose="020B0503020204020204" pitchFamily="34" charset="-122"/>
              </a:rPr>
              <a:t>内容</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技术路线</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预见困难</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进度安排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572241" y="932696"/>
            <a:ext cx="1363420" cy="45782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理论方法</a:t>
            </a:r>
            <a:endParaRPr lang="zh-HK" altLang="en-US" b="1" spc="300" dirty="0">
              <a:latin typeface="微软雅黑" panose="020B0503020204020204" pitchFamily="34" charset="-122"/>
              <a:ea typeface="微软雅黑" panose="020B0503020204020204" pitchFamily="34" charset="-122"/>
            </a:endParaRPr>
          </a:p>
        </p:txBody>
      </p:sp>
      <p:sp>
        <p:nvSpPr>
          <p:cNvPr id="40" name="文本框 39"/>
          <p:cNvSpPr txBox="1"/>
          <p:nvPr/>
        </p:nvSpPr>
        <p:spPr>
          <a:xfrm>
            <a:off x="574374" y="1766065"/>
            <a:ext cx="2411109" cy="400110"/>
          </a:xfrm>
          <a:prstGeom prst="rect">
            <a:avLst/>
          </a:prstGeom>
          <a:noFill/>
        </p:spPr>
        <p:txBody>
          <a:bodyPr wrap="none" rtlCol="0">
            <a:spAutoFit/>
          </a:bodyPr>
          <a:lstStyle/>
          <a:p>
            <a:r>
              <a:rPr lang="en-US" altLang="zh-CN" sz="2000" dirty="0" smtClean="0">
                <a:solidFill>
                  <a:srgbClr val="7C233E"/>
                </a:solidFill>
              </a:rPr>
              <a:t>STEP1 </a:t>
            </a:r>
            <a:r>
              <a:rPr lang="zh-CN" altLang="en-US" sz="2000" dirty="0" smtClean="0">
                <a:solidFill>
                  <a:srgbClr val="7C233E"/>
                </a:solidFill>
              </a:rPr>
              <a:t>明确模型类别</a:t>
            </a:r>
            <a:endParaRPr lang="zh-CN" altLang="en-US" sz="2000" dirty="0">
              <a:solidFill>
                <a:srgbClr val="7C233E"/>
              </a:solidFill>
            </a:endParaRPr>
          </a:p>
        </p:txBody>
      </p:sp>
      <p:graphicFrame>
        <p:nvGraphicFramePr>
          <p:cNvPr id="41" name="图示 40"/>
          <p:cNvGraphicFramePr/>
          <p:nvPr>
            <p:extLst>
              <p:ext uri="{D42A27DB-BD31-4B8C-83A1-F6EECF244321}">
                <p14:modId xmlns:p14="http://schemas.microsoft.com/office/powerpoint/2010/main" val="4008365782"/>
              </p:ext>
            </p:extLst>
          </p:nvPr>
        </p:nvGraphicFramePr>
        <p:xfrm>
          <a:off x="871526" y="229733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3335926"/>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751285715"/>
              </p:ext>
            </p:extLst>
          </p:nvPr>
        </p:nvGraphicFramePr>
        <p:xfrm>
          <a:off x="544105" y="1114675"/>
          <a:ext cx="7061983" cy="5455649"/>
        </p:xfrm>
        <a:graphic>
          <a:graphicData uri="http://schemas.openxmlformats.org/drawingml/2006/table">
            <a:tbl>
              <a:tblPr firstRow="1" firstCol="1" bandRow="1">
                <a:tableStyleId>{5C22544A-7EE6-4342-B048-85BDC9FD1C3A}</a:tableStyleId>
              </a:tblPr>
              <a:tblGrid>
                <a:gridCol w="588330"/>
                <a:gridCol w="688215"/>
                <a:gridCol w="936913"/>
                <a:gridCol w="4848525"/>
              </a:tblGrid>
              <a:tr h="335241">
                <a:tc gridSpan="2">
                  <a:txBody>
                    <a:bodyPr/>
                    <a:lstStyle/>
                    <a:p>
                      <a:pPr algn="ctr">
                        <a:spcAft>
                          <a:spcPts val="0"/>
                        </a:spcAft>
                      </a:pPr>
                      <a:r>
                        <a:rPr lang="zh-CN" sz="1200" kern="100" dirty="0">
                          <a:effectLst/>
                        </a:rPr>
                        <a:t>模型</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a:txBody>
                    <a:bodyPr/>
                    <a:lstStyle/>
                    <a:p>
                      <a:pPr algn="ctr">
                        <a:spcAft>
                          <a:spcPts val="0"/>
                        </a:spcAft>
                      </a:pPr>
                      <a:r>
                        <a:rPr lang="zh-CN" sz="1200" kern="100" dirty="0">
                          <a:effectLst/>
                        </a:rPr>
                        <a:t>类型</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200" kern="100">
                          <a:effectLst/>
                        </a:rPr>
                        <a:t>累积故障检测数量</a:t>
                      </a:r>
                      <a:r>
                        <a:rPr lang="en-GB" sz="1200" kern="100">
                          <a:effectLst/>
                        </a:rPr>
                        <a:t>m(t)</a:t>
                      </a:r>
                      <a:r>
                        <a:rPr lang="zh-CN" sz="1200" kern="100">
                          <a:effectLst/>
                        </a:rPr>
                        <a:t>（即平均值函数</a:t>
                      </a:r>
                      <a:r>
                        <a:rPr lang="en-GB" sz="1200" kern="100">
                          <a:effectLst/>
                        </a:rPr>
                        <a:t>MVF</a:t>
                      </a:r>
                      <a:r>
                        <a:rPr lang="zh-CN" sz="1200" kern="100">
                          <a:effectLst/>
                        </a:rPr>
                        <a:t>）与其它参变量设置解释</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337756">
                <a:tc gridSpan="2">
                  <a:txBody>
                    <a:bodyPr/>
                    <a:lstStyle/>
                    <a:p>
                      <a:pPr algn="ctr">
                        <a:spcAft>
                          <a:spcPts val="0"/>
                        </a:spcAft>
                      </a:pPr>
                      <a:r>
                        <a:rPr lang="en-GB" sz="1200" kern="100">
                          <a:effectLst/>
                        </a:rPr>
                        <a:t>M-0:G-O</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a:txBody>
                    <a:bodyPr/>
                    <a:lstStyle/>
                    <a:p>
                      <a:pPr algn="ctr">
                        <a:spcAft>
                          <a:spcPts val="0"/>
                        </a:spcAft>
                      </a:pPr>
                      <a:r>
                        <a:rPr lang="en-GB" sz="1200" kern="100" dirty="0">
                          <a:effectLst/>
                        </a:rPr>
                        <a:t>EX+PD</a:t>
                      </a:r>
                      <a:endParaRPr lang="zh-CN" sz="1200" kern="100" dirty="0">
                        <a:effectLst/>
                      </a:endParaRPr>
                    </a:p>
                    <a:p>
                      <a:pPr algn="ctr">
                        <a:spcAft>
                          <a:spcPts val="0"/>
                        </a:spcAft>
                      </a:pPr>
                      <a:r>
                        <a:rPr lang="en-GB" sz="1200" kern="100" dirty="0">
                          <a:effectLst/>
                        </a:rPr>
                        <a:t>(Concave)</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endParaRPr lang="en-US" sz="1200" kern="100" dirty="0">
                        <a:effectLst/>
                        <a:latin typeface="Times New Roman" panose="02020603050405020304" pitchFamily="18" charset="0"/>
                        <a:ea typeface="宋体" panose="02010600030101010101" pitchFamily="2" charset="-122"/>
                      </a:endParaRPr>
                    </a:p>
                  </a:txBody>
                  <a:tcPr marL="68580" marR="68580" marT="0" marB="0" anchor="ctr"/>
                </a:tc>
              </a:tr>
              <a:tr h="844390">
                <a:tc rowSpan="2">
                  <a:txBody>
                    <a:bodyPr/>
                    <a:lstStyle/>
                    <a:p>
                      <a:pPr algn="ctr">
                        <a:spcAft>
                          <a:spcPts val="0"/>
                        </a:spcAft>
                      </a:pPr>
                      <a:r>
                        <a:rPr lang="en-US" sz="1200" kern="100">
                          <a:effectLst/>
                        </a:rPr>
                        <a:t>S-shaped</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200" kern="100">
                          <a:effectLst/>
                        </a:rPr>
                        <a:t>M-1:Delayed S-shaped</a:t>
                      </a:r>
                      <a:r>
                        <a:rPr lang="en-US" sz="1200" kern="100" baseline="30000">
                          <a:effectLst/>
                        </a:rPr>
                        <a:t>[35-36, 63]</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GB" sz="1200" kern="100" dirty="0">
                          <a:effectLst/>
                        </a:rPr>
                        <a:t>PD+</a:t>
                      </a:r>
                      <a:endParaRPr lang="zh-CN" sz="1200" kern="100" dirty="0">
                        <a:effectLst/>
                      </a:endParaRPr>
                    </a:p>
                    <a:p>
                      <a:pPr algn="ctr">
                        <a:spcAft>
                          <a:spcPts val="0"/>
                        </a:spcAft>
                      </a:pPr>
                      <a:r>
                        <a:rPr lang="en-GB" sz="1200" kern="100" dirty="0">
                          <a:effectLst/>
                        </a:rPr>
                        <a:t>S-shaped</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GB" sz="1200" kern="100" dirty="0" smtClean="0">
                          <a:effectLst/>
                        </a:rPr>
                        <a:t>                                                                                    </a:t>
                      </a:r>
                      <a:endParaRPr lang="en-US" sz="1200" kern="100" dirty="0">
                        <a:effectLst/>
                        <a:latin typeface="Times New Roman" panose="02020603050405020304" pitchFamily="18" charset="0"/>
                        <a:ea typeface="宋体" panose="02010600030101010101" pitchFamily="2" charset="-122"/>
                      </a:endParaRPr>
                    </a:p>
                  </a:txBody>
                  <a:tcPr marL="68580" marR="68580" marT="0" marB="0" anchor="ctr"/>
                </a:tc>
              </a:tr>
              <a:tr h="1005724">
                <a:tc vMerge="1">
                  <a:txBody>
                    <a:bodyPr/>
                    <a:lstStyle/>
                    <a:p>
                      <a:endParaRPr lang="zh-CN" altLang="en-US"/>
                    </a:p>
                  </a:txBody>
                  <a:tcPr/>
                </a:tc>
                <a:tc>
                  <a:txBody>
                    <a:bodyPr/>
                    <a:lstStyle/>
                    <a:p>
                      <a:pPr algn="l">
                        <a:spcAft>
                          <a:spcPts val="0"/>
                        </a:spcAft>
                      </a:pPr>
                      <a:r>
                        <a:rPr lang="en-US" sz="1200" kern="100">
                          <a:effectLst/>
                        </a:rPr>
                        <a:t>M-2:Inflection S-shaped</a:t>
                      </a:r>
                      <a:r>
                        <a:rPr lang="en-US" sz="1200" kern="100" baseline="30000">
                          <a:effectLst/>
                        </a:rPr>
                        <a:t>[92]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GB" sz="1200" kern="100">
                          <a:effectLst/>
                        </a:rPr>
                        <a:t>SS+PD+</a:t>
                      </a:r>
                      <a:endParaRPr lang="zh-CN" sz="1200" kern="100">
                        <a:effectLst/>
                      </a:endParaRPr>
                    </a:p>
                    <a:p>
                      <a:pPr algn="ctr">
                        <a:spcAft>
                          <a:spcPts val="0"/>
                        </a:spcAft>
                      </a:pPr>
                      <a:r>
                        <a:rPr lang="en-US" sz="1200" kern="100">
                          <a:effectLst/>
                        </a:rPr>
                        <a:t>Concave</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endParaRPr lang="en-US" sz="1200" kern="100" dirty="0">
                        <a:effectLst/>
                        <a:latin typeface="Times New Roman" panose="02020603050405020304" pitchFamily="18" charset="0"/>
                        <a:ea typeface="宋体" panose="02010600030101010101" pitchFamily="2" charset="-122"/>
                      </a:endParaRPr>
                    </a:p>
                  </a:txBody>
                  <a:tcPr marL="68580" marR="68580" marT="0" marB="0" anchor="ctr"/>
                </a:tc>
              </a:tr>
              <a:tr h="1005724">
                <a:tc rowSpan="3">
                  <a:txBody>
                    <a:bodyPr/>
                    <a:lstStyle/>
                    <a:p>
                      <a:pPr algn="ctr">
                        <a:spcAft>
                          <a:spcPts val="0"/>
                        </a:spcAft>
                      </a:pPr>
                      <a:r>
                        <a:rPr lang="en-US" sz="1200" kern="100">
                          <a:effectLst/>
                        </a:rPr>
                        <a:t>Yamada</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US" sz="1200" kern="100">
                          <a:effectLst/>
                        </a:rPr>
                        <a:t>M-3:Yamada</a:t>
                      </a:r>
                      <a:endParaRPr lang="zh-CN" sz="1200" kern="100">
                        <a:effectLst/>
                      </a:endParaRPr>
                    </a:p>
                    <a:p>
                      <a:pPr algn="l">
                        <a:spcAft>
                          <a:spcPts val="0"/>
                        </a:spcAft>
                      </a:pPr>
                      <a:r>
                        <a:rPr lang="en-US" sz="1200" kern="100">
                          <a:effectLst/>
                        </a:rPr>
                        <a:t>Exponential</a:t>
                      </a:r>
                      <a:r>
                        <a:rPr lang="en-US" sz="1200" kern="100" baseline="30000">
                          <a:effectLst/>
                        </a:rPr>
                        <a:t>[46]</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Concave+TEF</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endParaRPr lang="en-US" sz="1200" kern="100" dirty="0">
                        <a:effectLst/>
                        <a:latin typeface="Times New Roman" panose="02020603050405020304" pitchFamily="18" charset="0"/>
                        <a:ea typeface="宋体" panose="02010600030101010101" pitchFamily="2" charset="-122"/>
                      </a:endParaRPr>
                    </a:p>
                  </a:txBody>
                  <a:tcPr marL="68580" marR="68580" marT="0" marB="0" anchor="ctr"/>
                </a:tc>
              </a:tr>
              <a:tr h="838104">
                <a:tc vMerge="1">
                  <a:txBody>
                    <a:bodyPr/>
                    <a:lstStyle/>
                    <a:p>
                      <a:endParaRPr lang="zh-CN" altLang="en-US"/>
                    </a:p>
                  </a:txBody>
                  <a:tcPr/>
                </a:tc>
                <a:tc>
                  <a:txBody>
                    <a:bodyPr/>
                    <a:lstStyle/>
                    <a:p>
                      <a:pPr algn="l">
                        <a:spcAft>
                          <a:spcPts val="0"/>
                        </a:spcAft>
                      </a:pPr>
                      <a:r>
                        <a:rPr lang="en-US" sz="1200" kern="100">
                          <a:effectLst/>
                        </a:rPr>
                        <a:t>M-4:Yamada</a:t>
                      </a:r>
                      <a:endParaRPr lang="zh-CN" sz="1200" kern="100">
                        <a:effectLst/>
                      </a:endParaRPr>
                    </a:p>
                    <a:p>
                      <a:pPr algn="l">
                        <a:spcAft>
                          <a:spcPts val="0"/>
                        </a:spcAft>
                      </a:pPr>
                      <a:r>
                        <a:rPr lang="en-US" sz="1200" kern="100">
                          <a:effectLst/>
                        </a:rPr>
                        <a:t>Rayleigh</a:t>
                      </a:r>
                      <a:r>
                        <a:rPr lang="en-US" sz="1200" kern="100" baseline="30000">
                          <a:effectLst/>
                        </a:rPr>
                        <a:t>[46]</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GB" sz="1200" kern="100">
                          <a:effectLst/>
                        </a:rPr>
                        <a:t>S-shaped</a:t>
                      </a:r>
                      <a:r>
                        <a:rPr lang="en-US" sz="1200" kern="100">
                          <a:effectLst/>
                        </a:rPr>
                        <a:t>+TEF</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en-GB" sz="1200" kern="100" dirty="0" smtClean="0">
                          <a:effectLst/>
                        </a:rPr>
                        <a:t>                                                                                                               </a:t>
                      </a:r>
                      <a:endParaRPr lang="en-US" sz="1200" kern="100" dirty="0">
                        <a:effectLst/>
                        <a:latin typeface="Times New Roman" panose="02020603050405020304" pitchFamily="18" charset="0"/>
                        <a:ea typeface="宋体" panose="02010600030101010101" pitchFamily="2" charset="-122"/>
                      </a:endParaRPr>
                    </a:p>
                  </a:txBody>
                  <a:tcPr marL="68580" marR="68580" marT="0" marB="0" anchor="ctr"/>
                </a:tc>
              </a:tr>
              <a:tr h="838104">
                <a:tc vMerge="1">
                  <a:txBody>
                    <a:bodyPr/>
                    <a:lstStyle/>
                    <a:p>
                      <a:endParaRPr lang="zh-CN" altLang="en-US"/>
                    </a:p>
                  </a:txBody>
                  <a:tcPr/>
                </a:tc>
                <a:tc>
                  <a:txBody>
                    <a:bodyPr/>
                    <a:lstStyle/>
                    <a:p>
                      <a:pPr algn="l">
                        <a:spcAft>
                          <a:spcPts val="0"/>
                        </a:spcAft>
                      </a:pPr>
                      <a:r>
                        <a:rPr lang="en-US" sz="1200" kern="100">
                          <a:effectLst/>
                        </a:rPr>
                        <a:t>M-5:Yamada</a:t>
                      </a:r>
                      <a:endParaRPr lang="zh-CN" sz="1200" kern="100">
                        <a:effectLst/>
                      </a:endParaRPr>
                    </a:p>
                    <a:p>
                      <a:pPr algn="l">
                        <a:spcAft>
                          <a:spcPts val="0"/>
                        </a:spcAft>
                      </a:pPr>
                      <a:r>
                        <a:rPr lang="en-US" sz="1200" kern="100">
                          <a:effectLst/>
                        </a:rPr>
                        <a:t>Weibull</a:t>
                      </a:r>
                      <a:r>
                        <a:rPr lang="en-US" sz="1200" kern="100" baseline="30000">
                          <a:effectLst/>
                        </a:rPr>
                        <a:t>[38]</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Concave+TEF</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endParaRPr lang="en-GB" sz="120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908237535"/>
              </p:ext>
            </p:extLst>
          </p:nvPr>
        </p:nvGraphicFramePr>
        <p:xfrm>
          <a:off x="3249199" y="1451774"/>
          <a:ext cx="1204404" cy="332796"/>
        </p:xfrm>
        <a:graphic>
          <a:graphicData uri="http://schemas.openxmlformats.org/presentationml/2006/ole">
            <mc:AlternateContent xmlns:mc="http://schemas.openxmlformats.org/markup-compatibility/2006">
              <mc:Choice xmlns:v="urn:schemas-microsoft-com:vml" Requires="v">
                <p:oleObj spid="_x0000_s10841" r:id="rId3" imgW="726739" imgH="203997" progId="Equation.DSMT4">
                  <p:embed/>
                </p:oleObj>
              </mc:Choice>
              <mc:Fallback>
                <p:oleObj r:id="rId3" imgW="726739" imgH="203997"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9199" y="1451774"/>
                        <a:ext cx="1204404" cy="332796"/>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994805295"/>
              </p:ext>
            </p:extLst>
          </p:nvPr>
        </p:nvGraphicFramePr>
        <p:xfrm>
          <a:off x="3249199" y="2072066"/>
          <a:ext cx="1913646" cy="386409"/>
        </p:xfrm>
        <a:graphic>
          <a:graphicData uri="http://schemas.openxmlformats.org/presentationml/2006/ole">
            <mc:AlternateContent xmlns:mc="http://schemas.openxmlformats.org/markup-compatibility/2006">
              <mc:Choice xmlns:v="urn:schemas-microsoft-com:vml" Requires="v">
                <p:oleObj spid="_x0000_s10842" r:id="rId5" imgW="994485" imgH="203997" progId="Equation.DSMT4">
                  <p:embed/>
                </p:oleObj>
              </mc:Choice>
              <mc:Fallback>
                <p:oleObj r:id="rId5" imgW="994485" imgH="203997"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9199" y="2072066"/>
                        <a:ext cx="1913646" cy="386409"/>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189005007"/>
              </p:ext>
            </p:extLst>
          </p:nvPr>
        </p:nvGraphicFramePr>
        <p:xfrm>
          <a:off x="3249199" y="2745971"/>
          <a:ext cx="1512423" cy="676610"/>
        </p:xfrm>
        <a:graphic>
          <a:graphicData uri="http://schemas.openxmlformats.org/presentationml/2006/ole">
            <mc:AlternateContent xmlns:mc="http://schemas.openxmlformats.org/markup-compatibility/2006">
              <mc:Choice xmlns:v="urn:schemas-microsoft-com:vml" Requires="v">
                <p:oleObj spid="_x0000_s10843" r:id="rId7" imgW="727056" imgH="331639" progId="Equation.DSMT4">
                  <p:embed/>
                </p:oleObj>
              </mc:Choice>
              <mc:Fallback>
                <p:oleObj r:id="rId7" imgW="727056" imgH="331639"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49199" y="2745971"/>
                        <a:ext cx="1512423" cy="676610"/>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067606955"/>
              </p:ext>
            </p:extLst>
          </p:nvPr>
        </p:nvGraphicFramePr>
        <p:xfrm>
          <a:off x="3249199" y="3905201"/>
          <a:ext cx="2068389" cy="618384"/>
        </p:xfrm>
        <a:graphic>
          <a:graphicData uri="http://schemas.openxmlformats.org/presentationml/2006/ole">
            <mc:AlternateContent xmlns:mc="http://schemas.openxmlformats.org/markup-compatibility/2006">
              <mc:Choice xmlns:v="urn:schemas-microsoft-com:vml" Requires="v">
                <p:oleObj spid="_x0000_s10844" r:id="rId9" imgW="931547" imgH="280740" progId="Equation.DSMT4">
                  <p:embed/>
                </p:oleObj>
              </mc:Choice>
              <mc:Fallback>
                <p:oleObj r:id="rId9" imgW="931547" imgH="28074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49199" y="3905201"/>
                        <a:ext cx="2068389" cy="618384"/>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310761713"/>
              </p:ext>
            </p:extLst>
          </p:nvPr>
        </p:nvGraphicFramePr>
        <p:xfrm>
          <a:off x="3249199" y="4797075"/>
          <a:ext cx="1843284" cy="626021"/>
        </p:xfrm>
        <a:graphic>
          <a:graphicData uri="http://schemas.openxmlformats.org/presentationml/2006/ole">
            <mc:AlternateContent xmlns:mc="http://schemas.openxmlformats.org/markup-compatibility/2006">
              <mc:Choice xmlns:v="urn:schemas-microsoft-com:vml" Requires="v">
                <p:oleObj spid="_x0000_s10845" r:id="rId11" imgW="1020429" imgH="344395" progId="Equation.DSMT4">
                  <p:embed/>
                </p:oleObj>
              </mc:Choice>
              <mc:Fallback>
                <p:oleObj r:id="rId11" imgW="1020429" imgH="344395" progId="Equation.DSMT4">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49199" y="4797075"/>
                        <a:ext cx="1843284" cy="626021"/>
                      </a:xfrm>
                      <a:prstGeom prst="rect">
                        <a:avLst/>
                      </a:prstGeom>
                      <a:noFill/>
                    </p:spPr>
                  </p:pic>
                </p:oleObj>
              </mc:Fallback>
            </mc:AlternateContent>
          </a:graphicData>
        </a:graphic>
      </p:graphicFrame>
      <p:sp>
        <p:nvSpPr>
          <p:cNvPr id="14" name="矩形 13"/>
          <p:cNvSpPr/>
          <p:nvPr/>
        </p:nvSpPr>
        <p:spPr>
          <a:xfrm>
            <a:off x="544105" y="257447"/>
            <a:ext cx="2170959" cy="45782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pc="300" dirty="0" smtClean="0">
                <a:latin typeface="微软雅黑" panose="020B0503020204020204" pitchFamily="34" charset="-122"/>
                <a:ea typeface="微软雅黑" panose="020B0503020204020204" pitchFamily="34" charset="-122"/>
              </a:rPr>
              <a:t>SRGM</a:t>
            </a:r>
            <a:r>
              <a:rPr lang="zh-CN" altLang="en-US" b="1" spc="300" dirty="0" smtClean="0">
                <a:latin typeface="微软雅黑" panose="020B0503020204020204" pitchFamily="34" charset="-122"/>
                <a:ea typeface="微软雅黑" panose="020B0503020204020204" pitchFamily="34" charset="-122"/>
              </a:rPr>
              <a:t>模型示例</a:t>
            </a:r>
            <a:endParaRPr lang="zh-HK" altLang="en-US" b="1" spc="300" dirty="0">
              <a:latin typeface="微软雅黑" panose="020B0503020204020204" pitchFamily="34" charset="-122"/>
              <a:ea typeface="微软雅黑" panose="020B0503020204020204" pitchFamily="34" charset="-122"/>
            </a:endParaRPr>
          </a:p>
        </p:txBody>
      </p:sp>
      <p:sp>
        <p:nvSpPr>
          <p:cNvPr id="15" name="Rectangle 18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3906081487"/>
              </p:ext>
            </p:extLst>
          </p:nvPr>
        </p:nvGraphicFramePr>
        <p:xfrm>
          <a:off x="3249199" y="5696586"/>
          <a:ext cx="2053957" cy="704214"/>
        </p:xfrm>
        <a:graphic>
          <a:graphicData uri="http://schemas.openxmlformats.org/presentationml/2006/ole">
            <mc:AlternateContent xmlns:mc="http://schemas.openxmlformats.org/markup-compatibility/2006">
              <mc:Choice xmlns:v="urn:schemas-microsoft-com:vml" Requires="v">
                <p:oleObj spid="_x0000_s10846" r:id="rId13" imgW="1333500" imgH="457200" progId="Equation.DSMT4">
                  <p:embed/>
                </p:oleObj>
              </mc:Choice>
              <mc:Fallback>
                <p:oleObj r:id="rId13" imgW="1333500" imgH="457200" progId="Equation.DSMT4">
                  <p:embed/>
                  <p:pic>
                    <p:nvPicPr>
                      <p:cNvPr id="0" name="Object 18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49199" y="5696586"/>
                        <a:ext cx="2053957" cy="704214"/>
                      </a:xfrm>
                      <a:prstGeom prst="rect">
                        <a:avLst/>
                      </a:prstGeom>
                      <a:noFill/>
                    </p:spPr>
                  </p:pic>
                </p:oleObj>
              </mc:Fallback>
            </mc:AlternateContent>
          </a:graphicData>
        </a:graphic>
      </p:graphicFrame>
      <p:sp>
        <p:nvSpPr>
          <p:cNvPr id="17" name="Rectangle 186"/>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15819518"/>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6" name="矩形 2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7" name="直接连接符 26"/>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a:t>
            </a:r>
            <a:r>
              <a:rPr lang="zh-CN" altLang="en-US" spc="300" dirty="0">
                <a:solidFill>
                  <a:schemeClr val="bg1"/>
                </a:solidFill>
                <a:latin typeface="微软雅黑" panose="020B0503020204020204" pitchFamily="34" charset="-122"/>
                <a:ea typeface="微软雅黑" panose="020B0503020204020204" pitchFamily="34" charset="-122"/>
              </a:rPr>
              <a:t>内容</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技术路线</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预见困难</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进度安排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572241" y="932696"/>
            <a:ext cx="1363420" cy="45782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理论方法</a:t>
            </a:r>
            <a:endParaRPr lang="zh-HK" altLang="en-US" b="1" spc="300"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367751201"/>
              </p:ext>
            </p:extLst>
          </p:nvPr>
        </p:nvGraphicFramePr>
        <p:xfrm>
          <a:off x="918482" y="2461847"/>
          <a:ext cx="7367389" cy="4065562"/>
        </p:xfrm>
        <a:graphic>
          <a:graphicData uri="http://schemas.openxmlformats.org/drawingml/2006/table">
            <a:tbl>
              <a:tblPr firstRow="1" firstCol="1" bandRow="1">
                <a:tableStyleId>{5C22544A-7EE6-4342-B048-85BDC9FD1C3A}</a:tableStyleId>
              </a:tblPr>
              <a:tblGrid>
                <a:gridCol w="928022"/>
                <a:gridCol w="1059529"/>
                <a:gridCol w="1164884"/>
                <a:gridCol w="1059529"/>
                <a:gridCol w="1058782"/>
                <a:gridCol w="851808"/>
                <a:gridCol w="1244835"/>
              </a:tblGrid>
              <a:tr h="222416">
                <a:tc>
                  <a:txBody>
                    <a:bodyPr/>
                    <a:lstStyle/>
                    <a:p>
                      <a:pPr algn="ctr">
                        <a:lnSpc>
                          <a:spcPct val="125000"/>
                        </a:lnSpc>
                        <a:spcAft>
                          <a:spcPts val="0"/>
                        </a:spcAft>
                      </a:pPr>
                      <a:r>
                        <a:rPr lang="zh-CN" sz="900" kern="100" dirty="0">
                          <a:effectLst/>
                        </a:rPr>
                        <a:t>数据集名称</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gridSpan="6">
                  <a:txBody>
                    <a:bodyPr/>
                    <a:lstStyle/>
                    <a:p>
                      <a:pPr algn="ctr">
                        <a:lnSpc>
                          <a:spcPct val="125000"/>
                        </a:lnSpc>
                        <a:spcAft>
                          <a:spcPts val="0"/>
                        </a:spcAft>
                      </a:pPr>
                      <a:r>
                        <a:rPr lang="zh-CN" sz="900" kern="100" dirty="0">
                          <a:effectLst/>
                        </a:rPr>
                        <a:t>特征（所含数据类型）</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75922">
                <a:tc>
                  <a:txBody>
                    <a:bodyPr/>
                    <a:lstStyle/>
                    <a:p>
                      <a:pPr algn="ctr">
                        <a:lnSpc>
                          <a:spcPct val="125000"/>
                        </a:lnSpc>
                        <a:spcAft>
                          <a:spcPts val="0"/>
                        </a:spcAft>
                      </a:pPr>
                      <a:r>
                        <a:rPr lang="en-US" sz="9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失效检测时间</a:t>
                      </a:r>
                      <a:r>
                        <a:rPr lang="en-US" sz="900" kern="100">
                          <a:effectLst/>
                        </a:rPr>
                        <a:t>t</a:t>
                      </a:r>
                      <a:r>
                        <a:rPr lang="en-US" sz="900" kern="100" baseline="-25000">
                          <a:effectLst/>
                        </a:rPr>
                        <a:t>i</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累计执行时间</a:t>
                      </a:r>
                      <a:r>
                        <a:rPr lang="en-US" sz="900" kern="100">
                          <a:effectLst/>
                        </a:rPr>
                        <a:t>w</a:t>
                      </a:r>
                      <a:r>
                        <a:rPr lang="en-US" sz="900" kern="100" baseline="-25000">
                          <a:effectLst/>
                        </a:rPr>
                        <a:t>i</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累计失效个数</a:t>
                      </a:r>
                      <a:r>
                        <a:rPr lang="en-US" sz="900" kern="100">
                          <a:effectLst/>
                        </a:rPr>
                        <a:t>y</a:t>
                      </a:r>
                      <a:r>
                        <a:rPr lang="en-US" sz="900" kern="100" baseline="-25000">
                          <a:effectLst/>
                        </a:rPr>
                        <a:t>i</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瞬时执行时间</a:t>
                      </a:r>
                      <a:r>
                        <a:rPr lang="en-US" sz="900" kern="100">
                          <a:effectLst/>
                        </a:rPr>
                        <a:t>(CPU)</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en-US" sz="900" kern="100">
                          <a:effectLst/>
                        </a:rPr>
                        <a:t>CP</a:t>
                      </a:r>
                      <a:r>
                        <a:rPr lang="zh-CN" sz="900" kern="100">
                          <a:effectLst/>
                        </a:rPr>
                        <a:t>点设置</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累计修复个数</a:t>
                      </a:r>
                      <a:r>
                        <a:rPr lang="en-US" sz="900" kern="100">
                          <a:effectLst/>
                        </a:rPr>
                        <a:t>ci</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264146">
                <a:tc>
                  <a:txBody>
                    <a:bodyPr/>
                    <a:lstStyle/>
                    <a:p>
                      <a:pPr algn="just">
                        <a:lnSpc>
                          <a:spcPct val="125000"/>
                        </a:lnSpc>
                        <a:spcAft>
                          <a:spcPts val="0"/>
                        </a:spcAft>
                      </a:pPr>
                      <a:r>
                        <a:rPr lang="en-US" sz="900" kern="100">
                          <a:effectLst/>
                        </a:rPr>
                        <a:t>DS1</a:t>
                      </a:r>
                      <a:r>
                        <a:rPr lang="zh-CN" sz="900" kern="100">
                          <a:effectLst/>
                        </a:rPr>
                        <a:t>、</a:t>
                      </a:r>
                      <a:r>
                        <a:rPr lang="en-US" sz="900" kern="100">
                          <a:effectLst/>
                        </a:rPr>
                        <a:t>DS2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单位：周</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en-US" sz="9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无</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228285">
                <a:tc>
                  <a:txBody>
                    <a:bodyPr/>
                    <a:lstStyle/>
                    <a:p>
                      <a:pPr algn="just">
                        <a:lnSpc>
                          <a:spcPct val="125000"/>
                        </a:lnSpc>
                        <a:spcAft>
                          <a:spcPts val="0"/>
                        </a:spcAft>
                      </a:pPr>
                      <a:r>
                        <a:rPr lang="en-US" sz="900" kern="100">
                          <a:effectLst/>
                        </a:rPr>
                        <a:t>DS3</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单位：周</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en-US" sz="9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264146">
                <a:tc>
                  <a:txBody>
                    <a:bodyPr/>
                    <a:lstStyle/>
                    <a:p>
                      <a:pPr algn="just">
                        <a:lnSpc>
                          <a:spcPct val="125000"/>
                        </a:lnSpc>
                        <a:spcAft>
                          <a:spcPts val="0"/>
                        </a:spcAft>
                      </a:pPr>
                      <a:r>
                        <a:rPr lang="en-US" sz="900" kern="100">
                          <a:effectLst/>
                        </a:rPr>
                        <a:t>DS4(=DS1)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单位：周</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en-US" sz="9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en-US" sz="900" kern="100">
                          <a:effectLst/>
                        </a:rPr>
                        <a:t>CP=6</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233879">
                <a:tc>
                  <a:txBody>
                    <a:bodyPr/>
                    <a:lstStyle/>
                    <a:p>
                      <a:pPr algn="just">
                        <a:lnSpc>
                          <a:spcPct val="125000"/>
                        </a:lnSpc>
                        <a:spcAft>
                          <a:spcPts val="0"/>
                        </a:spcAft>
                      </a:pPr>
                      <a:r>
                        <a:rPr lang="en-US" sz="900" kern="100">
                          <a:effectLst/>
                        </a:rPr>
                        <a:t>DS5(=DS2)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单位：周</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en-US" sz="9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en-US" sz="900" kern="100">
                          <a:effectLst/>
                        </a:rPr>
                        <a:t>CP=11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en-US" sz="9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264146">
                <a:tc>
                  <a:txBody>
                    <a:bodyPr/>
                    <a:lstStyle/>
                    <a:p>
                      <a:pPr algn="just">
                        <a:lnSpc>
                          <a:spcPct val="125000"/>
                        </a:lnSpc>
                        <a:spcAft>
                          <a:spcPts val="0"/>
                        </a:spcAft>
                      </a:pPr>
                      <a:r>
                        <a:rPr lang="en-US" sz="900" kern="100">
                          <a:effectLst/>
                        </a:rPr>
                        <a:t>DS7</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单位：天</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en-US" sz="9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en-US" sz="9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en-US" sz="900" kern="100">
                          <a:effectLst/>
                        </a:rPr>
                        <a:t>CP=13</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228285">
                <a:tc>
                  <a:txBody>
                    <a:bodyPr/>
                    <a:lstStyle/>
                    <a:p>
                      <a:pPr algn="just">
                        <a:lnSpc>
                          <a:spcPct val="125000"/>
                        </a:lnSpc>
                        <a:spcAft>
                          <a:spcPts val="0"/>
                        </a:spcAft>
                      </a:pPr>
                      <a:r>
                        <a:rPr lang="en-US" sz="900" kern="100">
                          <a:effectLst/>
                        </a:rPr>
                        <a:t>DS9(=DS3)</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单位：周</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en-US" sz="900" kern="100">
                          <a:effectLst/>
                        </a:rPr>
                        <a:t>CP=8</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228285">
                <a:tc>
                  <a:txBody>
                    <a:bodyPr/>
                    <a:lstStyle/>
                    <a:p>
                      <a:pPr algn="just">
                        <a:lnSpc>
                          <a:spcPct val="125000"/>
                        </a:lnSpc>
                        <a:spcAft>
                          <a:spcPts val="0"/>
                        </a:spcAft>
                      </a:pPr>
                      <a:r>
                        <a:rPr lang="en-US" sz="900" kern="100">
                          <a:effectLst/>
                        </a:rPr>
                        <a:t>DS10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累计失效时间</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en-US" sz="9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en-US" sz="9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en-US" sz="9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en-US" sz="9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228285">
                <a:tc>
                  <a:txBody>
                    <a:bodyPr/>
                    <a:lstStyle/>
                    <a:p>
                      <a:pPr algn="just">
                        <a:lnSpc>
                          <a:spcPct val="125000"/>
                        </a:lnSpc>
                        <a:spcAft>
                          <a:spcPts val="0"/>
                        </a:spcAft>
                      </a:pPr>
                      <a:r>
                        <a:rPr lang="en-US" sz="900" kern="100">
                          <a:effectLst/>
                        </a:rPr>
                        <a:t>DS11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单位：周</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en-US" sz="9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dirty="0">
                          <a:effectLst/>
                        </a:rPr>
                        <a:t>√</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en-US" sz="9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en-US" sz="9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475922">
                <a:tc>
                  <a:txBody>
                    <a:bodyPr/>
                    <a:lstStyle/>
                    <a:p>
                      <a:pPr algn="just">
                        <a:lnSpc>
                          <a:spcPct val="125000"/>
                        </a:lnSpc>
                        <a:spcAft>
                          <a:spcPts val="0"/>
                        </a:spcAft>
                      </a:pPr>
                      <a:r>
                        <a:rPr lang="en-US" sz="900" kern="100">
                          <a:effectLst/>
                        </a:rPr>
                        <a:t>DS12</a:t>
                      </a:r>
                      <a:endParaRPr lang="zh-CN" sz="1200" kern="100">
                        <a:effectLst/>
                      </a:endParaRPr>
                    </a:p>
                    <a:p>
                      <a:pPr algn="just">
                        <a:lnSpc>
                          <a:spcPct val="125000"/>
                        </a:lnSpc>
                        <a:spcAft>
                          <a:spcPts val="0"/>
                        </a:spcAft>
                      </a:pPr>
                      <a:r>
                        <a:rPr lang="en-US" sz="900" kern="100">
                          <a:effectLst/>
                        </a:rPr>
                        <a:t>DS13</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单位：周</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en-US" sz="9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en-US" sz="9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en-US" sz="9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en-US" sz="9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228285">
                <a:tc>
                  <a:txBody>
                    <a:bodyPr/>
                    <a:lstStyle/>
                    <a:p>
                      <a:pPr algn="just">
                        <a:lnSpc>
                          <a:spcPct val="125000"/>
                        </a:lnSpc>
                        <a:spcAft>
                          <a:spcPts val="0"/>
                        </a:spcAft>
                      </a:pPr>
                      <a:r>
                        <a:rPr lang="en-US" sz="900" kern="100">
                          <a:effectLst/>
                        </a:rPr>
                        <a:t>DS15</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单位：天</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en-US" sz="9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en-US" sz="9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en-US" sz="9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r>
              <a:tr h="723560">
                <a:tc>
                  <a:txBody>
                    <a:bodyPr/>
                    <a:lstStyle/>
                    <a:p>
                      <a:pPr algn="just">
                        <a:lnSpc>
                          <a:spcPct val="125000"/>
                        </a:lnSpc>
                        <a:spcAft>
                          <a:spcPts val="0"/>
                        </a:spcAft>
                      </a:pPr>
                      <a:r>
                        <a:rPr lang="en-US" sz="900" kern="100">
                          <a:effectLst/>
                        </a:rPr>
                        <a:t>DS17</a:t>
                      </a:r>
                      <a:endParaRPr lang="zh-CN" sz="1200" kern="100">
                        <a:effectLst/>
                      </a:endParaRPr>
                    </a:p>
                    <a:p>
                      <a:pPr algn="just">
                        <a:lnSpc>
                          <a:spcPct val="125000"/>
                        </a:lnSpc>
                        <a:spcAft>
                          <a:spcPts val="0"/>
                        </a:spcAft>
                      </a:pPr>
                      <a:r>
                        <a:rPr lang="en-US" sz="900" kern="100">
                          <a:effectLst/>
                        </a:rPr>
                        <a:t>DS18</a:t>
                      </a:r>
                      <a:endParaRPr lang="zh-CN" sz="1200" kern="100">
                        <a:effectLst/>
                      </a:endParaRPr>
                    </a:p>
                    <a:p>
                      <a:pPr algn="just">
                        <a:lnSpc>
                          <a:spcPct val="125000"/>
                        </a:lnSpc>
                        <a:spcAft>
                          <a:spcPts val="0"/>
                        </a:spcAft>
                      </a:pPr>
                      <a:r>
                        <a:rPr lang="en-US" sz="900" kern="100">
                          <a:effectLst/>
                        </a:rPr>
                        <a:t>DS19</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未知</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en-US" sz="9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zh-CN" sz="900" kern="100">
                          <a:effectLst/>
                        </a:rPr>
                        <a:t>√</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en-US" sz="9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en-US" sz="9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lnSpc>
                          <a:spcPct val="125000"/>
                        </a:lnSpc>
                        <a:spcAft>
                          <a:spcPts val="0"/>
                        </a:spcAft>
                      </a:pPr>
                      <a:r>
                        <a:rPr lang="en-US" sz="9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
        <p:nvSpPr>
          <p:cNvPr id="3" name="文本框 2"/>
          <p:cNvSpPr txBox="1"/>
          <p:nvPr/>
        </p:nvSpPr>
        <p:spPr>
          <a:xfrm>
            <a:off x="574374" y="1766065"/>
            <a:ext cx="2667590" cy="400110"/>
          </a:xfrm>
          <a:prstGeom prst="rect">
            <a:avLst/>
          </a:prstGeom>
          <a:noFill/>
        </p:spPr>
        <p:txBody>
          <a:bodyPr wrap="none" rtlCol="0">
            <a:spAutoFit/>
          </a:bodyPr>
          <a:lstStyle/>
          <a:p>
            <a:r>
              <a:rPr lang="en-US" altLang="zh-CN" sz="2000" dirty="0" smtClean="0">
                <a:solidFill>
                  <a:srgbClr val="7C233E"/>
                </a:solidFill>
              </a:rPr>
              <a:t>STEP2 </a:t>
            </a:r>
            <a:r>
              <a:rPr lang="zh-CN" altLang="en-US" sz="2000" dirty="0" smtClean="0">
                <a:solidFill>
                  <a:srgbClr val="7C233E"/>
                </a:solidFill>
              </a:rPr>
              <a:t>明确数据集特征</a:t>
            </a:r>
            <a:endParaRPr lang="zh-CN" altLang="en-US" sz="2000" dirty="0">
              <a:solidFill>
                <a:srgbClr val="7C233E"/>
              </a:solidFill>
            </a:endParaRPr>
          </a:p>
        </p:txBody>
      </p:sp>
    </p:spTree>
    <p:extLst>
      <p:ext uri="{BB962C8B-B14F-4D97-AF65-F5344CB8AC3E}">
        <p14:creationId xmlns:p14="http://schemas.microsoft.com/office/powerpoint/2010/main" val="2302640259"/>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921855881"/>
              </p:ext>
            </p:extLst>
          </p:nvPr>
        </p:nvGraphicFramePr>
        <p:xfrm>
          <a:off x="604910" y="886259"/>
          <a:ext cx="7821638" cy="5781834"/>
        </p:xfrm>
        <a:graphic>
          <a:graphicData uri="http://schemas.openxmlformats.org/drawingml/2006/table">
            <a:tbl>
              <a:tblPr firstRow="1" firstCol="1" bandRow="1">
                <a:tableStyleId>{5C22544A-7EE6-4342-B048-85BDC9FD1C3A}</a:tableStyleId>
              </a:tblPr>
              <a:tblGrid>
                <a:gridCol w="2606600"/>
                <a:gridCol w="2607519"/>
                <a:gridCol w="2607519"/>
              </a:tblGrid>
              <a:tr h="951918">
                <a:tc>
                  <a:txBody>
                    <a:bodyPr/>
                    <a:lstStyle/>
                    <a:p>
                      <a:pPr algn="ctr">
                        <a:spcAft>
                          <a:spcPts val="0"/>
                        </a:spcAft>
                      </a:pPr>
                      <a:r>
                        <a:rPr lang="en-US" sz="900" kern="100" dirty="0">
                          <a:effectLst/>
                        </a:rPr>
                        <a:t>Test week</a:t>
                      </a:r>
                      <a:endParaRPr lang="zh-CN" sz="1050" kern="100" dirty="0">
                        <a:effectLst/>
                      </a:endParaRPr>
                    </a:p>
                    <a:p>
                      <a:pPr algn="ctr">
                        <a:spcAft>
                          <a:spcPts val="0"/>
                        </a:spcAft>
                      </a:pPr>
                      <a:r>
                        <a:rPr lang="zh-CN" sz="900" kern="100" dirty="0">
                          <a:effectLst/>
                        </a:rPr>
                        <a:t>失效观察</a:t>
                      </a:r>
                      <a:r>
                        <a:rPr lang="en-US" sz="900" kern="100" dirty="0">
                          <a:effectLst/>
                        </a:rPr>
                        <a:t>(</a:t>
                      </a:r>
                      <a:r>
                        <a:rPr lang="zh-CN" sz="900" kern="100" dirty="0">
                          <a:effectLst/>
                        </a:rPr>
                        <a:t>检测</a:t>
                      </a:r>
                      <a:r>
                        <a:rPr lang="en-US" sz="900" kern="100" dirty="0">
                          <a:effectLst/>
                        </a:rPr>
                        <a:t>)</a:t>
                      </a:r>
                      <a:r>
                        <a:rPr lang="zh-CN" sz="900" kern="100" dirty="0">
                          <a:effectLst/>
                        </a:rPr>
                        <a:t>时间</a:t>
                      </a:r>
                      <a:r>
                        <a:rPr lang="en-US" sz="900" kern="100" dirty="0">
                          <a:effectLst/>
                        </a:rPr>
                        <a:t>(</a:t>
                      </a:r>
                      <a:r>
                        <a:rPr lang="zh-CN" sz="900" kern="100" dirty="0">
                          <a:effectLst/>
                        </a:rPr>
                        <a:t>以周为单位</a:t>
                      </a:r>
                      <a:r>
                        <a:rPr lang="en-US" sz="900" kern="100" dirty="0">
                          <a:effectLst/>
                        </a:rPr>
                        <a:t>)</a:t>
                      </a:r>
                      <a:endParaRPr lang="zh-CN" sz="1050" kern="100" dirty="0">
                        <a:effectLst/>
                      </a:endParaRPr>
                    </a:p>
                    <a:p>
                      <a:pPr algn="ctr">
                        <a:spcAft>
                          <a:spcPts val="0"/>
                        </a:spcAft>
                      </a:pPr>
                      <a:r>
                        <a:rPr lang="en-US" sz="1200" kern="100" dirty="0">
                          <a:effectLst/>
                        </a:rPr>
                        <a:t>t</a:t>
                      </a:r>
                      <a:r>
                        <a:rPr lang="en-US" sz="1200" kern="100" baseline="-25000" dirty="0">
                          <a:effectLst/>
                        </a:rPr>
                        <a:t>i</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rPr>
                        <a:t>CPU hours</a:t>
                      </a:r>
                      <a:endParaRPr lang="zh-CN" sz="1050" kern="100">
                        <a:effectLst/>
                      </a:endParaRPr>
                    </a:p>
                    <a:p>
                      <a:pPr algn="ctr">
                        <a:spcAft>
                          <a:spcPts val="0"/>
                        </a:spcAft>
                      </a:pPr>
                      <a:r>
                        <a:rPr lang="zh-CN" sz="900" kern="100">
                          <a:effectLst/>
                        </a:rPr>
                        <a:t>累积</a:t>
                      </a:r>
                      <a:r>
                        <a:rPr lang="en-US" sz="900" kern="100">
                          <a:effectLst/>
                        </a:rPr>
                        <a:t>CPU</a:t>
                      </a:r>
                      <a:r>
                        <a:rPr lang="zh-CN" sz="900" kern="100">
                          <a:effectLst/>
                        </a:rPr>
                        <a:t>执行时间</a:t>
                      </a:r>
                      <a:endParaRPr lang="zh-CN" sz="1050" kern="100">
                        <a:effectLst/>
                      </a:endParaRPr>
                    </a:p>
                    <a:p>
                      <a:pPr algn="ctr">
                        <a:spcAft>
                          <a:spcPts val="0"/>
                        </a:spcAft>
                      </a:pPr>
                      <a:r>
                        <a:rPr lang="en-US" sz="900" kern="100">
                          <a:effectLst/>
                        </a:rPr>
                        <a:t>(</a:t>
                      </a:r>
                      <a:r>
                        <a:rPr lang="zh-CN" sz="900" kern="100">
                          <a:effectLst/>
                        </a:rPr>
                        <a:t>测试工作量</a:t>
                      </a:r>
                      <a:r>
                        <a:rPr lang="en-US" sz="900" kern="100">
                          <a:effectLst/>
                        </a:rPr>
                        <a:t>)</a:t>
                      </a:r>
                      <a:endParaRPr lang="zh-CN" sz="1050" kern="100">
                        <a:effectLst/>
                      </a:endParaRPr>
                    </a:p>
                    <a:p>
                      <a:pPr algn="ctr">
                        <a:spcAft>
                          <a:spcPts val="0"/>
                        </a:spcAft>
                      </a:pPr>
                      <a:r>
                        <a:rPr lang="en-US" sz="900" kern="100">
                          <a:effectLst/>
                        </a:rPr>
                        <a:t>W</a:t>
                      </a:r>
                      <a:r>
                        <a:rPr lang="en-US" sz="900" kern="100" baseline="-25000">
                          <a:effectLst/>
                        </a:rPr>
                        <a:t>i</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900" kern="100">
                          <a:effectLst/>
                        </a:rPr>
                        <a:t>Defect found</a:t>
                      </a:r>
                      <a:endParaRPr lang="zh-CN" sz="1050" kern="100">
                        <a:effectLst/>
                      </a:endParaRPr>
                    </a:p>
                    <a:p>
                      <a:pPr algn="ctr">
                        <a:spcAft>
                          <a:spcPts val="0"/>
                        </a:spcAft>
                      </a:pPr>
                      <a:r>
                        <a:rPr lang="zh-CN" sz="900" kern="100">
                          <a:effectLst/>
                        </a:rPr>
                        <a:t>累积失效个数</a:t>
                      </a:r>
                      <a:endParaRPr lang="zh-CN" sz="1050" kern="100">
                        <a:effectLst/>
                      </a:endParaRPr>
                    </a:p>
                    <a:p>
                      <a:pPr algn="ctr">
                        <a:spcAft>
                          <a:spcPts val="0"/>
                        </a:spcAft>
                      </a:pPr>
                      <a:r>
                        <a:rPr lang="en-US" sz="1200" kern="100">
                          <a:effectLst/>
                        </a:rPr>
                        <a:t>y</a:t>
                      </a:r>
                      <a:r>
                        <a:rPr lang="en-US" sz="1200" kern="100" baseline="-25000">
                          <a:effectLst/>
                        </a:rPr>
                        <a:t>i</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r h="237979">
                <a:tc>
                  <a:txBody>
                    <a:bodyPr/>
                    <a:lstStyle/>
                    <a:p>
                      <a:pPr algn="ctr">
                        <a:spcAft>
                          <a:spcPts val="0"/>
                        </a:spcAft>
                      </a:pPr>
                      <a:r>
                        <a:rPr lang="en-US" sz="900" kern="100">
                          <a:effectLst/>
                        </a:rPr>
                        <a:t>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519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16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79">
                <a:tc>
                  <a:txBody>
                    <a:bodyPr/>
                    <a:lstStyle/>
                    <a:p>
                      <a:pPr algn="ctr">
                        <a:spcAft>
                          <a:spcPts val="0"/>
                        </a:spcAft>
                      </a:pPr>
                      <a:r>
                        <a:rPr lang="en-US" sz="900" kern="100">
                          <a:effectLst/>
                        </a:rPr>
                        <a:t>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968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24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79">
                <a:tc>
                  <a:txBody>
                    <a:bodyPr/>
                    <a:lstStyle/>
                    <a:p>
                      <a:pPr algn="ctr">
                        <a:spcAft>
                          <a:spcPts val="0"/>
                        </a:spcAft>
                      </a:pPr>
                      <a:r>
                        <a:rPr lang="en-US" sz="900" kern="100">
                          <a:effectLst/>
                        </a:rPr>
                        <a:t>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1,430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27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79">
                <a:tc>
                  <a:txBody>
                    <a:bodyPr/>
                    <a:lstStyle/>
                    <a:p>
                      <a:pPr algn="ctr">
                        <a:spcAft>
                          <a:spcPts val="0"/>
                        </a:spcAft>
                      </a:pPr>
                      <a:r>
                        <a:rPr lang="en-US" sz="900" kern="100">
                          <a:effectLst/>
                        </a:rPr>
                        <a:t>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1,893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33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79">
                <a:tc>
                  <a:txBody>
                    <a:bodyPr/>
                    <a:lstStyle/>
                    <a:p>
                      <a:pPr algn="ctr">
                        <a:spcAft>
                          <a:spcPts val="0"/>
                        </a:spcAft>
                      </a:pPr>
                      <a:r>
                        <a:rPr lang="en-US" sz="900" kern="100">
                          <a:effectLst/>
                        </a:rPr>
                        <a:t>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2,490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41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79">
                <a:tc>
                  <a:txBody>
                    <a:bodyPr/>
                    <a:lstStyle/>
                    <a:p>
                      <a:pPr algn="ctr">
                        <a:spcAft>
                          <a:spcPts val="0"/>
                        </a:spcAft>
                      </a:pPr>
                      <a:r>
                        <a:rPr lang="en-US" sz="900" kern="100">
                          <a:effectLst/>
                        </a:rPr>
                        <a:t>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3,058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49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79">
                <a:tc>
                  <a:txBody>
                    <a:bodyPr/>
                    <a:lstStyle/>
                    <a:p>
                      <a:pPr algn="ctr">
                        <a:spcAft>
                          <a:spcPts val="0"/>
                        </a:spcAft>
                      </a:pPr>
                      <a:r>
                        <a:rPr lang="en-US" sz="900" kern="100">
                          <a:effectLst/>
                        </a:rPr>
                        <a:t>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3,625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54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08315">
                <a:tc>
                  <a:txBody>
                    <a:bodyPr/>
                    <a:lstStyle/>
                    <a:p>
                      <a:pPr algn="ctr">
                        <a:spcAft>
                          <a:spcPts val="0"/>
                        </a:spcAft>
                      </a:pPr>
                      <a:r>
                        <a:rPr lang="en-US" sz="900" kern="100">
                          <a:effectLst/>
                        </a:rPr>
                        <a:t>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4,422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58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79">
                <a:tc>
                  <a:txBody>
                    <a:bodyPr/>
                    <a:lstStyle/>
                    <a:p>
                      <a:pPr algn="ctr">
                        <a:spcAft>
                          <a:spcPts val="0"/>
                        </a:spcAft>
                      </a:pPr>
                      <a:r>
                        <a:rPr lang="en-US" sz="900" kern="100">
                          <a:effectLst/>
                        </a:rPr>
                        <a:t>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5,218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69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79">
                <a:tc>
                  <a:txBody>
                    <a:bodyPr/>
                    <a:lstStyle/>
                    <a:p>
                      <a:pPr algn="ctr">
                        <a:spcAft>
                          <a:spcPts val="0"/>
                        </a:spcAft>
                      </a:pPr>
                      <a:r>
                        <a:rPr lang="en-US" sz="900" kern="100">
                          <a:effectLst/>
                        </a:rPr>
                        <a:t>10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5,823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75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79">
                <a:tc>
                  <a:txBody>
                    <a:bodyPr/>
                    <a:lstStyle/>
                    <a:p>
                      <a:pPr algn="ctr">
                        <a:spcAft>
                          <a:spcPts val="0"/>
                        </a:spcAft>
                      </a:pPr>
                      <a:r>
                        <a:rPr lang="en-US" sz="900" kern="100">
                          <a:effectLst/>
                        </a:rPr>
                        <a:t>11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6,539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81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79">
                <a:tc>
                  <a:txBody>
                    <a:bodyPr/>
                    <a:lstStyle/>
                    <a:p>
                      <a:pPr algn="ctr">
                        <a:spcAft>
                          <a:spcPts val="0"/>
                        </a:spcAft>
                      </a:pPr>
                      <a:r>
                        <a:rPr lang="en-US" sz="900" kern="100">
                          <a:effectLst/>
                        </a:rPr>
                        <a:t>12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7,083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86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79">
                <a:tc>
                  <a:txBody>
                    <a:bodyPr/>
                    <a:lstStyle/>
                    <a:p>
                      <a:pPr algn="ctr">
                        <a:spcAft>
                          <a:spcPts val="0"/>
                        </a:spcAft>
                      </a:pPr>
                      <a:r>
                        <a:rPr lang="en-US" sz="900" kern="100">
                          <a:effectLst/>
                        </a:rPr>
                        <a:t>13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7,487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90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79">
                <a:tc>
                  <a:txBody>
                    <a:bodyPr/>
                    <a:lstStyle/>
                    <a:p>
                      <a:pPr algn="ctr">
                        <a:spcAft>
                          <a:spcPts val="0"/>
                        </a:spcAft>
                      </a:pPr>
                      <a:r>
                        <a:rPr lang="en-US" sz="900" kern="100">
                          <a:effectLst/>
                        </a:rPr>
                        <a:t>14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7,846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93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79">
                <a:tc>
                  <a:txBody>
                    <a:bodyPr/>
                    <a:lstStyle/>
                    <a:p>
                      <a:pPr algn="ctr">
                        <a:spcAft>
                          <a:spcPts val="0"/>
                        </a:spcAft>
                      </a:pPr>
                      <a:r>
                        <a:rPr lang="en-US" sz="900" kern="100">
                          <a:effectLst/>
                        </a:rPr>
                        <a:t>15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8,205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96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79">
                <a:tc>
                  <a:txBody>
                    <a:bodyPr/>
                    <a:lstStyle/>
                    <a:p>
                      <a:pPr algn="ctr">
                        <a:spcAft>
                          <a:spcPts val="0"/>
                        </a:spcAft>
                      </a:pPr>
                      <a:r>
                        <a:rPr lang="en-US" sz="900" kern="100">
                          <a:effectLst/>
                        </a:rPr>
                        <a:t>16</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8,564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98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79">
                <a:tc>
                  <a:txBody>
                    <a:bodyPr/>
                    <a:lstStyle/>
                    <a:p>
                      <a:pPr algn="ctr">
                        <a:spcAft>
                          <a:spcPts val="0"/>
                        </a:spcAft>
                      </a:pPr>
                      <a:r>
                        <a:rPr lang="en-US" sz="900" kern="100">
                          <a:effectLst/>
                        </a:rPr>
                        <a:t>17</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8,923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99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79">
                <a:tc>
                  <a:txBody>
                    <a:bodyPr/>
                    <a:lstStyle/>
                    <a:p>
                      <a:pPr algn="ctr">
                        <a:spcAft>
                          <a:spcPts val="0"/>
                        </a:spcAft>
                      </a:pPr>
                      <a:r>
                        <a:rPr lang="en-US" sz="900" kern="100">
                          <a:effectLst/>
                        </a:rPr>
                        <a:t>18</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tabLst>
                          <a:tab pos="333375" algn="l"/>
                          <a:tab pos="833120" algn="ctr"/>
                        </a:tabLst>
                      </a:pPr>
                      <a:r>
                        <a:rPr lang="en-US" sz="900" kern="100" dirty="0">
                          <a:effectLst/>
                        </a:rPr>
                        <a:t>		</a:t>
                      </a:r>
                      <a:r>
                        <a:rPr lang="en-US" sz="900" kern="100" dirty="0" smtClean="0">
                          <a:effectLst/>
                        </a:rPr>
                        <a:t>                              9,282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100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79">
                <a:tc>
                  <a:txBody>
                    <a:bodyPr/>
                    <a:lstStyle/>
                    <a:p>
                      <a:pPr algn="ctr">
                        <a:spcAft>
                          <a:spcPts val="0"/>
                        </a:spcAft>
                      </a:pPr>
                      <a:r>
                        <a:rPr lang="en-US" sz="900" kern="100">
                          <a:effectLst/>
                        </a:rPr>
                        <a:t>19</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9,641</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100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237979">
                <a:tc>
                  <a:txBody>
                    <a:bodyPr/>
                    <a:lstStyle/>
                    <a:p>
                      <a:pPr algn="ctr">
                        <a:spcAft>
                          <a:spcPts val="0"/>
                        </a:spcAft>
                      </a:pPr>
                      <a:r>
                        <a:rPr lang="en-US" sz="900" kern="100">
                          <a:effectLst/>
                        </a:rPr>
                        <a:t>20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a:effectLst/>
                        </a:rPr>
                        <a:t>10,000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900" kern="100" dirty="0">
                          <a:effectLst/>
                        </a:rPr>
                        <a:t>100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3" name="矩形 2"/>
          <p:cNvSpPr/>
          <p:nvPr/>
        </p:nvSpPr>
        <p:spPr>
          <a:xfrm>
            <a:off x="544105" y="257447"/>
            <a:ext cx="2170959" cy="45782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失效数据集示例</a:t>
            </a:r>
            <a:endParaRPr lang="zh-HK" altLang="en-US" b="1"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591904"/>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6" name="矩形 2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7" name="直接连接符 26"/>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a:t>
            </a:r>
            <a:r>
              <a:rPr lang="zh-CN" altLang="en-US" spc="300" dirty="0">
                <a:solidFill>
                  <a:schemeClr val="bg1"/>
                </a:solidFill>
                <a:latin typeface="微软雅黑" panose="020B0503020204020204" pitchFamily="34" charset="-122"/>
                <a:ea typeface="微软雅黑" panose="020B0503020204020204" pitchFamily="34" charset="-122"/>
              </a:rPr>
              <a:t>内容</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技术路线</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预见困难</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进度安排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572241" y="932696"/>
            <a:ext cx="1363420" cy="45782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理论方法</a:t>
            </a:r>
            <a:endParaRPr lang="zh-HK" altLang="en-US" b="1" spc="300"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574374" y="1766065"/>
            <a:ext cx="2924070" cy="400110"/>
          </a:xfrm>
          <a:prstGeom prst="rect">
            <a:avLst/>
          </a:prstGeom>
          <a:noFill/>
        </p:spPr>
        <p:txBody>
          <a:bodyPr wrap="none" rtlCol="0">
            <a:spAutoFit/>
          </a:bodyPr>
          <a:lstStyle/>
          <a:p>
            <a:r>
              <a:rPr lang="en-US" altLang="zh-CN" sz="2000" dirty="0" smtClean="0">
                <a:solidFill>
                  <a:srgbClr val="7C233E"/>
                </a:solidFill>
              </a:rPr>
              <a:t>STEP3 </a:t>
            </a:r>
            <a:r>
              <a:rPr lang="zh-CN" altLang="en-US" sz="2000" dirty="0" smtClean="0">
                <a:solidFill>
                  <a:srgbClr val="7C233E"/>
                </a:solidFill>
              </a:rPr>
              <a:t>明确性能评价方法</a:t>
            </a:r>
            <a:endParaRPr lang="zh-CN" altLang="en-US" sz="2000" dirty="0">
              <a:solidFill>
                <a:srgbClr val="7C233E"/>
              </a:solidFill>
            </a:endParaRPr>
          </a:p>
        </p:txBody>
      </p:sp>
      <p:sp>
        <p:nvSpPr>
          <p:cNvPr id="2" name="文本框 1"/>
          <p:cNvSpPr txBox="1"/>
          <p:nvPr/>
        </p:nvSpPr>
        <p:spPr>
          <a:xfrm>
            <a:off x="1804693" y="2962547"/>
            <a:ext cx="5773434" cy="1569660"/>
          </a:xfrm>
          <a:prstGeom prst="rect">
            <a:avLst/>
          </a:prstGeom>
          <a:noFill/>
        </p:spPr>
        <p:txBody>
          <a:bodyPr wrap="square" rtlCol="0">
            <a:spAutoFit/>
          </a:bodyPr>
          <a:lstStyle/>
          <a:p>
            <a:r>
              <a:rPr lang="zh-CN" altLang="zh-CN" sz="2400" dirty="0">
                <a:solidFill>
                  <a:schemeClr val="accent2"/>
                </a:solidFill>
              </a:rPr>
              <a:t>采用</a:t>
            </a:r>
            <a:r>
              <a:rPr lang="zh-CN" altLang="zh-CN" sz="2400" dirty="0"/>
              <a:t>均方误差值（</a:t>
            </a:r>
            <a:r>
              <a:rPr lang="en-US" altLang="zh-CN" sz="2400" dirty="0"/>
              <a:t>Mean Square Error, </a:t>
            </a:r>
            <a:r>
              <a:rPr lang="en-US" altLang="zh-CN" sz="2400" i="1" dirty="0"/>
              <a:t>MSE</a:t>
            </a:r>
            <a:r>
              <a:rPr lang="zh-CN" altLang="zh-CN" sz="2400" dirty="0"/>
              <a:t>）</a:t>
            </a:r>
            <a:r>
              <a:rPr lang="zh-CN" altLang="zh-CN" sz="2400" dirty="0">
                <a:solidFill>
                  <a:schemeClr val="accent2"/>
                </a:solidFill>
              </a:rPr>
              <a:t>和</a:t>
            </a:r>
            <a:r>
              <a:rPr lang="zh-CN" altLang="zh-CN" sz="2400" dirty="0"/>
              <a:t>回归曲线方程</a:t>
            </a:r>
            <a:r>
              <a:rPr lang="zh-CN" altLang="zh-CN" sz="2400" dirty="0">
                <a:solidFill>
                  <a:schemeClr val="accent2"/>
                </a:solidFill>
              </a:rPr>
              <a:t>的相关指数（</a:t>
            </a:r>
            <a:r>
              <a:rPr lang="en-US" altLang="zh-CN" sz="2400" i="1" dirty="0">
                <a:solidFill>
                  <a:schemeClr val="accent2"/>
                </a:solidFill>
              </a:rPr>
              <a:t>R</a:t>
            </a:r>
            <a:r>
              <a:rPr lang="en-US" altLang="zh-CN" sz="2400" dirty="0">
                <a:solidFill>
                  <a:schemeClr val="accent2"/>
                </a:solidFill>
              </a:rPr>
              <a:t>-</a:t>
            </a:r>
            <a:r>
              <a:rPr lang="en-US" altLang="zh-CN" sz="2400" i="1" dirty="0">
                <a:solidFill>
                  <a:schemeClr val="accent2"/>
                </a:solidFill>
              </a:rPr>
              <a:t>square</a:t>
            </a:r>
            <a:r>
              <a:rPr lang="zh-CN" altLang="zh-CN" sz="2400" dirty="0">
                <a:solidFill>
                  <a:schemeClr val="accent2"/>
                </a:solidFill>
              </a:rPr>
              <a:t>）等度量</a:t>
            </a:r>
            <a:r>
              <a:rPr lang="zh-CN" altLang="zh-CN" sz="2400" dirty="0">
                <a:solidFill>
                  <a:srgbClr val="FF0000"/>
                </a:solidFill>
              </a:rPr>
              <a:t>曲线拟合效果</a:t>
            </a:r>
            <a:r>
              <a:rPr lang="zh-CN" altLang="zh-CN" sz="2400" dirty="0">
                <a:solidFill>
                  <a:schemeClr val="accent2"/>
                </a:solidFill>
              </a:rPr>
              <a:t>，利用</a:t>
            </a:r>
            <a:r>
              <a:rPr lang="zh-CN" altLang="zh-CN" sz="2400" dirty="0"/>
              <a:t>相对误差（</a:t>
            </a:r>
            <a:r>
              <a:rPr lang="en-US" altLang="zh-CN" sz="2400" dirty="0"/>
              <a:t>Relative Error, </a:t>
            </a:r>
            <a:r>
              <a:rPr lang="en-US" altLang="zh-CN" sz="2400" i="1" dirty="0"/>
              <a:t>RE</a:t>
            </a:r>
            <a:r>
              <a:rPr lang="zh-CN" altLang="zh-CN" sz="2400" dirty="0"/>
              <a:t>）</a:t>
            </a:r>
            <a:r>
              <a:rPr lang="zh-CN" altLang="zh-CN" sz="2400" dirty="0">
                <a:solidFill>
                  <a:schemeClr val="accent2"/>
                </a:solidFill>
              </a:rPr>
              <a:t>度量</a:t>
            </a:r>
            <a:r>
              <a:rPr lang="zh-CN" altLang="zh-CN" sz="2400" dirty="0">
                <a:solidFill>
                  <a:srgbClr val="FF0000"/>
                </a:solidFill>
              </a:rPr>
              <a:t>模型的预测能力</a:t>
            </a:r>
            <a:r>
              <a:rPr lang="zh-CN" altLang="zh-CN" sz="2400" dirty="0">
                <a:solidFill>
                  <a:schemeClr val="accent2"/>
                </a:solidFill>
              </a:rPr>
              <a:t>。</a:t>
            </a:r>
            <a:endParaRPr lang="zh-CN" altLang="en-US" sz="2400" dirty="0">
              <a:solidFill>
                <a:schemeClr val="accent2"/>
              </a:solidFill>
            </a:endParaRPr>
          </a:p>
        </p:txBody>
      </p:sp>
    </p:spTree>
    <p:extLst>
      <p:ext uri="{BB962C8B-B14F-4D97-AF65-F5344CB8AC3E}">
        <p14:creationId xmlns:p14="http://schemas.microsoft.com/office/powerpoint/2010/main" val="2228828063"/>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496442199"/>
              </p:ext>
            </p:extLst>
          </p:nvPr>
        </p:nvGraphicFramePr>
        <p:xfrm>
          <a:off x="345733" y="1000856"/>
          <a:ext cx="4321690" cy="5564788"/>
        </p:xfrm>
        <a:graphic>
          <a:graphicData uri="http://schemas.openxmlformats.org/drawingml/2006/table">
            <a:tbl>
              <a:tblPr firstRow="1" firstCol="1" bandRow="1">
                <a:tableStyleId>{5C22544A-7EE6-4342-B048-85BDC9FD1C3A}</a:tableStyleId>
              </a:tblPr>
              <a:tblGrid>
                <a:gridCol w="4321690"/>
              </a:tblGrid>
              <a:tr h="558120">
                <a:tc>
                  <a:txBody>
                    <a:bodyPr/>
                    <a:lstStyle/>
                    <a:p>
                      <a:pPr marL="228600" indent="228600">
                        <a:spcBef>
                          <a:spcPts val="600"/>
                        </a:spcBef>
                        <a:spcAft>
                          <a:spcPts val="0"/>
                        </a:spcAft>
                        <a:tabLst>
                          <a:tab pos="2743200" algn="ctr"/>
                          <a:tab pos="5029200" algn="r"/>
                        </a:tabLst>
                      </a:pPr>
                      <a:r>
                        <a:rPr lang="en-GB" sz="1000" dirty="0">
                          <a:effectLst/>
                        </a:rPr>
                        <a:t>	         </a:t>
                      </a:r>
                      <a:endParaRPr lang="en-GB" sz="1000" dirty="0" smtClean="0">
                        <a:effectLst/>
                      </a:endParaRPr>
                    </a:p>
                    <a:p>
                      <a:pPr marL="228600" indent="228600">
                        <a:spcBef>
                          <a:spcPts val="600"/>
                        </a:spcBef>
                        <a:spcAft>
                          <a:spcPts val="0"/>
                        </a:spcAft>
                        <a:tabLst>
                          <a:tab pos="2743200" algn="ctr"/>
                          <a:tab pos="5029200" algn="r"/>
                        </a:tabLst>
                      </a:pPr>
                      <a:r>
                        <a:rPr lang="en-GB" sz="1000" dirty="0" smtClean="0">
                          <a:effectLst/>
                        </a:rPr>
                        <a:t>                                                                                  (</a:t>
                      </a:r>
                      <a:r>
                        <a:rPr lang="en-GB" sz="1000" dirty="0">
                          <a:effectLst/>
                        </a:rPr>
                        <a:t>1)</a:t>
                      </a:r>
                      <a:endParaRPr lang="en-GB" sz="1000" dirty="0">
                        <a:effectLst/>
                        <a:latin typeface="Times New Roman" panose="02020603050405020304" pitchFamily="18" charset="0"/>
                        <a:ea typeface="宋体" panose="02010600030101010101" pitchFamily="2" charset="-122"/>
                      </a:endParaRPr>
                    </a:p>
                  </a:txBody>
                  <a:tcPr marL="68580" marR="68580" marT="0" marB="0">
                    <a:solidFill>
                      <a:srgbClr val="9F9D9A"/>
                    </a:solidFill>
                  </a:tcPr>
                </a:tc>
              </a:tr>
              <a:tr h="502308">
                <a:tc>
                  <a:txBody>
                    <a:bodyPr/>
                    <a:lstStyle/>
                    <a:p>
                      <a:pPr marL="228600" indent="228600">
                        <a:spcBef>
                          <a:spcPts val="600"/>
                        </a:spcBef>
                        <a:spcAft>
                          <a:spcPts val="0"/>
                        </a:spcAft>
                        <a:tabLst>
                          <a:tab pos="2743200" algn="ctr"/>
                          <a:tab pos="5029200" algn="r"/>
                        </a:tabLst>
                      </a:pPr>
                      <a:r>
                        <a:rPr lang="en-GB" sz="900" dirty="0">
                          <a:effectLst/>
                        </a:rPr>
                        <a:t>       </a:t>
                      </a:r>
                      <a:r>
                        <a:rPr lang="en-GB" sz="900" dirty="0" smtClean="0">
                          <a:effectLst/>
                        </a:rPr>
                        <a:t>                                                                                   </a:t>
                      </a:r>
                    </a:p>
                    <a:p>
                      <a:pPr marL="228600" indent="228600">
                        <a:spcBef>
                          <a:spcPts val="600"/>
                        </a:spcBef>
                        <a:spcAft>
                          <a:spcPts val="0"/>
                        </a:spcAft>
                        <a:tabLst>
                          <a:tab pos="2743200" algn="ctr"/>
                          <a:tab pos="5029200" algn="r"/>
                        </a:tabLst>
                      </a:pPr>
                      <a:r>
                        <a:rPr lang="en-GB" sz="900" dirty="0" smtClean="0">
                          <a:effectLst/>
                        </a:rPr>
                        <a:t>                                                                                             </a:t>
                      </a:r>
                      <a:r>
                        <a:rPr lang="en-GB" sz="900" dirty="0">
                          <a:effectLst/>
                        </a:rPr>
                        <a:t>(2)</a:t>
                      </a:r>
                      <a:endParaRPr lang="en-GB" sz="900" dirty="0">
                        <a:effectLst/>
                        <a:latin typeface="Times New Roman" panose="02020603050405020304" pitchFamily="18" charset="0"/>
                        <a:ea typeface="宋体" panose="02010600030101010101" pitchFamily="2" charset="-122"/>
                      </a:endParaRPr>
                    </a:p>
                  </a:txBody>
                  <a:tcPr marL="68580" marR="68580" marT="0" marB="0">
                    <a:solidFill>
                      <a:srgbClr val="9F9D9A"/>
                    </a:solidFill>
                  </a:tcPr>
                </a:tc>
              </a:tr>
              <a:tr h="926631">
                <a:tc>
                  <a:txBody>
                    <a:bodyPr/>
                    <a:lstStyle/>
                    <a:p>
                      <a:pPr marL="228600" indent="228600">
                        <a:spcBef>
                          <a:spcPts val="600"/>
                        </a:spcBef>
                        <a:spcAft>
                          <a:spcPts val="0"/>
                        </a:spcAft>
                        <a:tabLst>
                          <a:tab pos="2743200" algn="ctr"/>
                          <a:tab pos="5029200" algn="r"/>
                        </a:tabLst>
                      </a:pPr>
                      <a:r>
                        <a:rPr lang="en-GB" sz="1000" dirty="0">
                          <a:effectLst/>
                        </a:rPr>
                        <a:t> </a:t>
                      </a:r>
                      <a:r>
                        <a:rPr lang="en-GB" sz="1000" dirty="0" smtClean="0">
                          <a:effectLst/>
                        </a:rPr>
                        <a:t>                                                                 </a:t>
                      </a:r>
                    </a:p>
                    <a:p>
                      <a:pPr marL="228600" indent="228600">
                        <a:spcBef>
                          <a:spcPts val="600"/>
                        </a:spcBef>
                        <a:spcAft>
                          <a:spcPts val="0"/>
                        </a:spcAft>
                        <a:tabLst>
                          <a:tab pos="2743200" algn="ctr"/>
                          <a:tab pos="5029200" algn="r"/>
                        </a:tabLst>
                      </a:pPr>
                      <a:endParaRPr lang="en-GB" sz="1000" dirty="0" smtClean="0">
                        <a:effectLst/>
                      </a:endParaRPr>
                    </a:p>
                    <a:p>
                      <a:pPr marL="228600" indent="228600">
                        <a:spcBef>
                          <a:spcPts val="600"/>
                        </a:spcBef>
                        <a:spcAft>
                          <a:spcPts val="0"/>
                        </a:spcAft>
                        <a:tabLst>
                          <a:tab pos="2743200" algn="ctr"/>
                          <a:tab pos="5029200" algn="r"/>
                        </a:tabLst>
                      </a:pPr>
                      <a:r>
                        <a:rPr lang="en-GB" sz="1000" dirty="0" smtClean="0">
                          <a:effectLst/>
                        </a:rPr>
                        <a:t>                                                                                            </a:t>
                      </a:r>
                      <a:r>
                        <a:rPr lang="en-GB" sz="1000" dirty="0">
                          <a:effectLst/>
                        </a:rPr>
                        <a:t>(3)</a:t>
                      </a:r>
                      <a:endParaRPr lang="en-GB" sz="1000" dirty="0">
                        <a:effectLst/>
                        <a:latin typeface="Times New Roman" panose="02020603050405020304" pitchFamily="18" charset="0"/>
                        <a:ea typeface="宋体" panose="02010600030101010101" pitchFamily="2" charset="-122"/>
                      </a:endParaRPr>
                    </a:p>
                  </a:txBody>
                  <a:tcPr marL="68580" marR="68580" marT="0" marB="0">
                    <a:solidFill>
                      <a:srgbClr val="9F9D9A"/>
                    </a:solidFill>
                  </a:tcPr>
                </a:tc>
              </a:tr>
              <a:tr h="1395301">
                <a:tc>
                  <a:txBody>
                    <a:bodyPr/>
                    <a:lstStyle/>
                    <a:p>
                      <a:pPr marL="228600" indent="228600">
                        <a:spcBef>
                          <a:spcPts val="600"/>
                        </a:spcBef>
                        <a:spcAft>
                          <a:spcPts val="0"/>
                        </a:spcAft>
                        <a:tabLst>
                          <a:tab pos="2743200" algn="ctr"/>
                          <a:tab pos="5029200" algn="r"/>
                        </a:tabLst>
                      </a:pPr>
                      <a:r>
                        <a:rPr lang="en-GB" sz="1000" dirty="0">
                          <a:effectLst/>
                        </a:rPr>
                        <a:t>    </a:t>
                      </a:r>
                      <a:endParaRPr lang="en-GB" sz="1000" dirty="0" smtClean="0">
                        <a:effectLst/>
                      </a:endParaRPr>
                    </a:p>
                    <a:p>
                      <a:pPr marL="228600" indent="228600">
                        <a:spcBef>
                          <a:spcPts val="600"/>
                        </a:spcBef>
                        <a:spcAft>
                          <a:spcPts val="0"/>
                        </a:spcAft>
                        <a:tabLst>
                          <a:tab pos="2743200" algn="ctr"/>
                          <a:tab pos="5029200" algn="r"/>
                        </a:tabLst>
                      </a:pPr>
                      <a:endParaRPr lang="en-GB" sz="1000" dirty="0" smtClean="0">
                        <a:effectLst/>
                      </a:endParaRPr>
                    </a:p>
                    <a:p>
                      <a:pPr marL="228600" indent="228600">
                        <a:spcBef>
                          <a:spcPts val="600"/>
                        </a:spcBef>
                        <a:spcAft>
                          <a:spcPts val="0"/>
                        </a:spcAft>
                        <a:tabLst>
                          <a:tab pos="2743200" algn="ctr"/>
                          <a:tab pos="5029200" algn="r"/>
                        </a:tabLst>
                      </a:pPr>
                      <a:r>
                        <a:rPr lang="en-GB" sz="1000" dirty="0" smtClean="0">
                          <a:effectLst/>
                        </a:rPr>
                        <a:t>                                                                                  </a:t>
                      </a:r>
                      <a:r>
                        <a:rPr lang="en-GB" sz="1000" dirty="0">
                          <a:effectLst/>
                        </a:rPr>
                        <a:t>(4)</a:t>
                      </a:r>
                      <a:r>
                        <a:rPr lang="en-GB" sz="1000" dirty="0" err="1">
                          <a:effectLst/>
                        </a:rPr>
                        <a:t>其中</a:t>
                      </a:r>
                      <a:endParaRPr lang="en-GB" sz="1000" dirty="0">
                        <a:effectLst/>
                      </a:endParaRPr>
                    </a:p>
                    <a:p>
                      <a:pPr marL="228600" indent="228600">
                        <a:spcBef>
                          <a:spcPts val="600"/>
                        </a:spcBef>
                        <a:spcAft>
                          <a:spcPts val="0"/>
                        </a:spcAft>
                        <a:tabLst>
                          <a:tab pos="2743200" algn="ctr"/>
                          <a:tab pos="5029200" algn="r"/>
                        </a:tabLst>
                      </a:pPr>
                      <a:r>
                        <a:rPr lang="en-GB" sz="1000" dirty="0">
                          <a:effectLst/>
                        </a:rPr>
                        <a:t>	 </a:t>
                      </a:r>
                      <a:endParaRPr lang="en-GB" sz="1000" dirty="0" smtClean="0">
                        <a:effectLst/>
                      </a:endParaRPr>
                    </a:p>
                    <a:p>
                      <a:pPr marL="228600" indent="228600">
                        <a:spcBef>
                          <a:spcPts val="600"/>
                        </a:spcBef>
                        <a:spcAft>
                          <a:spcPts val="0"/>
                        </a:spcAft>
                        <a:tabLst>
                          <a:tab pos="2743200" algn="ctr"/>
                          <a:tab pos="5029200" algn="r"/>
                        </a:tabLst>
                      </a:pPr>
                      <a:r>
                        <a:rPr lang="en-GB" sz="1000" baseline="0" dirty="0" smtClean="0">
                          <a:effectLst/>
                        </a:rPr>
                        <a:t>                                                                                                </a:t>
                      </a:r>
                    </a:p>
                    <a:p>
                      <a:pPr marL="228600" indent="228600">
                        <a:spcBef>
                          <a:spcPts val="600"/>
                        </a:spcBef>
                        <a:spcAft>
                          <a:spcPts val="0"/>
                        </a:spcAft>
                        <a:tabLst>
                          <a:tab pos="2743200" algn="ctr"/>
                          <a:tab pos="5029200" algn="r"/>
                        </a:tabLst>
                      </a:pPr>
                      <a:r>
                        <a:rPr lang="en-GB" sz="1000" baseline="0" dirty="0" smtClean="0">
                          <a:effectLst/>
                        </a:rPr>
                        <a:t>                                                                                     </a:t>
                      </a:r>
                      <a:r>
                        <a:rPr lang="en-GB" sz="1000" dirty="0" smtClean="0">
                          <a:effectLst/>
                        </a:rPr>
                        <a:t>         </a:t>
                      </a:r>
                      <a:r>
                        <a:rPr lang="en-GB" sz="1000" dirty="0">
                          <a:effectLst/>
                        </a:rPr>
                        <a:t>(5)</a:t>
                      </a:r>
                      <a:endParaRPr lang="zh-CN" sz="1000" dirty="0">
                        <a:effectLst/>
                        <a:latin typeface="Times New Roman" panose="02020603050405020304" pitchFamily="18" charset="0"/>
                        <a:ea typeface="宋体" panose="02010600030101010101" pitchFamily="2" charset="-122"/>
                      </a:endParaRPr>
                    </a:p>
                  </a:txBody>
                  <a:tcPr marL="68580" marR="68580" marT="0" marB="0">
                    <a:solidFill>
                      <a:srgbClr val="9F9D9A"/>
                    </a:solidFill>
                  </a:tcPr>
                </a:tc>
              </a:tr>
              <a:tr h="502308">
                <a:tc>
                  <a:txBody>
                    <a:bodyPr/>
                    <a:lstStyle/>
                    <a:p>
                      <a:pPr marL="228600" indent="228600">
                        <a:spcBef>
                          <a:spcPts val="600"/>
                        </a:spcBef>
                        <a:spcAft>
                          <a:spcPts val="0"/>
                        </a:spcAft>
                        <a:tabLst>
                          <a:tab pos="2743200" algn="ctr"/>
                          <a:tab pos="5029200" algn="r"/>
                        </a:tabLst>
                      </a:pPr>
                      <a:endParaRPr lang="en-GB" sz="900" dirty="0" smtClean="0">
                        <a:effectLst/>
                      </a:endParaRPr>
                    </a:p>
                    <a:p>
                      <a:pPr marL="228600" indent="228600">
                        <a:spcBef>
                          <a:spcPts val="600"/>
                        </a:spcBef>
                        <a:spcAft>
                          <a:spcPts val="0"/>
                        </a:spcAft>
                        <a:tabLst>
                          <a:tab pos="2743200" algn="ctr"/>
                          <a:tab pos="5029200" algn="r"/>
                        </a:tabLst>
                      </a:pPr>
                      <a:r>
                        <a:rPr lang="en-GB" sz="900" dirty="0" smtClean="0">
                          <a:effectLst/>
                        </a:rPr>
                        <a:t>                                                                                                           </a:t>
                      </a:r>
                      <a:r>
                        <a:rPr lang="en-GB" sz="900" dirty="0">
                          <a:effectLst/>
                        </a:rPr>
                        <a:t>(6</a:t>
                      </a:r>
                      <a:r>
                        <a:rPr lang="en-GB" sz="900" dirty="0" smtClean="0">
                          <a:effectLst/>
                        </a:rPr>
                        <a:t>)</a:t>
                      </a:r>
                    </a:p>
                    <a:p>
                      <a:pPr marL="228600" indent="228600">
                        <a:spcBef>
                          <a:spcPts val="600"/>
                        </a:spcBef>
                        <a:spcAft>
                          <a:spcPts val="0"/>
                        </a:spcAft>
                        <a:tabLst>
                          <a:tab pos="2743200" algn="ctr"/>
                          <a:tab pos="5029200" algn="r"/>
                        </a:tabLst>
                      </a:pPr>
                      <a:endParaRPr lang="en-GB" sz="900" dirty="0">
                        <a:effectLst/>
                        <a:latin typeface="Times New Roman" panose="02020603050405020304" pitchFamily="18" charset="0"/>
                        <a:ea typeface="宋体" panose="02010600030101010101" pitchFamily="2" charset="-122"/>
                      </a:endParaRPr>
                    </a:p>
                  </a:txBody>
                  <a:tcPr marL="68580" marR="68580" marT="0" marB="0">
                    <a:solidFill>
                      <a:srgbClr val="9F9D9A"/>
                    </a:solidFill>
                  </a:tcPr>
                </a:tc>
              </a:tr>
              <a:tr h="502308">
                <a:tc>
                  <a:txBody>
                    <a:bodyPr/>
                    <a:lstStyle/>
                    <a:p>
                      <a:pPr marL="228600" indent="228600">
                        <a:spcBef>
                          <a:spcPts val="600"/>
                        </a:spcBef>
                        <a:spcAft>
                          <a:spcPts val="0"/>
                        </a:spcAft>
                        <a:tabLst>
                          <a:tab pos="2743200" algn="ctr"/>
                          <a:tab pos="5029200" algn="r"/>
                        </a:tabLst>
                      </a:pPr>
                      <a:r>
                        <a:rPr lang="en-GB" sz="900" dirty="0">
                          <a:effectLst/>
                        </a:rPr>
                        <a:t>     </a:t>
                      </a:r>
                      <a:endParaRPr lang="en-GB" sz="900" dirty="0" smtClean="0">
                        <a:effectLst/>
                      </a:endParaRPr>
                    </a:p>
                    <a:p>
                      <a:pPr marL="228600" indent="228600">
                        <a:spcBef>
                          <a:spcPts val="600"/>
                        </a:spcBef>
                        <a:spcAft>
                          <a:spcPts val="0"/>
                        </a:spcAft>
                        <a:tabLst>
                          <a:tab pos="2743200" algn="ctr"/>
                          <a:tab pos="5029200" algn="r"/>
                        </a:tabLst>
                      </a:pPr>
                      <a:r>
                        <a:rPr lang="en-GB" sz="900" dirty="0" smtClean="0">
                          <a:effectLst/>
                        </a:rPr>
                        <a:t>                                                                                                           </a:t>
                      </a:r>
                      <a:r>
                        <a:rPr lang="en-GB" sz="900" dirty="0">
                          <a:effectLst/>
                        </a:rPr>
                        <a:t>(7)</a:t>
                      </a:r>
                      <a:endParaRPr lang="en-GB" sz="900" dirty="0">
                        <a:effectLst/>
                        <a:latin typeface="Times New Roman" panose="02020603050405020304" pitchFamily="18" charset="0"/>
                        <a:ea typeface="宋体" panose="02010600030101010101" pitchFamily="2" charset="-122"/>
                      </a:endParaRPr>
                    </a:p>
                  </a:txBody>
                  <a:tcPr marL="68580" marR="68580" marT="0" marB="0">
                    <a:solidFill>
                      <a:srgbClr val="9F9D9A"/>
                    </a:solidFill>
                  </a:tcPr>
                </a:tc>
              </a:tr>
              <a:tr h="558120">
                <a:tc>
                  <a:txBody>
                    <a:bodyPr/>
                    <a:lstStyle/>
                    <a:p>
                      <a:pPr marL="228600" indent="228600">
                        <a:spcBef>
                          <a:spcPts val="600"/>
                        </a:spcBef>
                        <a:spcAft>
                          <a:spcPts val="0"/>
                        </a:spcAft>
                        <a:tabLst>
                          <a:tab pos="2743200" algn="ctr"/>
                          <a:tab pos="5029200" algn="r"/>
                        </a:tabLst>
                      </a:pPr>
                      <a:r>
                        <a:rPr lang="en-GB" sz="1000" dirty="0">
                          <a:effectLst/>
                        </a:rPr>
                        <a:t>          </a:t>
                      </a:r>
                      <a:endParaRPr lang="en-GB" sz="1000" dirty="0" smtClean="0">
                        <a:effectLst/>
                      </a:endParaRPr>
                    </a:p>
                    <a:p>
                      <a:pPr marL="228600" indent="228600">
                        <a:spcBef>
                          <a:spcPts val="600"/>
                        </a:spcBef>
                        <a:spcAft>
                          <a:spcPts val="0"/>
                        </a:spcAft>
                        <a:tabLst>
                          <a:tab pos="2743200" algn="ctr"/>
                          <a:tab pos="5029200" algn="r"/>
                        </a:tabLst>
                      </a:pPr>
                      <a:r>
                        <a:rPr lang="en-GB" sz="1000" dirty="0" smtClean="0">
                          <a:effectLst/>
                        </a:rPr>
                        <a:t>                                                                                                </a:t>
                      </a:r>
                      <a:r>
                        <a:rPr lang="en-GB" sz="1000" dirty="0">
                          <a:effectLst/>
                        </a:rPr>
                        <a:t>(8)</a:t>
                      </a:r>
                      <a:endParaRPr lang="en-GB" sz="1000" dirty="0">
                        <a:effectLst/>
                        <a:latin typeface="Times New Roman" panose="02020603050405020304" pitchFamily="18" charset="0"/>
                        <a:ea typeface="宋体" panose="02010600030101010101" pitchFamily="2" charset="-122"/>
                      </a:endParaRPr>
                    </a:p>
                  </a:txBody>
                  <a:tcPr marL="68580" marR="68580" marT="0" marB="0">
                    <a:solidFill>
                      <a:srgbClr val="9F9D9A"/>
                    </a:solidFill>
                  </a:tcPr>
                </a:tc>
              </a:tr>
              <a:tr h="558120">
                <a:tc>
                  <a:txBody>
                    <a:bodyPr/>
                    <a:lstStyle/>
                    <a:p>
                      <a:pPr marL="228600" indent="228600">
                        <a:spcBef>
                          <a:spcPts val="600"/>
                        </a:spcBef>
                        <a:spcAft>
                          <a:spcPts val="0"/>
                        </a:spcAft>
                        <a:tabLst>
                          <a:tab pos="2743200" algn="ctr"/>
                          <a:tab pos="5029200" algn="r"/>
                        </a:tabLst>
                      </a:pPr>
                      <a:r>
                        <a:rPr lang="en-GB" sz="1000" dirty="0">
                          <a:effectLst/>
                        </a:rPr>
                        <a:t>	          </a:t>
                      </a:r>
                      <a:endParaRPr lang="en-GB" sz="1000" dirty="0" smtClean="0">
                        <a:effectLst/>
                      </a:endParaRPr>
                    </a:p>
                    <a:p>
                      <a:pPr marL="228600" indent="228600">
                        <a:spcBef>
                          <a:spcPts val="600"/>
                        </a:spcBef>
                        <a:spcAft>
                          <a:spcPts val="0"/>
                        </a:spcAft>
                        <a:tabLst>
                          <a:tab pos="2743200" algn="ctr"/>
                          <a:tab pos="5029200" algn="r"/>
                        </a:tabLst>
                      </a:pPr>
                      <a:r>
                        <a:rPr lang="en-GB" sz="1000" dirty="0" smtClean="0">
                          <a:effectLst/>
                        </a:rPr>
                        <a:t>                                                                                               </a:t>
                      </a:r>
                      <a:r>
                        <a:rPr lang="en-GB" sz="1000" dirty="0">
                          <a:effectLst/>
                        </a:rPr>
                        <a:t>(9)</a:t>
                      </a:r>
                      <a:endParaRPr lang="en-GB" sz="1000" dirty="0">
                        <a:effectLst/>
                        <a:latin typeface="Times New Roman" panose="02020603050405020304" pitchFamily="18" charset="0"/>
                        <a:ea typeface="宋体" panose="02010600030101010101" pitchFamily="2" charset="-122"/>
                      </a:endParaRPr>
                    </a:p>
                  </a:txBody>
                  <a:tcPr marL="68580" marR="68580" marT="0" marB="0">
                    <a:solidFill>
                      <a:srgbClr val="9F9D9A"/>
                    </a:solidFill>
                  </a:tcPr>
                </a:tc>
              </a:tr>
            </a:tbl>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146263450"/>
              </p:ext>
            </p:extLst>
          </p:nvPr>
        </p:nvGraphicFramePr>
        <p:xfrm>
          <a:off x="531165" y="1014610"/>
          <a:ext cx="1447800" cy="476250"/>
        </p:xfrm>
        <a:graphic>
          <a:graphicData uri="http://schemas.openxmlformats.org/presentationml/2006/ole">
            <mc:AlternateContent xmlns:mc="http://schemas.openxmlformats.org/markup-compatibility/2006">
              <mc:Choice xmlns:v="urn:schemas-microsoft-com:vml" Requires="v">
                <p:oleObj spid="_x0000_s13586" r:id="rId3" imgW="1447172" imgH="482391" progId="Equation.DSMT4">
                  <p:embed/>
                </p:oleObj>
              </mc:Choice>
              <mc:Fallback>
                <p:oleObj r:id="rId3" imgW="1447172" imgH="48239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165" y="1014610"/>
                        <a:ext cx="1447800" cy="476250"/>
                      </a:xfrm>
                      <a:prstGeom prst="rect">
                        <a:avLst/>
                      </a:prstGeom>
                      <a:noFill/>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310758830"/>
              </p:ext>
            </p:extLst>
          </p:nvPr>
        </p:nvGraphicFramePr>
        <p:xfrm>
          <a:off x="531165" y="1630357"/>
          <a:ext cx="2181225" cy="428625"/>
        </p:xfrm>
        <a:graphic>
          <a:graphicData uri="http://schemas.openxmlformats.org/presentationml/2006/ole">
            <mc:AlternateContent xmlns:mc="http://schemas.openxmlformats.org/markup-compatibility/2006">
              <mc:Choice xmlns:v="urn:schemas-microsoft-com:vml" Requires="v">
                <p:oleObj spid="_x0000_s13587" r:id="rId5" imgW="2171700" imgH="431800" progId="Equation.DSMT4">
                  <p:embed/>
                </p:oleObj>
              </mc:Choice>
              <mc:Fallback>
                <p:oleObj r:id="rId5" imgW="2171700" imgH="431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165" y="1630357"/>
                        <a:ext cx="2181225" cy="428625"/>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313312315"/>
              </p:ext>
            </p:extLst>
          </p:nvPr>
        </p:nvGraphicFramePr>
        <p:xfrm>
          <a:off x="531165" y="2113329"/>
          <a:ext cx="2628900" cy="838200"/>
        </p:xfrm>
        <a:graphic>
          <a:graphicData uri="http://schemas.openxmlformats.org/presentationml/2006/ole">
            <mc:AlternateContent xmlns:mc="http://schemas.openxmlformats.org/markup-compatibility/2006">
              <mc:Choice xmlns:v="urn:schemas-microsoft-com:vml" Requires="v">
                <p:oleObj spid="_x0000_s13588" r:id="rId7" imgW="2628900" imgH="838200" progId="Equation.DSMT4">
                  <p:embed/>
                </p:oleObj>
              </mc:Choice>
              <mc:Fallback>
                <p:oleObj r:id="rId7" imgW="2628900" imgH="838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1165" y="2113329"/>
                        <a:ext cx="2628900" cy="838200"/>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363296056"/>
              </p:ext>
            </p:extLst>
          </p:nvPr>
        </p:nvGraphicFramePr>
        <p:xfrm>
          <a:off x="544733" y="3231333"/>
          <a:ext cx="2257425" cy="647700"/>
        </p:xfrm>
        <a:graphic>
          <a:graphicData uri="http://schemas.openxmlformats.org/presentationml/2006/ole">
            <mc:AlternateContent xmlns:mc="http://schemas.openxmlformats.org/markup-compatibility/2006">
              <mc:Choice xmlns:v="urn:schemas-microsoft-com:vml" Requires="v">
                <p:oleObj spid="_x0000_s13589" r:id="rId9" imgW="2247900" imgH="660400" progId="Equation.DSMT4">
                  <p:embed/>
                </p:oleObj>
              </mc:Choice>
              <mc:Fallback>
                <p:oleObj r:id="rId9" imgW="2247900" imgH="6604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4733" y="3231333"/>
                        <a:ext cx="2257425" cy="647700"/>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218985191"/>
              </p:ext>
            </p:extLst>
          </p:nvPr>
        </p:nvGraphicFramePr>
        <p:xfrm>
          <a:off x="1131240" y="3783250"/>
          <a:ext cx="1343025" cy="609600"/>
        </p:xfrm>
        <a:graphic>
          <a:graphicData uri="http://schemas.openxmlformats.org/presentationml/2006/ole">
            <mc:AlternateContent xmlns:mc="http://schemas.openxmlformats.org/markup-compatibility/2006">
              <mc:Choice xmlns:v="urn:schemas-microsoft-com:vml" Requires="v">
                <p:oleObj spid="_x0000_s13590" r:id="rId11" imgW="1346200" imgH="609600" progId="Equation.DSMT4">
                  <p:embed/>
                </p:oleObj>
              </mc:Choice>
              <mc:Fallback>
                <p:oleObj r:id="rId11" imgW="1346200" imgH="609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31240" y="3783250"/>
                        <a:ext cx="1343025" cy="609600"/>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36767124"/>
              </p:ext>
            </p:extLst>
          </p:nvPr>
        </p:nvGraphicFramePr>
        <p:xfrm>
          <a:off x="578789" y="4499864"/>
          <a:ext cx="2085975" cy="266700"/>
        </p:xfrm>
        <a:graphic>
          <a:graphicData uri="http://schemas.openxmlformats.org/presentationml/2006/ole">
            <mc:AlternateContent xmlns:mc="http://schemas.openxmlformats.org/markup-compatibility/2006">
              <mc:Choice xmlns:v="urn:schemas-microsoft-com:vml" Requires="v">
                <p:oleObj spid="_x0000_s13591" r:id="rId13" imgW="2082800" imgH="254000" progId="Equation.DSMT4">
                  <p:embed/>
                </p:oleObj>
              </mc:Choice>
              <mc:Fallback>
                <p:oleObj r:id="rId13" imgW="2082800" imgH="2540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8789" y="4499864"/>
                        <a:ext cx="2085975" cy="266700"/>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471379863"/>
              </p:ext>
            </p:extLst>
          </p:nvPr>
        </p:nvGraphicFramePr>
        <p:xfrm>
          <a:off x="497107" y="4951880"/>
          <a:ext cx="2352675" cy="485775"/>
        </p:xfrm>
        <a:graphic>
          <a:graphicData uri="http://schemas.openxmlformats.org/presentationml/2006/ole">
            <mc:AlternateContent xmlns:mc="http://schemas.openxmlformats.org/markup-compatibility/2006">
              <mc:Choice xmlns:v="urn:schemas-microsoft-com:vml" Requires="v">
                <p:oleObj spid="_x0000_s13592" r:id="rId15" imgW="2362200" imgH="482600" progId="Equation.DSMT4">
                  <p:embed/>
                </p:oleObj>
              </mc:Choice>
              <mc:Fallback>
                <p:oleObj r:id="rId15" imgW="2362200" imgH="4826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7107" y="4951880"/>
                        <a:ext cx="2352675" cy="485775"/>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362707309"/>
              </p:ext>
            </p:extLst>
          </p:nvPr>
        </p:nvGraphicFramePr>
        <p:xfrm>
          <a:off x="607363" y="5465697"/>
          <a:ext cx="2028825" cy="504825"/>
        </p:xfrm>
        <a:graphic>
          <a:graphicData uri="http://schemas.openxmlformats.org/presentationml/2006/ole">
            <mc:AlternateContent xmlns:mc="http://schemas.openxmlformats.org/markup-compatibility/2006">
              <mc:Choice xmlns:v="urn:schemas-microsoft-com:vml" Requires="v">
                <p:oleObj spid="_x0000_s13593" r:id="rId17" imgW="2032000" imgH="508000" progId="Equation.DSMT4">
                  <p:embed/>
                </p:oleObj>
              </mc:Choice>
              <mc:Fallback>
                <p:oleObj r:id="rId17" imgW="2032000" imgH="5080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7363" y="5465697"/>
                        <a:ext cx="2028825" cy="504825"/>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216468478"/>
              </p:ext>
            </p:extLst>
          </p:nvPr>
        </p:nvGraphicFramePr>
        <p:xfrm>
          <a:off x="1136000" y="6072352"/>
          <a:ext cx="971550" cy="438150"/>
        </p:xfrm>
        <a:graphic>
          <a:graphicData uri="http://schemas.openxmlformats.org/presentationml/2006/ole">
            <mc:AlternateContent xmlns:mc="http://schemas.openxmlformats.org/markup-compatibility/2006">
              <mc:Choice xmlns:v="urn:schemas-microsoft-com:vml" Requires="v">
                <p:oleObj spid="_x0000_s13594" r:id="rId19" imgW="965200" imgH="444500" progId="Equation.DSMT4">
                  <p:embed/>
                </p:oleObj>
              </mc:Choice>
              <mc:Fallback>
                <p:oleObj r:id="rId19" imgW="965200" imgH="44450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36000" y="6072352"/>
                        <a:ext cx="971550" cy="438150"/>
                      </a:xfrm>
                      <a:prstGeom prst="rect">
                        <a:avLst/>
                      </a:prstGeom>
                      <a:noFill/>
                    </p:spPr>
                  </p:pic>
                </p:oleObj>
              </mc:Fallback>
            </mc:AlternateContent>
          </a:graphicData>
        </a:graphic>
      </p:graphicFrame>
      <p:sp>
        <p:nvSpPr>
          <p:cNvPr id="12" name="文本框 11"/>
          <p:cNvSpPr txBox="1"/>
          <p:nvPr/>
        </p:nvSpPr>
        <p:spPr>
          <a:xfrm>
            <a:off x="5233181" y="2058982"/>
            <a:ext cx="2715065" cy="3170099"/>
          </a:xfrm>
          <a:prstGeom prst="rect">
            <a:avLst/>
          </a:prstGeom>
          <a:noFill/>
        </p:spPr>
        <p:txBody>
          <a:bodyPr wrap="square" rtlCol="0">
            <a:spAutoFit/>
          </a:bodyPr>
          <a:lstStyle/>
          <a:p>
            <a:r>
              <a:rPr lang="zh-CN" altLang="zh-CN" sz="2000" dirty="0">
                <a:solidFill>
                  <a:srgbClr val="7C233E"/>
                </a:solidFill>
              </a:rPr>
              <a:t>其中，</a:t>
            </a:r>
            <a:r>
              <a:rPr lang="en-US" altLang="zh-CN" sz="2000" i="1" dirty="0" err="1">
                <a:solidFill>
                  <a:srgbClr val="7C233E"/>
                </a:solidFill>
              </a:rPr>
              <a:t>y</a:t>
            </a:r>
            <a:r>
              <a:rPr lang="en-US" altLang="zh-CN" sz="2000" i="1" baseline="-25000" dirty="0" err="1">
                <a:solidFill>
                  <a:srgbClr val="7C233E"/>
                </a:solidFill>
              </a:rPr>
              <a:t>i</a:t>
            </a:r>
            <a:r>
              <a:rPr lang="zh-CN" altLang="zh-CN" sz="2000" dirty="0">
                <a:solidFill>
                  <a:srgbClr val="7C233E"/>
                </a:solidFill>
              </a:rPr>
              <a:t>表示到</a:t>
            </a:r>
            <a:r>
              <a:rPr lang="en-US" altLang="zh-CN" sz="2000" i="1" dirty="0">
                <a:solidFill>
                  <a:srgbClr val="7C233E"/>
                </a:solidFill>
              </a:rPr>
              <a:t>t</a:t>
            </a:r>
            <a:r>
              <a:rPr lang="en-US" altLang="zh-CN" sz="2000" i="1" baseline="-25000" dirty="0">
                <a:solidFill>
                  <a:srgbClr val="7C233E"/>
                </a:solidFill>
              </a:rPr>
              <a:t>i</a:t>
            </a:r>
            <a:r>
              <a:rPr lang="zh-CN" altLang="zh-CN" sz="2000" dirty="0">
                <a:solidFill>
                  <a:srgbClr val="7C233E"/>
                </a:solidFill>
              </a:rPr>
              <a:t>时累积失效个数，</a:t>
            </a:r>
            <a:r>
              <a:rPr lang="en-US" altLang="zh-CN" sz="2000" i="1" dirty="0">
                <a:solidFill>
                  <a:srgbClr val="7C233E"/>
                </a:solidFill>
              </a:rPr>
              <a:t>m</a:t>
            </a:r>
            <a:r>
              <a:rPr lang="en-US" altLang="zh-CN" sz="2000" dirty="0">
                <a:solidFill>
                  <a:srgbClr val="7C233E"/>
                </a:solidFill>
              </a:rPr>
              <a:t>(</a:t>
            </a:r>
            <a:r>
              <a:rPr lang="en-US" altLang="zh-CN" sz="2000" i="1" dirty="0">
                <a:solidFill>
                  <a:srgbClr val="7C233E"/>
                </a:solidFill>
              </a:rPr>
              <a:t>t</a:t>
            </a:r>
            <a:r>
              <a:rPr lang="en-US" altLang="zh-CN" sz="2000" i="1" baseline="-25000" dirty="0">
                <a:solidFill>
                  <a:srgbClr val="7C233E"/>
                </a:solidFill>
              </a:rPr>
              <a:t>i</a:t>
            </a:r>
            <a:r>
              <a:rPr lang="en-US" altLang="zh-CN" sz="2000" dirty="0">
                <a:solidFill>
                  <a:srgbClr val="7C233E"/>
                </a:solidFill>
              </a:rPr>
              <a:t>)</a:t>
            </a:r>
            <a:r>
              <a:rPr lang="zh-CN" altLang="zh-CN" sz="2000" dirty="0">
                <a:solidFill>
                  <a:srgbClr val="7C233E"/>
                </a:solidFill>
              </a:rPr>
              <a:t>表示到</a:t>
            </a:r>
            <a:r>
              <a:rPr lang="en-US" altLang="zh-CN" sz="2000" i="1" dirty="0">
                <a:solidFill>
                  <a:srgbClr val="7C233E"/>
                </a:solidFill>
              </a:rPr>
              <a:t>t</a:t>
            </a:r>
            <a:r>
              <a:rPr lang="en-US" altLang="zh-CN" sz="2000" i="1" baseline="-25000" dirty="0">
                <a:solidFill>
                  <a:srgbClr val="7C233E"/>
                </a:solidFill>
              </a:rPr>
              <a:t>i</a:t>
            </a:r>
            <a:r>
              <a:rPr lang="zh-CN" altLang="zh-CN" sz="2000" dirty="0">
                <a:solidFill>
                  <a:srgbClr val="7C233E"/>
                </a:solidFill>
              </a:rPr>
              <a:t>时利用模型得到的估算值，</a:t>
            </a:r>
            <a:r>
              <a:rPr lang="en-US" altLang="zh-CN" sz="2000" i="1" dirty="0">
                <a:solidFill>
                  <a:srgbClr val="7C233E"/>
                </a:solidFill>
              </a:rPr>
              <a:t>n</a:t>
            </a:r>
            <a:r>
              <a:rPr lang="zh-CN" altLang="zh-CN" sz="2000" dirty="0">
                <a:solidFill>
                  <a:srgbClr val="7C233E"/>
                </a:solidFill>
              </a:rPr>
              <a:t>表示失效数据样本数量</a:t>
            </a:r>
            <a:r>
              <a:rPr lang="zh-CN" altLang="zh-CN" sz="2000" dirty="0" smtClean="0">
                <a:solidFill>
                  <a:srgbClr val="7C233E"/>
                </a:solidFill>
              </a:rPr>
              <a:t>。</a:t>
            </a:r>
            <a:endParaRPr lang="en-US" altLang="zh-CN" sz="2000" dirty="0" smtClean="0">
              <a:solidFill>
                <a:srgbClr val="7C233E"/>
              </a:solidFill>
            </a:endParaRPr>
          </a:p>
          <a:p>
            <a:r>
              <a:rPr lang="zh-CN" altLang="zh-CN" sz="2000" dirty="0" smtClean="0">
                <a:solidFill>
                  <a:srgbClr val="7C233E"/>
                </a:solidFill>
              </a:rPr>
              <a:t>显然</a:t>
            </a:r>
            <a:r>
              <a:rPr lang="zh-CN" altLang="zh-CN" sz="2000" dirty="0">
                <a:solidFill>
                  <a:srgbClr val="7C233E"/>
                </a:solidFill>
              </a:rPr>
              <a:t>，</a:t>
            </a:r>
            <a:r>
              <a:rPr lang="en-US" altLang="zh-CN" sz="2000" i="1" dirty="0">
                <a:solidFill>
                  <a:srgbClr val="7C233E"/>
                </a:solidFill>
              </a:rPr>
              <a:t>MSE</a:t>
            </a:r>
            <a:r>
              <a:rPr lang="zh-CN" altLang="zh-CN" sz="2000" dirty="0">
                <a:solidFill>
                  <a:srgbClr val="7C233E"/>
                </a:solidFill>
              </a:rPr>
              <a:t>的值越小，</a:t>
            </a:r>
            <a:r>
              <a:rPr lang="en-US" altLang="zh-CN" sz="2000" i="1" dirty="0">
                <a:solidFill>
                  <a:srgbClr val="7C233E"/>
                </a:solidFill>
              </a:rPr>
              <a:t>R</a:t>
            </a:r>
            <a:r>
              <a:rPr lang="en-US" altLang="zh-CN" sz="2000" dirty="0">
                <a:solidFill>
                  <a:srgbClr val="7C233E"/>
                </a:solidFill>
              </a:rPr>
              <a:t>-</a:t>
            </a:r>
            <a:r>
              <a:rPr lang="en-US" altLang="zh-CN" sz="2000" i="1" dirty="0">
                <a:solidFill>
                  <a:srgbClr val="7C233E"/>
                </a:solidFill>
              </a:rPr>
              <a:t>square</a:t>
            </a:r>
            <a:r>
              <a:rPr lang="zh-CN" altLang="zh-CN" sz="2000" dirty="0">
                <a:solidFill>
                  <a:srgbClr val="7C233E"/>
                </a:solidFill>
              </a:rPr>
              <a:t>值越接近于</a:t>
            </a:r>
            <a:r>
              <a:rPr lang="en-US" altLang="zh-CN" sz="2000" dirty="0">
                <a:solidFill>
                  <a:srgbClr val="7C233E"/>
                </a:solidFill>
              </a:rPr>
              <a:t>1</a:t>
            </a:r>
            <a:r>
              <a:rPr lang="zh-CN" altLang="zh-CN" sz="2000" dirty="0">
                <a:solidFill>
                  <a:srgbClr val="7C233E"/>
                </a:solidFill>
              </a:rPr>
              <a:t>，拟合效果越好。</a:t>
            </a:r>
            <a:r>
              <a:rPr lang="en-US" altLang="zh-CN" sz="2000" i="1" dirty="0">
                <a:solidFill>
                  <a:srgbClr val="7C233E"/>
                </a:solidFill>
              </a:rPr>
              <a:t>RE</a:t>
            </a:r>
            <a:r>
              <a:rPr lang="zh-CN" altLang="zh-CN" sz="2000" dirty="0">
                <a:solidFill>
                  <a:srgbClr val="7C233E"/>
                </a:solidFill>
              </a:rPr>
              <a:t>曲线越（早）趋近于</a:t>
            </a:r>
            <a:r>
              <a:rPr lang="en-US" altLang="zh-CN" sz="2000" dirty="0">
                <a:solidFill>
                  <a:srgbClr val="7C233E"/>
                </a:solidFill>
              </a:rPr>
              <a:t>0</a:t>
            </a:r>
            <a:r>
              <a:rPr lang="zh-CN" altLang="zh-CN" sz="2000" dirty="0">
                <a:solidFill>
                  <a:srgbClr val="7C233E"/>
                </a:solidFill>
              </a:rPr>
              <a:t>，模型预测效果越好。</a:t>
            </a:r>
            <a:endParaRPr lang="zh-CN" altLang="en-US" sz="2000" dirty="0">
              <a:solidFill>
                <a:srgbClr val="7C233E"/>
              </a:solidFill>
            </a:endParaRPr>
          </a:p>
        </p:txBody>
      </p:sp>
      <p:sp>
        <p:nvSpPr>
          <p:cNvPr id="25" name="矩形 24"/>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6" name="矩形 2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27" name="直接连接符 26"/>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a:t>
            </a:r>
            <a:r>
              <a:rPr lang="zh-CN" altLang="en-US" spc="300" dirty="0">
                <a:solidFill>
                  <a:schemeClr val="bg1"/>
                </a:solidFill>
                <a:latin typeface="微软雅黑" panose="020B0503020204020204" pitchFamily="34" charset="-122"/>
                <a:ea typeface="微软雅黑" panose="020B0503020204020204" pitchFamily="34" charset="-122"/>
              </a:rPr>
              <a:t>内容</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技术路线</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预见困难</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进度安排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4891782"/>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067427" y="2101638"/>
            <a:ext cx="3076573" cy="523220"/>
          </a:xfrm>
          <a:prstGeom prst="rect">
            <a:avLst/>
          </a:prstGeom>
          <a:noFill/>
        </p:spPr>
        <p:txBody>
          <a:bodyPr wrap="square" rtlCol="0">
            <a:spAutoFit/>
          </a:bodyPr>
          <a:lstStyle/>
          <a:p>
            <a:r>
              <a:rPr lang="zh-CN" altLang="en-US" sz="2800" b="1" spc="300" dirty="0">
                <a:solidFill>
                  <a:srgbClr val="666666"/>
                </a:solidFill>
                <a:latin typeface="微软雅黑" panose="020B0503020204020204" pitchFamily="34" charset="-122"/>
                <a:ea typeface="微软雅黑" panose="020B0503020204020204" pitchFamily="34" charset="-122"/>
              </a:rPr>
              <a:t>研究</a:t>
            </a:r>
            <a:r>
              <a:rPr lang="zh-CN" altLang="en-US" sz="2800" b="1" spc="300" dirty="0" smtClean="0">
                <a:solidFill>
                  <a:srgbClr val="666666"/>
                </a:solidFill>
                <a:latin typeface="微软雅黑" panose="020B0503020204020204" pitchFamily="34" charset="-122"/>
                <a:ea typeface="微软雅黑" panose="020B0503020204020204" pitchFamily="34" charset="-122"/>
              </a:rPr>
              <a:t>内容 </a:t>
            </a:r>
            <a:r>
              <a:rPr lang="en-US" altLang="zh-CN" sz="2800" b="1" spc="300" dirty="0">
                <a:solidFill>
                  <a:srgbClr val="666666"/>
                </a:solidFill>
                <a:latin typeface="微软雅黑" panose="020B0503020204020204" pitchFamily="34" charset="-122"/>
                <a:ea typeface="微软雅黑" panose="020B0503020204020204" pitchFamily="34" charset="-122"/>
              </a:rPr>
              <a:t>W</a:t>
            </a:r>
            <a:r>
              <a:rPr lang="en-US" altLang="zh-CN" sz="2800" b="1" spc="300" dirty="0" smtClean="0">
                <a:solidFill>
                  <a:srgbClr val="666666"/>
                </a:solidFill>
                <a:latin typeface="微软雅黑" panose="020B0503020204020204" pitchFamily="34" charset="-122"/>
                <a:ea typeface="微软雅黑" panose="020B0503020204020204" pitchFamily="34" charset="-122"/>
              </a:rPr>
              <a:t>hat</a:t>
            </a:r>
            <a:r>
              <a:rPr lang="zh-CN" altLang="en-US" sz="2800" b="1" spc="300" dirty="0" smtClean="0">
                <a:solidFill>
                  <a:srgbClr val="666666"/>
                </a:solidFill>
                <a:latin typeface="微软雅黑" panose="020B0503020204020204" pitchFamily="34" charset="-122"/>
                <a:ea typeface="微软雅黑" panose="020B0503020204020204" pitchFamily="34" charset="-122"/>
              </a:rPr>
              <a:t> </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067427" y="2812140"/>
            <a:ext cx="1795459" cy="523220"/>
          </a:xfrm>
          <a:prstGeom prst="rect">
            <a:avLst/>
          </a:prstGeom>
          <a:noFill/>
        </p:spPr>
        <p:txBody>
          <a:bodyPr wrap="square" rtlCol="0">
            <a:spAutoFit/>
          </a:bodyPr>
          <a:lstStyle/>
          <a:p>
            <a:r>
              <a:rPr lang="zh-CN" altLang="en-US" sz="2800" b="1" spc="300" dirty="0" smtClean="0">
                <a:solidFill>
                  <a:schemeClr val="accent2"/>
                </a:solidFill>
                <a:latin typeface="微软雅黑" panose="020B0503020204020204" pitchFamily="34" charset="-122"/>
                <a:ea typeface="微软雅黑" panose="020B0503020204020204" pitchFamily="34" charset="-122"/>
              </a:rPr>
              <a:t>研究方法</a:t>
            </a:r>
            <a:endParaRPr lang="zh-HK" altLang="en-US" sz="2800" b="1" spc="300" dirty="0">
              <a:solidFill>
                <a:schemeClr val="accent2"/>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067425" y="3522640"/>
            <a:ext cx="1795461" cy="523220"/>
          </a:xfrm>
          <a:prstGeom prst="rect">
            <a:avLst/>
          </a:prstGeom>
          <a:noFill/>
        </p:spPr>
        <p:txBody>
          <a:bodyPr wrap="square" rtlCol="0">
            <a:spAutoFit/>
          </a:bodyPr>
          <a:lstStyle/>
          <a:p>
            <a:r>
              <a:rPr lang="zh-CN" altLang="en-US" sz="2800" b="1" spc="300" dirty="0" smtClean="0">
                <a:solidFill>
                  <a:schemeClr val="accent2"/>
                </a:solidFill>
                <a:latin typeface="微软雅黑" panose="020B0503020204020204" pitchFamily="34" charset="-122"/>
                <a:ea typeface="微软雅黑" panose="020B0503020204020204" pitchFamily="34" charset="-122"/>
              </a:rPr>
              <a:t>技术路线</a:t>
            </a:r>
            <a:endParaRPr lang="zh-HK" altLang="en-US" sz="2800" b="1" spc="300" dirty="0">
              <a:solidFill>
                <a:schemeClr val="accent2"/>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067426" y="4943644"/>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进度安排</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solidFill>
            <a:srgbClr val="7C233E"/>
          </a:solidFill>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dirty="0" smtClean="0">
                <a:solidFill>
                  <a:srgbClr val="7C233E"/>
                </a:solidFill>
                <a:latin typeface="微软雅黑" panose="020B0503020204020204" pitchFamily="34" charset="-122"/>
                <a:ea typeface="微软雅黑" panose="020B0503020204020204" pitchFamily="34" charset="-122"/>
              </a:rPr>
              <a:t>CONTANTS</a:t>
            </a:r>
            <a:endParaRPr lang="zh-HK" altLang="en-US" sz="2800" b="1" spc="300" dirty="0">
              <a:solidFill>
                <a:srgbClr val="7C233E"/>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6067425" y="1391136"/>
            <a:ext cx="289627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研究背景 </a:t>
            </a:r>
            <a:r>
              <a:rPr lang="en-US" altLang="zh-CN" sz="2800" b="1" spc="300" dirty="0" smtClean="0">
                <a:solidFill>
                  <a:srgbClr val="666666"/>
                </a:solidFill>
                <a:latin typeface="微软雅黑" panose="020B0503020204020204" pitchFamily="34" charset="-122"/>
                <a:ea typeface="微软雅黑" panose="020B0503020204020204" pitchFamily="34" charset="-122"/>
              </a:rPr>
              <a:t>Why</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6067425" y="4233140"/>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预见困难</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862886" y="3242446"/>
            <a:ext cx="1136850" cy="523220"/>
          </a:xfrm>
          <a:prstGeom prst="rect">
            <a:avLst/>
          </a:prstGeom>
          <a:noFill/>
        </p:spPr>
        <p:txBody>
          <a:bodyPr wrap="none" rtlCol="0">
            <a:spAutoFit/>
          </a:bodyPr>
          <a:lstStyle/>
          <a:p>
            <a:r>
              <a:rPr lang="en-US" altLang="zh-CN" sz="2800" b="1" spc="300" dirty="0" smtClean="0">
                <a:solidFill>
                  <a:schemeClr val="accent2"/>
                </a:solidFill>
                <a:latin typeface="微软雅黑" panose="020B0503020204020204" pitchFamily="34" charset="-122"/>
                <a:ea typeface="微软雅黑" panose="020B0503020204020204" pitchFamily="34" charset="-122"/>
              </a:rPr>
              <a:t>How</a:t>
            </a:r>
            <a:endParaRPr lang="zh-CN" altLang="en-US" sz="2800" dirty="0"/>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a:t>
            </a:r>
            <a:r>
              <a:rPr lang="zh-CN" altLang="en-US" spc="300" dirty="0">
                <a:solidFill>
                  <a:schemeClr val="bg1"/>
                </a:solidFill>
                <a:latin typeface="微软雅黑" panose="020B0503020204020204" pitchFamily="34" charset="-122"/>
                <a:ea typeface="微软雅黑" panose="020B0503020204020204" pitchFamily="34" charset="-122"/>
              </a:rPr>
              <a:t>内容</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技术路线</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预见困难</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进度安排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572241" y="932696"/>
            <a:ext cx="1363420" cy="45782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开发方法</a:t>
            </a:r>
            <a:endParaRPr lang="zh-HK" altLang="en-US" b="1" spc="300"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572241" y="1662702"/>
            <a:ext cx="2411109" cy="400110"/>
          </a:xfrm>
          <a:prstGeom prst="rect">
            <a:avLst/>
          </a:prstGeom>
          <a:noFill/>
        </p:spPr>
        <p:txBody>
          <a:bodyPr wrap="none" rtlCol="0">
            <a:spAutoFit/>
          </a:bodyPr>
          <a:lstStyle/>
          <a:p>
            <a:r>
              <a:rPr lang="en-US" altLang="zh-CN" sz="2000" dirty="0" smtClean="0">
                <a:solidFill>
                  <a:srgbClr val="7C233E"/>
                </a:solidFill>
              </a:rPr>
              <a:t>STEP1 </a:t>
            </a:r>
            <a:r>
              <a:rPr lang="zh-CN" altLang="en-US" sz="2000" dirty="0" smtClean="0">
                <a:solidFill>
                  <a:srgbClr val="7C233E"/>
                </a:solidFill>
              </a:rPr>
              <a:t>系统模块划分</a:t>
            </a:r>
            <a:endParaRPr lang="zh-CN" altLang="en-US" sz="2000" dirty="0">
              <a:solidFill>
                <a:srgbClr val="7C233E"/>
              </a:solidFill>
            </a:endParaRPr>
          </a:p>
        </p:txBody>
      </p:sp>
      <p:sp>
        <p:nvSpPr>
          <p:cNvPr id="28" name="Rectangle 74"/>
          <p:cNvSpPr>
            <a:spLocks noChangeArrowheads="1"/>
          </p:cNvSpPr>
          <p:nvPr/>
        </p:nvSpPr>
        <p:spPr bwMode="auto">
          <a:xfrm>
            <a:off x="25228" y="2166175"/>
            <a:ext cx="32687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9" name="对象 28"/>
          <p:cNvGraphicFramePr>
            <a:graphicFrameLocks noChangeAspect="1"/>
          </p:cNvGraphicFramePr>
          <p:nvPr>
            <p:extLst>
              <p:ext uri="{D42A27DB-BD31-4B8C-83A1-F6EECF244321}">
                <p14:modId xmlns:p14="http://schemas.microsoft.com/office/powerpoint/2010/main" val="3659102894"/>
              </p:ext>
            </p:extLst>
          </p:nvPr>
        </p:nvGraphicFramePr>
        <p:xfrm>
          <a:off x="25227" y="2062812"/>
          <a:ext cx="9119113" cy="4646105"/>
        </p:xfrm>
        <a:graphic>
          <a:graphicData uri="http://schemas.openxmlformats.org/presentationml/2006/ole">
            <mc:AlternateContent xmlns:mc="http://schemas.openxmlformats.org/markup-compatibility/2006">
              <mc:Choice xmlns:v="urn:schemas-microsoft-com:vml" Requires="v">
                <p:oleObj spid="_x0000_s5318" name="Visio" r:id="rId4" imgW="21288178" imgH="5534181" progId="Visio.Drawing.15">
                  <p:embed/>
                </p:oleObj>
              </mc:Choice>
              <mc:Fallback>
                <p:oleObj name="Visio" r:id="rId4" imgW="21288178" imgH="5534181" progId="Visio.Drawing.15">
                  <p:embed/>
                  <p:pic>
                    <p:nvPicPr>
                      <p:cNvPr id="0" name="Object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27" y="2062812"/>
                        <a:ext cx="9119113" cy="4646105"/>
                      </a:xfrm>
                      <a:prstGeom prst="rect">
                        <a:avLst/>
                      </a:prstGeom>
                      <a:noFill/>
                    </p:spPr>
                  </p:pic>
                </p:oleObj>
              </mc:Fallback>
            </mc:AlternateContent>
          </a:graphicData>
        </a:graphic>
      </p:graphicFrame>
    </p:spTree>
    <p:extLst>
      <p:ext uri="{BB962C8B-B14F-4D97-AF65-F5344CB8AC3E}">
        <p14:creationId xmlns:p14="http://schemas.microsoft.com/office/powerpoint/2010/main" val="1546379026"/>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a:t>
            </a:r>
            <a:r>
              <a:rPr lang="zh-CN" altLang="en-US" spc="300" dirty="0">
                <a:solidFill>
                  <a:schemeClr val="bg1"/>
                </a:solidFill>
                <a:latin typeface="微软雅黑" panose="020B0503020204020204" pitchFamily="34" charset="-122"/>
                <a:ea typeface="微软雅黑" panose="020B0503020204020204" pitchFamily="34" charset="-122"/>
              </a:rPr>
              <a:t>内容</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技术路线</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预见困难</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进度安排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572241" y="932696"/>
            <a:ext cx="1363420" cy="45782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开发方法</a:t>
            </a:r>
            <a:endParaRPr lang="zh-HK" altLang="en-US" b="1" spc="3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574374" y="1766065"/>
            <a:ext cx="2411109" cy="400110"/>
          </a:xfrm>
          <a:prstGeom prst="rect">
            <a:avLst/>
          </a:prstGeom>
          <a:noFill/>
        </p:spPr>
        <p:txBody>
          <a:bodyPr wrap="none" rtlCol="0">
            <a:spAutoFit/>
          </a:bodyPr>
          <a:lstStyle/>
          <a:p>
            <a:r>
              <a:rPr lang="en-US" altLang="zh-CN" sz="2000" dirty="0" smtClean="0">
                <a:solidFill>
                  <a:srgbClr val="7C233E"/>
                </a:solidFill>
              </a:rPr>
              <a:t>STEP2 </a:t>
            </a:r>
            <a:r>
              <a:rPr lang="zh-CN" altLang="en-US" sz="2000" dirty="0" smtClean="0">
                <a:solidFill>
                  <a:srgbClr val="7C233E"/>
                </a:solidFill>
              </a:rPr>
              <a:t>系统架构设计</a:t>
            </a:r>
            <a:endParaRPr lang="zh-CN" altLang="en-US" sz="2000" dirty="0">
              <a:solidFill>
                <a:srgbClr val="7C233E"/>
              </a:solidFill>
            </a:endParaRPr>
          </a:p>
        </p:txBody>
      </p:sp>
      <p:pic>
        <p:nvPicPr>
          <p:cNvPr id="18" name="图片 17"/>
          <p:cNvPicPr/>
          <p:nvPr/>
        </p:nvPicPr>
        <p:blipFill>
          <a:blip r:embed="rId2">
            <a:extLst>
              <a:ext uri="{28A0092B-C50C-407E-A947-70E740481C1C}">
                <a14:useLocalDpi xmlns:a14="http://schemas.microsoft.com/office/drawing/2010/main" val="0"/>
              </a:ext>
            </a:extLst>
          </a:blip>
          <a:srcRect/>
          <a:stretch>
            <a:fillRect/>
          </a:stretch>
        </p:blipFill>
        <p:spPr bwMode="auto">
          <a:xfrm>
            <a:off x="25227" y="2599434"/>
            <a:ext cx="9118773" cy="4258566"/>
          </a:xfrm>
          <a:prstGeom prst="rect">
            <a:avLst/>
          </a:prstGeom>
          <a:noFill/>
          <a:ln>
            <a:noFill/>
          </a:ln>
        </p:spPr>
      </p:pic>
    </p:spTree>
    <p:extLst>
      <p:ext uri="{BB962C8B-B14F-4D97-AF65-F5344CB8AC3E}">
        <p14:creationId xmlns:p14="http://schemas.microsoft.com/office/powerpoint/2010/main" val="2741381924"/>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a:t>
            </a:r>
            <a:r>
              <a:rPr lang="zh-CN" altLang="en-US" spc="300" dirty="0">
                <a:solidFill>
                  <a:schemeClr val="bg1"/>
                </a:solidFill>
                <a:latin typeface="微软雅黑" panose="020B0503020204020204" pitchFamily="34" charset="-122"/>
                <a:ea typeface="微软雅黑" panose="020B0503020204020204" pitchFamily="34" charset="-122"/>
              </a:rPr>
              <a:t>内容</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技术路线</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预见困难</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进度安排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572241" y="932696"/>
            <a:ext cx="1363420" cy="45782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开发方法</a:t>
            </a:r>
            <a:endParaRPr lang="zh-HK" altLang="en-US" b="1" spc="3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572241" y="1578294"/>
            <a:ext cx="2667590" cy="400110"/>
          </a:xfrm>
          <a:prstGeom prst="rect">
            <a:avLst/>
          </a:prstGeom>
          <a:noFill/>
        </p:spPr>
        <p:txBody>
          <a:bodyPr wrap="none" rtlCol="0">
            <a:spAutoFit/>
          </a:bodyPr>
          <a:lstStyle/>
          <a:p>
            <a:r>
              <a:rPr lang="en-US" altLang="zh-CN" sz="2000" dirty="0" smtClean="0">
                <a:solidFill>
                  <a:srgbClr val="7C233E"/>
                </a:solidFill>
              </a:rPr>
              <a:t>STEP3 </a:t>
            </a:r>
            <a:r>
              <a:rPr lang="zh-CN" altLang="en-US" sz="2000" dirty="0" smtClean="0">
                <a:solidFill>
                  <a:srgbClr val="7C233E"/>
                </a:solidFill>
              </a:rPr>
              <a:t>数据库概要设计</a:t>
            </a:r>
            <a:endParaRPr lang="zh-CN" altLang="en-US" sz="2000" dirty="0">
              <a:solidFill>
                <a:srgbClr val="7C233E"/>
              </a:solidFill>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2226591547"/>
              </p:ext>
            </p:extLst>
          </p:nvPr>
        </p:nvGraphicFramePr>
        <p:xfrm>
          <a:off x="490577" y="1978403"/>
          <a:ext cx="8400205" cy="4815071"/>
        </p:xfrm>
        <a:graphic>
          <a:graphicData uri="http://schemas.openxmlformats.org/presentationml/2006/ole">
            <mc:AlternateContent xmlns:mc="http://schemas.openxmlformats.org/markup-compatibility/2006">
              <mc:Choice xmlns:v="urn:schemas-microsoft-com:vml" Requires="v">
                <p:oleObj spid="_x0000_s7280" name="Visio" r:id="rId4" imgW="11182431" imgH="6391286" progId="Visio.Drawing.15">
                  <p:embed/>
                </p:oleObj>
              </mc:Choice>
              <mc:Fallback>
                <p:oleObj name="Visio" r:id="rId4" imgW="11182431" imgH="6391286"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577" y="1978403"/>
                        <a:ext cx="8400205" cy="4815071"/>
                      </a:xfrm>
                      <a:prstGeom prst="rect">
                        <a:avLst/>
                      </a:prstGeom>
                      <a:noFill/>
                    </p:spPr>
                  </p:pic>
                </p:oleObj>
              </mc:Fallback>
            </mc:AlternateContent>
          </a:graphicData>
        </a:graphic>
      </p:graphicFrame>
    </p:spTree>
    <p:extLst>
      <p:ext uri="{BB962C8B-B14F-4D97-AF65-F5344CB8AC3E}">
        <p14:creationId xmlns:p14="http://schemas.microsoft.com/office/powerpoint/2010/main" val="2345164090"/>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C233E"/>
        </a:solid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技术路线</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1990903937"/>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4037306" y="11184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2412999" y="1581061"/>
            <a:ext cx="918803" cy="918803"/>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lumMod val="95000"/>
                  </a:schemeClr>
                </a:solidFill>
                <a:latin typeface="微软雅黑" panose="020B0503020204020204" pitchFamily="34" charset="-122"/>
                <a:ea typeface="微软雅黑" panose="020B0503020204020204" pitchFamily="34" charset="-122"/>
              </a:rPr>
              <a:t>开发语言</a:t>
            </a:r>
            <a:endParaRPr lang="zh-HK" altLang="en-US"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2" name="椭圆 31"/>
          <p:cNvSpPr/>
          <p:nvPr/>
        </p:nvSpPr>
        <p:spPr>
          <a:xfrm>
            <a:off x="3331803" y="3238110"/>
            <a:ext cx="918803" cy="918803"/>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bg1">
                    <a:lumMod val="95000"/>
                  </a:schemeClr>
                </a:solidFill>
                <a:latin typeface="微软雅黑" panose="020B0503020204020204" pitchFamily="34" charset="-122"/>
                <a:ea typeface="微软雅黑" panose="020B0503020204020204" pitchFamily="34" charset="-122"/>
              </a:rPr>
              <a:t>开发工具</a:t>
            </a:r>
            <a:endParaRPr lang="zh-HK" altLang="en-US"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3" name="椭圆 32"/>
          <p:cNvSpPr/>
          <p:nvPr/>
        </p:nvSpPr>
        <p:spPr>
          <a:xfrm>
            <a:off x="2412999" y="4895159"/>
            <a:ext cx="918803" cy="918803"/>
          </a:xfrm>
          <a:prstGeom prst="ellipse">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bg1">
                    <a:lumMod val="95000"/>
                  </a:schemeClr>
                </a:solidFill>
                <a:latin typeface="微软雅黑" panose="020B0503020204020204" pitchFamily="34" charset="-122"/>
                <a:ea typeface="微软雅黑" panose="020B0503020204020204" pitchFamily="34" charset="-122"/>
              </a:rPr>
              <a:t>开发环境</a:t>
            </a:r>
            <a:endParaRPr lang="zh-HK" altLang="en-US" b="1"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flipV="1">
            <a:off x="1428902" y="2317321"/>
            <a:ext cx="812800" cy="482600"/>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663700" y="3697511"/>
            <a:ext cx="1460500" cy="0"/>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428902" y="4595102"/>
            <a:ext cx="812800" cy="482600"/>
          </a:xfrm>
          <a:prstGeom prst="line">
            <a:avLst/>
          </a:prstGeom>
          <a:ln w="28575">
            <a:solidFill>
              <a:srgbClr val="7C233E"/>
            </a:solidFill>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3670604" y="1702291"/>
            <a:ext cx="4292600" cy="646331"/>
          </a:xfrm>
          <a:prstGeom prst="rect">
            <a:avLst/>
          </a:prstGeom>
        </p:spPr>
        <p:txBody>
          <a:bodyPr wrap="square">
            <a:spAutoFit/>
          </a:bodyPr>
          <a:lstStyle/>
          <a:p>
            <a:pPr lvl="0" algn="just"/>
            <a:r>
              <a:rPr lang="en-US" altLang="zh-CN" dirty="0" err="1">
                <a:solidFill>
                  <a:srgbClr val="666666"/>
                </a:solidFill>
              </a:rPr>
              <a:t>Matlab</a:t>
            </a:r>
            <a:r>
              <a:rPr lang="zh-CN" altLang="zh-CN" dirty="0">
                <a:solidFill>
                  <a:srgbClr val="666666"/>
                </a:solidFill>
              </a:rPr>
              <a:t>语言、</a:t>
            </a:r>
            <a:r>
              <a:rPr lang="en-US" altLang="zh-CN" dirty="0">
                <a:solidFill>
                  <a:srgbClr val="666666"/>
                </a:solidFill>
              </a:rPr>
              <a:t>C#</a:t>
            </a:r>
            <a:r>
              <a:rPr lang="zh-CN" altLang="zh-CN" dirty="0">
                <a:solidFill>
                  <a:srgbClr val="666666"/>
                </a:solidFill>
              </a:rPr>
              <a:t>及网站前端所需的</a:t>
            </a:r>
            <a:r>
              <a:rPr lang="en-US" altLang="zh-CN" dirty="0">
                <a:solidFill>
                  <a:srgbClr val="666666"/>
                </a:solidFill>
              </a:rPr>
              <a:t>html</a:t>
            </a:r>
            <a:r>
              <a:rPr lang="zh-CN" altLang="zh-CN" dirty="0">
                <a:solidFill>
                  <a:srgbClr val="666666"/>
                </a:solidFill>
              </a:rPr>
              <a:t>、</a:t>
            </a:r>
            <a:r>
              <a:rPr lang="en-US" altLang="zh-CN" dirty="0" err="1" smtClean="0">
                <a:solidFill>
                  <a:srgbClr val="666666"/>
                </a:solidFill>
              </a:rPr>
              <a:t>javascript</a:t>
            </a:r>
            <a:r>
              <a:rPr lang="zh-CN" altLang="en-US" smtClean="0">
                <a:solidFill>
                  <a:srgbClr val="666666"/>
                </a:solidFill>
              </a:rPr>
              <a:t>等</a:t>
            </a:r>
            <a:r>
              <a:rPr lang="en-US" altLang="zh-CN" smtClean="0">
                <a:solidFill>
                  <a:srgbClr val="666666"/>
                </a:solidFill>
              </a:rPr>
              <a:t>.</a:t>
            </a:r>
            <a:endParaRPr lang="zh-HK" altLang="zh-HK" dirty="0">
              <a:solidFill>
                <a:srgbClr val="666666"/>
              </a:solidFill>
              <a:latin typeface="微软雅黑" panose="020B0503020204020204" pitchFamily="34" charset="-122"/>
              <a:ea typeface="微软雅黑" panose="020B0503020204020204" pitchFamily="34" charset="-122"/>
            </a:endParaRPr>
          </a:p>
        </p:txBody>
      </p:sp>
      <p:sp>
        <p:nvSpPr>
          <p:cNvPr id="44" name="矩形 43"/>
          <p:cNvSpPr/>
          <p:nvPr/>
        </p:nvSpPr>
        <p:spPr>
          <a:xfrm>
            <a:off x="4458209" y="2946104"/>
            <a:ext cx="4292600" cy="1785104"/>
          </a:xfrm>
          <a:prstGeom prst="rect">
            <a:avLst/>
          </a:prstGeom>
        </p:spPr>
        <p:txBody>
          <a:bodyPr wrap="square">
            <a:spAutoFit/>
          </a:bodyPr>
          <a:lstStyle/>
          <a:p>
            <a:pPr lvl="0" algn="just"/>
            <a:r>
              <a:rPr lang="en-US" altLang="zh-CN" dirty="0">
                <a:solidFill>
                  <a:srgbClr val="666666"/>
                </a:solidFill>
              </a:rPr>
              <a:t>MATLAB R2014b</a:t>
            </a:r>
            <a:r>
              <a:rPr lang="zh-CN" altLang="zh-CN" dirty="0">
                <a:solidFill>
                  <a:srgbClr val="666666"/>
                </a:solidFill>
              </a:rPr>
              <a:t>、</a:t>
            </a:r>
            <a:r>
              <a:rPr lang="en-US" altLang="zh-CN" dirty="0">
                <a:solidFill>
                  <a:srgbClr val="666666"/>
                </a:solidFill>
              </a:rPr>
              <a:t>VisualStudio2013</a:t>
            </a:r>
            <a:r>
              <a:rPr lang="zh-CN" altLang="zh-CN" dirty="0">
                <a:solidFill>
                  <a:srgbClr val="666666"/>
                </a:solidFill>
              </a:rPr>
              <a:t>和</a:t>
            </a:r>
            <a:r>
              <a:rPr lang="en-US" altLang="zh-CN" dirty="0" smtClean="0">
                <a:solidFill>
                  <a:srgbClr val="666666"/>
                </a:solidFill>
              </a:rPr>
              <a:t>sqlserver2012.</a:t>
            </a:r>
          </a:p>
          <a:p>
            <a:pPr algn="just"/>
            <a:r>
              <a:rPr lang="zh-CN" altLang="zh-CN" dirty="0">
                <a:solidFill>
                  <a:srgbClr val="666666"/>
                </a:solidFill>
              </a:rPr>
              <a:t>版本控制工具：</a:t>
            </a:r>
            <a:r>
              <a:rPr lang="en-US" altLang="zh-CN" dirty="0" err="1" smtClean="0">
                <a:solidFill>
                  <a:srgbClr val="666666"/>
                </a:solidFill>
              </a:rPr>
              <a:t>Git</a:t>
            </a:r>
            <a:endParaRPr lang="en-US" altLang="zh-CN" dirty="0" smtClean="0">
              <a:solidFill>
                <a:srgbClr val="666666"/>
              </a:solidFill>
            </a:endParaRPr>
          </a:p>
          <a:p>
            <a:pPr algn="just"/>
            <a:r>
              <a:rPr lang="en-US" altLang="zh-CN" dirty="0">
                <a:solidFill>
                  <a:srgbClr val="666666"/>
                </a:solidFill>
                <a:hlinkClick r:id="rId2"/>
              </a:rPr>
              <a:t>https://github.com/realRuiGuo/SoftwareEngineeringGraduationProject2016</a:t>
            </a:r>
            <a:endParaRPr lang="en-US" altLang="zh-CN" dirty="0">
              <a:solidFill>
                <a:srgbClr val="666666"/>
              </a:solidFill>
            </a:endParaRPr>
          </a:p>
          <a:p>
            <a:pPr algn="just"/>
            <a:endParaRPr lang="zh-CN" altLang="zh-CN" sz="2000" dirty="0"/>
          </a:p>
        </p:txBody>
      </p:sp>
      <p:sp>
        <p:nvSpPr>
          <p:cNvPr id="46" name="矩形 45"/>
          <p:cNvSpPr/>
          <p:nvPr/>
        </p:nvSpPr>
        <p:spPr>
          <a:xfrm>
            <a:off x="3743717" y="4692840"/>
            <a:ext cx="4292600" cy="1323439"/>
          </a:xfrm>
          <a:prstGeom prst="rect">
            <a:avLst/>
          </a:prstGeom>
        </p:spPr>
        <p:txBody>
          <a:bodyPr wrap="square">
            <a:spAutoFit/>
          </a:bodyPr>
          <a:lstStyle/>
          <a:p>
            <a:pPr lvl="0" algn="ctr"/>
            <a:r>
              <a:rPr lang="en-US" altLang="zh-CN" sz="1600" dirty="0">
                <a:solidFill>
                  <a:srgbClr val="666666"/>
                </a:solidFill>
              </a:rPr>
              <a:t>PC</a:t>
            </a:r>
            <a:endParaRPr lang="zh-CN" altLang="zh-CN" sz="1600" dirty="0">
              <a:solidFill>
                <a:srgbClr val="666666"/>
              </a:solidFill>
            </a:endParaRPr>
          </a:p>
          <a:p>
            <a:r>
              <a:rPr lang="zh-CN" altLang="zh-CN" sz="1600" dirty="0">
                <a:solidFill>
                  <a:srgbClr val="666666"/>
                </a:solidFill>
              </a:rPr>
              <a:t>处理器</a:t>
            </a:r>
            <a:r>
              <a:rPr lang="en-US" altLang="zh-CN" sz="1600" dirty="0">
                <a:solidFill>
                  <a:srgbClr val="666666"/>
                </a:solidFill>
              </a:rPr>
              <a:t>	</a:t>
            </a:r>
            <a:r>
              <a:rPr lang="zh-CN" altLang="zh-CN" sz="1600" dirty="0">
                <a:solidFill>
                  <a:srgbClr val="666666"/>
                </a:solidFill>
              </a:rPr>
              <a:t>英特尔 第四代酷睿</a:t>
            </a:r>
            <a:r>
              <a:rPr lang="en-US" altLang="zh-CN" sz="1600" dirty="0">
                <a:solidFill>
                  <a:srgbClr val="666666"/>
                </a:solidFill>
              </a:rPr>
              <a:t> i5-4200U </a:t>
            </a:r>
            <a:r>
              <a:rPr lang="zh-CN" altLang="zh-CN" sz="1600" dirty="0">
                <a:solidFill>
                  <a:srgbClr val="666666"/>
                </a:solidFill>
              </a:rPr>
              <a:t>双核</a:t>
            </a:r>
          </a:p>
          <a:p>
            <a:r>
              <a:rPr lang="zh-CN" altLang="zh-CN" sz="1600" dirty="0">
                <a:solidFill>
                  <a:srgbClr val="666666"/>
                </a:solidFill>
              </a:rPr>
              <a:t>内存</a:t>
            </a:r>
            <a:r>
              <a:rPr lang="en-US" altLang="zh-CN" sz="1600" dirty="0">
                <a:solidFill>
                  <a:srgbClr val="666666"/>
                </a:solidFill>
              </a:rPr>
              <a:t>		8GB </a:t>
            </a:r>
            <a:endParaRPr lang="zh-CN" altLang="zh-CN" sz="1600" dirty="0">
              <a:solidFill>
                <a:srgbClr val="666666"/>
              </a:solidFill>
            </a:endParaRPr>
          </a:p>
          <a:p>
            <a:r>
              <a:rPr lang="zh-CN" altLang="zh-CN" sz="1600" dirty="0">
                <a:solidFill>
                  <a:srgbClr val="666666"/>
                </a:solidFill>
              </a:rPr>
              <a:t>主硬盘</a:t>
            </a:r>
            <a:r>
              <a:rPr lang="en-US" altLang="zh-CN" sz="1600" dirty="0">
                <a:solidFill>
                  <a:srgbClr val="666666"/>
                </a:solidFill>
              </a:rPr>
              <a:t>	</a:t>
            </a:r>
            <a:r>
              <a:rPr lang="zh-CN" altLang="zh-CN" sz="1600" dirty="0" smtClean="0">
                <a:solidFill>
                  <a:srgbClr val="666666"/>
                </a:solidFill>
              </a:rPr>
              <a:t> </a:t>
            </a:r>
            <a:r>
              <a:rPr lang="en-US" altLang="zh-CN" sz="1600" dirty="0" smtClean="0">
                <a:solidFill>
                  <a:srgbClr val="666666"/>
                </a:solidFill>
              </a:rPr>
              <a:t>500 </a:t>
            </a:r>
            <a:r>
              <a:rPr lang="en-US" altLang="zh-CN" sz="1600" dirty="0">
                <a:solidFill>
                  <a:srgbClr val="666666"/>
                </a:solidFill>
              </a:rPr>
              <a:t>GB / 5400 </a:t>
            </a:r>
            <a:r>
              <a:rPr lang="zh-CN" altLang="zh-CN" sz="1600" dirty="0">
                <a:solidFill>
                  <a:srgbClr val="666666"/>
                </a:solidFill>
              </a:rPr>
              <a:t>转</a:t>
            </a:r>
            <a:r>
              <a:rPr lang="en-US" altLang="zh-CN" sz="1600" dirty="0">
                <a:solidFill>
                  <a:srgbClr val="666666"/>
                </a:solidFill>
              </a:rPr>
              <a:t>/</a:t>
            </a:r>
            <a:r>
              <a:rPr lang="zh-CN" altLang="zh-CN" sz="1600" dirty="0">
                <a:solidFill>
                  <a:srgbClr val="666666"/>
                </a:solidFill>
              </a:rPr>
              <a:t>分</a:t>
            </a:r>
            <a:r>
              <a:rPr lang="en-US" altLang="zh-CN" sz="1600" dirty="0">
                <a:solidFill>
                  <a:srgbClr val="666666"/>
                </a:solidFill>
              </a:rPr>
              <a:t> </a:t>
            </a:r>
            <a:endParaRPr lang="zh-CN" altLang="zh-CN" sz="1600" dirty="0">
              <a:solidFill>
                <a:srgbClr val="666666"/>
              </a:solidFill>
            </a:endParaRPr>
          </a:p>
          <a:p>
            <a:r>
              <a:rPr lang="zh-CN" altLang="zh-CN" sz="1600" dirty="0">
                <a:solidFill>
                  <a:srgbClr val="666666"/>
                </a:solidFill>
              </a:rPr>
              <a:t>显示器</a:t>
            </a:r>
            <a:r>
              <a:rPr lang="en-US" altLang="zh-CN" sz="1600" dirty="0">
                <a:solidFill>
                  <a:srgbClr val="666666"/>
                </a:solidFill>
              </a:rPr>
              <a:t>	14 </a:t>
            </a:r>
            <a:r>
              <a:rPr lang="zh-CN" altLang="zh-CN" sz="1600" dirty="0" smtClean="0">
                <a:solidFill>
                  <a:srgbClr val="666666"/>
                </a:solidFill>
              </a:rPr>
              <a:t>英寸</a:t>
            </a:r>
            <a:endParaRPr lang="zh-CN" altLang="zh-CN" sz="1600" dirty="0">
              <a:solidFill>
                <a:srgbClr val="666666"/>
              </a:solidFill>
            </a:endParaRPr>
          </a:p>
        </p:txBody>
      </p:sp>
      <p:pic>
        <p:nvPicPr>
          <p:cNvPr id="8" name="图片 7"/>
          <p:cNvPicPr>
            <a:picLocks noChangeAspect="1"/>
          </p:cNvPicPr>
          <p:nvPr/>
        </p:nvPicPr>
        <p:blipFill rotWithShape="1">
          <a:blip r:embed="rId3" cstate="print"/>
          <a:srcRect l="48604"/>
          <a:stretch/>
        </p:blipFill>
        <p:spPr>
          <a:xfrm>
            <a:off x="0" y="2141580"/>
            <a:ext cx="1484985" cy="2889401"/>
          </a:xfrm>
          <a:prstGeom prst="rect">
            <a:avLst/>
          </a:prstGeom>
        </p:spPr>
      </p:pic>
      <p:sp>
        <p:nvSpPr>
          <p:cNvPr id="58" name="文本框 57"/>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a:t>
            </a:r>
            <a:r>
              <a:rPr lang="zh-CN" altLang="en-US" spc="300" dirty="0">
                <a:solidFill>
                  <a:schemeClr val="bg1"/>
                </a:solidFill>
                <a:latin typeface="微软雅黑" panose="020B0503020204020204" pitchFamily="34" charset="-122"/>
                <a:ea typeface="微软雅黑" panose="020B0503020204020204" pitchFamily="34" charset="-122"/>
              </a:rPr>
              <a:t>内容</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043710"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技术路线</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预见困难</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进度安排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418810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par>
                                <p:cTn id="15" presetID="6" presetClass="entr" presetSubtype="16"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circle(in)">
                                      <p:cBhvr>
                                        <p:cTn id="17" dur="20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anim calcmode="lin" valueType="num">
                                      <p:cBhvr>
                                        <p:cTn id="23" dur="1000" fill="hold"/>
                                        <p:tgtEl>
                                          <p:spTgt spid="38"/>
                                        </p:tgtEl>
                                        <p:attrNameLst>
                                          <p:attrName>ppt_x</p:attrName>
                                        </p:attrNameLst>
                                      </p:cBhvr>
                                      <p:tavLst>
                                        <p:tav tm="0">
                                          <p:val>
                                            <p:strVal val="#ppt_x"/>
                                          </p:val>
                                        </p:tav>
                                        <p:tav tm="100000">
                                          <p:val>
                                            <p:strVal val="#ppt_x"/>
                                          </p:val>
                                        </p:tav>
                                      </p:tavLst>
                                    </p:anim>
                                    <p:anim calcmode="lin" valueType="num">
                                      <p:cBhvr>
                                        <p:cTn id="24" dur="1000" fill="hold"/>
                                        <p:tgtEl>
                                          <p:spTgt spid="3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ppt_x</p:attrName>
                                        </p:attrNameLst>
                                      </p:cBhvr>
                                      <p:tavLst>
                                        <p:tav tm="0">
                                          <p:val>
                                            <p:strVal val="#ppt_x"/>
                                          </p:val>
                                        </p:tav>
                                        <p:tav tm="100000">
                                          <p:val>
                                            <p:strVal val="#ppt_x"/>
                                          </p:val>
                                        </p:tav>
                                      </p:tavLst>
                                    </p:anim>
                                    <p:anim calcmode="lin" valueType="num">
                                      <p:cBhvr>
                                        <p:cTn id="29" dur="1000" fill="hold"/>
                                        <p:tgtEl>
                                          <p:spTgt spid="32"/>
                                        </p:tgtEl>
                                        <p:attrNameLst>
                                          <p:attrName>ppt_y</p:attrName>
                                        </p:attrNameLst>
                                      </p:cBhvr>
                                      <p:tavLst>
                                        <p:tav tm="0">
                                          <p:val>
                                            <p:strVal val="#ppt_y+.1"/>
                                          </p:val>
                                        </p:tav>
                                        <p:tav tm="100000">
                                          <p:val>
                                            <p:strVal val="#ppt_y"/>
                                          </p:val>
                                        </p:tav>
                                      </p:tavLst>
                                    </p:anim>
                                  </p:childTnLst>
                                </p:cTn>
                              </p:par>
                              <p:par>
                                <p:cTn id="30" presetID="6" presetClass="entr" presetSubtype="16"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circle(in)">
                                      <p:cBhvr>
                                        <p:cTn id="32" dur="20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1000"/>
                                        <p:tgtEl>
                                          <p:spTgt spid="39"/>
                                        </p:tgtEl>
                                      </p:cBhvr>
                                    </p:animEffect>
                                    <p:anim calcmode="lin" valueType="num">
                                      <p:cBhvr>
                                        <p:cTn id="38" dur="1000" fill="hold"/>
                                        <p:tgtEl>
                                          <p:spTgt spid="39"/>
                                        </p:tgtEl>
                                        <p:attrNameLst>
                                          <p:attrName>ppt_x</p:attrName>
                                        </p:attrNameLst>
                                      </p:cBhvr>
                                      <p:tavLst>
                                        <p:tav tm="0">
                                          <p:val>
                                            <p:strVal val="#ppt_x"/>
                                          </p:val>
                                        </p:tav>
                                        <p:tav tm="100000">
                                          <p:val>
                                            <p:strVal val="#ppt_x"/>
                                          </p:val>
                                        </p:tav>
                                      </p:tavLst>
                                    </p:anim>
                                    <p:anim calcmode="lin" valueType="num">
                                      <p:cBhvr>
                                        <p:cTn id="39" dur="1000" fill="hold"/>
                                        <p:tgtEl>
                                          <p:spTgt spid="3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par>
                                <p:cTn id="45" presetID="6" presetClass="entr" presetSubtype="16"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circle(in)">
                                      <p:cBhvr>
                                        <p:cTn id="47" dur="2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42" grpId="0"/>
      <p:bldP spid="44"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7C233E"/>
        </a:solid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smtClean="0">
                    <a:solidFill>
                      <a:schemeClr val="bg1"/>
                    </a:solidFill>
                    <a:latin typeface="微软雅黑" panose="020B0503020204020204" pitchFamily="34" charset="-122"/>
                    <a:ea typeface="微软雅黑" panose="020B0503020204020204" pitchFamily="34" charset="-122"/>
                  </a:rPr>
                  <a:t>预见困难</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3345686746"/>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5393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939653" y="2055320"/>
            <a:ext cx="3321364" cy="3293102"/>
            <a:chOff x="2939653" y="2055320"/>
            <a:chExt cx="3321364" cy="3293102"/>
          </a:xfrm>
        </p:grpSpPr>
        <p:sp>
          <p:nvSpPr>
            <p:cNvPr id="16" name="饼形 15"/>
            <p:cNvSpPr/>
            <p:nvPr/>
          </p:nvSpPr>
          <p:spPr>
            <a:xfrm>
              <a:off x="3093899" y="2181306"/>
              <a:ext cx="3167118" cy="3167116"/>
            </a:xfrm>
            <a:prstGeom prst="pie">
              <a:avLst>
                <a:gd name="adj1" fmla="val 0"/>
                <a:gd name="adj2" fmla="val 5400000"/>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饼形 16"/>
            <p:cNvSpPr/>
            <p:nvPr/>
          </p:nvSpPr>
          <p:spPr>
            <a:xfrm flipV="1">
              <a:off x="3093899" y="2055634"/>
              <a:ext cx="3167118" cy="3167116"/>
            </a:xfrm>
            <a:prstGeom prst="pie">
              <a:avLst>
                <a:gd name="adj1" fmla="val 0"/>
                <a:gd name="adj2" fmla="val 54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8" name="饼形 17"/>
            <p:cNvSpPr/>
            <p:nvPr/>
          </p:nvSpPr>
          <p:spPr>
            <a:xfrm flipH="1">
              <a:off x="2939653" y="2180992"/>
              <a:ext cx="3167118" cy="3167116"/>
            </a:xfrm>
            <a:prstGeom prst="pie">
              <a:avLst>
                <a:gd name="adj1" fmla="val 0"/>
                <a:gd name="adj2" fmla="val 5400000"/>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H="1" flipV="1">
              <a:off x="2939653" y="2055320"/>
              <a:ext cx="3167118" cy="3167116"/>
            </a:xfrm>
            <a:prstGeom prst="pie">
              <a:avLst>
                <a:gd name="adj1" fmla="val 0"/>
                <a:gd name="adj2" fmla="val 5400000"/>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21" name="椭圆 20"/>
            <p:cNvSpPr/>
            <p:nvPr/>
          </p:nvSpPr>
          <p:spPr>
            <a:xfrm>
              <a:off x="3775288" y="2867300"/>
              <a:ext cx="1650092" cy="1650092"/>
            </a:xfrm>
            <a:prstGeom prst="ellipse">
              <a:avLst/>
            </a:prstGeom>
            <a:solidFill>
              <a:schemeClr val="bg1"/>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7C233E"/>
                  </a:solidFill>
                  <a:latin typeface="微软雅黑" panose="020B0503020204020204" pitchFamily="34" charset="-122"/>
                  <a:ea typeface="微软雅黑" panose="020B0503020204020204" pitchFamily="34" charset="-122"/>
                </a:rPr>
                <a:t>Problem</a:t>
              </a:r>
              <a:endParaRPr lang="zh-HK" altLang="en-US" b="1" dirty="0">
                <a:solidFill>
                  <a:srgbClr val="7C233E"/>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280378" y="2308625"/>
              <a:ext cx="769257" cy="923330"/>
            </a:xfrm>
            <a:prstGeom prst="rect">
              <a:avLst/>
            </a:prstGeom>
            <a:noFill/>
          </p:spPr>
          <p:txBody>
            <a:bodyPr wrap="square" rtlCol="0">
              <a:spAutoFit/>
            </a:bodyPr>
            <a:lstStyle/>
            <a:p>
              <a:pPr algn="ctr"/>
              <a:r>
                <a:rPr lang="en-US" altLang="zh-HK" sz="5400" b="1" dirty="0">
                  <a:solidFill>
                    <a:schemeClr val="bg1"/>
                  </a:solidFill>
                  <a:latin typeface="微软雅黑" panose="020B0503020204020204" pitchFamily="34" charset="-122"/>
                  <a:ea typeface="微软雅黑" panose="020B0503020204020204" pitchFamily="34" charset="-122"/>
                </a:rPr>
                <a:t>1</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294892" y="4084929"/>
              <a:ext cx="769257" cy="923330"/>
            </a:xfrm>
            <a:prstGeom prst="rect">
              <a:avLst/>
            </a:prstGeom>
            <a:noFill/>
          </p:spPr>
          <p:txBody>
            <a:bodyPr wrap="square" rtlCol="0">
              <a:spAutoFit/>
            </a:bodyPr>
            <a:lstStyle/>
            <a:p>
              <a:pPr algn="ctr"/>
              <a:r>
                <a:rPr lang="en-US" altLang="zh-HK" sz="5400" b="1" dirty="0">
                  <a:solidFill>
                    <a:schemeClr val="bg1"/>
                  </a:solidFill>
                  <a:latin typeface="微软雅黑" panose="020B0503020204020204" pitchFamily="34" charset="-122"/>
                  <a:ea typeface="微软雅黑" panose="020B0503020204020204" pitchFamily="34" charset="-122"/>
                </a:rPr>
                <a:t>4</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140069" y="4026873"/>
              <a:ext cx="769257" cy="923330"/>
            </a:xfrm>
            <a:prstGeom prst="rect">
              <a:avLst/>
            </a:prstGeom>
            <a:noFill/>
          </p:spPr>
          <p:txBody>
            <a:bodyPr wrap="square" rtlCol="0">
              <a:spAutoFit/>
            </a:bodyPr>
            <a:lstStyle/>
            <a:p>
              <a:pPr algn="ctr"/>
              <a:r>
                <a:rPr lang="en-US" altLang="zh-CN" sz="5400" b="1" dirty="0" smtClean="0">
                  <a:solidFill>
                    <a:schemeClr val="bg1"/>
                  </a:solidFill>
                  <a:latin typeface="微软雅黑" panose="020B0503020204020204" pitchFamily="34" charset="-122"/>
                  <a:ea typeface="微软雅黑" panose="020B0503020204020204" pitchFamily="34" charset="-122"/>
                </a:rPr>
                <a:t>3</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125555" y="2471619"/>
              <a:ext cx="769257" cy="830997"/>
            </a:xfrm>
            <a:prstGeom prst="rect">
              <a:avLst/>
            </a:prstGeom>
            <a:noFill/>
          </p:spPr>
          <p:txBody>
            <a:bodyPr wrap="square" rtlCol="0">
              <a:spAutoFit/>
            </a:bodyPr>
            <a:lstStyle/>
            <a:p>
              <a:pPr algn="ctr"/>
              <a:r>
                <a:rPr lang="en-US" altLang="zh-CN" sz="4800" b="1" dirty="0" smtClean="0">
                  <a:solidFill>
                    <a:schemeClr val="bg1"/>
                  </a:solidFill>
                  <a:latin typeface="微软雅黑" panose="020B0503020204020204" pitchFamily="34" charset="-122"/>
                  <a:ea typeface="微软雅黑" panose="020B0503020204020204" pitchFamily="34" charset="-122"/>
                </a:rPr>
                <a:t>2</a:t>
              </a:r>
            </a:p>
          </p:txBody>
        </p:sp>
      </p:grpSp>
      <p:sp>
        <p:nvSpPr>
          <p:cNvPr id="28" name="矩形 27"/>
          <p:cNvSpPr/>
          <p:nvPr/>
        </p:nvSpPr>
        <p:spPr>
          <a:xfrm>
            <a:off x="386673" y="1392016"/>
            <a:ext cx="2246643" cy="2031325"/>
          </a:xfrm>
          <a:prstGeom prst="rect">
            <a:avLst/>
          </a:prstGeom>
        </p:spPr>
        <p:txBody>
          <a:bodyPr wrap="square">
            <a:spAutoFit/>
          </a:bodyPr>
          <a:lstStyle/>
          <a:p>
            <a:pPr lvl="0" algn="just"/>
            <a:r>
              <a:rPr lang="zh-CN" altLang="zh-CN" sz="1400" dirty="0" smtClean="0">
                <a:solidFill>
                  <a:srgbClr val="7C233E"/>
                </a:solidFill>
              </a:rPr>
              <a:t>对于</a:t>
            </a:r>
            <a:r>
              <a:rPr lang="zh-CN" altLang="zh-CN" sz="1400" dirty="0">
                <a:solidFill>
                  <a:srgbClr val="7C233E"/>
                </a:solidFill>
              </a:rPr>
              <a:t>软件可靠性模型的理解和与失效数据集</a:t>
            </a:r>
            <a:r>
              <a:rPr lang="zh-CN" altLang="zh-CN" sz="1400" dirty="0" smtClean="0">
                <a:solidFill>
                  <a:srgbClr val="7C233E"/>
                </a:solidFill>
              </a:rPr>
              <a:t>的</a:t>
            </a:r>
            <a:r>
              <a:rPr lang="zh-CN" altLang="en-US" sz="1400" dirty="0" smtClean="0">
                <a:solidFill>
                  <a:srgbClr val="7C233E"/>
                </a:solidFill>
              </a:rPr>
              <a:t>验证、</a:t>
            </a:r>
            <a:r>
              <a:rPr lang="zh-CN" altLang="zh-CN" sz="1400" dirty="0" smtClean="0">
                <a:solidFill>
                  <a:srgbClr val="7C233E"/>
                </a:solidFill>
              </a:rPr>
              <a:t>匹配</a:t>
            </a:r>
            <a:r>
              <a:rPr lang="zh-CN" altLang="zh-CN" sz="1400" dirty="0">
                <a:solidFill>
                  <a:srgbClr val="7C233E"/>
                </a:solidFill>
              </a:rPr>
              <a:t>方面，可能会存在难以理解的地方，从而影响模型的验证和系统的开发。措施：与指导老师交流，请教软件可靠性的相关问题</a:t>
            </a:r>
            <a:r>
              <a:rPr lang="zh-CN" altLang="zh-CN" sz="1400" dirty="0" smtClean="0">
                <a:solidFill>
                  <a:srgbClr val="7C233E"/>
                </a:solidFill>
              </a:rPr>
              <a:t>，</a:t>
            </a:r>
            <a:r>
              <a:rPr lang="zh-CN" altLang="en-US" sz="1400" dirty="0" smtClean="0">
                <a:solidFill>
                  <a:srgbClr val="7C233E"/>
                </a:solidFill>
              </a:rPr>
              <a:t>进一步</a:t>
            </a:r>
            <a:r>
              <a:rPr lang="zh-CN" altLang="zh-CN" sz="1400" dirty="0" smtClean="0">
                <a:solidFill>
                  <a:srgbClr val="7C233E"/>
                </a:solidFill>
              </a:rPr>
              <a:t>明确</a:t>
            </a:r>
            <a:r>
              <a:rPr lang="zh-CN" altLang="zh-CN" sz="1400" dirty="0">
                <a:solidFill>
                  <a:srgbClr val="7C233E"/>
                </a:solidFill>
              </a:rPr>
              <a:t>系统实现的具体细节。</a:t>
            </a:r>
            <a:endParaRPr lang="zh-HK" altLang="zh-HK" sz="1400" dirty="0">
              <a:solidFill>
                <a:srgbClr val="7C233E"/>
              </a:solidFill>
              <a:latin typeface="微软雅黑" panose="020B0503020204020204" pitchFamily="34" charset="-122"/>
              <a:ea typeface="微软雅黑" panose="020B0503020204020204" pitchFamily="34" charset="-122"/>
            </a:endParaRPr>
          </a:p>
        </p:txBody>
      </p:sp>
      <p:sp>
        <p:nvSpPr>
          <p:cNvPr id="30" name="矩形 29"/>
          <p:cNvSpPr/>
          <p:nvPr/>
        </p:nvSpPr>
        <p:spPr>
          <a:xfrm>
            <a:off x="469744" y="1346129"/>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32" name="矩形 31"/>
          <p:cNvSpPr/>
          <p:nvPr/>
        </p:nvSpPr>
        <p:spPr>
          <a:xfrm>
            <a:off x="414130" y="3661821"/>
            <a:ext cx="2246643" cy="1323439"/>
          </a:xfrm>
          <a:prstGeom prst="rect">
            <a:avLst/>
          </a:prstGeom>
        </p:spPr>
        <p:txBody>
          <a:bodyPr wrap="square">
            <a:spAutoFit/>
          </a:bodyPr>
          <a:lstStyle/>
          <a:p>
            <a:pPr lvl="0"/>
            <a:r>
              <a:rPr lang="zh-CN" altLang="zh-CN" sz="1600" dirty="0">
                <a:solidFill>
                  <a:srgbClr val="7C233E"/>
                </a:solidFill>
              </a:rPr>
              <a:t>在制作精美、实用的网站前端方面经验不足。措施：借鉴相对精致的模版，加强对</a:t>
            </a:r>
            <a:r>
              <a:rPr lang="en-US" altLang="zh-CN" sz="1600" dirty="0" err="1">
                <a:solidFill>
                  <a:srgbClr val="7C233E"/>
                </a:solidFill>
              </a:rPr>
              <a:t>css</a:t>
            </a:r>
            <a:r>
              <a:rPr lang="zh-CN" altLang="zh-CN" sz="1600" dirty="0">
                <a:solidFill>
                  <a:srgbClr val="7C233E"/>
                </a:solidFill>
              </a:rPr>
              <a:t>、</a:t>
            </a:r>
            <a:r>
              <a:rPr lang="en-US" altLang="zh-CN" sz="1600" dirty="0" err="1">
                <a:solidFill>
                  <a:srgbClr val="7C233E"/>
                </a:solidFill>
              </a:rPr>
              <a:t>js</a:t>
            </a:r>
            <a:r>
              <a:rPr lang="zh-CN" altLang="zh-CN" sz="1600" dirty="0">
                <a:solidFill>
                  <a:srgbClr val="7C233E"/>
                </a:solidFill>
              </a:rPr>
              <a:t>等的学习。</a:t>
            </a:r>
          </a:p>
        </p:txBody>
      </p:sp>
      <p:sp>
        <p:nvSpPr>
          <p:cNvPr id="34" name="矩形 33"/>
          <p:cNvSpPr/>
          <p:nvPr/>
        </p:nvSpPr>
        <p:spPr>
          <a:xfrm>
            <a:off x="469744" y="3615934"/>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36" name="矩形 35"/>
          <p:cNvSpPr/>
          <p:nvPr/>
        </p:nvSpPr>
        <p:spPr>
          <a:xfrm>
            <a:off x="6487962" y="3764550"/>
            <a:ext cx="2246643" cy="2062103"/>
          </a:xfrm>
          <a:prstGeom prst="rect">
            <a:avLst/>
          </a:prstGeom>
        </p:spPr>
        <p:txBody>
          <a:bodyPr wrap="square">
            <a:spAutoFit/>
          </a:bodyPr>
          <a:lstStyle/>
          <a:p>
            <a:pPr lvl="0"/>
            <a:r>
              <a:rPr lang="zh-CN" altLang="zh-CN" sz="1600" dirty="0" smtClean="0">
                <a:solidFill>
                  <a:srgbClr val="7C233E"/>
                </a:solidFill>
              </a:rPr>
              <a:t>对</a:t>
            </a:r>
            <a:r>
              <a:rPr lang="zh-CN" altLang="en-US" sz="1600" dirty="0" smtClean="0">
                <a:solidFill>
                  <a:srgbClr val="7C233E"/>
                </a:solidFill>
              </a:rPr>
              <a:t>于</a:t>
            </a:r>
            <a:r>
              <a:rPr lang="en-US" altLang="zh-CN" sz="1600" dirty="0" smtClean="0">
                <a:solidFill>
                  <a:srgbClr val="7C233E"/>
                </a:solidFill>
              </a:rPr>
              <a:t>C</a:t>
            </a:r>
            <a:r>
              <a:rPr lang="en-US" altLang="zh-CN" sz="1600" dirty="0">
                <a:solidFill>
                  <a:srgbClr val="7C233E"/>
                </a:solidFill>
              </a:rPr>
              <a:t>#</a:t>
            </a:r>
            <a:r>
              <a:rPr lang="zh-CN" altLang="zh-CN" sz="1600" dirty="0">
                <a:solidFill>
                  <a:srgbClr val="7C233E"/>
                </a:solidFill>
              </a:rPr>
              <a:t>和</a:t>
            </a:r>
            <a:r>
              <a:rPr lang="en-US" altLang="zh-CN" sz="1600" dirty="0" err="1">
                <a:solidFill>
                  <a:srgbClr val="7C233E"/>
                </a:solidFill>
              </a:rPr>
              <a:t>Matlab</a:t>
            </a:r>
            <a:r>
              <a:rPr lang="zh-CN" altLang="zh-CN" sz="1600" dirty="0">
                <a:solidFill>
                  <a:srgbClr val="7C233E"/>
                </a:solidFill>
              </a:rPr>
              <a:t>混合编程，是之前没有用过的，可能会出现不兼容等问题；同时也需要选择合适的结合方式。措施：查阅相关的技术文档，选择合适的版本和结合方式。</a:t>
            </a:r>
          </a:p>
        </p:txBody>
      </p:sp>
      <p:sp>
        <p:nvSpPr>
          <p:cNvPr id="38" name="矩形 37"/>
          <p:cNvSpPr/>
          <p:nvPr/>
        </p:nvSpPr>
        <p:spPr>
          <a:xfrm>
            <a:off x="6543874" y="3653254"/>
            <a:ext cx="1355204" cy="4588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40" name="矩形 39"/>
          <p:cNvSpPr/>
          <p:nvPr/>
        </p:nvSpPr>
        <p:spPr>
          <a:xfrm>
            <a:off x="6487962" y="1453712"/>
            <a:ext cx="2246643" cy="1815882"/>
          </a:xfrm>
          <a:prstGeom prst="rect">
            <a:avLst/>
          </a:prstGeom>
        </p:spPr>
        <p:txBody>
          <a:bodyPr wrap="square">
            <a:spAutoFit/>
          </a:bodyPr>
          <a:lstStyle/>
          <a:p>
            <a:pPr lvl="0"/>
            <a:r>
              <a:rPr lang="zh-CN" altLang="zh-CN" sz="1400" dirty="0">
                <a:solidFill>
                  <a:srgbClr val="7C233E"/>
                </a:solidFill>
              </a:rPr>
              <a:t>因为之前没有使用</a:t>
            </a:r>
            <a:r>
              <a:rPr lang="en-US" altLang="zh-CN" sz="1400" dirty="0" err="1">
                <a:solidFill>
                  <a:srgbClr val="7C233E"/>
                </a:solidFill>
              </a:rPr>
              <a:t>Matlab</a:t>
            </a:r>
            <a:r>
              <a:rPr lang="zh-CN" altLang="zh-CN" sz="1400" dirty="0">
                <a:solidFill>
                  <a:srgbClr val="7C233E"/>
                </a:solidFill>
              </a:rPr>
              <a:t>的经验，使用</a:t>
            </a:r>
            <a:r>
              <a:rPr lang="en-US" altLang="zh-CN" sz="1400" dirty="0" err="1">
                <a:solidFill>
                  <a:srgbClr val="7C233E"/>
                </a:solidFill>
              </a:rPr>
              <a:t>Matlab</a:t>
            </a:r>
            <a:r>
              <a:rPr lang="zh-CN" altLang="zh-CN" sz="1400" dirty="0">
                <a:solidFill>
                  <a:srgbClr val="7C233E"/>
                </a:solidFill>
              </a:rPr>
              <a:t>建模和模型验证流程中可能会遇到困难。措施：自学</a:t>
            </a:r>
            <a:r>
              <a:rPr lang="en-US" altLang="zh-CN" sz="1400" dirty="0" err="1">
                <a:solidFill>
                  <a:srgbClr val="7C233E"/>
                </a:solidFill>
              </a:rPr>
              <a:t>Matlab</a:t>
            </a:r>
            <a:r>
              <a:rPr lang="zh-CN" altLang="zh-CN" sz="1400" dirty="0">
                <a:solidFill>
                  <a:srgbClr val="7C233E"/>
                </a:solidFill>
              </a:rPr>
              <a:t>的有关内容，学习使用</a:t>
            </a:r>
            <a:r>
              <a:rPr lang="en-US" altLang="zh-CN" sz="1400" dirty="0" err="1">
                <a:solidFill>
                  <a:srgbClr val="7C233E"/>
                </a:solidFill>
              </a:rPr>
              <a:t>Matlab</a:t>
            </a:r>
            <a:r>
              <a:rPr lang="zh-CN" altLang="zh-CN" sz="1400" dirty="0">
                <a:solidFill>
                  <a:srgbClr val="7C233E"/>
                </a:solidFill>
              </a:rPr>
              <a:t>的内置函数；并参考之前用</a:t>
            </a:r>
            <a:r>
              <a:rPr lang="en-US" altLang="zh-CN" sz="1400" dirty="0" err="1">
                <a:solidFill>
                  <a:srgbClr val="7C233E"/>
                </a:solidFill>
              </a:rPr>
              <a:t>Matlab</a:t>
            </a:r>
            <a:r>
              <a:rPr lang="zh-CN" altLang="zh-CN" sz="1400" dirty="0">
                <a:solidFill>
                  <a:srgbClr val="7C233E"/>
                </a:solidFill>
              </a:rPr>
              <a:t>做过的有关工作。</a:t>
            </a:r>
          </a:p>
        </p:txBody>
      </p:sp>
      <p:sp>
        <p:nvSpPr>
          <p:cNvPr id="42" name="矩形 41"/>
          <p:cNvSpPr/>
          <p:nvPr/>
        </p:nvSpPr>
        <p:spPr>
          <a:xfrm>
            <a:off x="6543874" y="1346129"/>
            <a:ext cx="1355204" cy="458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accent2"/>
              </a:solidFill>
            </a:endParaRPr>
          </a:p>
        </p:txBody>
      </p:sp>
      <p:sp>
        <p:nvSpPr>
          <p:cNvPr id="39" name="文本框 38"/>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a:t>
            </a:r>
            <a:r>
              <a:rPr lang="zh-CN" altLang="en-US" spc="300" dirty="0">
                <a:solidFill>
                  <a:schemeClr val="bg1"/>
                </a:solidFill>
                <a:latin typeface="微软雅黑" panose="020B0503020204020204" pitchFamily="34" charset="-122"/>
                <a:ea typeface="微软雅黑" panose="020B0503020204020204" pitchFamily="34" charset="-122"/>
              </a:rPr>
              <a:t>内容</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技术路线</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5403317"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预见困难</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进度安排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8744538"/>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36" grpId="0"/>
      <p:bldP spid="40"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7C233E"/>
        </a:solid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进度安排</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95806386"/>
      </p:ext>
    </p:ext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7C233E"/>
              </a:solidFill>
            </a:endParaRPr>
          </a:p>
        </p:txBody>
      </p:sp>
      <p:sp>
        <p:nvSpPr>
          <p:cNvPr id="3" name="矩形 2"/>
          <p:cNvSpPr/>
          <p:nvPr/>
        </p:nvSpPr>
        <p:spPr>
          <a:xfrm>
            <a:off x="6793271"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cxnSp>
        <p:nvCxnSpPr>
          <p:cNvPr id="4" name="直接连接符 3"/>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a:t>
            </a:r>
            <a:r>
              <a:rPr lang="zh-CN" altLang="en-US" spc="300" dirty="0">
                <a:solidFill>
                  <a:schemeClr val="bg1"/>
                </a:solidFill>
                <a:latin typeface="微软雅黑" panose="020B0503020204020204" pitchFamily="34" charset="-122"/>
                <a:ea typeface="微软雅黑" panose="020B0503020204020204" pitchFamily="34" charset="-122"/>
              </a:rPr>
              <a:t>内容</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技术路线</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762923" y="90760"/>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进度安排</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403317" y="107066"/>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预见困难</a:t>
            </a:r>
            <a:endParaRPr lang="zh-HK" altLang="en-US" spc="300" dirty="0">
              <a:solidFill>
                <a:schemeClr val="bg1"/>
              </a:solidFill>
              <a:latin typeface="微软雅黑" panose="020B0503020204020204" pitchFamily="34" charset="-122"/>
              <a:ea typeface="微软雅黑" panose="020B0503020204020204" pitchFamily="34" charset="-122"/>
            </a:endParaRPr>
          </a:p>
        </p:txBody>
      </p:sp>
      <p:graphicFrame>
        <p:nvGraphicFramePr>
          <p:cNvPr id="26" name="表格 25"/>
          <p:cNvGraphicFramePr>
            <a:graphicFrameLocks noGrp="1"/>
          </p:cNvGraphicFramePr>
          <p:nvPr>
            <p:extLst>
              <p:ext uri="{D42A27DB-BD31-4B8C-83A1-F6EECF244321}">
                <p14:modId xmlns:p14="http://schemas.microsoft.com/office/powerpoint/2010/main" val="3260250558"/>
              </p:ext>
            </p:extLst>
          </p:nvPr>
        </p:nvGraphicFramePr>
        <p:xfrm>
          <a:off x="1645644" y="1979796"/>
          <a:ext cx="6091531" cy="3070505"/>
        </p:xfrm>
        <a:graphic>
          <a:graphicData uri="http://schemas.openxmlformats.org/drawingml/2006/table">
            <a:tbl>
              <a:tblPr>
                <a:tableStyleId>{5C22544A-7EE6-4342-B048-85BDC9FD1C3A}</a:tableStyleId>
              </a:tblPr>
              <a:tblGrid>
                <a:gridCol w="1292696"/>
                <a:gridCol w="1291994"/>
                <a:gridCol w="2953129"/>
                <a:gridCol w="553712"/>
              </a:tblGrid>
              <a:tr h="445837">
                <a:tc>
                  <a:txBody>
                    <a:bodyPr/>
                    <a:lstStyle/>
                    <a:p>
                      <a:pPr algn="ctr">
                        <a:spcAft>
                          <a:spcPts val="0"/>
                        </a:spcAft>
                      </a:pPr>
                      <a:r>
                        <a:rPr lang="zh-CN" sz="1200" b="1" kern="100" dirty="0">
                          <a:solidFill>
                            <a:srgbClr val="7C233E"/>
                          </a:solidFill>
                          <a:effectLst/>
                        </a:rPr>
                        <a:t>起始时间</a:t>
                      </a:r>
                      <a:endParaRPr lang="zh-CN" sz="1200" b="1" kern="100" dirty="0">
                        <a:solidFill>
                          <a:srgbClr val="7C233E"/>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b="1" kern="100">
                          <a:solidFill>
                            <a:srgbClr val="7C233E"/>
                          </a:solidFill>
                          <a:effectLst/>
                        </a:rPr>
                        <a:t>完成时间</a:t>
                      </a:r>
                      <a:endParaRPr lang="zh-CN" sz="1200" b="1" kern="100">
                        <a:solidFill>
                          <a:srgbClr val="7C233E"/>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b="1" kern="100" dirty="0">
                          <a:solidFill>
                            <a:srgbClr val="7C233E"/>
                          </a:solidFill>
                          <a:effectLst/>
                        </a:rPr>
                        <a:t>计划工作内容</a:t>
                      </a:r>
                      <a:endParaRPr lang="zh-CN" sz="1200" b="1" kern="100" dirty="0">
                        <a:solidFill>
                          <a:srgbClr val="7C233E"/>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b="1" kern="100">
                          <a:solidFill>
                            <a:srgbClr val="7C233E"/>
                          </a:solidFill>
                          <a:effectLst/>
                        </a:rPr>
                        <a:t>备注</a:t>
                      </a:r>
                      <a:endParaRPr lang="zh-CN" sz="1200" b="1" kern="100">
                        <a:solidFill>
                          <a:srgbClr val="7C233E"/>
                        </a:solidFill>
                        <a:effectLst/>
                        <a:latin typeface="Times New Roman" panose="02020603050405020304" pitchFamily="18" charset="0"/>
                        <a:ea typeface="宋体" panose="02010600030101010101" pitchFamily="2" charset="-122"/>
                      </a:endParaRPr>
                    </a:p>
                  </a:txBody>
                  <a:tcPr marL="68580" marR="68580" marT="0" marB="0"/>
                </a:tc>
              </a:tr>
              <a:tr h="429358">
                <a:tc>
                  <a:txBody>
                    <a:bodyPr/>
                    <a:lstStyle/>
                    <a:p>
                      <a:pPr algn="ctr">
                        <a:spcAft>
                          <a:spcPts val="0"/>
                        </a:spcAft>
                      </a:pPr>
                      <a:r>
                        <a:rPr lang="en-US" sz="1200" b="1" kern="100">
                          <a:solidFill>
                            <a:srgbClr val="7C233E"/>
                          </a:solidFill>
                          <a:effectLst/>
                        </a:rPr>
                        <a:t>2016-11-03</a:t>
                      </a:r>
                      <a:endParaRPr lang="zh-CN" sz="1200" b="1" kern="100">
                        <a:solidFill>
                          <a:srgbClr val="7C233E"/>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200" b="1" kern="100">
                          <a:solidFill>
                            <a:srgbClr val="7C233E"/>
                          </a:solidFill>
                          <a:effectLst/>
                        </a:rPr>
                        <a:t>2016-11-05</a:t>
                      </a:r>
                      <a:endParaRPr lang="zh-CN" sz="1200" b="1" kern="100">
                        <a:solidFill>
                          <a:srgbClr val="7C233E"/>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200" b="1" kern="100">
                          <a:solidFill>
                            <a:srgbClr val="7C233E"/>
                          </a:solidFill>
                          <a:effectLst/>
                        </a:rPr>
                        <a:t>确定毕业设计课题</a:t>
                      </a:r>
                      <a:endParaRPr lang="zh-CN" sz="1200" b="1" kern="100">
                        <a:solidFill>
                          <a:srgbClr val="7C233E"/>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200" b="1" kern="100">
                          <a:solidFill>
                            <a:srgbClr val="7C233E"/>
                          </a:solidFill>
                          <a:effectLst/>
                        </a:rPr>
                        <a:t> </a:t>
                      </a:r>
                      <a:endParaRPr lang="zh-CN" sz="1200" b="1" kern="100">
                        <a:solidFill>
                          <a:srgbClr val="7C233E"/>
                        </a:solidFill>
                        <a:effectLst/>
                        <a:latin typeface="Times New Roman" panose="02020603050405020304" pitchFamily="18" charset="0"/>
                        <a:ea typeface="宋体" panose="02010600030101010101" pitchFamily="2" charset="-122"/>
                      </a:endParaRPr>
                    </a:p>
                  </a:txBody>
                  <a:tcPr marL="68580" marR="68580" marT="0" marB="0"/>
                </a:tc>
              </a:tr>
              <a:tr h="429358">
                <a:tc>
                  <a:txBody>
                    <a:bodyPr/>
                    <a:lstStyle/>
                    <a:p>
                      <a:pPr algn="ctr">
                        <a:spcAft>
                          <a:spcPts val="0"/>
                        </a:spcAft>
                      </a:pPr>
                      <a:r>
                        <a:rPr lang="en-US" sz="1200" b="1" kern="100">
                          <a:solidFill>
                            <a:srgbClr val="7C233E"/>
                          </a:solidFill>
                          <a:effectLst/>
                        </a:rPr>
                        <a:t>2016-11-05</a:t>
                      </a:r>
                      <a:endParaRPr lang="zh-CN" sz="1200" b="1" kern="100">
                        <a:solidFill>
                          <a:srgbClr val="7C233E"/>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200" b="1" kern="100">
                          <a:solidFill>
                            <a:srgbClr val="7C233E"/>
                          </a:solidFill>
                          <a:effectLst/>
                        </a:rPr>
                        <a:t>2016-11-17</a:t>
                      </a:r>
                      <a:endParaRPr lang="zh-CN" sz="1200" b="1" kern="100">
                        <a:solidFill>
                          <a:srgbClr val="7C233E"/>
                        </a:solidFill>
                        <a:effectLst/>
                        <a:latin typeface="Times New Roman" panose="02020603050405020304" pitchFamily="18" charset="0"/>
                        <a:ea typeface="宋体" panose="02010600030101010101" pitchFamily="2" charset="-122"/>
                      </a:endParaRPr>
                    </a:p>
                  </a:txBody>
                  <a:tcPr marL="68580" marR="68580" marT="0" marB="0"/>
                </a:tc>
                <a:tc>
                  <a:txBody>
                    <a:bodyPr/>
                    <a:lstStyle/>
                    <a:p>
                      <a:pPr indent="149225" algn="ctr">
                        <a:spcAft>
                          <a:spcPts val="0"/>
                        </a:spcAft>
                      </a:pPr>
                      <a:r>
                        <a:rPr lang="zh-CN" sz="1200" b="1" kern="100">
                          <a:solidFill>
                            <a:srgbClr val="7C233E"/>
                          </a:solidFill>
                          <a:effectLst/>
                        </a:rPr>
                        <a:t>撰写开题报告</a:t>
                      </a:r>
                      <a:endParaRPr lang="zh-CN" sz="1200" b="1" kern="100">
                        <a:solidFill>
                          <a:srgbClr val="7C233E"/>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200" b="1" kern="100">
                          <a:solidFill>
                            <a:srgbClr val="7C233E"/>
                          </a:solidFill>
                          <a:effectLst/>
                        </a:rPr>
                        <a:t> </a:t>
                      </a:r>
                      <a:endParaRPr lang="zh-CN" sz="1200" b="1" kern="100">
                        <a:solidFill>
                          <a:srgbClr val="7C233E"/>
                        </a:solidFill>
                        <a:effectLst/>
                        <a:latin typeface="Times New Roman" panose="02020603050405020304" pitchFamily="18" charset="0"/>
                        <a:ea typeface="宋体" panose="02010600030101010101" pitchFamily="2" charset="-122"/>
                      </a:endParaRPr>
                    </a:p>
                  </a:txBody>
                  <a:tcPr marL="68580" marR="68580" marT="0" marB="0"/>
                </a:tc>
              </a:tr>
              <a:tr h="429358">
                <a:tc>
                  <a:txBody>
                    <a:bodyPr/>
                    <a:lstStyle/>
                    <a:p>
                      <a:pPr algn="ctr">
                        <a:spcAft>
                          <a:spcPts val="0"/>
                        </a:spcAft>
                      </a:pPr>
                      <a:r>
                        <a:rPr lang="en-US" sz="1200" b="1" kern="100">
                          <a:solidFill>
                            <a:srgbClr val="7C233E"/>
                          </a:solidFill>
                          <a:effectLst/>
                        </a:rPr>
                        <a:t>2016-11-20</a:t>
                      </a:r>
                      <a:endParaRPr lang="zh-CN" sz="1200" b="1" kern="100">
                        <a:solidFill>
                          <a:srgbClr val="7C233E"/>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200" b="1" kern="100">
                          <a:solidFill>
                            <a:srgbClr val="7C233E"/>
                          </a:solidFill>
                          <a:effectLst/>
                        </a:rPr>
                        <a:t>2016-11-30</a:t>
                      </a:r>
                      <a:endParaRPr lang="zh-CN" sz="1200" b="1" kern="100">
                        <a:solidFill>
                          <a:srgbClr val="7C233E"/>
                        </a:solidFill>
                        <a:effectLst/>
                        <a:latin typeface="Times New Roman" panose="02020603050405020304" pitchFamily="18" charset="0"/>
                        <a:ea typeface="宋体" panose="02010600030101010101" pitchFamily="2" charset="-122"/>
                      </a:endParaRPr>
                    </a:p>
                  </a:txBody>
                  <a:tcPr marL="68580" marR="68580" marT="0" marB="0"/>
                </a:tc>
                <a:tc>
                  <a:txBody>
                    <a:bodyPr/>
                    <a:lstStyle/>
                    <a:p>
                      <a:pPr indent="152400" algn="ctr">
                        <a:spcAft>
                          <a:spcPts val="0"/>
                        </a:spcAft>
                      </a:pPr>
                      <a:r>
                        <a:rPr lang="zh-CN" sz="1200" b="1" kern="100">
                          <a:solidFill>
                            <a:srgbClr val="7C233E"/>
                          </a:solidFill>
                          <a:effectLst/>
                        </a:rPr>
                        <a:t>完善需求分析和概要设计</a:t>
                      </a:r>
                      <a:endParaRPr lang="zh-CN" sz="1200" b="1" kern="100">
                        <a:solidFill>
                          <a:srgbClr val="7C233E"/>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200" b="1" kern="100">
                          <a:solidFill>
                            <a:srgbClr val="7C233E"/>
                          </a:solidFill>
                          <a:effectLst/>
                        </a:rPr>
                        <a:t> </a:t>
                      </a:r>
                      <a:endParaRPr lang="zh-CN" sz="1200" b="1" kern="100">
                        <a:solidFill>
                          <a:srgbClr val="7C233E"/>
                        </a:solidFill>
                        <a:effectLst/>
                        <a:latin typeface="Times New Roman" panose="02020603050405020304" pitchFamily="18" charset="0"/>
                        <a:ea typeface="宋体" panose="02010600030101010101" pitchFamily="2" charset="-122"/>
                      </a:endParaRPr>
                    </a:p>
                  </a:txBody>
                  <a:tcPr marL="68580" marR="68580" marT="0" marB="0"/>
                </a:tc>
              </a:tr>
              <a:tr h="429358">
                <a:tc>
                  <a:txBody>
                    <a:bodyPr/>
                    <a:lstStyle/>
                    <a:p>
                      <a:pPr algn="ctr">
                        <a:spcAft>
                          <a:spcPts val="0"/>
                        </a:spcAft>
                      </a:pPr>
                      <a:r>
                        <a:rPr lang="en-US" sz="1200" b="1" kern="100">
                          <a:solidFill>
                            <a:srgbClr val="7C233E"/>
                          </a:solidFill>
                          <a:effectLst/>
                        </a:rPr>
                        <a:t>2016-11-31</a:t>
                      </a:r>
                      <a:endParaRPr lang="zh-CN" sz="1200" b="1" kern="100">
                        <a:solidFill>
                          <a:srgbClr val="7C233E"/>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200" b="1" kern="100">
                          <a:solidFill>
                            <a:srgbClr val="7C233E"/>
                          </a:solidFill>
                          <a:effectLst/>
                        </a:rPr>
                        <a:t>2016-03-10</a:t>
                      </a:r>
                      <a:endParaRPr lang="zh-CN" sz="1200" b="1" kern="100">
                        <a:solidFill>
                          <a:srgbClr val="7C233E"/>
                        </a:solidFill>
                        <a:effectLst/>
                        <a:latin typeface="Times New Roman" panose="02020603050405020304" pitchFamily="18" charset="0"/>
                        <a:ea typeface="宋体" panose="02010600030101010101" pitchFamily="2" charset="-122"/>
                      </a:endParaRPr>
                    </a:p>
                  </a:txBody>
                  <a:tcPr marL="68580" marR="68580" marT="0" marB="0"/>
                </a:tc>
                <a:tc>
                  <a:txBody>
                    <a:bodyPr/>
                    <a:lstStyle/>
                    <a:p>
                      <a:pPr indent="152400" algn="ctr">
                        <a:spcAft>
                          <a:spcPts val="0"/>
                        </a:spcAft>
                      </a:pPr>
                      <a:r>
                        <a:rPr lang="zh-CN" sz="1200" b="1" kern="100" dirty="0">
                          <a:solidFill>
                            <a:srgbClr val="7C233E"/>
                          </a:solidFill>
                          <a:effectLst/>
                        </a:rPr>
                        <a:t>完成详细设计并实现系统</a:t>
                      </a:r>
                      <a:endParaRPr lang="zh-CN" sz="1200" b="1" kern="100" dirty="0">
                        <a:solidFill>
                          <a:srgbClr val="7C233E"/>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200" b="1" kern="100">
                          <a:solidFill>
                            <a:srgbClr val="7C233E"/>
                          </a:solidFill>
                          <a:effectLst/>
                        </a:rPr>
                        <a:t> </a:t>
                      </a:r>
                      <a:endParaRPr lang="zh-CN" sz="1200" b="1" kern="100">
                        <a:solidFill>
                          <a:srgbClr val="7C233E"/>
                        </a:solidFill>
                        <a:effectLst/>
                        <a:latin typeface="Times New Roman" panose="02020603050405020304" pitchFamily="18" charset="0"/>
                        <a:ea typeface="宋体" panose="02010600030101010101" pitchFamily="2" charset="-122"/>
                      </a:endParaRPr>
                    </a:p>
                  </a:txBody>
                  <a:tcPr marL="68580" marR="68580" marT="0" marB="0"/>
                </a:tc>
              </a:tr>
              <a:tr h="429358">
                <a:tc>
                  <a:txBody>
                    <a:bodyPr/>
                    <a:lstStyle/>
                    <a:p>
                      <a:pPr algn="ctr">
                        <a:spcAft>
                          <a:spcPts val="0"/>
                        </a:spcAft>
                      </a:pPr>
                      <a:r>
                        <a:rPr lang="en-US" sz="1200" b="1" kern="100">
                          <a:solidFill>
                            <a:srgbClr val="7C233E"/>
                          </a:solidFill>
                          <a:effectLst/>
                        </a:rPr>
                        <a:t>2016-03-11</a:t>
                      </a:r>
                      <a:endParaRPr lang="zh-CN" sz="1200" b="1" kern="100">
                        <a:solidFill>
                          <a:srgbClr val="7C233E"/>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200" b="1" kern="100">
                          <a:solidFill>
                            <a:srgbClr val="7C233E"/>
                          </a:solidFill>
                          <a:effectLst/>
                        </a:rPr>
                        <a:t>2016-04-01</a:t>
                      </a:r>
                      <a:endParaRPr lang="zh-CN" sz="1200" b="1" kern="100">
                        <a:solidFill>
                          <a:srgbClr val="7C233E"/>
                        </a:solidFill>
                        <a:effectLst/>
                        <a:latin typeface="Times New Roman" panose="02020603050405020304" pitchFamily="18" charset="0"/>
                        <a:ea typeface="宋体" panose="02010600030101010101" pitchFamily="2" charset="-122"/>
                      </a:endParaRPr>
                    </a:p>
                  </a:txBody>
                  <a:tcPr marL="68580" marR="68580" marT="0" marB="0"/>
                </a:tc>
                <a:tc>
                  <a:txBody>
                    <a:bodyPr/>
                    <a:lstStyle/>
                    <a:p>
                      <a:pPr indent="152400" algn="ctr">
                        <a:spcAft>
                          <a:spcPts val="0"/>
                        </a:spcAft>
                      </a:pPr>
                      <a:r>
                        <a:rPr lang="zh-CN" sz="1200" b="1" kern="100">
                          <a:solidFill>
                            <a:srgbClr val="7C233E"/>
                          </a:solidFill>
                          <a:effectLst/>
                        </a:rPr>
                        <a:t>完成对系统的测试工作</a:t>
                      </a:r>
                      <a:endParaRPr lang="zh-CN" sz="1200" b="1" kern="100">
                        <a:solidFill>
                          <a:srgbClr val="7C233E"/>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200" b="1" kern="100">
                          <a:solidFill>
                            <a:srgbClr val="7C233E"/>
                          </a:solidFill>
                          <a:effectLst/>
                        </a:rPr>
                        <a:t> </a:t>
                      </a:r>
                      <a:endParaRPr lang="zh-CN" sz="1200" b="1" kern="100">
                        <a:solidFill>
                          <a:srgbClr val="7C233E"/>
                        </a:solidFill>
                        <a:effectLst/>
                        <a:latin typeface="Times New Roman" panose="02020603050405020304" pitchFamily="18" charset="0"/>
                        <a:ea typeface="宋体" panose="02010600030101010101" pitchFamily="2" charset="-122"/>
                      </a:endParaRPr>
                    </a:p>
                  </a:txBody>
                  <a:tcPr marL="68580" marR="68580" marT="0" marB="0"/>
                </a:tc>
              </a:tr>
              <a:tr h="477878">
                <a:tc>
                  <a:txBody>
                    <a:bodyPr/>
                    <a:lstStyle/>
                    <a:p>
                      <a:pPr algn="ctr">
                        <a:spcAft>
                          <a:spcPts val="0"/>
                        </a:spcAft>
                      </a:pPr>
                      <a:r>
                        <a:rPr lang="en-US" sz="1200" b="1" kern="100" dirty="0">
                          <a:solidFill>
                            <a:srgbClr val="7C233E"/>
                          </a:solidFill>
                          <a:effectLst/>
                        </a:rPr>
                        <a:t>2016-04-03</a:t>
                      </a:r>
                      <a:endParaRPr lang="zh-CN" sz="1200" b="1" kern="100" dirty="0">
                        <a:solidFill>
                          <a:srgbClr val="7C233E"/>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200" b="1" kern="100" dirty="0">
                          <a:solidFill>
                            <a:srgbClr val="7C233E"/>
                          </a:solidFill>
                          <a:effectLst/>
                        </a:rPr>
                        <a:t>2016-05-06</a:t>
                      </a:r>
                      <a:endParaRPr lang="zh-CN" sz="1200" b="1" kern="100" dirty="0">
                        <a:solidFill>
                          <a:srgbClr val="7C233E"/>
                        </a:solidFill>
                        <a:effectLst/>
                        <a:latin typeface="Times New Roman" panose="02020603050405020304" pitchFamily="18" charset="0"/>
                        <a:ea typeface="宋体" panose="02010600030101010101" pitchFamily="2" charset="-122"/>
                      </a:endParaRPr>
                    </a:p>
                  </a:txBody>
                  <a:tcPr marL="68580" marR="68580" marT="0" marB="0"/>
                </a:tc>
                <a:tc>
                  <a:txBody>
                    <a:bodyPr/>
                    <a:lstStyle/>
                    <a:p>
                      <a:pPr indent="152400" algn="ctr">
                        <a:spcAft>
                          <a:spcPts val="0"/>
                        </a:spcAft>
                      </a:pPr>
                      <a:r>
                        <a:rPr lang="zh-CN" sz="1200" b="1" kern="100" dirty="0">
                          <a:solidFill>
                            <a:srgbClr val="7C233E"/>
                          </a:solidFill>
                          <a:effectLst/>
                        </a:rPr>
                        <a:t>整理文档，完成毕业论文</a:t>
                      </a:r>
                      <a:endParaRPr lang="zh-CN" sz="1200" b="1" kern="100" dirty="0">
                        <a:solidFill>
                          <a:srgbClr val="7C233E"/>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200" b="1" kern="100" dirty="0">
                          <a:solidFill>
                            <a:srgbClr val="7C233E"/>
                          </a:solidFill>
                          <a:effectLst/>
                        </a:rPr>
                        <a:t> </a:t>
                      </a:r>
                      <a:endParaRPr lang="zh-CN" sz="1200" b="1" kern="100" dirty="0">
                        <a:solidFill>
                          <a:srgbClr val="7C233E"/>
                        </a:solidFill>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extLst>
      <p:ext uri="{BB962C8B-B14F-4D97-AF65-F5344CB8AC3E}">
        <p14:creationId xmlns:p14="http://schemas.microsoft.com/office/powerpoint/2010/main" val="3731974011"/>
      </p:ext>
    </p:extLst>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54500" y="1937857"/>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2" name="矩形 1"/>
          <p:cNvSpPr/>
          <p:nvPr/>
        </p:nvSpPr>
        <p:spPr>
          <a:xfrm>
            <a:off x="2324100" y="3744658"/>
            <a:ext cx="4495800" cy="938213"/>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7" name="Group 4"/>
          <p:cNvGrpSpPr>
            <a:grpSpLocks noChangeAspect="1"/>
          </p:cNvGrpSpPr>
          <p:nvPr/>
        </p:nvGrpSpPr>
        <p:grpSpPr bwMode="auto">
          <a:xfrm>
            <a:off x="3648075" y="1637910"/>
            <a:ext cx="1847850" cy="1720986"/>
            <a:chOff x="1164" y="687"/>
            <a:chExt cx="3219" cy="2998"/>
          </a:xfrm>
          <a:solidFill>
            <a:srgbClr val="7C233E"/>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C233E"/>
        </a:solid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4217575107"/>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4" name="矩形 13"/>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3" name="文本框 12"/>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a:t>
            </a:r>
            <a:r>
              <a:rPr lang="zh-CN" altLang="en-US" spc="300" dirty="0">
                <a:solidFill>
                  <a:schemeClr val="bg1"/>
                </a:solidFill>
                <a:latin typeface="微软雅黑" panose="020B0503020204020204" pitchFamily="34" charset="-122"/>
                <a:ea typeface="微软雅黑" panose="020B0503020204020204" pitchFamily="34" charset="-122"/>
              </a:rPr>
              <a:t>内容</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技术路线</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预见困难</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进度安排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49152" y="1491586"/>
            <a:ext cx="1439862" cy="2215991"/>
          </a:xfrm>
          <a:prstGeom prst="rect">
            <a:avLst/>
          </a:prstGeom>
          <a:noFill/>
        </p:spPr>
        <p:txBody>
          <a:bodyPr wrap="square" rtlCol="0">
            <a:spAutoFit/>
          </a:bodyPr>
          <a:lstStyle/>
          <a:p>
            <a:r>
              <a:rPr lang="en-US" altLang="zh-HK" sz="13800" dirty="0" smtClean="0">
                <a:solidFill>
                  <a:schemeClr val="accent2"/>
                </a:solidFill>
                <a:latin typeface="Adobe 仿宋 Std R" panose="02020400000000000000" pitchFamily="18" charset="-122"/>
                <a:ea typeface="Adobe 仿宋 Std R" panose="02020400000000000000" pitchFamily="18" charset="-122"/>
              </a:rPr>
              <a:t>“</a:t>
            </a:r>
            <a:endParaRPr lang="zh-HK" altLang="en-US" sz="13800" dirty="0">
              <a:solidFill>
                <a:schemeClr val="accent2"/>
              </a:solidFill>
              <a:latin typeface="Adobe 仿宋 Std R" panose="02020400000000000000" pitchFamily="18" charset="-122"/>
              <a:ea typeface="Adobe 仿宋 Std R" panose="02020400000000000000" pitchFamily="18" charset="-122"/>
            </a:endParaRPr>
          </a:p>
        </p:txBody>
      </p:sp>
      <p:sp>
        <p:nvSpPr>
          <p:cNvPr id="23" name="文本框 22"/>
          <p:cNvSpPr txBox="1"/>
          <p:nvPr/>
        </p:nvSpPr>
        <p:spPr>
          <a:xfrm>
            <a:off x="6940637" y="4642009"/>
            <a:ext cx="1439862" cy="2215991"/>
          </a:xfrm>
          <a:prstGeom prst="rect">
            <a:avLst/>
          </a:prstGeom>
          <a:noFill/>
        </p:spPr>
        <p:txBody>
          <a:bodyPr wrap="square" rtlCol="0">
            <a:spAutoFit/>
          </a:bodyPr>
          <a:lstStyle/>
          <a:p>
            <a:r>
              <a:rPr lang="en-US" altLang="zh-HK" sz="13800" dirty="0" smtClean="0">
                <a:solidFill>
                  <a:schemeClr val="accent2"/>
                </a:solidFill>
                <a:latin typeface="Adobe 仿宋 Std R" panose="02020400000000000000" pitchFamily="18" charset="-122"/>
                <a:ea typeface="Adobe 仿宋 Std R" panose="02020400000000000000" pitchFamily="18" charset="-122"/>
              </a:rPr>
              <a:t>”</a:t>
            </a:r>
            <a:endParaRPr lang="zh-HK" altLang="en-US" sz="13800" dirty="0">
              <a:solidFill>
                <a:schemeClr val="accent2"/>
              </a:solidFill>
              <a:latin typeface="Adobe 仿宋 Std R" panose="02020400000000000000" pitchFamily="18" charset="-122"/>
              <a:ea typeface="Adobe 仿宋 Std R" panose="02020400000000000000" pitchFamily="18" charset="-122"/>
            </a:endParaRPr>
          </a:p>
        </p:txBody>
      </p:sp>
      <p:sp>
        <p:nvSpPr>
          <p:cNvPr id="2" name="文本框 1"/>
          <p:cNvSpPr txBox="1"/>
          <p:nvPr/>
        </p:nvSpPr>
        <p:spPr>
          <a:xfrm>
            <a:off x="466381" y="812900"/>
            <a:ext cx="1415772" cy="584775"/>
          </a:xfrm>
          <a:prstGeom prst="rect">
            <a:avLst/>
          </a:prstGeom>
          <a:noFill/>
        </p:spPr>
        <p:txBody>
          <a:bodyPr wrap="none" rtlCol="0">
            <a:spAutoFit/>
          </a:bodyPr>
          <a:lstStyle/>
          <a:p>
            <a:r>
              <a:rPr lang="zh-CN" altLang="en-US" sz="3200" dirty="0" smtClean="0">
                <a:solidFill>
                  <a:srgbClr val="666666"/>
                </a:solidFill>
                <a:latin typeface="华文琥珀" panose="02010800040101010101" pitchFamily="2" charset="-122"/>
                <a:ea typeface="华文琥珀" panose="02010800040101010101" pitchFamily="2" charset="-122"/>
              </a:rPr>
              <a:t>定义：</a:t>
            </a:r>
            <a:endParaRPr lang="zh-CN" altLang="en-US" sz="3200" dirty="0">
              <a:solidFill>
                <a:srgbClr val="666666"/>
              </a:solidFill>
              <a:latin typeface="华文琥珀" panose="02010800040101010101" pitchFamily="2" charset="-122"/>
              <a:ea typeface="华文琥珀" panose="02010800040101010101" pitchFamily="2" charset="-122"/>
            </a:endParaRPr>
          </a:p>
        </p:txBody>
      </p:sp>
      <p:sp>
        <p:nvSpPr>
          <p:cNvPr id="4" name="文本框 3"/>
          <p:cNvSpPr txBox="1"/>
          <p:nvPr/>
        </p:nvSpPr>
        <p:spPr>
          <a:xfrm>
            <a:off x="1882154" y="2266682"/>
            <a:ext cx="5252742" cy="3046988"/>
          </a:xfrm>
          <a:prstGeom prst="rect">
            <a:avLst/>
          </a:prstGeom>
          <a:noFill/>
        </p:spPr>
        <p:txBody>
          <a:bodyPr wrap="square" rtlCol="0">
            <a:spAutoFit/>
          </a:bodyPr>
          <a:lstStyle/>
          <a:p>
            <a:r>
              <a:rPr lang="zh-CN" altLang="zh-CN" sz="2400" b="1" dirty="0" smtClean="0">
                <a:solidFill>
                  <a:srgbClr val="FFC000"/>
                </a:solidFill>
              </a:rPr>
              <a:t>软件可靠性</a:t>
            </a:r>
            <a:r>
              <a:rPr lang="zh-CN" altLang="en-US" sz="2400" dirty="0" smtClean="0">
                <a:solidFill>
                  <a:srgbClr val="FFC000"/>
                </a:solidFill>
              </a:rPr>
              <a:t>：</a:t>
            </a:r>
            <a:r>
              <a:rPr lang="zh-CN" altLang="zh-CN" sz="2400" dirty="0" smtClean="0"/>
              <a:t>在</a:t>
            </a:r>
            <a:r>
              <a:rPr lang="zh-CN" altLang="zh-CN" sz="2400" dirty="0"/>
              <a:t>规定的暴露期内不出现软件失效的</a:t>
            </a:r>
            <a:r>
              <a:rPr lang="zh-CN" altLang="zh-CN" sz="2400" dirty="0" smtClean="0"/>
              <a:t>概率</a:t>
            </a:r>
            <a:r>
              <a:rPr lang="zh-CN" altLang="en-US" sz="2400" dirty="0" smtClean="0"/>
              <a:t>。</a:t>
            </a:r>
            <a:endParaRPr lang="en-US" altLang="zh-CN" sz="2400" dirty="0" smtClean="0"/>
          </a:p>
          <a:p>
            <a:endParaRPr lang="en-US" altLang="zh-CN" sz="2400" dirty="0"/>
          </a:p>
          <a:p>
            <a:endParaRPr lang="en-US" altLang="zh-CN" sz="2400" dirty="0" smtClean="0"/>
          </a:p>
          <a:p>
            <a:r>
              <a:rPr lang="zh-CN" altLang="en-US" sz="2400" b="1" dirty="0" smtClean="0">
                <a:solidFill>
                  <a:srgbClr val="FFC000"/>
                </a:solidFill>
              </a:rPr>
              <a:t>软件</a:t>
            </a:r>
            <a:r>
              <a:rPr lang="zh-CN" altLang="zh-CN" sz="2400" b="1" dirty="0" smtClean="0">
                <a:solidFill>
                  <a:srgbClr val="FFC000"/>
                </a:solidFill>
              </a:rPr>
              <a:t>可靠性增长模型</a:t>
            </a:r>
            <a:r>
              <a:rPr lang="zh-CN" altLang="en-US" sz="2400" dirty="0" smtClean="0">
                <a:solidFill>
                  <a:srgbClr val="FFC000"/>
                </a:solidFill>
              </a:rPr>
              <a:t>：</a:t>
            </a:r>
            <a:r>
              <a:rPr lang="zh-CN" altLang="zh-CN" sz="2400" dirty="0" smtClean="0"/>
              <a:t>根据</a:t>
            </a:r>
            <a:r>
              <a:rPr lang="zh-CN" altLang="zh-CN" sz="2400" dirty="0"/>
              <a:t>软件错误历史估计软件可靠性所使用的</a:t>
            </a:r>
            <a:r>
              <a:rPr lang="zh-CN" altLang="zh-CN" sz="2400" dirty="0" smtClean="0"/>
              <a:t>模型</a:t>
            </a:r>
            <a:r>
              <a:rPr lang="zh-CN" altLang="en-US" sz="2400" dirty="0" smtClean="0"/>
              <a:t>，</a:t>
            </a:r>
            <a:r>
              <a:rPr lang="zh-CN" altLang="zh-CN" sz="2400" dirty="0"/>
              <a:t>用来定量建模可靠性增长过程的重要数学工具</a:t>
            </a:r>
            <a:endParaRPr lang="zh-CN" altLang="en-US" sz="2400" dirty="0"/>
          </a:p>
        </p:txBody>
      </p:sp>
    </p:spTree>
    <p:extLst>
      <p:ext uri="{BB962C8B-B14F-4D97-AF65-F5344CB8AC3E}">
        <p14:creationId xmlns:p14="http://schemas.microsoft.com/office/powerpoint/2010/main" val="2886239700"/>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1249190" y="1560508"/>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7C233E"/>
                </a:solidFill>
                <a:latin typeface="微软雅黑" panose="020B0503020204020204" pitchFamily="34" charset="-122"/>
                <a:ea typeface="微软雅黑" panose="020B0503020204020204" pitchFamily="34" charset="-122"/>
              </a:rPr>
              <a:t>1</a:t>
            </a:r>
            <a:endParaRPr lang="zh-HK" altLang="en-US" sz="8000" b="1" dirty="0">
              <a:solidFill>
                <a:srgbClr val="7C233E"/>
              </a:solidFill>
              <a:latin typeface="微软雅黑" panose="020B0503020204020204" pitchFamily="34" charset="-122"/>
              <a:ea typeface="微软雅黑" panose="020B0503020204020204" pitchFamily="34" charset="-122"/>
            </a:endParaRPr>
          </a:p>
        </p:txBody>
      </p:sp>
      <p:sp>
        <p:nvSpPr>
          <p:cNvPr id="39" name="矩形 38"/>
          <p:cNvSpPr/>
          <p:nvPr/>
        </p:nvSpPr>
        <p:spPr>
          <a:xfrm>
            <a:off x="2687811" y="1837507"/>
            <a:ext cx="5207000" cy="830997"/>
          </a:xfrm>
          <a:prstGeom prst="rect">
            <a:avLst/>
          </a:prstGeom>
        </p:spPr>
        <p:txBody>
          <a:bodyPr wrap="square">
            <a:spAutoFit/>
          </a:bodyPr>
          <a:lstStyle/>
          <a:p>
            <a:pPr lvl="0" algn="just"/>
            <a:r>
              <a:rPr lang="zh-CN" altLang="zh-CN" sz="2400" b="1" dirty="0" smtClean="0"/>
              <a:t>模型</a:t>
            </a:r>
            <a:r>
              <a:rPr lang="zh-CN" altLang="zh-CN" sz="2400" b="1" dirty="0"/>
              <a:t>的</a:t>
            </a:r>
            <a:r>
              <a:rPr lang="en-US" altLang="zh-CN" sz="2400" b="1" dirty="0"/>
              <a:t>‘</a:t>
            </a:r>
            <a:r>
              <a:rPr lang="zh-CN" altLang="zh-CN" sz="2400" b="1" dirty="0"/>
              <a:t>泛滥</a:t>
            </a:r>
            <a:r>
              <a:rPr lang="en-US" altLang="zh-CN" sz="2400" b="1" dirty="0"/>
              <a:t>’</a:t>
            </a:r>
            <a:r>
              <a:rPr lang="zh-CN" altLang="zh-CN" sz="2400" b="1" dirty="0"/>
              <a:t>说明软件可靠性问题的复杂性和不确定性</a:t>
            </a:r>
            <a:endParaRPr lang="zh-HK" altLang="zh-HK" sz="2400" b="1" dirty="0">
              <a:latin typeface="微软雅黑" panose="020B0503020204020204" pitchFamily="34" charset="-122"/>
              <a:ea typeface="微软雅黑" panose="020B0503020204020204" pitchFamily="34" charset="-122"/>
            </a:endParaRPr>
          </a:p>
        </p:txBody>
      </p:sp>
      <p:sp>
        <p:nvSpPr>
          <p:cNvPr id="48" name="矩形 47"/>
          <p:cNvSpPr/>
          <p:nvPr/>
        </p:nvSpPr>
        <p:spPr>
          <a:xfrm>
            <a:off x="2687811" y="3121546"/>
            <a:ext cx="5207000" cy="1200329"/>
          </a:xfrm>
          <a:prstGeom prst="rect">
            <a:avLst/>
          </a:prstGeom>
        </p:spPr>
        <p:txBody>
          <a:bodyPr wrap="square">
            <a:spAutoFit/>
          </a:bodyPr>
          <a:lstStyle/>
          <a:p>
            <a:pPr algn="just"/>
            <a:r>
              <a:rPr lang="zh-CN" altLang="zh-CN" sz="2400" b="1" dirty="0" smtClean="0">
                <a:solidFill>
                  <a:schemeClr val="accent4"/>
                </a:solidFill>
              </a:rPr>
              <a:t>也</a:t>
            </a:r>
            <a:r>
              <a:rPr lang="zh-CN" altLang="zh-CN" sz="2400" b="1" dirty="0">
                <a:solidFill>
                  <a:schemeClr val="accent4"/>
                </a:solidFill>
              </a:rPr>
              <a:t>使得如何选择和运用这些模型成了一个棘手的问题。</a:t>
            </a:r>
          </a:p>
          <a:p>
            <a:pPr lvl="0" algn="just"/>
            <a:endParaRPr lang="zh-HK" altLang="zh-HK" sz="2400" dirty="0">
              <a:solidFill>
                <a:schemeClr val="accent4"/>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1249190" y="2844547"/>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a:solidFill>
                  <a:schemeClr val="accent2"/>
                </a:solidFill>
                <a:latin typeface="微软雅黑" panose="020B0503020204020204" pitchFamily="34" charset="-122"/>
                <a:ea typeface="微软雅黑" panose="020B0503020204020204" pitchFamily="34" charset="-122"/>
              </a:rPr>
              <a:t>2</a:t>
            </a:r>
            <a:endParaRPr lang="zh-HK" altLang="en-US" sz="8000" b="1" dirty="0">
              <a:solidFill>
                <a:schemeClr val="accent2"/>
              </a:solidFill>
              <a:latin typeface="微软雅黑" panose="020B0503020204020204" pitchFamily="34" charset="-122"/>
              <a:ea typeface="微软雅黑" panose="020B0503020204020204" pitchFamily="34" charset="-122"/>
            </a:endParaRPr>
          </a:p>
        </p:txBody>
      </p:sp>
      <p:sp>
        <p:nvSpPr>
          <p:cNvPr id="49" name="矩形 48"/>
          <p:cNvSpPr/>
          <p:nvPr/>
        </p:nvSpPr>
        <p:spPr>
          <a:xfrm>
            <a:off x="2687811" y="4405585"/>
            <a:ext cx="5207000" cy="1015663"/>
          </a:xfrm>
          <a:prstGeom prst="rect">
            <a:avLst/>
          </a:prstGeom>
        </p:spPr>
        <p:txBody>
          <a:bodyPr wrap="square">
            <a:spAutoFit/>
          </a:bodyPr>
          <a:lstStyle/>
          <a:p>
            <a:r>
              <a:rPr lang="zh-CN" altLang="zh-CN" sz="2000" b="1" dirty="0" smtClean="0"/>
              <a:t>能</a:t>
            </a:r>
            <a:r>
              <a:rPr lang="zh-CN" altLang="zh-CN" sz="2000" b="1" dirty="0"/>
              <a:t>迅速准确地评测出不同模型的优劣，以供模型使用者选用，帮助研究人员分析研究出性能更为优异的模型显得十分</a:t>
            </a:r>
            <a:r>
              <a:rPr lang="zh-CN" altLang="zh-CN" sz="2000" b="1" dirty="0" smtClean="0"/>
              <a:t>关键</a:t>
            </a:r>
            <a:endParaRPr lang="zh-CN" altLang="zh-CN" sz="2000" b="1" dirty="0"/>
          </a:p>
        </p:txBody>
      </p:sp>
      <p:sp>
        <p:nvSpPr>
          <p:cNvPr id="38" name="文本框 37"/>
          <p:cNvSpPr txBox="1"/>
          <p:nvPr/>
        </p:nvSpPr>
        <p:spPr>
          <a:xfrm>
            <a:off x="1249190" y="4128586"/>
            <a:ext cx="1117600" cy="1323439"/>
          </a:xfrm>
          <a:prstGeom prst="rect">
            <a:avLst/>
          </a:prstGeom>
          <a:noFill/>
          <a:effectLst>
            <a:outerShdw blurRad="50800" dist="38100" dir="10800000" algn="r" rotWithShape="0">
              <a:prstClr val="black">
                <a:alpha val="40000"/>
              </a:prstClr>
            </a:outerShdw>
          </a:effectLst>
        </p:spPr>
        <p:txBody>
          <a:bodyPr wrap="square" rtlCol="0">
            <a:spAutoFit/>
          </a:bodyPr>
          <a:lstStyle/>
          <a:p>
            <a:pPr algn="ctr"/>
            <a:r>
              <a:rPr lang="en-US" altLang="zh-CN" sz="8000" b="1" dirty="0" smtClean="0">
                <a:solidFill>
                  <a:srgbClr val="7C233E"/>
                </a:solidFill>
                <a:latin typeface="微软雅黑" panose="020B0503020204020204" pitchFamily="34" charset="-122"/>
                <a:ea typeface="微软雅黑" panose="020B0503020204020204" pitchFamily="34" charset="-122"/>
              </a:rPr>
              <a:t>3</a:t>
            </a:r>
            <a:endParaRPr lang="zh-HK" altLang="en-US" sz="8000" b="1" dirty="0">
              <a:solidFill>
                <a:srgbClr val="7C233E"/>
              </a:solidFill>
              <a:latin typeface="微软雅黑" panose="020B0503020204020204" pitchFamily="34" charset="-122"/>
              <a:ea typeface="微软雅黑" panose="020B0503020204020204" pitchFamily="34" charset="-122"/>
            </a:endParaRPr>
          </a:p>
        </p:txBody>
      </p:sp>
      <p:sp>
        <p:nvSpPr>
          <p:cNvPr id="27" name="矩形 26"/>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a:t>
            </a:r>
            <a:r>
              <a:rPr lang="zh-CN" altLang="en-US" spc="300" dirty="0">
                <a:solidFill>
                  <a:schemeClr val="bg1"/>
                </a:solidFill>
                <a:latin typeface="微软雅黑" panose="020B0503020204020204" pitchFamily="34" charset="-122"/>
                <a:ea typeface="微软雅黑" panose="020B0503020204020204" pitchFamily="34" charset="-122"/>
              </a:rPr>
              <a:t>内容</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技术路线</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预见困难</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进度安排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652753" y="869853"/>
            <a:ext cx="6077313" cy="646331"/>
          </a:xfrm>
          <a:prstGeom prst="rect">
            <a:avLst/>
          </a:prstGeom>
          <a:noFill/>
        </p:spPr>
        <p:txBody>
          <a:bodyPr wrap="square" rtlCol="0">
            <a:spAutoFit/>
          </a:bodyPr>
          <a:lstStyle/>
          <a:p>
            <a:r>
              <a:rPr lang="zh-CN" altLang="zh-CN" i="1" dirty="0"/>
              <a:t>几十年来</a:t>
            </a:r>
            <a:r>
              <a:rPr lang="en-US" altLang="zh-CN" i="1" dirty="0"/>
              <a:t>,</a:t>
            </a:r>
            <a:r>
              <a:rPr lang="zh-CN" altLang="zh-CN" i="1" dirty="0"/>
              <a:t>在软件可靠性模型方面衍生出大量模型及其变种</a:t>
            </a:r>
            <a:r>
              <a:rPr lang="en-US" altLang="zh-CN" i="1" dirty="0"/>
              <a:t>,</a:t>
            </a:r>
            <a:r>
              <a:rPr lang="zh-CN" altLang="zh-CN" i="1" dirty="0"/>
              <a:t>如此众多的模型则让软件工程师们不知所措</a:t>
            </a:r>
            <a:r>
              <a:rPr lang="zh-CN" altLang="zh-CN" i="1" dirty="0" smtClean="0"/>
              <a:t>。</a:t>
            </a:r>
            <a:endParaRPr lang="zh-CN" altLang="en-US" i="1" dirty="0"/>
          </a:p>
        </p:txBody>
      </p:sp>
      <p:sp>
        <p:nvSpPr>
          <p:cNvPr id="3" name="文本框 2"/>
          <p:cNvSpPr txBox="1"/>
          <p:nvPr/>
        </p:nvSpPr>
        <p:spPr>
          <a:xfrm>
            <a:off x="1666824" y="5718219"/>
            <a:ext cx="6692858" cy="646331"/>
          </a:xfrm>
          <a:prstGeom prst="rect">
            <a:avLst/>
          </a:prstGeom>
          <a:noFill/>
        </p:spPr>
        <p:txBody>
          <a:bodyPr wrap="none" rtlCol="0">
            <a:spAutoFit/>
          </a:bodyPr>
          <a:lstStyle/>
          <a:p>
            <a:r>
              <a:rPr lang="zh-CN" altLang="zh-CN" b="1" dirty="0">
                <a:solidFill>
                  <a:srgbClr val="FF0000"/>
                </a:solidFill>
              </a:rPr>
              <a:t>这也就催生了开发出一套</a:t>
            </a:r>
            <a:r>
              <a:rPr lang="zh-CN" altLang="zh-CN" b="1" dirty="0"/>
              <a:t>软件可靠性</a:t>
            </a:r>
            <a:r>
              <a:rPr lang="zh-CN" altLang="zh-CN" b="1" dirty="0" smtClean="0"/>
              <a:t>模型</a:t>
            </a:r>
            <a:r>
              <a:rPr lang="zh-CN" altLang="en-US" b="1" dirty="0"/>
              <a:t>性能</a:t>
            </a:r>
            <a:r>
              <a:rPr lang="zh-CN" altLang="zh-CN" b="1" dirty="0" smtClean="0"/>
              <a:t>评测</a:t>
            </a:r>
            <a:r>
              <a:rPr lang="zh-CN" altLang="zh-CN" b="1" dirty="0"/>
              <a:t>系统</a:t>
            </a:r>
            <a:r>
              <a:rPr lang="zh-CN" altLang="zh-CN" b="1" dirty="0">
                <a:solidFill>
                  <a:srgbClr val="FF0000"/>
                </a:solidFill>
              </a:rPr>
              <a:t>的需求。</a:t>
            </a:r>
          </a:p>
          <a:p>
            <a:endParaRPr lang="zh-CN" altLang="en-US" dirty="0"/>
          </a:p>
        </p:txBody>
      </p:sp>
    </p:spTree>
    <p:extLst>
      <p:ext uri="{BB962C8B-B14F-4D97-AF65-F5344CB8AC3E}">
        <p14:creationId xmlns:p14="http://schemas.microsoft.com/office/powerpoint/2010/main" val="3400663224"/>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5055563" y="1989138"/>
            <a:ext cx="0" cy="2987675"/>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366792" y="2112987"/>
            <a:ext cx="3468115" cy="2554545"/>
          </a:xfrm>
          <a:prstGeom prst="rect">
            <a:avLst/>
          </a:prstGeom>
        </p:spPr>
        <p:txBody>
          <a:bodyPr wrap="square">
            <a:spAutoFit/>
          </a:bodyPr>
          <a:lstStyle/>
          <a:p>
            <a:pPr lvl="0" algn="just"/>
            <a:r>
              <a:rPr lang="zh-CN" altLang="zh-CN" sz="2000" dirty="0" smtClean="0"/>
              <a:t>本文</a:t>
            </a:r>
            <a:r>
              <a:rPr lang="zh-CN" altLang="zh-CN" sz="2000" dirty="0"/>
              <a:t>设计和实现的</a:t>
            </a:r>
            <a:r>
              <a:rPr lang="en-US" altLang="zh-CN" sz="2000" dirty="0" smtClean="0"/>
              <a:t>SRGM</a:t>
            </a:r>
            <a:r>
              <a:rPr lang="zh-CN" altLang="en-US" sz="2000" dirty="0" smtClean="0"/>
              <a:t>性能综合</a:t>
            </a:r>
            <a:r>
              <a:rPr lang="zh-CN" altLang="zh-CN" sz="2000" dirty="0" smtClean="0"/>
              <a:t>评测</a:t>
            </a:r>
            <a:r>
              <a:rPr lang="zh-CN" altLang="zh-CN" sz="2000" dirty="0"/>
              <a:t>系统</a:t>
            </a:r>
            <a:r>
              <a:rPr lang="zh-CN" altLang="zh-CN" sz="2000" b="1" dirty="0">
                <a:solidFill>
                  <a:srgbClr val="FFC000"/>
                </a:solidFill>
              </a:rPr>
              <a:t>旨在</a:t>
            </a:r>
            <a:r>
              <a:rPr lang="zh-CN" altLang="zh-CN" sz="2000" dirty="0"/>
              <a:t>直观地展示不同建模方法在不同失效数据集上的拟合、预测等效果，比较不同模型性能上的差异，并能进一步评价出不同模型的优劣，给出相应的排序与</a:t>
            </a:r>
            <a:r>
              <a:rPr lang="zh-CN" altLang="zh-CN" sz="2000" dirty="0" smtClean="0"/>
              <a:t>决策</a:t>
            </a:r>
            <a:r>
              <a:rPr lang="zh-CN" altLang="en-US" sz="2000" dirty="0" smtClean="0"/>
              <a:t>。</a:t>
            </a:r>
            <a:endParaRPr lang="zh-HK" altLang="zh-HK" sz="2000" dirty="0">
              <a:solidFill>
                <a:schemeClr val="accent2"/>
              </a:solidFill>
              <a:latin typeface="微软雅黑" panose="020B0503020204020204" pitchFamily="34" charset="-122"/>
              <a:ea typeface="微软雅黑" panose="020B0503020204020204" pitchFamily="34" charset="-122"/>
            </a:endParaRPr>
          </a:p>
        </p:txBody>
      </p:sp>
      <p:sp>
        <p:nvSpPr>
          <p:cNvPr id="36" name="矩形 35"/>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7" name="矩形 36"/>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5227" y="93911"/>
            <a:ext cx="1280392"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a:t>
            </a:r>
            <a:r>
              <a:rPr lang="zh-CN" altLang="en-US" spc="300" dirty="0">
                <a:solidFill>
                  <a:schemeClr val="bg1"/>
                </a:solidFill>
                <a:latin typeface="微软雅黑" panose="020B0503020204020204" pitchFamily="34" charset="-122"/>
                <a:ea typeface="微软雅黑" panose="020B0503020204020204" pitchFamily="34" charset="-122"/>
              </a:rPr>
              <a:t>内容</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技术路线</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预见困难</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进度安排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25" name="图片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30" y="1989138"/>
            <a:ext cx="4755531" cy="2853318"/>
          </a:xfrm>
          <a:prstGeom prst="rect">
            <a:avLst/>
          </a:prstGeom>
        </p:spPr>
      </p:pic>
      <p:sp>
        <p:nvSpPr>
          <p:cNvPr id="26" name="矩形 25"/>
          <p:cNvSpPr/>
          <p:nvPr/>
        </p:nvSpPr>
        <p:spPr>
          <a:xfrm>
            <a:off x="5366792" y="1242185"/>
            <a:ext cx="1363420" cy="45782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开发意图</a:t>
            </a:r>
            <a:endParaRPr lang="zh-HK" altLang="en-US" b="1" spc="3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618215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circle(in)">
                                      <p:cBhvr>
                                        <p:cTn id="10" dur="2000"/>
                                        <p:tgtEl>
                                          <p:spTgt spid="2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circle(in)">
                                      <p:cBhvr>
                                        <p:cTn id="13"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C233E"/>
        </a:solid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研究内容</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4475163" y="3816912"/>
              <a:ext cx="3856037" cy="369332"/>
            </a:xfrm>
            <a:prstGeom prst="rect">
              <a:avLst/>
            </a:prstGeom>
          </p:spPr>
          <p:txBody>
            <a:bodyPr wrap="square">
              <a:spAutoFit/>
            </a:bodyPr>
            <a:lstStyle/>
            <a:p>
              <a:r>
                <a:rPr lang="en-US" altLang="zh-HK" sz="900" dirty="0">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lang="zh-HK" altLang="zh-HK" sz="9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lang="zh-HK" altLang="en-US" sz="900" dirty="0">
                <a:solidFill>
                  <a:schemeClr val="bg1"/>
                </a:solidFill>
              </a:endParaRPr>
            </a:p>
          </p:txBody>
        </p:sp>
      </p:grpSp>
    </p:spTree>
    <p:extLst>
      <p:ext uri="{BB962C8B-B14F-4D97-AF65-F5344CB8AC3E}">
        <p14:creationId xmlns:p14="http://schemas.microsoft.com/office/powerpoint/2010/main" val="3218175742"/>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52" name="组合 51"/>
          <p:cNvGrpSpPr/>
          <p:nvPr/>
        </p:nvGrpSpPr>
        <p:grpSpPr>
          <a:xfrm>
            <a:off x="4739425" y="927710"/>
            <a:ext cx="4246892" cy="5537483"/>
            <a:chOff x="5075165" y="1394409"/>
            <a:chExt cx="3793064" cy="868011"/>
          </a:xfrm>
        </p:grpSpPr>
        <p:sp>
          <p:nvSpPr>
            <p:cNvPr id="53" name="矩形 52"/>
            <p:cNvSpPr/>
            <p:nvPr/>
          </p:nvSpPr>
          <p:spPr>
            <a:xfrm>
              <a:off x="5166752" y="1394409"/>
              <a:ext cx="1208210" cy="84722"/>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应用目标</a:t>
              </a:r>
              <a:endParaRPr lang="zh-HK" altLang="en-US" b="1" spc="300" dirty="0">
                <a:latin typeface="微软雅黑" panose="020B0503020204020204" pitchFamily="34" charset="-122"/>
                <a:ea typeface="微软雅黑" panose="020B0503020204020204" pitchFamily="34" charset="-122"/>
              </a:endParaRPr>
            </a:p>
          </p:txBody>
        </p:sp>
        <p:sp>
          <p:nvSpPr>
            <p:cNvPr id="54" name="矩形 53"/>
            <p:cNvSpPr/>
            <p:nvPr/>
          </p:nvSpPr>
          <p:spPr>
            <a:xfrm>
              <a:off x="5075165" y="1574033"/>
              <a:ext cx="3793064" cy="688387"/>
            </a:xfrm>
            <a:prstGeom prst="rect">
              <a:avLst/>
            </a:prstGeom>
          </p:spPr>
          <p:txBody>
            <a:bodyPr wrap="square">
              <a:spAutoFit/>
            </a:bodyPr>
            <a:lstStyle/>
            <a:p>
              <a:pPr lvl="0" algn="just"/>
              <a:r>
                <a:rPr lang="en-US" altLang="zh-CN" sz="2000" dirty="0"/>
                <a:t>  </a:t>
              </a:r>
              <a:r>
                <a:rPr lang="en-US" altLang="zh-CN" sz="2000" dirty="0" smtClean="0"/>
                <a:t>       </a:t>
              </a:r>
              <a:r>
                <a:rPr lang="zh-CN" altLang="zh-CN" sz="2000" dirty="0" smtClean="0"/>
                <a:t>最终达到</a:t>
              </a:r>
              <a:r>
                <a:rPr lang="zh-CN" altLang="zh-CN" sz="2000" dirty="0" smtClean="0">
                  <a:solidFill>
                    <a:srgbClr val="FF0000"/>
                  </a:solidFill>
                </a:rPr>
                <a:t>展示</a:t>
              </a:r>
              <a:r>
                <a:rPr lang="zh-CN" altLang="zh-CN" sz="2000" dirty="0"/>
                <a:t>、</a:t>
              </a:r>
              <a:r>
                <a:rPr lang="zh-CN" altLang="zh-CN" sz="2000" dirty="0">
                  <a:solidFill>
                    <a:srgbClr val="FF0000"/>
                  </a:solidFill>
                </a:rPr>
                <a:t>比较</a:t>
              </a:r>
              <a:r>
                <a:rPr lang="zh-CN" altLang="zh-CN" sz="2000" dirty="0"/>
                <a:t>不同</a:t>
              </a:r>
              <a:r>
                <a:rPr lang="en-US" altLang="zh-CN" sz="2000" dirty="0"/>
                <a:t>SRGM</a:t>
              </a:r>
              <a:r>
                <a:rPr lang="zh-CN" altLang="zh-CN" sz="2000" dirty="0"/>
                <a:t>在不同失效数据集上建模描述测试过程的差异，帮助</a:t>
              </a:r>
              <a:r>
                <a:rPr lang="zh-CN" altLang="zh-CN" sz="2000" b="1" dirty="0">
                  <a:solidFill>
                    <a:srgbClr val="FFC000"/>
                  </a:solidFill>
                </a:rPr>
                <a:t>初学者</a:t>
              </a:r>
              <a:r>
                <a:rPr lang="zh-CN" altLang="zh-CN" sz="2000" dirty="0"/>
                <a:t>更直观、更具体的了解不同模型的测试过程和差异所在；也为</a:t>
              </a:r>
              <a:r>
                <a:rPr lang="zh-CN" altLang="zh-CN" sz="2000" b="1" dirty="0">
                  <a:solidFill>
                    <a:srgbClr val="FFC000"/>
                  </a:solidFill>
                </a:rPr>
                <a:t>研究人员</a:t>
              </a:r>
              <a:r>
                <a:rPr lang="zh-CN" altLang="zh-CN" sz="2000" dirty="0"/>
                <a:t>验证、比较模型性能，从而验证得出性能更优的模型，和</a:t>
              </a:r>
              <a:r>
                <a:rPr lang="zh-CN" altLang="zh-CN" sz="2000" b="1" dirty="0">
                  <a:solidFill>
                    <a:srgbClr val="FFC000"/>
                  </a:solidFill>
                </a:rPr>
                <a:t>软件工程师</a:t>
              </a:r>
              <a:r>
                <a:rPr lang="zh-CN" altLang="zh-CN" sz="2000" dirty="0"/>
                <a:t>在实际工程中针对特定的失效数据集选择相应的</a:t>
              </a:r>
              <a:r>
                <a:rPr lang="en-US" altLang="zh-CN" sz="2000" dirty="0"/>
                <a:t>SRGMs</a:t>
              </a:r>
              <a:r>
                <a:rPr lang="zh-CN" altLang="zh-CN" sz="2000" dirty="0"/>
                <a:t>提供一定的参考和便利。</a:t>
              </a:r>
              <a:endParaRPr lang="zh-HK" altLang="zh-HK" sz="2000" dirty="0">
                <a:solidFill>
                  <a:srgbClr val="666666"/>
                </a:solidFill>
                <a:latin typeface="微软雅黑" panose="020B0503020204020204" pitchFamily="34" charset="-122"/>
                <a:ea typeface="微软雅黑" panose="020B0503020204020204" pitchFamily="34" charset="-122"/>
              </a:endParaRPr>
            </a:p>
          </p:txBody>
        </p:sp>
      </p:grpSp>
      <p:sp>
        <p:nvSpPr>
          <p:cNvPr id="72" name="文本框 71"/>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1324496"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a:t>
            </a:r>
            <a:r>
              <a:rPr lang="zh-CN" altLang="en-US" spc="300" dirty="0">
                <a:solidFill>
                  <a:srgbClr val="666666"/>
                </a:solidFill>
                <a:latin typeface="微软雅黑" panose="020B0503020204020204" pitchFamily="34" charset="-122"/>
                <a:ea typeface="微软雅黑" panose="020B0503020204020204" pitchFamily="34" charset="-122"/>
              </a:rPr>
              <a:t>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技术路线</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预见困难</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进度安排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20" y="1979712"/>
            <a:ext cx="4696405" cy="2638783"/>
          </a:xfrm>
          <a:prstGeom prst="rect">
            <a:avLst/>
          </a:prstGeom>
        </p:spPr>
      </p:pic>
    </p:spTree>
    <p:extLst>
      <p:ext uri="{BB962C8B-B14F-4D97-AF65-F5344CB8AC3E}">
        <p14:creationId xmlns:p14="http://schemas.microsoft.com/office/powerpoint/2010/main" val="90609085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randombar(horizontal)">
                                      <p:cBhvr>
                                        <p:cTn id="1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606198" y="1714683"/>
            <a:ext cx="1341891" cy="1351148"/>
            <a:chOff x="639593" y="2275794"/>
            <a:chExt cx="1341891" cy="1351148"/>
          </a:xfrm>
        </p:grpSpPr>
        <p:grpSp>
          <p:nvGrpSpPr>
            <p:cNvPr id="21" name="组合 20"/>
            <p:cNvGrpSpPr/>
            <p:nvPr/>
          </p:nvGrpSpPr>
          <p:grpSpPr>
            <a:xfrm flipV="1">
              <a:off x="639593" y="2275794"/>
              <a:ext cx="1341891" cy="1351148"/>
              <a:chOff x="3420609" y="2342470"/>
              <a:chExt cx="2383516" cy="2399959"/>
            </a:xfrm>
          </p:grpSpPr>
          <p:sp>
            <p:nvSpPr>
              <p:cNvPr id="22" name="饼形 21"/>
              <p:cNvSpPr/>
              <p:nvPr/>
            </p:nvSpPr>
            <p:spPr>
              <a:xfrm>
                <a:off x="3420609" y="2359137"/>
                <a:ext cx="2383292" cy="2383292"/>
              </a:xfrm>
              <a:prstGeom prst="pie">
                <a:avLst>
                  <a:gd name="adj1" fmla="val 0"/>
                  <a:gd name="adj2" fmla="val 10735662"/>
                </a:avLst>
              </a:prstGeom>
              <a:solidFill>
                <a:srgbClr val="7C233E"/>
              </a:solid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23" name="饼形 22"/>
              <p:cNvSpPr/>
              <p:nvPr/>
            </p:nvSpPr>
            <p:spPr>
              <a:xfrm flipV="1">
                <a:off x="3420833" y="2342470"/>
                <a:ext cx="2383292" cy="2383292"/>
              </a:xfrm>
              <a:prstGeom prst="pie">
                <a:avLst>
                  <a:gd name="adj1" fmla="val 0"/>
                  <a:gd name="adj2" fmla="val 10860741"/>
                </a:avLst>
              </a:prstGeom>
              <a:no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24" name="文本框 23"/>
            <p:cNvSpPr txBox="1"/>
            <p:nvPr/>
          </p:nvSpPr>
          <p:spPr>
            <a:xfrm>
              <a:off x="904138" y="2521971"/>
              <a:ext cx="812800" cy="338554"/>
            </a:xfrm>
            <a:prstGeom prst="rect">
              <a:avLst/>
            </a:prstGeom>
            <a:noFill/>
          </p:spPr>
          <p:txBody>
            <a:bodyPr wrap="square" rtlCol="0">
              <a:spAutoFit/>
            </a:bodyPr>
            <a:lstStyle/>
            <a:p>
              <a:pPr algn="ctr"/>
              <a:r>
                <a:rPr lang="en-US" altLang="zh-HK" sz="1600" b="1" dirty="0" smtClean="0">
                  <a:solidFill>
                    <a:schemeClr val="bg1"/>
                  </a:solidFill>
                  <a:latin typeface="微软雅黑" panose="020B0503020204020204" pitchFamily="34" charset="-122"/>
                  <a:ea typeface="微软雅黑" panose="020B0503020204020204" pitchFamily="34" charset="-122"/>
                </a:rPr>
                <a:t>SRGM</a:t>
              </a:r>
              <a:endParaRPr lang="zh-HK" altLang="en-US" sz="1600" b="1"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94509" y="3014938"/>
              <a:ext cx="1232058" cy="369332"/>
            </a:xfrm>
            <a:prstGeom prst="rect">
              <a:avLst/>
            </a:prstGeom>
            <a:noFill/>
          </p:spPr>
          <p:txBody>
            <a:bodyPr wrap="square" rtlCol="0">
              <a:spAutoFit/>
            </a:bodyPr>
            <a:lstStyle/>
            <a:p>
              <a:pPr algn="ctr"/>
              <a:r>
                <a:rPr lang="zh-CN" altLang="en-US" dirty="0" smtClean="0">
                  <a:solidFill>
                    <a:srgbClr val="7C233E"/>
                  </a:solidFill>
                  <a:latin typeface="微软雅黑" panose="020B0503020204020204" pitchFamily="34" charset="-122"/>
                  <a:ea typeface="微软雅黑" panose="020B0503020204020204" pitchFamily="34" charset="-122"/>
                </a:rPr>
                <a:t>初学者</a:t>
              </a:r>
              <a:endParaRPr lang="zh-HK" altLang="en-US" dirty="0">
                <a:solidFill>
                  <a:srgbClr val="7C233E"/>
                </a:solidFill>
                <a:latin typeface="微软雅黑" panose="020B0503020204020204" pitchFamily="34" charset="-122"/>
                <a:ea typeface="微软雅黑" panose="020B0503020204020204" pitchFamily="34" charset="-122"/>
              </a:endParaRPr>
            </a:p>
          </p:txBody>
        </p:sp>
      </p:grpSp>
      <p:sp>
        <p:nvSpPr>
          <p:cNvPr id="63" name="矩形 62"/>
          <p:cNvSpPr/>
          <p:nvPr/>
        </p:nvSpPr>
        <p:spPr>
          <a:xfrm>
            <a:off x="328423" y="3519696"/>
            <a:ext cx="1992145" cy="1569660"/>
          </a:xfrm>
          <a:prstGeom prst="rect">
            <a:avLst/>
          </a:prstGeom>
        </p:spPr>
        <p:txBody>
          <a:bodyPr wrap="square">
            <a:spAutoFit/>
          </a:bodyPr>
          <a:lstStyle/>
          <a:p>
            <a:pPr lvl="0" algn="just"/>
            <a:r>
              <a:rPr lang="zh-CN" altLang="zh-CN" sz="1600" dirty="0"/>
              <a:t>仅需要通过本系统来熟悉模型的验证过程和了解不同模型的性能差异，对系统的需求相对局限</a:t>
            </a:r>
            <a:endParaRPr lang="zh-HK" altLang="zh-HK" sz="1600" dirty="0">
              <a:solidFill>
                <a:srgbClr val="666666"/>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a:off x="2923205" y="1685026"/>
            <a:ext cx="1341891" cy="1351148"/>
            <a:chOff x="3028406" y="2336983"/>
            <a:chExt cx="1341891" cy="1351148"/>
          </a:xfrm>
        </p:grpSpPr>
        <p:grpSp>
          <p:nvGrpSpPr>
            <p:cNvPr id="20" name="组合 19"/>
            <p:cNvGrpSpPr/>
            <p:nvPr/>
          </p:nvGrpSpPr>
          <p:grpSpPr>
            <a:xfrm>
              <a:off x="3028406" y="2336983"/>
              <a:ext cx="1341891" cy="1351148"/>
              <a:chOff x="3420609" y="2342470"/>
              <a:chExt cx="2383516" cy="2399959"/>
            </a:xfrm>
          </p:grpSpPr>
          <p:sp>
            <p:nvSpPr>
              <p:cNvPr id="17" name="饼形 16"/>
              <p:cNvSpPr/>
              <p:nvPr/>
            </p:nvSpPr>
            <p:spPr>
              <a:xfrm>
                <a:off x="3420609" y="2359137"/>
                <a:ext cx="2383292" cy="2383292"/>
              </a:xfrm>
              <a:prstGeom prst="pie">
                <a:avLst>
                  <a:gd name="adj1" fmla="val 0"/>
                  <a:gd name="adj2" fmla="val 10735662"/>
                </a:avLst>
              </a:prstGeom>
              <a:solidFill>
                <a:srgbClr val="7C233E"/>
              </a:solid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V="1">
                <a:off x="3420833" y="2342470"/>
                <a:ext cx="2383292" cy="2383292"/>
              </a:xfrm>
              <a:prstGeom prst="pie">
                <a:avLst>
                  <a:gd name="adj1" fmla="val 0"/>
                  <a:gd name="adj2" fmla="val 10860741"/>
                </a:avLst>
              </a:prstGeom>
              <a:no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5" name="文本框 34"/>
            <p:cNvSpPr txBox="1"/>
            <p:nvPr/>
          </p:nvSpPr>
          <p:spPr>
            <a:xfrm>
              <a:off x="3292951" y="3091342"/>
              <a:ext cx="812800" cy="338554"/>
            </a:xfrm>
            <a:prstGeom prst="rect">
              <a:avLst/>
            </a:prstGeom>
            <a:noFill/>
          </p:spPr>
          <p:txBody>
            <a:bodyPr wrap="square"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工程师</a:t>
              </a:r>
              <a:endParaRPr lang="zh-HK" altLang="en-US" sz="1600" b="1"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083322" y="2567436"/>
              <a:ext cx="1232058" cy="369332"/>
            </a:xfrm>
            <a:prstGeom prst="rect">
              <a:avLst/>
            </a:prstGeom>
            <a:noFill/>
          </p:spPr>
          <p:txBody>
            <a:bodyPr wrap="square" rtlCol="0">
              <a:spAutoFit/>
            </a:bodyPr>
            <a:lstStyle/>
            <a:p>
              <a:pPr algn="ctr"/>
              <a:r>
                <a:rPr lang="zh-CN" altLang="en-US" dirty="0" smtClean="0">
                  <a:solidFill>
                    <a:srgbClr val="7C233E"/>
                  </a:solidFill>
                  <a:latin typeface="微软雅黑" panose="020B0503020204020204" pitchFamily="34" charset="-122"/>
                  <a:ea typeface="微软雅黑" panose="020B0503020204020204" pitchFamily="34" charset="-122"/>
                </a:rPr>
                <a:t>软件</a:t>
              </a:r>
              <a:endParaRPr lang="zh-HK" altLang="en-US" dirty="0">
                <a:solidFill>
                  <a:srgbClr val="7C233E"/>
                </a:solidFill>
                <a:latin typeface="微软雅黑" panose="020B0503020204020204" pitchFamily="34" charset="-122"/>
                <a:ea typeface="微软雅黑" panose="020B0503020204020204" pitchFamily="34" charset="-122"/>
              </a:endParaRPr>
            </a:p>
          </p:txBody>
        </p:sp>
      </p:grpSp>
      <p:sp>
        <p:nvSpPr>
          <p:cNvPr id="70" name="矩形 69"/>
          <p:cNvSpPr/>
          <p:nvPr/>
        </p:nvSpPr>
        <p:spPr>
          <a:xfrm>
            <a:off x="2607196" y="3519696"/>
            <a:ext cx="1850477" cy="830997"/>
          </a:xfrm>
          <a:prstGeom prst="rect">
            <a:avLst/>
          </a:prstGeom>
        </p:spPr>
        <p:txBody>
          <a:bodyPr wrap="square">
            <a:spAutoFit/>
          </a:bodyPr>
          <a:lstStyle/>
          <a:p>
            <a:pPr lvl="0" algn="just"/>
            <a:r>
              <a:rPr lang="zh-CN" altLang="zh-CN" sz="1600" dirty="0"/>
              <a:t>需要选择合适的</a:t>
            </a:r>
            <a:r>
              <a:rPr lang="en-US" altLang="zh-CN" sz="1600" dirty="0"/>
              <a:t>SRGM</a:t>
            </a:r>
            <a:r>
              <a:rPr lang="zh-CN" altLang="zh-CN" sz="1600" dirty="0"/>
              <a:t>来用于自身的软件开发工作</a:t>
            </a:r>
            <a:endParaRPr lang="zh-HK" altLang="zh-HK" sz="1600" dirty="0">
              <a:solidFill>
                <a:srgbClr val="666666"/>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4846323" y="1685853"/>
            <a:ext cx="1341891" cy="1351148"/>
            <a:chOff x="5188770" y="2336983"/>
            <a:chExt cx="1341891" cy="1351148"/>
          </a:xfrm>
        </p:grpSpPr>
        <p:grpSp>
          <p:nvGrpSpPr>
            <p:cNvPr id="31" name="组合 30"/>
            <p:cNvGrpSpPr/>
            <p:nvPr/>
          </p:nvGrpSpPr>
          <p:grpSpPr>
            <a:xfrm flipV="1">
              <a:off x="5188770" y="2336983"/>
              <a:ext cx="1341891" cy="1351148"/>
              <a:chOff x="3420609" y="2342470"/>
              <a:chExt cx="2383516" cy="2399959"/>
            </a:xfrm>
          </p:grpSpPr>
          <p:sp>
            <p:nvSpPr>
              <p:cNvPr id="32" name="饼形 31"/>
              <p:cNvSpPr/>
              <p:nvPr/>
            </p:nvSpPr>
            <p:spPr>
              <a:xfrm>
                <a:off x="3420609" y="2359136"/>
                <a:ext cx="2383292" cy="2383293"/>
              </a:xfrm>
              <a:prstGeom prst="pie">
                <a:avLst>
                  <a:gd name="adj1" fmla="val 0"/>
                  <a:gd name="adj2" fmla="val 10735662"/>
                </a:avLst>
              </a:prstGeom>
              <a:solidFill>
                <a:srgbClr val="7C233E"/>
              </a:solid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dirty="0">
                  <a:solidFill>
                    <a:schemeClr val="tx1"/>
                  </a:solidFill>
                </a:endParaRPr>
              </a:p>
            </p:txBody>
          </p:sp>
          <p:sp>
            <p:nvSpPr>
              <p:cNvPr id="33" name="饼形 32"/>
              <p:cNvSpPr/>
              <p:nvPr/>
            </p:nvSpPr>
            <p:spPr>
              <a:xfrm flipV="1">
                <a:off x="3420833" y="2342470"/>
                <a:ext cx="2383292" cy="2383292"/>
              </a:xfrm>
              <a:prstGeom prst="pie">
                <a:avLst>
                  <a:gd name="adj1" fmla="val 0"/>
                  <a:gd name="adj2" fmla="val 10860741"/>
                </a:avLst>
              </a:prstGeom>
              <a:no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34" name="文本框 33"/>
            <p:cNvSpPr txBox="1"/>
            <p:nvPr/>
          </p:nvSpPr>
          <p:spPr>
            <a:xfrm>
              <a:off x="5453315" y="2583160"/>
              <a:ext cx="812800" cy="338554"/>
            </a:xfrm>
            <a:prstGeom prst="rect">
              <a:avLst/>
            </a:prstGeom>
            <a:noFill/>
          </p:spPr>
          <p:txBody>
            <a:bodyPr wrap="square" rtlCol="0">
              <a:spAutoFit/>
            </a:bodyPr>
            <a:lstStyle/>
            <a:p>
              <a:pPr algn="ctr"/>
              <a:r>
                <a:rPr lang="en-US" altLang="zh-HK" sz="1600" b="1" dirty="0">
                  <a:solidFill>
                    <a:schemeClr val="bg1"/>
                  </a:solidFill>
                  <a:latin typeface="微软雅黑" panose="020B0503020204020204" pitchFamily="34" charset="-122"/>
                  <a:ea typeface="微软雅黑" panose="020B0503020204020204" pitchFamily="34" charset="-122"/>
                </a:rPr>
                <a:t>SRGM</a:t>
              </a:r>
              <a:endParaRPr lang="zh-HK" altLang="en-US" sz="1600" b="1"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5243686" y="3073930"/>
              <a:ext cx="1232058" cy="369332"/>
            </a:xfrm>
            <a:prstGeom prst="rect">
              <a:avLst/>
            </a:prstGeom>
            <a:noFill/>
          </p:spPr>
          <p:txBody>
            <a:bodyPr wrap="square" rtlCol="0">
              <a:spAutoFit/>
            </a:bodyPr>
            <a:lstStyle/>
            <a:p>
              <a:pPr algn="ctr"/>
              <a:r>
                <a:rPr lang="zh-CN" altLang="en-US" dirty="0" smtClean="0">
                  <a:solidFill>
                    <a:srgbClr val="7C233E"/>
                  </a:solidFill>
                  <a:latin typeface="微软雅黑" panose="020B0503020204020204" pitchFamily="34" charset="-122"/>
                  <a:ea typeface="微软雅黑" panose="020B0503020204020204" pitchFamily="34" charset="-122"/>
                </a:rPr>
                <a:t>研究人员</a:t>
              </a:r>
              <a:endParaRPr lang="zh-HK" altLang="en-US" dirty="0">
                <a:solidFill>
                  <a:srgbClr val="7C233E"/>
                </a:solidFill>
                <a:latin typeface="微软雅黑" panose="020B0503020204020204" pitchFamily="34" charset="-122"/>
                <a:ea typeface="微软雅黑" panose="020B0503020204020204" pitchFamily="34" charset="-122"/>
              </a:endParaRPr>
            </a:p>
          </p:txBody>
        </p:sp>
      </p:grpSp>
      <p:sp>
        <p:nvSpPr>
          <p:cNvPr id="71" name="矩形 70"/>
          <p:cNvSpPr/>
          <p:nvPr/>
        </p:nvSpPr>
        <p:spPr>
          <a:xfrm>
            <a:off x="4634282" y="3519696"/>
            <a:ext cx="1896274" cy="1569660"/>
          </a:xfrm>
          <a:prstGeom prst="rect">
            <a:avLst/>
          </a:prstGeom>
        </p:spPr>
        <p:txBody>
          <a:bodyPr wrap="square">
            <a:spAutoFit/>
          </a:bodyPr>
          <a:lstStyle/>
          <a:p>
            <a:pPr lvl="0" algn="just"/>
            <a:r>
              <a:rPr lang="zh-CN" altLang="zh-CN" sz="1600" dirty="0" smtClean="0"/>
              <a:t>研究、创建</a:t>
            </a:r>
            <a:r>
              <a:rPr lang="en-US" altLang="zh-CN" sz="1600" dirty="0" smtClean="0"/>
              <a:t>SRGM</a:t>
            </a:r>
            <a:r>
              <a:rPr lang="zh-CN" altLang="en-US" sz="1600" dirty="0" smtClean="0"/>
              <a:t>的</a:t>
            </a:r>
            <a:r>
              <a:rPr lang="zh-CN" altLang="zh-CN" sz="1600" dirty="0" smtClean="0"/>
              <a:t>工作者。</a:t>
            </a:r>
            <a:r>
              <a:rPr lang="zh-CN" altLang="en-US" sz="1600" dirty="0" smtClean="0"/>
              <a:t>其对</a:t>
            </a:r>
            <a:r>
              <a:rPr lang="zh-CN" altLang="zh-CN" sz="1600" dirty="0" smtClean="0"/>
              <a:t>本</a:t>
            </a:r>
            <a:r>
              <a:rPr lang="zh-CN" altLang="zh-CN" sz="1600" dirty="0"/>
              <a:t>系统的</a:t>
            </a:r>
            <a:r>
              <a:rPr lang="zh-CN" altLang="zh-CN" sz="1600" dirty="0" smtClean="0"/>
              <a:t>要求</a:t>
            </a:r>
            <a:r>
              <a:rPr lang="zh-CN" altLang="en-US" sz="1600" dirty="0" smtClean="0"/>
              <a:t>较高</a:t>
            </a:r>
            <a:r>
              <a:rPr lang="zh-CN" altLang="zh-CN" sz="1600" dirty="0" smtClean="0"/>
              <a:t>，需要</a:t>
            </a:r>
            <a:r>
              <a:rPr lang="zh-CN" altLang="zh-CN" sz="1600" dirty="0"/>
              <a:t>支持导入自己的新模型进行相关的新研究等功能。</a:t>
            </a:r>
            <a:endParaRPr lang="zh-HK" altLang="zh-HK" sz="1600" dirty="0">
              <a:solidFill>
                <a:srgbClr val="666666"/>
              </a:solidFill>
              <a:latin typeface="微软雅黑" panose="020B0503020204020204" pitchFamily="34" charset="-122"/>
              <a:ea typeface="微软雅黑" panose="020B0503020204020204" pitchFamily="34" charset="-122"/>
            </a:endParaRPr>
          </a:p>
        </p:txBody>
      </p:sp>
      <p:sp>
        <p:nvSpPr>
          <p:cNvPr id="95" name="矩形 94"/>
          <p:cNvSpPr/>
          <p:nvPr/>
        </p:nvSpPr>
        <p:spPr>
          <a:xfrm>
            <a:off x="0" y="0"/>
            <a:ext cx="9144000" cy="557154"/>
          </a:xfrm>
          <a:prstGeom prst="rect">
            <a:avLst/>
          </a:prstGeom>
          <a:solidFill>
            <a:srgbClr val="7C23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6" name="矩形 9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98" name="直接连接符 9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25227" y="93911"/>
            <a:ext cx="1280392"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1324496"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a:t>
            </a:r>
            <a:r>
              <a:rPr lang="zh-CN" altLang="en-US" spc="300" dirty="0">
                <a:solidFill>
                  <a:srgbClr val="666666"/>
                </a:solidFill>
                <a:latin typeface="微软雅黑" panose="020B0503020204020204" pitchFamily="34" charset="-122"/>
                <a:ea typeface="微软雅黑" panose="020B0503020204020204" pitchFamily="34" charset="-122"/>
              </a:rPr>
              <a:t>内容</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5" name="文本框 74"/>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404371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技术路线</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预见困难</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进度安排</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54" name="矩形 53"/>
          <p:cNvSpPr/>
          <p:nvPr/>
        </p:nvSpPr>
        <p:spPr>
          <a:xfrm>
            <a:off x="623909" y="793948"/>
            <a:ext cx="1363420" cy="457827"/>
          </a:xfrm>
          <a:prstGeom prst="rect">
            <a:avLst/>
          </a:prstGeom>
          <a:solidFill>
            <a:srgbClr val="7C23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用户特点</a:t>
            </a:r>
            <a:endParaRPr lang="zh-HK" altLang="en-US" b="1" spc="300" dirty="0">
              <a:latin typeface="微软雅黑" panose="020B0503020204020204" pitchFamily="34" charset="-122"/>
              <a:ea typeface="微软雅黑" panose="020B0503020204020204" pitchFamily="34" charset="-122"/>
            </a:endParaRPr>
          </a:p>
        </p:txBody>
      </p:sp>
      <p:grpSp>
        <p:nvGrpSpPr>
          <p:cNvPr id="55" name="组合 54"/>
          <p:cNvGrpSpPr/>
          <p:nvPr/>
        </p:nvGrpSpPr>
        <p:grpSpPr>
          <a:xfrm>
            <a:off x="7108539" y="1685026"/>
            <a:ext cx="1391518" cy="1351148"/>
            <a:chOff x="3028406" y="2336983"/>
            <a:chExt cx="1341891" cy="1351148"/>
          </a:xfrm>
        </p:grpSpPr>
        <p:grpSp>
          <p:nvGrpSpPr>
            <p:cNvPr id="56" name="组合 55"/>
            <p:cNvGrpSpPr/>
            <p:nvPr/>
          </p:nvGrpSpPr>
          <p:grpSpPr>
            <a:xfrm>
              <a:off x="3028406" y="2336983"/>
              <a:ext cx="1341891" cy="1351148"/>
              <a:chOff x="3420609" y="2342470"/>
              <a:chExt cx="2383516" cy="2399959"/>
            </a:xfrm>
          </p:grpSpPr>
          <p:sp>
            <p:nvSpPr>
              <p:cNvPr id="62" name="饼形 61"/>
              <p:cNvSpPr/>
              <p:nvPr/>
            </p:nvSpPr>
            <p:spPr>
              <a:xfrm>
                <a:off x="3420609" y="2359137"/>
                <a:ext cx="2383292" cy="2383292"/>
              </a:xfrm>
              <a:prstGeom prst="pie">
                <a:avLst>
                  <a:gd name="adj1" fmla="val 0"/>
                  <a:gd name="adj2" fmla="val 10735662"/>
                </a:avLst>
              </a:prstGeom>
              <a:solidFill>
                <a:srgbClr val="7C233E"/>
              </a:solid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64" name="饼形 63"/>
              <p:cNvSpPr/>
              <p:nvPr/>
            </p:nvSpPr>
            <p:spPr>
              <a:xfrm flipV="1">
                <a:off x="3420833" y="2342470"/>
                <a:ext cx="2383292" cy="2383292"/>
              </a:xfrm>
              <a:prstGeom prst="pie">
                <a:avLst>
                  <a:gd name="adj1" fmla="val 0"/>
                  <a:gd name="adj2" fmla="val 10860741"/>
                </a:avLst>
              </a:prstGeom>
              <a:noFill/>
              <a:ln w="28575">
                <a:solidFill>
                  <a:srgbClr val="7C23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grpSp>
        <p:sp>
          <p:nvSpPr>
            <p:cNvPr id="58" name="文本框 57"/>
            <p:cNvSpPr txBox="1"/>
            <p:nvPr/>
          </p:nvSpPr>
          <p:spPr>
            <a:xfrm>
              <a:off x="3292951" y="3091342"/>
              <a:ext cx="812800" cy="315923"/>
            </a:xfrm>
            <a:prstGeom prst="rect">
              <a:avLst/>
            </a:prstGeom>
            <a:noFill/>
          </p:spPr>
          <p:txBody>
            <a:bodyPr wrap="square" rtlCol="0">
              <a:spAutoFit/>
            </a:bodyPr>
            <a:lstStyle/>
            <a:p>
              <a:pPr algn="ctr"/>
              <a:r>
                <a:rPr lang="zh-CN" altLang="en-US" sz="1600" b="1" dirty="0" smtClean="0">
                  <a:solidFill>
                    <a:schemeClr val="bg1"/>
                  </a:solidFill>
                  <a:latin typeface="微软雅黑" panose="020B0503020204020204" pitchFamily="34" charset="-122"/>
                  <a:ea typeface="微软雅黑" panose="020B0503020204020204" pitchFamily="34" charset="-122"/>
                </a:rPr>
                <a:t>管理员</a:t>
              </a:r>
              <a:endParaRPr lang="zh-HK" altLang="en-US" sz="1600" b="1" dirty="0">
                <a:solidFill>
                  <a:schemeClr val="bg1"/>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3083322" y="2567436"/>
              <a:ext cx="1232058" cy="344643"/>
            </a:xfrm>
            <a:prstGeom prst="rect">
              <a:avLst/>
            </a:prstGeom>
            <a:noFill/>
          </p:spPr>
          <p:txBody>
            <a:bodyPr wrap="square" rtlCol="0">
              <a:spAutoFit/>
            </a:bodyPr>
            <a:lstStyle/>
            <a:p>
              <a:pPr algn="ctr"/>
              <a:r>
                <a:rPr lang="zh-CN" altLang="en-US" dirty="0" smtClean="0">
                  <a:solidFill>
                    <a:srgbClr val="7C233E"/>
                  </a:solidFill>
                  <a:latin typeface="微软雅黑" panose="020B0503020204020204" pitchFamily="34" charset="-122"/>
                  <a:ea typeface="微软雅黑" panose="020B0503020204020204" pitchFamily="34" charset="-122"/>
                </a:rPr>
                <a:t>系统</a:t>
              </a:r>
              <a:endParaRPr lang="zh-HK" altLang="en-US" dirty="0">
                <a:solidFill>
                  <a:srgbClr val="7C233E"/>
                </a:solidFill>
                <a:latin typeface="微软雅黑" panose="020B0503020204020204" pitchFamily="34" charset="-122"/>
                <a:ea typeface="微软雅黑" panose="020B0503020204020204" pitchFamily="34" charset="-122"/>
              </a:endParaRPr>
            </a:p>
          </p:txBody>
        </p:sp>
      </p:grpSp>
      <p:sp>
        <p:nvSpPr>
          <p:cNvPr id="66" name="矩形 65"/>
          <p:cNvSpPr/>
          <p:nvPr/>
        </p:nvSpPr>
        <p:spPr>
          <a:xfrm>
            <a:off x="6771387" y="3519696"/>
            <a:ext cx="1992145" cy="584775"/>
          </a:xfrm>
          <a:prstGeom prst="rect">
            <a:avLst/>
          </a:prstGeom>
        </p:spPr>
        <p:txBody>
          <a:bodyPr wrap="square">
            <a:spAutoFit/>
          </a:bodyPr>
          <a:lstStyle/>
          <a:p>
            <a:pPr lvl="0" algn="just"/>
            <a:r>
              <a:rPr lang="zh-CN" altLang="zh-CN" sz="1600" dirty="0"/>
              <a:t>管理本评测系统的人员。</a:t>
            </a:r>
            <a:endParaRPr lang="zh-HK" altLang="zh-HK" sz="16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280400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down)">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1"/>
                                        </p:tgtEl>
                                        <p:attrNameLst>
                                          <p:attrName>style.visibility</p:attrName>
                                        </p:attrNameLst>
                                      </p:cBhvr>
                                      <p:to>
                                        <p:strVal val="visible"/>
                                      </p:to>
                                    </p:set>
                                    <p:animEffect transition="in" filter="wipe(down)">
                                      <p:cBhvr>
                                        <p:cTn id="32" dur="500"/>
                                        <p:tgtEl>
                                          <p:spTgt spid="7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fade">
                                      <p:cBhvr>
                                        <p:cTn id="37" dur="500"/>
                                        <p:tgtEl>
                                          <p:spTgt spid="5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wipe(down)">
                                      <p:cBhvr>
                                        <p:cTn id="4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70" grpId="0"/>
      <p:bldP spid="71" grpId="0"/>
      <p:bldP spid="66" grpId="0"/>
    </p:bldLst>
  </p:timing>
</p:sld>
</file>

<file path=ppt/theme/theme1.xml><?xml version="1.0" encoding="utf-8"?>
<a:theme xmlns:a="http://schemas.openxmlformats.org/drawingml/2006/main" name="第一PPT模板网-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模板网-WWW.1PPT.COM ">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779</TotalTime>
  <Words>1683</Words>
  <Application>Microsoft Office PowerPoint</Application>
  <PresentationFormat>全屏显示(4:3)</PresentationFormat>
  <Paragraphs>461</Paragraphs>
  <Slides>29</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2</vt:i4>
      </vt:variant>
      <vt:variant>
        <vt:lpstr>幻灯片标题</vt:lpstr>
      </vt:variant>
      <vt:variant>
        <vt:i4>29</vt:i4>
      </vt:variant>
    </vt:vector>
  </HeadingPairs>
  <TitlesOfParts>
    <vt:vector size="42" baseType="lpstr">
      <vt:lpstr>Adobe 仿宋 Std R</vt:lpstr>
      <vt:lpstr>新細明體</vt:lpstr>
      <vt:lpstr>华文琥珀</vt:lpstr>
      <vt:lpstr>宋体</vt:lpstr>
      <vt:lpstr>微软雅黑</vt:lpstr>
      <vt:lpstr>Arial</vt:lpstr>
      <vt:lpstr>Calibri</vt:lpstr>
      <vt:lpstr>Calibri Light</vt:lpstr>
      <vt:lpstr>Times New Roman</vt:lpstr>
      <vt:lpstr>第一PPT模板网-WWW.1PPT.COM</vt:lpstr>
      <vt:lpstr>第一PPT模板网-WWW.1PPT.COM </vt:lpstr>
      <vt:lpstr>Equation.DSMT4</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第一PPT模板网-WWW.1PPT.COM</dc:subject>
  <dc:creator>第一PPT模板网-WWW.1PPT.COM</dc:creator>
  <dc:description>第一PPT模板网-WWW.1PPT.COM</dc:description>
  <cp:lastModifiedBy>JR</cp:lastModifiedBy>
  <cp:revision>456</cp:revision>
  <dcterms:created xsi:type="dcterms:W3CDTF">2015-02-19T23:46:49Z</dcterms:created>
  <dcterms:modified xsi:type="dcterms:W3CDTF">2016-11-18T14:46:31Z</dcterms:modified>
</cp:coreProperties>
</file>