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0101"/>
    <a:srgbClr val="BE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4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cid:image015.png@01D9F160.76123740" TargetMode="External"/><Relationship Id="rId18" Type="http://schemas.microsoft.com/office/2007/relationships/hdphoto" Target="../media/hdphoto1.wdp"/><Relationship Id="rId3" Type="http://schemas.openxmlformats.org/officeDocument/2006/relationships/image" Target="cid:image001.png@01D9F15E.1C2EF6C0" TargetMode="External"/><Relationship Id="rId21" Type="http://schemas.openxmlformats.org/officeDocument/2006/relationships/image" Target="../media/image15.png"/><Relationship Id="rId7" Type="http://schemas.openxmlformats.org/officeDocument/2006/relationships/image" Target="cid:image008.png@01D9F160.76123740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4.png"/><Relationship Id="rId2" Type="http://schemas.openxmlformats.org/officeDocument/2006/relationships/image" Target="../media/image6.png"/><Relationship Id="rId16" Type="http://schemas.openxmlformats.org/officeDocument/2006/relationships/image" Target="../media/image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cid:image012.jpg@01D9F160.76123740" TargetMode="External"/><Relationship Id="rId5" Type="http://schemas.openxmlformats.org/officeDocument/2006/relationships/image" Target="cid:image003.jpg@01D9F160.76123740" TargetMode="External"/><Relationship Id="rId15" Type="http://schemas.openxmlformats.org/officeDocument/2006/relationships/image" Target="cid:image005.png@01D9FAD9.5EA6D7A0" TargetMode="External"/><Relationship Id="rId10" Type="http://schemas.openxmlformats.org/officeDocument/2006/relationships/image" Target="../media/image10.jpeg"/><Relationship Id="rId19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cid:image009.jpg@01D9F160.76123740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947F531-A93A-89B0-1E6A-44ED6F55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>
                <a:latin typeface="FoundryGridnikW03-ExtraBold" panose="02000000000000000000" pitchFamily="2" charset="0"/>
              </a:rPr>
              <a:t>Projeto de Informática – Projeto empresa (2023/2024)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1C32F-27F7-967E-7CAD-DCB3FDA4D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pt-PT" dirty="0" err="1">
                <a:latin typeface="FoundryGridnik" pitchFamily="50" charset="0"/>
              </a:rPr>
              <a:t>Hub</a:t>
            </a:r>
            <a:r>
              <a:rPr lang="pt-PT" dirty="0">
                <a:latin typeface="FoundryGridnik" pitchFamily="50" charset="0"/>
              </a:rPr>
              <a:t> </a:t>
            </a:r>
            <a:r>
              <a:rPr lang="pt-PT" dirty="0" err="1">
                <a:latin typeface="FoundryGridnik" pitchFamily="50" charset="0"/>
              </a:rPr>
              <a:t>Gverreiro</a:t>
            </a:r>
            <a:r>
              <a:rPr lang="pt-PT" dirty="0">
                <a:latin typeface="FoundryGridnik" pitchFamily="50" charset="0"/>
              </a:rPr>
              <a:t> – SC Braga</a:t>
            </a:r>
          </a:p>
        </p:txBody>
      </p:sp>
      <p:pic>
        <p:nvPicPr>
          <p:cNvPr id="8" name="Imagem 7" descr="Uma imagem contendo ponte&#10;&#10;Descrição gerada automaticamente">
            <a:extLst>
              <a:ext uri="{FF2B5EF4-FFF2-40B4-BE49-F238E27FC236}">
                <a16:creationId xmlns:a16="http://schemas.microsoft.com/office/drawing/2014/main" id="{79AABF23-8A0B-2C41-8A7C-552C19B32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" b="22872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7A70A936-E211-85C8-57DF-C3567D13C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2745" y="5904567"/>
            <a:ext cx="1914370" cy="10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09D7-0579-94E5-31D2-9E2BACC3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89" y="725951"/>
            <a:ext cx="10325000" cy="14424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FoundryGridnikW03-ExtraBold" panose="02000000000000000000" pitchFamily="2" charset="0"/>
              </a:rPr>
              <a:t>Âmbito do sistema e principais desafios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CB2B83-687D-8BF5-F29A-4DE3F9CB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43" y="77014"/>
            <a:ext cx="2446729" cy="13701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058043-D147-BB83-2595-E35F6812D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2717" l="10000" r="90000">
                        <a14:foregroundMark x1="29022" y1="8804" x2="37826" y2="7935"/>
                        <a14:foregroundMark x1="37826" y1="7935" x2="37826" y2="7935"/>
                        <a14:foregroundMark x1="47500" y1="7174" x2="52500" y2="5000"/>
                        <a14:foregroundMark x1="59457" y1="40109" x2="60326" y2="72174"/>
                        <a14:foregroundMark x1="60326" y1="72174" x2="55870" y2="86522"/>
                        <a14:foregroundMark x1="55870" y1="86522" x2="54891" y2="88043"/>
                        <a14:foregroundMark x1="56196" y1="38370" x2="52717" y2="84130"/>
                        <a14:foregroundMark x1="69565" y1="36630" x2="73696" y2="68043"/>
                        <a14:foregroundMark x1="73696" y1="68043" x2="73370" y2="71522"/>
                        <a14:foregroundMark x1="66957" y1="34565" x2="67283" y2="34674"/>
                        <a14:foregroundMark x1="56739" y1="91739" x2="42826" y2="92717"/>
                        <a14:foregroundMark x1="42826" y1="92717" x2="41087" y2="92391"/>
                        <a14:foregroundMark x1="60652" y1="90435" x2="74565" y2="79457"/>
                        <a14:foregroundMark x1="74565" y1="79457" x2="74919" y2="78941"/>
                        <a14:foregroundMark x1="75000" y1="54130" x2="73261" y2="34457"/>
                        <a14:foregroundMark x1="66196" y1="35652" x2="50326" y2="34674"/>
                        <a14:backgroundMark x1="75761" y1="77935" x2="75761" y2="77935"/>
                        <a14:backgroundMark x1="75978" y1="77826" x2="75978" y2="77826"/>
                        <a14:backgroundMark x1="75978" y1="77717" x2="75435" y2="79130"/>
                        <a14:backgroundMark x1="53261" y1="95870" x2="49130" y2="95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1880" y="0"/>
            <a:ext cx="970120" cy="970120"/>
          </a:xfrm>
          <a:prstGeom prst="rect">
            <a:avLst/>
          </a:prstGeom>
        </p:spPr>
      </p:pic>
      <p:pic>
        <p:nvPicPr>
          <p:cNvPr id="19" name="Imagem 18" descr="Uma imagem com texto, captura de ecrã, Sistema operativo&#10;&#10;Descrição gerada automaticamente">
            <a:extLst>
              <a:ext uri="{FF2B5EF4-FFF2-40B4-BE49-F238E27FC236}">
                <a16:creationId xmlns:a16="http://schemas.microsoft.com/office/drawing/2014/main" id="{94B055DA-DB0E-3327-E7A0-7FA14C5D7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14" y="2168414"/>
            <a:ext cx="9189571" cy="41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4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E79E9-4217-20FB-F07E-9E368629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33" y="725950"/>
            <a:ext cx="10325000" cy="14424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FoundryGridnikW03-ExtraBold" panose="02000000000000000000" pitchFamily="2" charset="0"/>
              </a:rPr>
              <a:t>Descrição da 2º componente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4CAD8-CCBA-35F8-B8AA-04629C4B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Documentação extensa do projeto:</a:t>
            </a:r>
          </a:p>
          <a:p>
            <a:pPr lvl="1"/>
            <a:r>
              <a:rPr lang="pt-PT" dirty="0"/>
              <a:t>Guia de utilização das </a:t>
            </a:r>
            <a:r>
              <a:rPr lang="pt-PT" dirty="0" err="1"/>
              <a:t>dashboards</a:t>
            </a:r>
            <a:r>
              <a:rPr lang="pt-PT" dirty="0"/>
              <a:t> do </a:t>
            </a:r>
            <a:r>
              <a:rPr lang="pt-PT" dirty="0" err="1"/>
              <a:t>PowerBi</a:t>
            </a:r>
            <a:endParaRPr lang="pt-PT" dirty="0"/>
          </a:p>
          <a:p>
            <a:pPr lvl="1"/>
            <a:r>
              <a:rPr lang="pt-PT" dirty="0"/>
              <a:t>Guia de configuração</a:t>
            </a:r>
          </a:p>
          <a:p>
            <a:pPr lvl="1"/>
            <a:r>
              <a:rPr lang="pt-PT" dirty="0"/>
              <a:t>Guia de instalação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9D052-0C8C-3855-4C1E-373D9E14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643" y="77014"/>
            <a:ext cx="2446729" cy="13701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F0DEDC-697A-60A4-A476-831645DED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2717" l="10000" r="90000">
                        <a14:foregroundMark x1="29022" y1="8804" x2="37826" y2="7935"/>
                        <a14:foregroundMark x1="37826" y1="7935" x2="37826" y2="7935"/>
                        <a14:foregroundMark x1="47500" y1="7174" x2="52500" y2="5000"/>
                        <a14:foregroundMark x1="59457" y1="40109" x2="60326" y2="72174"/>
                        <a14:foregroundMark x1="60326" y1="72174" x2="55870" y2="86522"/>
                        <a14:foregroundMark x1="55870" y1="86522" x2="54891" y2="88043"/>
                        <a14:foregroundMark x1="56196" y1="38370" x2="52717" y2="84130"/>
                        <a14:foregroundMark x1="69565" y1="36630" x2="73696" y2="68043"/>
                        <a14:foregroundMark x1="73696" y1="68043" x2="73370" y2="71522"/>
                        <a14:foregroundMark x1="66957" y1="34565" x2="67283" y2="34674"/>
                        <a14:foregroundMark x1="56739" y1="91739" x2="42826" y2="92717"/>
                        <a14:foregroundMark x1="42826" y1="92717" x2="41087" y2="92391"/>
                        <a14:foregroundMark x1="60652" y1="90435" x2="74565" y2="79457"/>
                        <a14:foregroundMark x1="74565" y1="79457" x2="74919" y2="78941"/>
                        <a14:foregroundMark x1="75000" y1="54130" x2="73261" y2="34457"/>
                        <a14:foregroundMark x1="66196" y1="35652" x2="50326" y2="34674"/>
                        <a14:backgroundMark x1="75761" y1="77935" x2="75761" y2="77935"/>
                        <a14:backgroundMark x1="75978" y1="77826" x2="75978" y2="77826"/>
                        <a14:backgroundMark x1="75978" y1="77717" x2="75435" y2="79130"/>
                        <a14:backgroundMark x1="53261" y1="95870" x2="49130" y2="95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1880" y="0"/>
            <a:ext cx="970120" cy="9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C6A05481-9922-C029-D1A6-3847CEF88447}"/>
              </a:ext>
            </a:extLst>
          </p:cNvPr>
          <p:cNvSpPr/>
          <p:nvPr/>
        </p:nvSpPr>
        <p:spPr>
          <a:xfrm>
            <a:off x="7960697" y="3802385"/>
            <a:ext cx="2494475" cy="807571"/>
          </a:xfrm>
          <a:prstGeom prst="rightArrow">
            <a:avLst/>
          </a:prstGeom>
          <a:solidFill>
            <a:srgbClr val="6B01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367FC1A-DA8F-6D3E-62B5-ADC0344DB761}"/>
              </a:ext>
            </a:extLst>
          </p:cNvPr>
          <p:cNvSpPr/>
          <p:nvPr/>
        </p:nvSpPr>
        <p:spPr>
          <a:xfrm>
            <a:off x="6172430" y="2629650"/>
            <a:ext cx="1714501" cy="3241302"/>
          </a:xfrm>
          <a:prstGeom prst="roundRect">
            <a:avLst>
              <a:gd name="adj" fmla="val 9872"/>
            </a:avLst>
          </a:prstGeom>
          <a:solidFill>
            <a:srgbClr val="6B01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FC86A07-9007-303C-4597-1C08C63E340B}"/>
              </a:ext>
            </a:extLst>
          </p:cNvPr>
          <p:cNvSpPr/>
          <p:nvPr/>
        </p:nvSpPr>
        <p:spPr>
          <a:xfrm>
            <a:off x="2743563" y="2643175"/>
            <a:ext cx="3166775" cy="3241302"/>
          </a:xfrm>
          <a:prstGeom prst="roundRect">
            <a:avLst>
              <a:gd name="adj" fmla="val 9872"/>
            </a:avLst>
          </a:prstGeom>
          <a:solidFill>
            <a:srgbClr val="6B01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CD9AE7E-6253-5334-5DB4-129DEFF6C43D}"/>
              </a:ext>
            </a:extLst>
          </p:cNvPr>
          <p:cNvSpPr/>
          <p:nvPr/>
        </p:nvSpPr>
        <p:spPr>
          <a:xfrm>
            <a:off x="732915" y="2628975"/>
            <a:ext cx="1714501" cy="3241302"/>
          </a:xfrm>
          <a:prstGeom prst="roundRect">
            <a:avLst>
              <a:gd name="adj" fmla="val 9872"/>
            </a:avLst>
          </a:prstGeom>
          <a:solidFill>
            <a:srgbClr val="6B01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89A762-1759-1891-AA72-6C978218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83" y="729658"/>
            <a:ext cx="10325000" cy="14424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FoundryGridnikW03-ExtraBold" panose="02000000000000000000" pitchFamily="2" charset="0"/>
              </a:rPr>
              <a:t>Constituição da equipa e contactos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3FFA128-9C3A-62ED-82B8-E43406FF52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9" y="311558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Profile">
            <a:extLst>
              <a:ext uri="{FF2B5EF4-FFF2-40B4-BE49-F238E27FC236}">
                <a16:creationId xmlns:a16="http://schemas.microsoft.com/office/drawing/2014/main" id="{FD30447C-14ED-AC8B-11AE-8BDFBDE60B17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169" y="3144118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6F7C15-2FBC-D5FA-845E-4F528658F080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02" y="4439399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View full-sized avatar">
            <a:extLst>
              <a:ext uri="{FF2B5EF4-FFF2-40B4-BE49-F238E27FC236}">
                <a16:creationId xmlns:a16="http://schemas.microsoft.com/office/drawing/2014/main" id="{A6F2AAA5-1AAB-F3E5-00A0-E17CBC92D433}"/>
              </a:ext>
            </a:extLst>
          </p:cNvPr>
          <p:cNvPicPr/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71" y="311558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18C34B5-168E-4BA6-739C-43D0540668F6}"/>
              </a:ext>
            </a:extLst>
          </p:cNvPr>
          <p:cNvPicPr/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64" y="3129780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9FBB15-029F-1632-AA2C-9ACDBA5E27E4}"/>
              </a:ext>
            </a:extLst>
          </p:cNvPr>
          <p:cNvPicPr/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92" y="4439399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7C314C-11DD-78FE-57B0-8FC7F7F26231}"/>
              </a:ext>
            </a:extLst>
          </p:cNvPr>
          <p:cNvPicPr/>
          <p:nvPr/>
        </p:nvPicPr>
        <p:blipFill rotWithShape="1"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r="24254"/>
          <a:stretch>
            <a:fillRect/>
          </a:stretch>
        </p:blipFill>
        <p:spPr bwMode="auto">
          <a:xfrm>
            <a:off x="6583219" y="4416954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2D681B-3672-EA67-A4AF-EC363C087155}"/>
              </a:ext>
            </a:extLst>
          </p:cNvPr>
          <p:cNvSpPr txBox="1"/>
          <p:nvPr/>
        </p:nvSpPr>
        <p:spPr>
          <a:xfrm>
            <a:off x="705108" y="4044671"/>
            <a:ext cx="17145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Gon</a:t>
            </a:r>
            <a:r>
              <a:rPr lang="pt-PT" sz="800" b="1" dirty="0">
                <a:solidFill>
                  <a:schemeClr val="bg1"/>
                </a:solidFill>
                <a:latin typeface="+mj-lt"/>
              </a:rPr>
              <a:t>ç</a:t>
            </a:r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alo Braz</a:t>
            </a:r>
          </a:p>
          <a:p>
            <a:pPr algn="ctr"/>
            <a:r>
              <a:rPr lang="pt-PT" sz="800" dirty="0">
                <a:solidFill>
                  <a:schemeClr val="bg1"/>
                </a:solidFill>
                <a:latin typeface="FoundryGridnik" pitchFamily="50" charset="0"/>
              </a:rPr>
              <a:t>a93178@alunos.uminho.pt </a:t>
            </a:r>
          </a:p>
          <a:p>
            <a:r>
              <a:rPr lang="pt-PT" dirty="0">
                <a:solidFill>
                  <a:schemeClr val="bg1"/>
                </a:solidFill>
              </a:rPr>
              <a:t> </a:t>
            </a:r>
          </a:p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130288-4220-BAF9-973F-50278FC1C355}"/>
              </a:ext>
            </a:extLst>
          </p:cNvPr>
          <p:cNvSpPr txBox="1"/>
          <p:nvPr/>
        </p:nvSpPr>
        <p:spPr>
          <a:xfrm>
            <a:off x="4205909" y="4044118"/>
            <a:ext cx="171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" b="1" dirty="0">
                <a:solidFill>
                  <a:schemeClr val="bg1"/>
                </a:solidFill>
                <a:latin typeface="+mj-lt"/>
              </a:rPr>
              <a:t>Simão</a:t>
            </a:r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 Cunha</a:t>
            </a:r>
          </a:p>
          <a:p>
            <a:pPr algn="ctr"/>
            <a:r>
              <a:rPr lang="pt-PT" sz="800" dirty="0">
                <a:solidFill>
                  <a:schemeClr val="bg1"/>
                </a:solidFill>
                <a:latin typeface="FoundryGridnik" pitchFamily="50" charset="0"/>
              </a:rPr>
              <a:t>a93262@alunos.uminho.pt </a:t>
            </a:r>
          </a:p>
          <a:p>
            <a:pPr algn="ctr"/>
            <a:endParaRPr lang="pt-PT" sz="800" dirty="0">
              <a:latin typeface="FoundryGridnik" pitchFamily="50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4CFF98-90EB-D2A3-E2DD-747DE574BE57}"/>
              </a:ext>
            </a:extLst>
          </p:cNvPr>
          <p:cNvSpPr txBox="1"/>
          <p:nvPr/>
        </p:nvSpPr>
        <p:spPr>
          <a:xfrm>
            <a:off x="705108" y="5339399"/>
            <a:ext cx="1714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Tiago Silva</a:t>
            </a:r>
          </a:p>
          <a:p>
            <a:pPr algn="ctr"/>
            <a:r>
              <a:rPr lang="pt-PT" sz="800" dirty="0">
                <a:solidFill>
                  <a:schemeClr val="bg1"/>
                </a:solidFill>
                <a:latin typeface="FoundryGridnik" pitchFamily="50" charset="0"/>
              </a:rPr>
              <a:t>a93277@alunos.uminho.pt </a:t>
            </a:r>
          </a:p>
          <a:p>
            <a:pPr algn="ctr"/>
            <a:r>
              <a:rPr lang="pt-PT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955CF6-E0FA-B0DC-0D27-78D21536E6D0}"/>
              </a:ext>
            </a:extLst>
          </p:cNvPr>
          <p:cNvSpPr txBox="1"/>
          <p:nvPr/>
        </p:nvSpPr>
        <p:spPr>
          <a:xfrm>
            <a:off x="6181228" y="4044670"/>
            <a:ext cx="1714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" b="1" dirty="0">
                <a:solidFill>
                  <a:schemeClr val="bg1"/>
                </a:solidFill>
                <a:latin typeface="+mj-lt"/>
              </a:rPr>
              <a:t>Gonçalo</a:t>
            </a:r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 Pereira</a:t>
            </a:r>
          </a:p>
          <a:p>
            <a:pPr algn="ctr"/>
            <a:r>
              <a:rPr lang="pt-PT" sz="800" dirty="0">
                <a:solidFill>
                  <a:schemeClr val="bg1"/>
                </a:solidFill>
                <a:latin typeface="FoundryGridnik" pitchFamily="50" charset="0"/>
              </a:rPr>
              <a:t>a93168@alunos.uminho.pt </a:t>
            </a:r>
          </a:p>
          <a:p>
            <a:endParaRPr lang="pt-PT" sz="1400" dirty="0">
              <a:latin typeface="FoundryGridnik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79E7DE0-6E02-3C50-3AC4-AA3BB02BFFA0}"/>
              </a:ext>
            </a:extLst>
          </p:cNvPr>
          <p:cNvSpPr txBox="1"/>
          <p:nvPr/>
        </p:nvSpPr>
        <p:spPr>
          <a:xfrm>
            <a:off x="2710474" y="4044670"/>
            <a:ext cx="1787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Marisa Soares</a:t>
            </a:r>
          </a:p>
          <a:p>
            <a:pPr algn="ctr"/>
            <a:r>
              <a:rPr lang="pt-PT" sz="800" dirty="0">
                <a:solidFill>
                  <a:schemeClr val="bg1"/>
                </a:solidFill>
                <a:latin typeface="FoundryGridnik" pitchFamily="50" charset="0"/>
              </a:rPr>
              <a:t>pg50643@alunos.uminho.pt </a:t>
            </a:r>
          </a:p>
          <a:p>
            <a:endParaRPr lang="pt-PT" sz="1400" dirty="0">
              <a:latin typeface="FoundryGridnik" pitchFamily="50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502076-0D7D-CC6C-80E7-3F7727C9A522}"/>
              </a:ext>
            </a:extLst>
          </p:cNvPr>
          <p:cNvSpPr txBox="1"/>
          <p:nvPr/>
        </p:nvSpPr>
        <p:spPr>
          <a:xfrm>
            <a:off x="3441065" y="5346813"/>
            <a:ext cx="1771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00" b="1" dirty="0">
                <a:solidFill>
                  <a:schemeClr val="bg1"/>
                </a:solidFill>
                <a:latin typeface="FoundryGridnik" pitchFamily="50" charset="0"/>
              </a:rPr>
              <a:t>Hugo Fernandes</a:t>
            </a:r>
            <a:r>
              <a:rPr lang="pt-PT" sz="800" b="1" dirty="0">
                <a:solidFill>
                  <a:schemeClr val="bg1"/>
                </a:solidFill>
                <a:latin typeface="FoundryGridnik" pitchFamily="50" charset="0"/>
              </a:rPr>
              <a:t> </a:t>
            </a:r>
            <a:r>
              <a:rPr lang="pl-PL" sz="800" dirty="0">
                <a:solidFill>
                  <a:schemeClr val="bg1"/>
                </a:solidFill>
                <a:latin typeface="FoundryGridnik" pitchFamily="50" charset="0"/>
              </a:rPr>
              <a:t>pg50419@alunos.uminho.pt</a:t>
            </a:r>
            <a:r>
              <a:rPr lang="pt-PT" sz="800" dirty="0">
                <a:solidFill>
                  <a:schemeClr val="bg1"/>
                </a:solidFill>
                <a:latin typeface="FoundryGridnik" pitchFamily="50" charset="0"/>
              </a:rPr>
              <a:t> </a:t>
            </a:r>
            <a:endParaRPr lang="pl-PL" sz="800" dirty="0">
              <a:solidFill>
                <a:schemeClr val="bg1"/>
              </a:solidFill>
              <a:latin typeface="FoundryGridnik" pitchFamily="50" charset="0"/>
            </a:endParaRPr>
          </a:p>
          <a:p>
            <a:endParaRPr lang="pl-PL" sz="1400" dirty="0">
              <a:latin typeface="FoundryGridnik" pitchFamily="50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1C5D506-7ADD-6AC9-D21B-283EFD197F7D}"/>
              </a:ext>
            </a:extLst>
          </p:cNvPr>
          <p:cNvSpPr txBox="1"/>
          <p:nvPr/>
        </p:nvSpPr>
        <p:spPr>
          <a:xfrm>
            <a:off x="5998237" y="5346044"/>
            <a:ext cx="2080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b="1" dirty="0">
                <a:solidFill>
                  <a:schemeClr val="bg1"/>
                </a:solidFill>
                <a:latin typeface="FoundryGridnik" pitchFamily="50" charset="0"/>
              </a:rPr>
              <a:t>David Duarte</a:t>
            </a:r>
          </a:p>
          <a:p>
            <a:pPr algn="ctr"/>
            <a:r>
              <a:rPr lang="sv-SE" sz="800" dirty="0">
                <a:solidFill>
                  <a:schemeClr val="bg1"/>
                </a:solidFill>
                <a:latin typeface="FoundryGridnik" pitchFamily="50" charset="0"/>
              </a:rPr>
              <a:t>pg50315@alunos.uminho.pt   </a:t>
            </a:r>
          </a:p>
          <a:p>
            <a:endParaRPr lang="sv-SE" sz="1400" dirty="0">
              <a:latin typeface="FoundryGridnik" pitchFamily="50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8F4E8F-D3EC-676D-1E67-E910F9C1DD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25643" y="77014"/>
            <a:ext cx="2446729" cy="13701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5FF5A71-AC30-94D1-A0A8-BA5EDD3429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000" b="92717" l="10000" r="90000">
                        <a14:foregroundMark x1="29022" y1="8804" x2="37826" y2="7935"/>
                        <a14:foregroundMark x1="37826" y1="7935" x2="37826" y2="7935"/>
                        <a14:foregroundMark x1="47500" y1="7174" x2="52500" y2="5000"/>
                        <a14:foregroundMark x1="59457" y1="40109" x2="60326" y2="72174"/>
                        <a14:foregroundMark x1="60326" y1="72174" x2="55870" y2="86522"/>
                        <a14:foregroundMark x1="55870" y1="86522" x2="54891" y2="88043"/>
                        <a14:foregroundMark x1="56196" y1="38370" x2="52717" y2="84130"/>
                        <a14:foregroundMark x1="69565" y1="36630" x2="73696" y2="68043"/>
                        <a14:foregroundMark x1="73696" y1="68043" x2="73370" y2="71522"/>
                        <a14:foregroundMark x1="66957" y1="34565" x2="67283" y2="34674"/>
                        <a14:foregroundMark x1="56739" y1="91739" x2="42826" y2="92717"/>
                        <a14:foregroundMark x1="42826" y1="92717" x2="41087" y2="92391"/>
                        <a14:foregroundMark x1="60652" y1="90435" x2="74565" y2="79457"/>
                        <a14:foregroundMark x1="74565" y1="79457" x2="74919" y2="78941"/>
                        <a14:foregroundMark x1="75000" y1="54130" x2="73261" y2="34457"/>
                        <a14:foregroundMark x1="66196" y1="35652" x2="50326" y2="34674"/>
                        <a14:backgroundMark x1="75761" y1="77935" x2="75761" y2="77935"/>
                        <a14:backgroundMark x1="75978" y1="77826" x2="75978" y2="77826"/>
                        <a14:backgroundMark x1="75978" y1="77717" x2="75435" y2="79130"/>
                        <a14:backgroundMark x1="53261" y1="95870" x2="49130" y2="95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1880" y="0"/>
            <a:ext cx="970120" cy="97012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9BE728-547B-135E-D6DA-8427F58254AC}"/>
              </a:ext>
            </a:extLst>
          </p:cNvPr>
          <p:cNvSpPr txBox="1"/>
          <p:nvPr/>
        </p:nvSpPr>
        <p:spPr>
          <a:xfrm>
            <a:off x="397540" y="2759969"/>
            <a:ext cx="238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latin typeface="FoundryGridnik" pitchFamily="50" charset="0"/>
              </a:rPr>
              <a:t>API </a:t>
            </a:r>
            <a:r>
              <a:rPr lang="pt-PT" sz="1100" b="1" dirty="0" err="1">
                <a:solidFill>
                  <a:schemeClr val="bg1"/>
                </a:solidFill>
                <a:latin typeface="FoundryGridnik" pitchFamily="50" charset="0"/>
              </a:rPr>
              <a:t>and</a:t>
            </a:r>
            <a:r>
              <a:rPr lang="pt-PT" sz="1100" b="1" dirty="0">
                <a:solidFill>
                  <a:schemeClr val="bg1"/>
                </a:solidFill>
                <a:latin typeface="FoundryGridnik" pitchFamily="50" charset="0"/>
              </a:rPr>
              <a:t> </a:t>
            </a:r>
            <a:r>
              <a:rPr lang="pt-PT" sz="1100" b="1" dirty="0" err="1">
                <a:solidFill>
                  <a:schemeClr val="bg1"/>
                </a:solidFill>
                <a:latin typeface="FoundryGridnik" pitchFamily="50" charset="0"/>
              </a:rPr>
              <a:t>Database</a:t>
            </a:r>
            <a:endParaRPr lang="pt-PT" sz="1100" b="1" dirty="0">
              <a:solidFill>
                <a:schemeClr val="bg1"/>
              </a:solidFill>
              <a:latin typeface="FoundryGridnik" pitchFamily="50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E4C5859-2B7F-6BE0-9D0C-A0166CBFC3D1}"/>
              </a:ext>
            </a:extLst>
          </p:cNvPr>
          <p:cNvSpPr txBox="1"/>
          <p:nvPr/>
        </p:nvSpPr>
        <p:spPr>
          <a:xfrm>
            <a:off x="2489361" y="2751065"/>
            <a:ext cx="359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>
                <a:solidFill>
                  <a:schemeClr val="bg1"/>
                </a:solidFill>
                <a:latin typeface="FoundryGridnik" pitchFamily="50" charset="0"/>
              </a:rPr>
              <a:t>Dashboards Microsoft PowerBI</a:t>
            </a:r>
          </a:p>
        </p:txBody>
      </p:sp>
      <p:pic>
        <p:nvPicPr>
          <p:cNvPr id="1026" name="Picture 2" descr="WhatsApp – Wikipédia, a enciclopédia livre">
            <a:extLst>
              <a:ext uri="{FF2B5EF4-FFF2-40B4-BE49-F238E27FC236}">
                <a16:creationId xmlns:a16="http://schemas.microsoft.com/office/drawing/2014/main" id="{28B3CA2F-6FEE-AFB7-A143-A7CE73B1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424" y="3645694"/>
            <a:ext cx="557233" cy="5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look.com - Viquipèdia, l'enciclopèdia lliure">
            <a:extLst>
              <a:ext uri="{FF2B5EF4-FFF2-40B4-BE49-F238E27FC236}">
                <a16:creationId xmlns:a16="http://schemas.microsoft.com/office/drawing/2014/main" id="{06CD304C-DA6C-4F5B-E75B-2B216EF2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51" y="3690054"/>
            <a:ext cx="501820" cy="4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3AB2C4C-D620-5479-2E34-35A23E9A97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000" b="92717" l="10000" r="90000">
                        <a14:foregroundMark x1="29022" y1="8804" x2="37826" y2="7935"/>
                        <a14:foregroundMark x1="37826" y1="7935" x2="37826" y2="7935"/>
                        <a14:foregroundMark x1="47500" y1="7174" x2="52500" y2="5000"/>
                        <a14:foregroundMark x1="59457" y1="40109" x2="60326" y2="72174"/>
                        <a14:foregroundMark x1="60326" y1="72174" x2="55870" y2="86522"/>
                        <a14:foregroundMark x1="55870" y1="86522" x2="54891" y2="88043"/>
                        <a14:foregroundMark x1="56196" y1="38370" x2="52717" y2="84130"/>
                        <a14:foregroundMark x1="69565" y1="36630" x2="73696" y2="68043"/>
                        <a14:foregroundMark x1="73696" y1="68043" x2="73370" y2="71522"/>
                        <a14:foregroundMark x1="66957" y1="34565" x2="67283" y2="34674"/>
                        <a14:foregroundMark x1="56739" y1="91739" x2="42826" y2="92717"/>
                        <a14:foregroundMark x1="42826" y1="92717" x2="41087" y2="92391"/>
                        <a14:foregroundMark x1="60652" y1="90435" x2="74565" y2="79457"/>
                        <a14:foregroundMark x1="74565" y1="79457" x2="74919" y2="78941"/>
                        <a14:foregroundMark x1="75000" y1="54130" x2="73261" y2="34457"/>
                        <a14:foregroundMark x1="66196" y1="35652" x2="50326" y2="34674"/>
                        <a14:backgroundMark x1="75761" y1="77935" x2="75761" y2="77935"/>
                        <a14:backgroundMark x1="75978" y1="77826" x2="75978" y2="77826"/>
                        <a14:backgroundMark x1="75978" y1="77717" x2="75435" y2="79130"/>
                        <a14:backgroundMark x1="53261" y1="95870" x2="49130" y2="95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1486" y="3281391"/>
            <a:ext cx="1525454" cy="152545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C87C23-636A-CDFC-D676-FAD7EB0C669B}"/>
              </a:ext>
            </a:extLst>
          </p:cNvPr>
          <p:cNvSpPr txBox="1"/>
          <p:nvPr/>
        </p:nvSpPr>
        <p:spPr>
          <a:xfrm>
            <a:off x="5837055" y="2760644"/>
            <a:ext cx="238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 err="1">
                <a:solidFill>
                  <a:schemeClr val="bg1"/>
                </a:solidFill>
                <a:latin typeface="FoundryGridnik" pitchFamily="50" charset="0"/>
              </a:rPr>
              <a:t>Cloud</a:t>
            </a:r>
            <a:r>
              <a:rPr lang="pt-PT" sz="1100" b="1" dirty="0">
                <a:solidFill>
                  <a:schemeClr val="bg1"/>
                </a:solidFill>
                <a:latin typeface="FoundryGridnik" pitchFamily="50" charset="0"/>
              </a:rPr>
              <a:t> </a:t>
            </a:r>
            <a:r>
              <a:rPr lang="pt-PT" sz="1100" b="1" dirty="0" err="1">
                <a:solidFill>
                  <a:schemeClr val="bg1"/>
                </a:solidFill>
                <a:latin typeface="FoundryGridnik" pitchFamily="50" charset="0"/>
              </a:rPr>
              <a:t>and</a:t>
            </a:r>
            <a:r>
              <a:rPr lang="pt-PT" sz="1100" b="1" dirty="0">
                <a:solidFill>
                  <a:schemeClr val="bg1"/>
                </a:solidFill>
                <a:latin typeface="FoundryGridnik" pitchFamily="50" charset="0"/>
              </a:rPr>
              <a:t> </a:t>
            </a:r>
            <a:r>
              <a:rPr lang="pt-PT" sz="1100" b="1" dirty="0" err="1">
                <a:solidFill>
                  <a:schemeClr val="bg1"/>
                </a:solidFill>
                <a:latin typeface="FoundryGridnik" pitchFamily="50" charset="0"/>
              </a:rPr>
              <a:t>Devops</a:t>
            </a:r>
            <a:r>
              <a:rPr lang="pt-PT" sz="1100" b="1" dirty="0">
                <a:solidFill>
                  <a:schemeClr val="bg1"/>
                </a:solidFill>
                <a:latin typeface="FoundryGridnik" pitchFamily="50" charset="0"/>
              </a:rPr>
              <a:t> </a:t>
            </a:r>
          </a:p>
        </p:txBody>
      </p:sp>
      <p:pic>
        <p:nvPicPr>
          <p:cNvPr id="42" name="Imagem 41" descr="Uma imagem com Gráficos, logótipo, Tipo de letra, clipart&#10;&#10;Descrição gerada automaticamente">
            <a:extLst>
              <a:ext uri="{FF2B5EF4-FFF2-40B4-BE49-F238E27FC236}">
                <a16:creationId xmlns:a16="http://schemas.microsoft.com/office/drawing/2014/main" id="{79D28A5E-2255-1197-67AB-9F4D16B6BB7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803" y="3667947"/>
            <a:ext cx="510922" cy="510922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332C735A-3956-1925-2AA4-776F08F0D0CC}"/>
              </a:ext>
            </a:extLst>
          </p:cNvPr>
          <p:cNvSpPr txBox="1"/>
          <p:nvPr/>
        </p:nvSpPr>
        <p:spPr>
          <a:xfrm>
            <a:off x="9080496" y="4766647"/>
            <a:ext cx="35924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6B0101"/>
                </a:solidFill>
                <a:latin typeface="FoundryGridnikW03-ExtraBold" panose="02000000000000000000" pitchFamily="2" charset="0"/>
              </a:rPr>
              <a:t>Departamento de Análise Dados</a:t>
            </a:r>
          </a:p>
          <a:p>
            <a:pPr algn="ctr"/>
            <a:r>
              <a:rPr lang="pt-PT" sz="1100" b="1" dirty="0">
                <a:solidFill>
                  <a:srgbClr val="6B0101"/>
                </a:solidFill>
                <a:latin typeface="FoundryGridnikW03-ExtraBold" panose="02000000000000000000" pitchFamily="2" charset="0"/>
              </a:rPr>
              <a:t>Luís Dias</a:t>
            </a:r>
          </a:p>
          <a:p>
            <a:pPr algn="ctr"/>
            <a:r>
              <a:rPr lang="pt-PT" sz="1100" b="1" dirty="0">
                <a:solidFill>
                  <a:srgbClr val="6B0101"/>
                </a:solidFill>
                <a:latin typeface="FoundryGridnikW03-ExtraBold" panose="02000000000000000000" pitchFamily="2" charset="0"/>
              </a:rPr>
              <a:t>Miguel do Carmo</a:t>
            </a:r>
          </a:p>
        </p:txBody>
      </p:sp>
    </p:spTree>
    <p:extLst>
      <p:ext uri="{BB962C8B-B14F-4D97-AF65-F5344CB8AC3E}">
        <p14:creationId xmlns:p14="http://schemas.microsoft.com/office/powerpoint/2010/main" val="13099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130</Words>
  <Application>Microsoft Office PowerPoint</Application>
  <PresentationFormat>Ecrã Panorâmico</PresentationFormat>
  <Paragraphs>30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FoundryGridnik</vt:lpstr>
      <vt:lpstr>FoundryGridnikW03-ExtraBold</vt:lpstr>
      <vt:lpstr>Grandview</vt:lpstr>
      <vt:lpstr>Wingdings</vt:lpstr>
      <vt:lpstr>CosineVTI</vt:lpstr>
      <vt:lpstr>Projeto de Informática – Projeto empresa (2023/2024)</vt:lpstr>
      <vt:lpstr>Âmbito do sistema e principais desafios</vt:lpstr>
      <vt:lpstr>Descrição da 2º componente</vt:lpstr>
      <vt:lpstr>Constituição da equipa e contactos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Informática – Projeto empresa (2023/2024)</dc:title>
  <dc:creator>Simão Pedro Sá Cunha</dc:creator>
  <cp:lastModifiedBy>Tiago Luís Dias da Silva</cp:lastModifiedBy>
  <cp:revision>4</cp:revision>
  <dcterms:created xsi:type="dcterms:W3CDTF">2023-10-13T13:15:05Z</dcterms:created>
  <dcterms:modified xsi:type="dcterms:W3CDTF">2023-10-17T20:38:29Z</dcterms:modified>
</cp:coreProperties>
</file>