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95" r:id="rId5"/>
    <p:sldId id="296" r:id="rId6"/>
    <p:sldId id="261" r:id="rId7"/>
    <p:sldId id="297" r:id="rId8"/>
    <p:sldId id="298" r:id="rId9"/>
    <p:sldId id="299" r:id="rId10"/>
    <p:sldId id="300" r:id="rId11"/>
    <p:sldId id="301" r:id="rId12"/>
    <p:sldId id="263" r:id="rId13"/>
    <p:sldId id="302" r:id="rId14"/>
    <p:sldId id="303" r:id="rId15"/>
    <p:sldId id="304" r:id="rId16"/>
    <p:sldId id="305" r:id="rId17"/>
    <p:sldId id="306" r:id="rId18"/>
    <p:sldId id="29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Montserrat" panose="020B0604020202020204" charset="0"/>
      <p:regular r:id="rId25"/>
      <p:bold r:id="rId26"/>
      <p:italic r:id="rId27"/>
      <p:boldItalic r:id="rId28"/>
    </p:embeddedFont>
    <p:embeddedFont>
      <p:font typeface="Titillium Web Light" panose="020B0604020202020204" charset="0"/>
      <p:regular r:id="rId29"/>
      <p:bold r:id="rId30"/>
      <p:italic r:id="rId31"/>
      <p:boldItalic r:id="rId32"/>
    </p:embeddedFont>
    <p:embeddedFont>
      <p:font typeface="Dosis ExtraLight"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4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7"/>
        <p:cNvGrpSpPr/>
        <p:nvPr/>
      </p:nvGrpSpPr>
      <p:grpSpPr>
        <a:xfrm>
          <a:off x="0" y="0"/>
          <a:ext cx="0" cy="0"/>
          <a:chOff x="0" y="0"/>
          <a:chExt cx="0" cy="0"/>
        </a:xfrm>
      </p:grpSpPr>
      <p:sp>
        <p:nvSpPr>
          <p:cNvPr id="5108" name="Google Shape;5108;g73d1576bf0_1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9" name="Google Shape;5109;g73d1576bf0_1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_bookmark6"/><Relationship Id="rId13" Type="http://schemas.openxmlformats.org/officeDocument/2006/relationships/hyperlink" Target="#_bookmark18"/><Relationship Id="rId3" Type="http://schemas.openxmlformats.org/officeDocument/2006/relationships/hyperlink" Target="#_bookmark0"/><Relationship Id="rId7" Type="http://schemas.openxmlformats.org/officeDocument/2006/relationships/hyperlink" Target="#_bookmark4"/><Relationship Id="rId12" Type="http://schemas.openxmlformats.org/officeDocument/2006/relationships/hyperlink" Target="#_bookmark10"/><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_bookmark17"/><Relationship Id="rId11" Type="http://schemas.openxmlformats.org/officeDocument/2006/relationships/hyperlink" Target="#_bookmark9"/><Relationship Id="rId5" Type="http://schemas.openxmlformats.org/officeDocument/2006/relationships/hyperlink" Target="#_bookmark2"/><Relationship Id="rId10" Type="http://schemas.openxmlformats.org/officeDocument/2006/relationships/hyperlink" Target="#_bookmark8"/><Relationship Id="rId4" Type="http://schemas.openxmlformats.org/officeDocument/2006/relationships/hyperlink" Target="#_bookmark1"/><Relationship Id="rId9" Type="http://schemas.openxmlformats.org/officeDocument/2006/relationships/hyperlink" Target="#_bookmark7"/><Relationship Id="rId14" Type="http://schemas.openxmlformats.org/officeDocument/2006/relationships/hyperlink" Target="#_bookmark20"/></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0" y="0"/>
            <a:ext cx="6358269" cy="51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Baó cáo bài tập lớn T</a:t>
            </a:r>
            <a:r>
              <a:rPr lang="en-US" sz="3000" dirty="0"/>
              <a:t>h</a:t>
            </a:r>
            <a:r>
              <a:rPr lang="en" sz="3000" dirty="0"/>
              <a:t>uật Toán Ứng Dụng</a:t>
            </a:r>
            <a:br>
              <a:rPr lang="en" sz="3000" dirty="0"/>
            </a:br>
            <a:r>
              <a:rPr lang="en" sz="3000" dirty="0"/>
              <a:t>Đề tài 5</a:t>
            </a:r>
            <a:br>
              <a:rPr lang="en" sz="3000" dirty="0"/>
            </a:br>
            <a:r>
              <a:rPr lang="en" sz="3000" dirty="0"/>
              <a:t/>
            </a:r>
            <a:br>
              <a:rPr lang="en" sz="3000" dirty="0"/>
            </a:br>
            <a:r>
              <a:rPr lang="en" sz="3000" dirty="0"/>
              <a:t>Giáo viên hướng dẫn:Bùi ThịThanh Xuân</a:t>
            </a:r>
            <a:br>
              <a:rPr lang="en" sz="3000" dirty="0"/>
            </a:br>
            <a:r>
              <a:rPr lang="en" sz="3000" dirty="0"/>
              <a:t/>
            </a:r>
            <a:br>
              <a:rPr lang="en" sz="3000" dirty="0"/>
            </a:br>
            <a:r>
              <a:rPr lang="en" sz="3000" dirty="0"/>
              <a:t/>
            </a:r>
            <a:br>
              <a:rPr lang="en" sz="3000" dirty="0"/>
            </a:br>
            <a:r>
              <a:rPr lang="en" sz="3000" dirty="0"/>
              <a:t>Nhóm sinh viên thực hiện:</a:t>
            </a:r>
            <a:br>
              <a:rPr lang="en" sz="3000" dirty="0"/>
            </a:br>
            <a:r>
              <a:rPr lang="en" sz="3000" dirty="0"/>
              <a:t>1.Phạm Minh Tiến-61THNB</a:t>
            </a:r>
            <a:br>
              <a:rPr lang="en" sz="3000" dirty="0"/>
            </a:br>
            <a:r>
              <a:rPr lang="en" sz="3000" dirty="0"/>
              <a:t>2.Trần Huy Nam-61THNB</a:t>
            </a:r>
            <a:br>
              <a:rPr lang="en" sz="3000" dirty="0"/>
            </a:br>
            <a:r>
              <a:rPr lang="en" sz="3000" dirty="0"/>
              <a:t>3.Đỗ Văn Phú-61THNB</a:t>
            </a:r>
            <a:br>
              <a:rPr lang="en" sz="3000" dirty="0"/>
            </a:br>
            <a:r>
              <a:rPr lang="en" sz="3000" dirty="0"/>
              <a:t>4.Nhâm Đức Mạnh-61THNB</a:t>
            </a:r>
            <a:endParaRPr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65AC60-D254-CC62-89DD-96B39145950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E6801654-FF34-AB16-435E-0F5A6BC1E47F}"/>
              </a:ext>
            </a:extLst>
          </p:cNvPr>
          <p:cNvSpPr txBox="1"/>
          <p:nvPr/>
        </p:nvSpPr>
        <p:spPr>
          <a:xfrm>
            <a:off x="365881" y="63371"/>
            <a:ext cx="7286846" cy="4339650"/>
          </a:xfrm>
          <a:prstGeom prst="rect">
            <a:avLst/>
          </a:prstGeom>
          <a:noFill/>
        </p:spPr>
        <p:txBody>
          <a:bodyPr wrap="square" rtlCol="0">
            <a:spAutoFit/>
          </a:bodyPr>
          <a:lstStyle/>
          <a:p>
            <a:r>
              <a:rPr lang="vi-VN" sz="1200" dirty="0">
                <a:latin typeface="+mn-lt"/>
              </a:rPr>
              <a:t>void branch_and_bound(int i</a:t>
            </a:r>
            <a:r>
              <a:rPr lang="vi-VN" sz="1200" dirty="0" smtClean="0">
                <a:latin typeface="+mn-lt"/>
              </a:rPr>
              <a:t>)</a:t>
            </a:r>
            <a:endParaRPr lang="en-US" sz="1200" dirty="0" smtClean="0">
              <a:latin typeface="+mn-lt"/>
            </a:endParaRPr>
          </a:p>
          <a:p>
            <a:r>
              <a:rPr lang="vi-VN" sz="1200" dirty="0" smtClean="0">
                <a:latin typeface="+mn-lt"/>
              </a:rPr>
              <a:t>{</a:t>
            </a:r>
            <a:endParaRPr lang="vi-VN" sz="1200" dirty="0">
              <a:latin typeface="+mn-lt"/>
            </a:endParaRPr>
          </a:p>
          <a:p>
            <a:r>
              <a:rPr lang="vi-VN" sz="1200" dirty="0">
                <a:latin typeface="+mn-lt"/>
              </a:rPr>
              <a:t>    // Nếu nghiệm mở rộng của nhánh này không tốt hơn thì return.</a:t>
            </a:r>
          </a:p>
          <a:p>
            <a:r>
              <a:rPr lang="vi-VN" sz="1200" dirty="0">
                <a:latin typeface="+mn-lt"/>
              </a:rPr>
              <a:t>    if (max[i + 1] != 0)</a:t>
            </a:r>
          </a:p>
          <a:p>
            <a:r>
              <a:rPr lang="vi-VN" sz="1200" dirty="0">
                <a:latin typeface="+mn-lt"/>
              </a:rPr>
              <a:t> 	 if (cnt + (S - sum) / t_max[i + 1] &gt;= cnt_best)</a:t>
            </a:r>
          </a:p>
          <a:p>
            <a:r>
              <a:rPr lang="vi-VN" sz="1200" dirty="0">
                <a:latin typeface="+mn-lt"/>
              </a:rPr>
              <a:t>        		return;	</a:t>
            </a:r>
          </a:p>
          <a:p>
            <a:r>
              <a:rPr lang="vi-VN" sz="1200" dirty="0">
                <a:latin typeface="+mn-lt"/>
              </a:rPr>
              <a:t>    for (int j = 0; j &lt;= 1; ++j)</a:t>
            </a:r>
          </a:p>
          <a:p>
            <a:r>
              <a:rPr lang="vi-VN" sz="1200" dirty="0">
                <a:latin typeface="+mn-lt"/>
              </a:rPr>
              <a:t>    {</a:t>
            </a:r>
          </a:p>
          <a:p>
            <a:r>
              <a:rPr lang="vi-VN" sz="1200" dirty="0">
                <a:latin typeface="+mn-lt"/>
              </a:rPr>
              <a:t>        // Ghi nhận thành phần thứ i.</a:t>
            </a:r>
          </a:p>
          <a:p>
            <a:r>
              <a:rPr lang="vi-VN" sz="1200" dirty="0">
                <a:latin typeface="+mn-lt"/>
              </a:rPr>
              <a:t>        sum = sum + t[i] * j; </a:t>
            </a:r>
          </a:p>
          <a:p>
            <a:r>
              <a:rPr lang="vi-VN" sz="1200" dirty="0">
                <a:latin typeface="+mn-lt"/>
              </a:rPr>
              <a:t>        mark[i] = j;</a:t>
            </a:r>
          </a:p>
          <a:p>
            <a:r>
              <a:rPr lang="vi-VN" sz="1200" dirty="0">
                <a:latin typeface="+mn-lt"/>
              </a:rPr>
              <a:t>        cnt += j;</a:t>
            </a:r>
          </a:p>
          <a:p>
            <a:r>
              <a:rPr lang="vi-VN" sz="1200" dirty="0">
                <a:latin typeface="+mn-lt"/>
              </a:rPr>
              <a:t>		</a:t>
            </a:r>
          </a:p>
          <a:p>
            <a:r>
              <a:rPr lang="vi-VN" sz="1200" dirty="0">
                <a:latin typeface="+mn-lt"/>
              </a:rPr>
              <a:t>        if (i == n) </a:t>
            </a:r>
          </a:p>
          <a:p>
            <a:r>
              <a:rPr lang="vi-VN" sz="1200" dirty="0">
                <a:latin typeface="+mn-lt"/>
              </a:rPr>
              <a:t>            update_best_solution();</a:t>
            </a:r>
          </a:p>
          <a:p>
            <a:r>
              <a:rPr lang="vi-VN" sz="1200" dirty="0">
                <a:latin typeface="+mn-lt"/>
              </a:rPr>
              <a:t>        else if (sum &lt;= S) </a:t>
            </a:r>
          </a:p>
          <a:p>
            <a:r>
              <a:rPr lang="vi-VN" sz="1200" dirty="0">
                <a:latin typeface="+mn-lt"/>
              </a:rPr>
              <a:t>            branch_and_bound(i + 1);</a:t>
            </a:r>
          </a:p>
          <a:p>
            <a:r>
              <a:rPr lang="vi-VN" sz="1200" dirty="0">
                <a:latin typeface="+mn-lt"/>
              </a:rPr>
              <a:t>			</a:t>
            </a:r>
          </a:p>
          <a:p>
            <a:r>
              <a:rPr lang="vi-VN" sz="1200" dirty="0">
                <a:latin typeface="+mn-lt"/>
              </a:rPr>
              <a:t>        // Loại bỏ thành phần thứ i.</a:t>
            </a:r>
          </a:p>
          <a:p>
            <a:r>
              <a:rPr lang="vi-VN" sz="1200" dirty="0">
                <a:latin typeface="+mn-lt"/>
              </a:rPr>
              <a:t>        sum -= t[i] * j; </a:t>
            </a:r>
          </a:p>
          <a:p>
            <a:r>
              <a:rPr lang="vi-VN" sz="1200" dirty="0">
                <a:latin typeface="+mn-lt"/>
              </a:rPr>
              <a:t>        cnt -= j;</a:t>
            </a:r>
          </a:p>
          <a:p>
            <a:r>
              <a:rPr lang="vi-VN" sz="1200" dirty="0">
                <a:latin typeface="+mn-lt"/>
              </a:rPr>
              <a:t>    }</a:t>
            </a:r>
          </a:p>
          <a:p>
            <a:r>
              <a:rPr lang="vi-VN" sz="1200" dirty="0" smtClean="0">
                <a:latin typeface="+mn-lt"/>
              </a:rPr>
              <a:t>}</a:t>
            </a:r>
            <a:endParaRPr lang="vi-VN" sz="1200" dirty="0">
              <a:latin typeface="+mn-lt"/>
            </a:endParaRPr>
          </a:p>
        </p:txBody>
      </p:sp>
    </p:spTree>
    <p:extLst>
      <p:ext uri="{BB962C8B-B14F-4D97-AF65-F5344CB8AC3E}">
        <p14:creationId xmlns:p14="http://schemas.microsoft.com/office/powerpoint/2010/main" val="378865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8F56A9-F348-E89B-51D3-57CEE4EE4B5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3" name="TextBox 2">
            <a:extLst>
              <a:ext uri="{FF2B5EF4-FFF2-40B4-BE49-F238E27FC236}">
                <a16:creationId xmlns:a16="http://schemas.microsoft.com/office/drawing/2014/main" id="{226CE7F8-0FB2-A010-DC33-DD61A74E3238}"/>
              </a:ext>
            </a:extLst>
          </p:cNvPr>
          <p:cNvSpPr txBox="1"/>
          <p:nvPr/>
        </p:nvSpPr>
        <p:spPr>
          <a:xfrm>
            <a:off x="482009" y="233916"/>
            <a:ext cx="7088372" cy="1815882"/>
          </a:xfrm>
          <a:prstGeom prst="rect">
            <a:avLst/>
          </a:prstGeom>
          <a:noFill/>
        </p:spPr>
        <p:txBody>
          <a:bodyPr wrap="square" rtlCol="0">
            <a:spAutoFit/>
          </a:bodyPr>
          <a:lstStyle/>
          <a:p>
            <a:r>
              <a:rPr lang="vi-VN" dirty="0"/>
              <a:t>int main()</a:t>
            </a:r>
          </a:p>
          <a:p>
            <a:r>
              <a:rPr lang="vi-VN" dirty="0" smtClean="0"/>
              <a:t>{</a:t>
            </a:r>
            <a:endParaRPr lang="en-US" dirty="0"/>
          </a:p>
          <a:p>
            <a:r>
              <a:rPr lang="en-US" dirty="0"/>
              <a:t> </a:t>
            </a:r>
            <a:r>
              <a:rPr lang="en-US" dirty="0" smtClean="0"/>
              <a:t>   enter</a:t>
            </a:r>
            <a:r>
              <a:rPr lang="en-US" dirty="0"/>
              <a:t>();</a:t>
            </a:r>
          </a:p>
          <a:p>
            <a:r>
              <a:rPr lang="en-US" dirty="0"/>
              <a:t>    </a:t>
            </a:r>
            <a:r>
              <a:rPr lang="en-US" dirty="0" err="1"/>
              <a:t>create_data</a:t>
            </a:r>
            <a:r>
              <a:rPr lang="en-US" dirty="0"/>
              <a:t>();</a:t>
            </a:r>
          </a:p>
          <a:p>
            <a:r>
              <a:rPr lang="en-US" dirty="0"/>
              <a:t>    </a:t>
            </a:r>
            <a:r>
              <a:rPr lang="en-US" dirty="0" err="1"/>
              <a:t>branch_and_bound</a:t>
            </a:r>
            <a:r>
              <a:rPr lang="en-US" dirty="0"/>
              <a:t>(1);</a:t>
            </a:r>
          </a:p>
          <a:p>
            <a:r>
              <a:rPr lang="en-US" dirty="0"/>
              <a:t>    </a:t>
            </a:r>
            <a:r>
              <a:rPr lang="en-US" dirty="0" err="1"/>
              <a:t>printf_result</a:t>
            </a:r>
            <a:r>
              <a:rPr lang="en-US" dirty="0"/>
              <a:t>();</a:t>
            </a:r>
          </a:p>
          <a:p>
            <a:r>
              <a:rPr lang="en-US" dirty="0"/>
              <a:t>    return 0;</a:t>
            </a:r>
          </a:p>
          <a:p>
            <a:r>
              <a:rPr lang="en-US" dirty="0"/>
              <a:t>}</a:t>
            </a:r>
          </a:p>
        </p:txBody>
      </p:sp>
    </p:spTree>
    <p:extLst>
      <p:ext uri="{BB962C8B-B14F-4D97-AF65-F5344CB8AC3E}">
        <p14:creationId xmlns:p14="http://schemas.microsoft.com/office/powerpoint/2010/main" val="33934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DB3FB167-2134-10F7-59E9-68B31A1F7B11}"/>
              </a:ext>
            </a:extLst>
          </p:cNvPr>
          <p:cNvSpPr txBox="1"/>
          <p:nvPr/>
        </p:nvSpPr>
        <p:spPr>
          <a:xfrm>
            <a:off x="478465" y="392686"/>
            <a:ext cx="7120270" cy="4524315"/>
          </a:xfrm>
          <a:prstGeom prst="rect">
            <a:avLst/>
          </a:prstGeom>
          <a:noFill/>
        </p:spPr>
        <p:txBody>
          <a:bodyPr wrap="square" rtlCol="0">
            <a:spAutoFit/>
          </a:bodyPr>
          <a:lstStyle/>
          <a:p>
            <a:r>
              <a:rPr lang="vi-VN" sz="1200" b="1" dirty="0">
                <a:latin typeface="+mn-lt"/>
              </a:rPr>
              <a:t>2. Bài toán </a:t>
            </a:r>
            <a:r>
              <a:rPr lang="en-US" sz="1200" b="1" dirty="0">
                <a:latin typeface="+mn-lt"/>
              </a:rPr>
              <a:t>n</a:t>
            </a:r>
            <a:r>
              <a:rPr lang="vi-VN" sz="1200" b="1" dirty="0">
                <a:latin typeface="+mn-lt"/>
              </a:rPr>
              <a:t>gười du lịch</a:t>
            </a:r>
          </a:p>
          <a:p>
            <a:r>
              <a:rPr lang="vi-VN" sz="1200" b="1" dirty="0">
                <a:latin typeface="+mn-lt"/>
              </a:rPr>
              <a:t>2.1 Đề bài</a:t>
            </a:r>
          </a:p>
          <a:p>
            <a:r>
              <a:rPr lang="vi-VN" sz="1200" dirty="0">
                <a:latin typeface="+mn-lt"/>
              </a:rPr>
              <a:t>Có n thành phố đánh số từ 1 tới n. Giữa các cặp thành phố có thể có hoặc không có đường nối hai chiều, mạng lưới đường này được mô tả bằng một ma trận Cu,v  , với ý nghĩa Cu,v  = Cv,u   là chi phí để di chuyển giữa hai thành phố u và v.</a:t>
            </a:r>
          </a:p>
          <a:p>
            <a:r>
              <a:rPr lang="vi-VN" sz="1200" dirty="0">
                <a:latin typeface="+mn-lt"/>
              </a:rPr>
              <a:t>Một người du lịch xuất phát từ thành phố 1, người này muốn đi thăm tất cả các thành phố khác, mỗi thành phố đúng một lần rồi quay trở lại thành phố 1.</a:t>
            </a:r>
          </a:p>
          <a:p>
            <a:r>
              <a:rPr lang="vi-VN" sz="1200" dirty="0">
                <a:latin typeface="+mn-lt"/>
              </a:rPr>
              <a:t>Yêu cầu: Hãy tìm một hành trình cho người đó sao cho chi phí di chuyển là ít nhất?</a:t>
            </a:r>
          </a:p>
          <a:p>
            <a:r>
              <a:rPr lang="vi-VN" sz="1200" dirty="0">
                <a:latin typeface="+mn-lt"/>
              </a:rPr>
              <a:t>Input:</a:t>
            </a:r>
          </a:p>
          <a:p>
            <a:r>
              <a:rPr lang="en-US" sz="1200" dirty="0" smtClean="0">
                <a:latin typeface="+mn-lt"/>
              </a:rPr>
              <a:t>    </a:t>
            </a:r>
            <a:r>
              <a:rPr lang="vi-VN" sz="1200" dirty="0" smtClean="0">
                <a:latin typeface="+mn-lt"/>
              </a:rPr>
              <a:t>•Dòng </a:t>
            </a:r>
            <a:r>
              <a:rPr lang="vi-VN" sz="1200" dirty="0">
                <a:latin typeface="+mn-lt"/>
              </a:rPr>
              <a:t>đầu tiên chứa số nguyên dương n (1 ≤ n ≤ 20).</a:t>
            </a:r>
          </a:p>
          <a:p>
            <a:r>
              <a:rPr lang="en-US" sz="1200" dirty="0" smtClean="0">
                <a:latin typeface="+mn-lt"/>
              </a:rPr>
              <a:t>    </a:t>
            </a:r>
            <a:r>
              <a:rPr lang="vi-VN" sz="1200" dirty="0" smtClean="0">
                <a:latin typeface="+mn-lt"/>
              </a:rPr>
              <a:t>•n </a:t>
            </a:r>
            <a:r>
              <a:rPr lang="vi-VN" sz="1200" dirty="0">
                <a:latin typeface="+mn-lt"/>
              </a:rPr>
              <a:t>dòng tiếp theo, mỗi dòng chứa n số nguyên dương không vượt quá 100 biểu thị ma trận C.</a:t>
            </a:r>
          </a:p>
          <a:p>
            <a:r>
              <a:rPr lang="vi-VN" sz="1200" dirty="0">
                <a:latin typeface="+mn-lt"/>
              </a:rPr>
              <a:t>Output:</a:t>
            </a:r>
          </a:p>
          <a:p>
            <a:r>
              <a:rPr lang="en-US" sz="1200" dirty="0" smtClean="0">
                <a:latin typeface="+mn-lt"/>
              </a:rPr>
              <a:t>    </a:t>
            </a:r>
            <a:r>
              <a:rPr lang="vi-VN" sz="1200" dirty="0" smtClean="0">
                <a:latin typeface="+mn-lt"/>
              </a:rPr>
              <a:t>•Dòng </a:t>
            </a:r>
            <a:r>
              <a:rPr lang="vi-VN" sz="1200" dirty="0">
                <a:latin typeface="+mn-lt"/>
              </a:rPr>
              <a:t>đầu tiên ghi chi phí nhỏ nhất.</a:t>
            </a:r>
          </a:p>
          <a:p>
            <a:r>
              <a:rPr lang="en-US" sz="1200" dirty="0" smtClean="0">
                <a:latin typeface="+mn-lt"/>
              </a:rPr>
              <a:t>    </a:t>
            </a:r>
            <a:r>
              <a:rPr lang="vi-VN" sz="1200" dirty="0" smtClean="0">
                <a:latin typeface="+mn-lt"/>
              </a:rPr>
              <a:t>•Dòng </a:t>
            </a:r>
            <a:r>
              <a:rPr lang="vi-VN" sz="1200" dirty="0">
                <a:latin typeface="+mn-lt"/>
              </a:rPr>
              <a:t>thứ hai ghi một hành trình tìm được.</a:t>
            </a:r>
          </a:p>
          <a:p>
            <a:r>
              <a:rPr lang="vi-VN" sz="1200" dirty="0">
                <a:latin typeface="+mn-lt"/>
              </a:rPr>
              <a:t>Sample Input:</a:t>
            </a:r>
          </a:p>
          <a:p>
            <a:pPr lvl="1"/>
            <a:r>
              <a:rPr lang="vi-VN" sz="1200" dirty="0">
                <a:latin typeface="+mn-lt"/>
              </a:rPr>
              <a:t>4</a:t>
            </a:r>
          </a:p>
          <a:p>
            <a:pPr lvl="1"/>
            <a:r>
              <a:rPr lang="vi-VN" sz="1200" dirty="0">
                <a:latin typeface="+mn-lt"/>
              </a:rPr>
              <a:t>0 20 35 42</a:t>
            </a:r>
          </a:p>
          <a:p>
            <a:pPr lvl="1"/>
            <a:r>
              <a:rPr lang="vi-VN" sz="1200" dirty="0">
                <a:latin typeface="+mn-lt"/>
              </a:rPr>
              <a:t>20 0 34 30</a:t>
            </a:r>
          </a:p>
          <a:p>
            <a:pPr lvl="1"/>
            <a:r>
              <a:rPr lang="vi-VN" sz="1200" dirty="0">
                <a:latin typeface="+mn-lt"/>
              </a:rPr>
              <a:t>35 34 0 12</a:t>
            </a:r>
          </a:p>
          <a:p>
            <a:pPr lvl="1"/>
            <a:r>
              <a:rPr lang="vi-VN" sz="1200" dirty="0">
                <a:latin typeface="+mn-lt"/>
              </a:rPr>
              <a:t>42 30 12 0</a:t>
            </a:r>
          </a:p>
          <a:p>
            <a:r>
              <a:rPr lang="vi-VN" sz="1200" dirty="0">
                <a:latin typeface="+mn-lt"/>
              </a:rPr>
              <a:t>Sample Output:</a:t>
            </a:r>
          </a:p>
          <a:p>
            <a:r>
              <a:rPr lang="vi-VN" sz="1200" dirty="0">
                <a:latin typeface="+mn-lt"/>
              </a:rPr>
              <a:t>97</a:t>
            </a:r>
          </a:p>
          <a:p>
            <a:r>
              <a:rPr lang="vi-VN" sz="1200" dirty="0">
                <a:latin typeface="+mn-lt"/>
              </a:rPr>
              <a:t>1 2 4 3 1</a:t>
            </a:r>
          </a:p>
          <a:p>
            <a:r>
              <a:rPr lang="vi-VN" sz="1200" dirty="0">
                <a:latin typeface="+mn-lt"/>
              </a:rPr>
              <a:t>Hình minh họa: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4793E2-0BC1-F3FB-326A-F232620A1DE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8CACD1BD-6B9A-31B2-D102-817574C2EA82}"/>
              </a:ext>
            </a:extLst>
          </p:cNvPr>
          <p:cNvPicPr>
            <a:picLocks noChangeAspect="1"/>
          </p:cNvPicPr>
          <p:nvPr/>
        </p:nvPicPr>
        <p:blipFill>
          <a:blip r:embed="rId2"/>
          <a:stretch>
            <a:fillRect/>
          </a:stretch>
        </p:blipFill>
        <p:spPr>
          <a:xfrm>
            <a:off x="527237" y="134680"/>
            <a:ext cx="2252037" cy="1814622"/>
          </a:xfrm>
          <a:prstGeom prst="rect">
            <a:avLst/>
          </a:prstGeom>
        </p:spPr>
      </p:pic>
      <p:sp>
        <p:nvSpPr>
          <p:cNvPr id="8" name="TextBox 7">
            <a:extLst>
              <a:ext uri="{FF2B5EF4-FFF2-40B4-BE49-F238E27FC236}">
                <a16:creationId xmlns:a16="http://schemas.microsoft.com/office/drawing/2014/main" id="{ED014524-A886-FAE7-B4BD-C45ACE3A1D22}"/>
              </a:ext>
            </a:extLst>
          </p:cNvPr>
          <p:cNvSpPr txBox="1"/>
          <p:nvPr/>
        </p:nvSpPr>
        <p:spPr>
          <a:xfrm>
            <a:off x="527237" y="1978999"/>
            <a:ext cx="7099852" cy="2492990"/>
          </a:xfrm>
          <a:prstGeom prst="rect">
            <a:avLst/>
          </a:prstGeom>
          <a:noFill/>
        </p:spPr>
        <p:txBody>
          <a:bodyPr wrap="square" rtlCol="0">
            <a:spAutoFit/>
          </a:bodyPr>
          <a:lstStyle/>
          <a:p>
            <a:r>
              <a:rPr lang="vi-VN" sz="1200" b="1" dirty="0" smtClean="0">
                <a:latin typeface="+mn-lt"/>
              </a:rPr>
              <a:t>2.2 Phân tích ý tưởng</a:t>
            </a:r>
          </a:p>
          <a:p>
            <a:r>
              <a:rPr lang="vi-VN" sz="1200" dirty="0" smtClean="0">
                <a:latin typeface="+mn-lt"/>
              </a:rPr>
              <a:t>Vector nghiệm của bài toán là một dãy (x1 = 1, x2, x3, ..., xn, xn + 1 = 1); với điều kiện giữa hai thành phố xi và xi + 1 phải có đường đi trực tiếp. Ngoài ra, chỉ có thành phố 11 được phép lặp lại 22 lần. Vì thế, có thể thấy dãy (x1, x2, ..., xn) là một hoán vị của (1, 2,  ..., n).</a:t>
            </a:r>
          </a:p>
          <a:p>
            <a:r>
              <a:rPr lang="vi-VN" sz="1200" dirty="0" smtClean="0">
                <a:latin typeface="+mn-lt"/>
              </a:rPr>
              <a:t>Ý tưởng duyệt quay lui như sau: Khi đã xây dựng được (x1, x2,..., xi), , thì xi + 1 có thể chọn một trong các thành phố mà có đường nối trực tiếp với nó, đồng thời chưa được chọn. Tuy nhiên, ta có thể áp dụng Nhánh và Cận để giảm độ phức tạp như sau:</a:t>
            </a:r>
          </a:p>
          <a:p>
            <a:r>
              <a:rPr lang="en-US" sz="1200" dirty="0" smtClean="0">
                <a:latin typeface="+mn-lt"/>
              </a:rPr>
              <a:t>    </a:t>
            </a:r>
            <a:r>
              <a:rPr lang="vi-VN" sz="1200" dirty="0" smtClean="0">
                <a:latin typeface="+mn-lt"/>
              </a:rPr>
              <a:t>•Gọi chi phí tốt nhất hiện tại là bestcost.</a:t>
            </a:r>
          </a:p>
          <a:p>
            <a:r>
              <a:rPr lang="en-US" sz="1200" dirty="0" smtClean="0">
                <a:latin typeface="+mn-lt"/>
              </a:rPr>
              <a:t>    </a:t>
            </a:r>
            <a:r>
              <a:rPr lang="vi-VN" sz="1200" dirty="0" smtClean="0">
                <a:latin typeface="+mn-lt"/>
              </a:rPr>
              <a:t>•Với mỗi bước thử chọn xi, kiểm tra xem chi phí đường đi tính tới lúc đó có lớn hơn hoặc bằng chi phí tốt nhất hiện tại hay không. Nếu đã lớn hơn thì chọn ngay giá trị khác cho xi, bởi vì có đi tiếp theo nhánh này cũng sẽ chỉ tạo ra chi phí lớn hơn mà thôi.</a:t>
            </a:r>
          </a:p>
          <a:p>
            <a:r>
              <a:rPr lang="en-US" sz="1200" dirty="0" smtClean="0">
                <a:latin typeface="+mn-lt"/>
              </a:rPr>
              <a:t>    </a:t>
            </a:r>
            <a:r>
              <a:rPr lang="vi-VN" sz="1200" dirty="0" smtClean="0">
                <a:latin typeface="+mn-lt"/>
              </a:rPr>
              <a:t>•Tới khi chọn được một giá trị xn thì cần kiểm tra xem chi phí tới xn  cộng thêm chi phí từ xn  về 1 có tốt hơn chi phí tốt nhất hiện tại không? Nếu có thì cập nhật lại cách đi tốt nhất.</a:t>
            </a:r>
            <a:r>
              <a:rPr lang="en-US" sz="1200" dirty="0" smtClean="0">
                <a:latin typeface="+mn-lt"/>
              </a:rPr>
              <a:t> </a:t>
            </a:r>
            <a:endParaRPr lang="vi-VN" sz="1200" dirty="0">
              <a:latin typeface="+mn-lt"/>
            </a:endParaRPr>
          </a:p>
        </p:txBody>
      </p:sp>
    </p:spTree>
    <p:extLst>
      <p:ext uri="{BB962C8B-B14F-4D97-AF65-F5344CB8AC3E}">
        <p14:creationId xmlns:p14="http://schemas.microsoft.com/office/powerpoint/2010/main" val="304997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194108-F4B5-C2E7-F82A-F11AD0D8295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6" name="TextBox 5">
            <a:extLst>
              <a:ext uri="{FF2B5EF4-FFF2-40B4-BE49-F238E27FC236}">
                <a16:creationId xmlns:a16="http://schemas.microsoft.com/office/drawing/2014/main" id="{F190BA1C-ED89-51C8-C58A-161586E3005A}"/>
              </a:ext>
            </a:extLst>
          </p:cNvPr>
          <p:cNvSpPr txBox="1"/>
          <p:nvPr/>
        </p:nvSpPr>
        <p:spPr>
          <a:xfrm>
            <a:off x="222545" y="752844"/>
            <a:ext cx="7272670" cy="3231654"/>
          </a:xfrm>
          <a:prstGeom prst="rect">
            <a:avLst/>
          </a:prstGeom>
          <a:noFill/>
        </p:spPr>
        <p:txBody>
          <a:bodyPr wrap="square" rtlCol="0">
            <a:spAutoFit/>
          </a:bodyPr>
          <a:lstStyle/>
          <a:p>
            <a:r>
              <a:rPr lang="vi-VN" sz="1200" b="1" dirty="0">
                <a:latin typeface="+mn-lt"/>
              </a:rPr>
              <a:t>2.3 Cài đặt</a:t>
            </a:r>
          </a:p>
          <a:p>
            <a:r>
              <a:rPr lang="vi-VN" sz="1200" dirty="0">
                <a:latin typeface="+mn-lt"/>
              </a:rPr>
              <a:t>Trong cài đặt dưới đây, giả thiết rằng giữa mọi cặp thành phố đều tồn tại đường đi, và chi phí Cu, v  luôn bằng 0 nếu như u = v.</a:t>
            </a:r>
          </a:p>
          <a:p>
            <a:r>
              <a:rPr lang="vi-VN" sz="1200" dirty="0">
                <a:latin typeface="+mn-lt"/>
              </a:rPr>
              <a:t>Mảng visited dùng để đánh dấu một thành phố đã được thăm hay chưa trong một cấu hình X. Mảng x sử dụng để lưu cấu hình hiện tại, còn mảng x_best sử dụng để lưu cấu hình tốt nhất với bestcost là chi phí tốt nhất tìm được.</a:t>
            </a:r>
          </a:p>
          <a:p>
            <a:r>
              <a:rPr lang="vi-VN" sz="1200" dirty="0">
                <a:latin typeface="+mn-lt"/>
              </a:rPr>
              <a:t>#include &lt;</a:t>
            </a:r>
            <a:r>
              <a:rPr lang="en-US" sz="1200" dirty="0">
                <a:latin typeface="+mn-lt"/>
              </a:rPr>
              <a:t>iostream</a:t>
            </a:r>
            <a:r>
              <a:rPr lang="vi-VN" sz="1200" dirty="0">
                <a:latin typeface="+mn-lt"/>
              </a:rPr>
              <a:t>&gt;</a:t>
            </a:r>
          </a:p>
          <a:p>
            <a:r>
              <a:rPr lang="vi-VN" sz="1200" dirty="0">
                <a:latin typeface="+mn-lt"/>
              </a:rPr>
              <a:t>#define int long long</a:t>
            </a:r>
          </a:p>
          <a:p>
            <a:r>
              <a:rPr lang="vi-VN" sz="1200" dirty="0">
                <a:latin typeface="+mn-lt"/>
              </a:rPr>
              <a:t>#define task "tsp."</a:t>
            </a:r>
          </a:p>
          <a:p>
            <a:r>
              <a:rPr lang="vi-VN" sz="1200" dirty="0">
                <a:latin typeface="+mn-lt"/>
              </a:rPr>
              <a:t>#define inf 1e9 + 7</a:t>
            </a:r>
          </a:p>
          <a:p>
            <a:endParaRPr lang="vi-VN" sz="1200" dirty="0">
              <a:latin typeface="+mn-lt"/>
            </a:endParaRPr>
          </a:p>
          <a:p>
            <a:r>
              <a:rPr lang="vi-VN" sz="1200" dirty="0">
                <a:latin typeface="+mn-lt"/>
              </a:rPr>
              <a:t>using </a:t>
            </a:r>
            <a:r>
              <a:rPr lang="vi-VN" sz="1200" dirty="0" smtClean="0">
                <a:latin typeface="+mn-lt"/>
              </a:rPr>
              <a:t>naespace </a:t>
            </a:r>
            <a:r>
              <a:rPr lang="vi-VN" sz="1200" dirty="0">
                <a:latin typeface="+mn-lt"/>
              </a:rPr>
              <a:t>std;</a:t>
            </a:r>
          </a:p>
          <a:p>
            <a:endParaRPr lang="vi-VN" sz="1200" dirty="0">
              <a:latin typeface="+mn-lt"/>
            </a:endParaRPr>
          </a:p>
          <a:p>
            <a:r>
              <a:rPr lang="vi-VN" sz="1200" dirty="0">
                <a:latin typeface="+mn-lt"/>
              </a:rPr>
              <a:t>const int maxn = 21;</a:t>
            </a:r>
          </a:p>
          <a:p>
            <a:r>
              <a:rPr lang="vi-VN" sz="1200" dirty="0">
                <a:latin typeface="+mn-lt"/>
              </a:rPr>
              <a:t>int n, current_cost, best_cost;</a:t>
            </a:r>
          </a:p>
          <a:p>
            <a:r>
              <a:rPr lang="vi-VN" sz="1200" dirty="0">
                <a:latin typeface="+mn-lt"/>
              </a:rPr>
              <a:t>int visited[maxn], x_best[maxn], x[maxn], c[maxn][maxn];</a:t>
            </a:r>
          </a:p>
          <a:p>
            <a:endParaRPr lang="vi-VN" sz="1200" dirty="0">
              <a:latin typeface="+mn-lt"/>
            </a:endParaRPr>
          </a:p>
        </p:txBody>
      </p:sp>
    </p:spTree>
    <p:extLst>
      <p:ext uri="{BB962C8B-B14F-4D97-AF65-F5344CB8AC3E}">
        <p14:creationId xmlns:p14="http://schemas.microsoft.com/office/powerpoint/2010/main" val="134082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D67F9E-1B0B-866D-7EDA-DFABB4E0CF6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6" name="TextBox 5">
            <a:extLst>
              <a:ext uri="{FF2B5EF4-FFF2-40B4-BE49-F238E27FC236}">
                <a16:creationId xmlns:a16="http://schemas.microsoft.com/office/drawing/2014/main" id="{85CB4025-747B-4024-1518-30B6392F1C2E}"/>
              </a:ext>
            </a:extLst>
          </p:cNvPr>
          <p:cNvSpPr txBox="1"/>
          <p:nvPr/>
        </p:nvSpPr>
        <p:spPr>
          <a:xfrm>
            <a:off x="489098" y="120502"/>
            <a:ext cx="7109637" cy="4555093"/>
          </a:xfrm>
          <a:prstGeom prst="rect">
            <a:avLst/>
          </a:prstGeom>
          <a:noFill/>
        </p:spPr>
        <p:txBody>
          <a:bodyPr wrap="square" rtlCol="0">
            <a:spAutoFit/>
          </a:bodyPr>
          <a:lstStyle/>
          <a:p>
            <a:r>
              <a:rPr lang="vi-VN" sz="1200" dirty="0" smtClean="0">
                <a:latin typeface="+mn-lt"/>
              </a:rPr>
              <a:t>void </a:t>
            </a:r>
            <a:r>
              <a:rPr lang="vi-VN" sz="1200" dirty="0">
                <a:latin typeface="+mn-lt"/>
              </a:rPr>
              <a:t>enter</a:t>
            </a:r>
            <a:r>
              <a:rPr lang="vi-VN" sz="1200" dirty="0" smtClean="0">
                <a:latin typeface="+mn-lt"/>
              </a:rPr>
              <a:t>()</a:t>
            </a:r>
            <a:r>
              <a:rPr lang="en-US" sz="1200" dirty="0" smtClean="0">
                <a:latin typeface="+mn-lt"/>
              </a:rPr>
              <a:t> {</a:t>
            </a:r>
            <a:endParaRPr lang="vi-VN" sz="1200" dirty="0">
              <a:latin typeface="+mn-lt"/>
            </a:endParaRPr>
          </a:p>
          <a:p>
            <a:r>
              <a:rPr lang="en-US" sz="1200" dirty="0">
                <a:latin typeface="+mn-lt"/>
              </a:rPr>
              <a:t> </a:t>
            </a:r>
            <a:r>
              <a:rPr lang="en-US" sz="1200" dirty="0" smtClean="0">
                <a:latin typeface="+mn-lt"/>
              </a:rPr>
              <a:t>   </a:t>
            </a:r>
            <a:r>
              <a:rPr lang="vi-VN" sz="1200" dirty="0" smtClean="0">
                <a:latin typeface="+mn-lt"/>
              </a:rPr>
              <a:t>cin </a:t>
            </a:r>
            <a:r>
              <a:rPr lang="vi-VN" sz="1200" dirty="0">
                <a:latin typeface="+mn-lt"/>
              </a:rPr>
              <a:t>&gt;&gt; n</a:t>
            </a:r>
            <a:r>
              <a:rPr lang="vi-VN" sz="1200" dirty="0" smtClean="0">
                <a:latin typeface="+mn-lt"/>
              </a:rPr>
              <a:t>;</a:t>
            </a:r>
            <a:endParaRPr lang="vi-VN" sz="1200" dirty="0">
              <a:latin typeface="+mn-lt"/>
            </a:endParaRPr>
          </a:p>
          <a:p>
            <a:r>
              <a:rPr lang="vi-VN" sz="1200" dirty="0">
                <a:latin typeface="+mn-lt"/>
              </a:rPr>
              <a:t>    for (int i = 1; i &lt;= n; ++i)</a:t>
            </a:r>
          </a:p>
          <a:p>
            <a:r>
              <a:rPr lang="vi-VN" sz="1200" dirty="0">
                <a:latin typeface="+mn-lt"/>
              </a:rPr>
              <a:t>        for (int j = 1; j &lt;= n; ++j)</a:t>
            </a:r>
          </a:p>
          <a:p>
            <a:r>
              <a:rPr lang="vi-VN" sz="1200" dirty="0">
                <a:latin typeface="+mn-lt"/>
              </a:rPr>
              <a:t>            cin &gt;&gt; c[i][j</a:t>
            </a:r>
            <a:r>
              <a:rPr lang="vi-VN" sz="1200" dirty="0" smtClean="0">
                <a:latin typeface="+mn-lt"/>
              </a:rPr>
              <a:t>];</a:t>
            </a:r>
            <a:endParaRPr lang="vi-VN" sz="1200" dirty="0">
              <a:latin typeface="+mn-lt"/>
            </a:endParaRPr>
          </a:p>
          <a:p>
            <a:r>
              <a:rPr lang="vi-VN" sz="1200" dirty="0">
                <a:latin typeface="+mn-lt"/>
              </a:rPr>
              <a:t>    // Khởi tạo trước thành phố đầu tiên là 1, đồng thời đánh dấu nó đã thăm.</a:t>
            </a:r>
          </a:p>
          <a:p>
            <a:r>
              <a:rPr lang="vi-VN" sz="1200" dirty="0">
                <a:latin typeface="+mn-lt"/>
              </a:rPr>
              <a:t>    x[1] = 1;</a:t>
            </a:r>
          </a:p>
          <a:p>
            <a:r>
              <a:rPr lang="vi-VN" sz="1200" dirty="0">
                <a:latin typeface="+mn-lt"/>
              </a:rPr>
              <a:t>    visited[1] = 1;</a:t>
            </a:r>
          </a:p>
          <a:p>
            <a:endParaRPr lang="vi-VN" sz="1200" dirty="0">
              <a:latin typeface="+mn-lt"/>
            </a:endParaRPr>
          </a:p>
          <a:p>
            <a:r>
              <a:rPr lang="vi-VN" sz="1200" dirty="0">
                <a:latin typeface="+mn-lt"/>
              </a:rPr>
              <a:t>    // Khởi tạo chi phí tối ưu bằng +oo, giả sử phương án hiện tại đang rất tệ.</a:t>
            </a:r>
          </a:p>
          <a:p>
            <a:r>
              <a:rPr lang="vi-VN" sz="1200" dirty="0">
                <a:latin typeface="+mn-lt"/>
              </a:rPr>
              <a:t>    best_cost = inf;</a:t>
            </a:r>
          </a:p>
          <a:p>
            <a:r>
              <a:rPr lang="vi-VN" sz="1200" dirty="0">
                <a:latin typeface="+mn-lt"/>
              </a:rPr>
              <a:t>}</a:t>
            </a:r>
          </a:p>
          <a:p>
            <a:endParaRPr lang="vi-VN" sz="1200" dirty="0">
              <a:latin typeface="+mn-lt"/>
            </a:endParaRPr>
          </a:p>
          <a:p>
            <a:r>
              <a:rPr lang="vi-VN" sz="1200" dirty="0" smtClean="0">
                <a:latin typeface="+mn-lt"/>
              </a:rPr>
              <a:t>// Cập nhật kết quả tốt nhất.</a:t>
            </a:r>
          </a:p>
          <a:p>
            <a:r>
              <a:rPr lang="vi-VN" sz="1200" dirty="0" smtClean="0">
                <a:latin typeface="+mn-lt"/>
              </a:rPr>
              <a:t>void update_best_solution(int current_cost)</a:t>
            </a:r>
          </a:p>
          <a:p>
            <a:r>
              <a:rPr lang="vi-VN" sz="1200" dirty="0" smtClean="0">
                <a:latin typeface="+mn-lt"/>
              </a:rPr>
              <a:t>{</a:t>
            </a:r>
          </a:p>
          <a:p>
            <a:r>
              <a:rPr lang="vi-VN" sz="1200" dirty="0" smtClean="0">
                <a:latin typeface="+mn-lt"/>
              </a:rPr>
              <a:t>    if (current_cost + c[x[n]][1] &lt; best_cost)</a:t>
            </a:r>
          </a:p>
          <a:p>
            <a:r>
              <a:rPr lang="vi-VN" sz="1200" dirty="0" smtClean="0">
                <a:latin typeface="+mn-lt"/>
              </a:rPr>
              <a:t>    {</a:t>
            </a:r>
          </a:p>
          <a:p>
            <a:r>
              <a:rPr lang="vi-VN" sz="1200" dirty="0" smtClean="0">
                <a:latin typeface="+mn-lt"/>
              </a:rPr>
              <a:t>        best_cost = current_cost + c[x[n]][1];</a:t>
            </a:r>
          </a:p>
          <a:p>
            <a:endParaRPr lang="vi-VN" sz="1200" dirty="0" smtClean="0">
              <a:latin typeface="+mn-lt"/>
            </a:endParaRPr>
          </a:p>
          <a:p>
            <a:r>
              <a:rPr lang="vi-VN" sz="1200" dirty="0" smtClean="0">
                <a:latin typeface="+mn-lt"/>
              </a:rPr>
              <a:t>        for (int i = 1; i &lt;= n; ++i)</a:t>
            </a:r>
          </a:p>
          <a:p>
            <a:r>
              <a:rPr lang="vi-VN" sz="1200" dirty="0" smtClean="0">
                <a:latin typeface="+mn-lt"/>
              </a:rPr>
              <a:t>            x_best[i] = x[i];</a:t>
            </a:r>
          </a:p>
          <a:p>
            <a:r>
              <a:rPr lang="vi-VN" sz="1200" dirty="0" smtClean="0">
                <a:latin typeface="+mn-lt"/>
              </a:rPr>
              <a:t>    }</a:t>
            </a:r>
            <a:endParaRPr lang="en-US" sz="1200" dirty="0" smtClean="0">
              <a:latin typeface="+mn-lt"/>
            </a:endParaRPr>
          </a:p>
          <a:p>
            <a:r>
              <a:rPr lang="en-US" sz="1200" dirty="0">
                <a:latin typeface="+mn-lt"/>
              </a:rPr>
              <a:t>}</a:t>
            </a:r>
          </a:p>
        </p:txBody>
      </p:sp>
    </p:spTree>
    <p:extLst>
      <p:ext uri="{BB962C8B-B14F-4D97-AF65-F5344CB8AC3E}">
        <p14:creationId xmlns:p14="http://schemas.microsoft.com/office/powerpoint/2010/main" val="206714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FE332A0-3CA8-5A14-73D8-A4EC6953E1A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
        <p:nvSpPr>
          <p:cNvPr id="6" name="TextBox 5">
            <a:extLst>
              <a:ext uri="{FF2B5EF4-FFF2-40B4-BE49-F238E27FC236}">
                <a16:creationId xmlns:a16="http://schemas.microsoft.com/office/drawing/2014/main" id="{0A859988-D20C-5F81-9D97-9A420FBD5E6A}"/>
              </a:ext>
            </a:extLst>
          </p:cNvPr>
          <p:cNvSpPr txBox="1"/>
          <p:nvPr/>
        </p:nvSpPr>
        <p:spPr>
          <a:xfrm>
            <a:off x="219740" y="87275"/>
            <a:ext cx="7265582" cy="4339650"/>
          </a:xfrm>
          <a:prstGeom prst="rect">
            <a:avLst/>
          </a:prstGeom>
          <a:noFill/>
        </p:spPr>
        <p:txBody>
          <a:bodyPr wrap="square" rtlCol="0">
            <a:spAutoFit/>
          </a:bodyPr>
          <a:lstStyle/>
          <a:p>
            <a:r>
              <a:rPr lang="vi-VN" sz="1200" dirty="0" smtClean="0">
                <a:latin typeface="+mn-lt"/>
              </a:rPr>
              <a:t>// </a:t>
            </a:r>
            <a:r>
              <a:rPr lang="vi-VN" sz="1200" dirty="0">
                <a:latin typeface="+mn-lt"/>
              </a:rPr>
              <a:t>In ra phương án tốt nhất tìm được.</a:t>
            </a:r>
          </a:p>
          <a:p>
            <a:r>
              <a:rPr lang="vi-VN" sz="1200" dirty="0">
                <a:latin typeface="+mn-lt"/>
              </a:rPr>
              <a:t>void print_best_solution()</a:t>
            </a:r>
          </a:p>
          <a:p>
            <a:r>
              <a:rPr lang="vi-VN" sz="1200" dirty="0">
                <a:latin typeface="+mn-lt"/>
              </a:rPr>
              <a:t>{</a:t>
            </a:r>
          </a:p>
          <a:p>
            <a:r>
              <a:rPr lang="vi-VN" sz="1200" dirty="0">
                <a:latin typeface="+mn-lt"/>
              </a:rPr>
              <a:t>     cout &lt;&lt; best_cost &lt;&lt; endl;</a:t>
            </a:r>
          </a:p>
          <a:p>
            <a:endParaRPr lang="vi-VN" sz="1200" dirty="0">
              <a:latin typeface="+mn-lt"/>
            </a:endParaRPr>
          </a:p>
          <a:p>
            <a:r>
              <a:rPr lang="vi-VN" sz="1200" dirty="0">
                <a:latin typeface="+mn-lt"/>
              </a:rPr>
              <a:t>     for (int i = 1; i &lt;= n; ++i)</a:t>
            </a:r>
          </a:p>
          <a:p>
            <a:r>
              <a:rPr lang="vi-VN" sz="1200" dirty="0">
                <a:latin typeface="+mn-lt"/>
              </a:rPr>
              <a:t>        cout &lt;&lt; x_best[i] &lt;&lt; "-&gt;";</a:t>
            </a:r>
          </a:p>
          <a:p>
            <a:r>
              <a:rPr lang="vi-VN" sz="1200" dirty="0">
                <a:latin typeface="+mn-lt"/>
              </a:rPr>
              <a:t>     cout &lt;&lt; 1;</a:t>
            </a:r>
          </a:p>
          <a:p>
            <a:r>
              <a:rPr lang="vi-VN" sz="1200" dirty="0" smtClean="0">
                <a:latin typeface="+mn-lt"/>
              </a:rPr>
              <a:t>}</a:t>
            </a:r>
            <a:endParaRPr lang="vi-VN" sz="1200" dirty="0">
              <a:latin typeface="+mn-lt"/>
            </a:endParaRPr>
          </a:p>
          <a:p>
            <a:r>
              <a:rPr lang="vi-VN" sz="1200" dirty="0">
                <a:latin typeface="+mn-lt"/>
              </a:rPr>
              <a:t>// Giải thuật nhánh và cận.</a:t>
            </a:r>
          </a:p>
          <a:p>
            <a:r>
              <a:rPr lang="vi-VN" sz="1200" dirty="0">
                <a:latin typeface="+mn-lt"/>
              </a:rPr>
              <a:t>void branch_and_bound(int i)</a:t>
            </a:r>
          </a:p>
          <a:p>
            <a:r>
              <a:rPr lang="vi-VN" sz="1200" dirty="0">
                <a:latin typeface="+mn-lt"/>
              </a:rPr>
              <a:t>{</a:t>
            </a:r>
          </a:p>
          <a:p>
            <a:r>
              <a:rPr lang="vi-VN" sz="1200" dirty="0">
                <a:latin typeface="+mn-lt"/>
              </a:rPr>
              <a:t>    if (current_cost &gt;= best_cost)</a:t>
            </a:r>
          </a:p>
          <a:p>
            <a:r>
              <a:rPr lang="vi-VN" sz="1200" dirty="0">
                <a:latin typeface="+mn-lt"/>
              </a:rPr>
              <a:t>        return;</a:t>
            </a:r>
          </a:p>
          <a:p>
            <a:endParaRPr lang="vi-VN" sz="1200" dirty="0">
              <a:latin typeface="+mn-lt"/>
            </a:endParaRPr>
          </a:p>
          <a:p>
            <a:r>
              <a:rPr lang="vi-VN" sz="1200" dirty="0">
                <a:latin typeface="+mn-lt"/>
              </a:rPr>
              <a:t>    for (int j = 2; j &lt;= n; ++</a:t>
            </a:r>
            <a:r>
              <a:rPr lang="vi-VN" sz="1200" dirty="0" smtClean="0">
                <a:latin typeface="+mn-lt"/>
              </a:rPr>
              <a:t>j)</a:t>
            </a:r>
            <a:endParaRPr lang="vi-VN" sz="1200" dirty="0">
              <a:latin typeface="+mn-lt"/>
            </a:endParaRPr>
          </a:p>
          <a:p>
            <a:r>
              <a:rPr lang="vi-VN" sz="1200" dirty="0">
                <a:latin typeface="+mn-lt"/>
              </a:rPr>
              <a:t>        if (!visited[j])</a:t>
            </a:r>
          </a:p>
          <a:p>
            <a:r>
              <a:rPr lang="vi-VN" sz="1200" dirty="0">
                <a:latin typeface="+mn-lt"/>
              </a:rPr>
              <a:t>        {</a:t>
            </a:r>
          </a:p>
          <a:p>
            <a:r>
              <a:rPr lang="vi-VN" sz="1200" dirty="0">
                <a:latin typeface="+mn-lt"/>
              </a:rPr>
              <a:t>            visited[j] = 1;</a:t>
            </a:r>
          </a:p>
          <a:p>
            <a:r>
              <a:rPr lang="vi-VN" sz="1200" dirty="0">
                <a:latin typeface="+mn-lt"/>
              </a:rPr>
              <a:t>            x[i] = j;</a:t>
            </a:r>
          </a:p>
          <a:p>
            <a:r>
              <a:rPr lang="vi-VN" sz="1200" dirty="0">
                <a:latin typeface="+mn-lt"/>
              </a:rPr>
              <a:t>            current_cost += c[x[i - 1]][j];</a:t>
            </a:r>
          </a:p>
          <a:p>
            <a:endParaRPr lang="vi-VN" sz="1200" dirty="0">
              <a:latin typeface="+mn-lt"/>
            </a:endParaRPr>
          </a:p>
          <a:p>
            <a:r>
              <a:rPr lang="vi-VN" sz="1200" dirty="0">
                <a:latin typeface="+mn-lt"/>
              </a:rPr>
              <a:t>            // Đã sinh xong một cấu hình, cập nhật chi phí tốt nhất.</a:t>
            </a:r>
          </a:p>
        </p:txBody>
      </p:sp>
    </p:spTree>
    <p:extLst>
      <p:ext uri="{BB962C8B-B14F-4D97-AF65-F5344CB8AC3E}">
        <p14:creationId xmlns:p14="http://schemas.microsoft.com/office/powerpoint/2010/main" val="142311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6FCBD8-996A-BF70-195F-291DEB2B40A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sp>
        <p:nvSpPr>
          <p:cNvPr id="6" name="TextBox 5">
            <a:extLst>
              <a:ext uri="{FF2B5EF4-FFF2-40B4-BE49-F238E27FC236}">
                <a16:creationId xmlns:a16="http://schemas.microsoft.com/office/drawing/2014/main" id="{753FB283-740D-C8A2-2587-4365A60C2C72}"/>
              </a:ext>
            </a:extLst>
          </p:cNvPr>
          <p:cNvSpPr txBox="1"/>
          <p:nvPr/>
        </p:nvSpPr>
        <p:spPr>
          <a:xfrm>
            <a:off x="365881" y="663535"/>
            <a:ext cx="7343554" cy="3816429"/>
          </a:xfrm>
          <a:prstGeom prst="rect">
            <a:avLst/>
          </a:prstGeom>
          <a:noFill/>
        </p:spPr>
        <p:txBody>
          <a:bodyPr wrap="square" rtlCol="0">
            <a:spAutoFit/>
          </a:bodyPr>
          <a:lstStyle/>
          <a:p>
            <a:r>
              <a:rPr lang="vi-VN" dirty="0">
                <a:latin typeface="+mn-lt"/>
              </a:rPr>
              <a:t> </a:t>
            </a:r>
            <a:r>
              <a:rPr lang="vi-VN" sz="1200" dirty="0">
                <a:latin typeface="+mn-lt"/>
              </a:rPr>
              <a:t>if (i == n)</a:t>
            </a:r>
          </a:p>
          <a:p>
            <a:r>
              <a:rPr lang="vi-VN" sz="1200" dirty="0">
                <a:latin typeface="+mn-lt"/>
              </a:rPr>
              <a:t>                update_best_solution(current_cost);</a:t>
            </a:r>
          </a:p>
          <a:p>
            <a:r>
              <a:rPr lang="vi-VN" sz="1200" dirty="0">
                <a:latin typeface="+mn-lt"/>
              </a:rPr>
              <a:t>            // Chưa sinh xong, tiếp tục sinh thành phần tiếp theo với chi phí tăng thêm.</a:t>
            </a:r>
          </a:p>
          <a:p>
            <a:r>
              <a:rPr lang="vi-VN" sz="1200" dirty="0">
                <a:latin typeface="+mn-lt"/>
              </a:rPr>
              <a:t>            else</a:t>
            </a:r>
          </a:p>
          <a:p>
            <a:r>
              <a:rPr lang="vi-VN" sz="1200" dirty="0">
                <a:latin typeface="+mn-lt"/>
              </a:rPr>
              <a:t>                branch_and_bound(i + 1);</a:t>
            </a:r>
          </a:p>
          <a:p>
            <a:endParaRPr lang="vi-VN" sz="1200" dirty="0">
              <a:latin typeface="+mn-lt"/>
            </a:endParaRPr>
          </a:p>
          <a:p>
            <a:r>
              <a:rPr lang="vi-VN" sz="1200" dirty="0">
                <a:latin typeface="+mn-lt"/>
              </a:rPr>
              <a:t>            visited[j] = 0;</a:t>
            </a:r>
          </a:p>
          <a:p>
            <a:r>
              <a:rPr lang="vi-VN" sz="1200" dirty="0">
                <a:latin typeface="+mn-lt"/>
              </a:rPr>
              <a:t>            current_cost -= c[x[i - 1]][j];</a:t>
            </a:r>
          </a:p>
          <a:p>
            <a:r>
              <a:rPr lang="vi-VN" sz="1200" dirty="0">
                <a:latin typeface="+mn-lt"/>
              </a:rPr>
              <a:t>        }</a:t>
            </a:r>
          </a:p>
          <a:p>
            <a:r>
              <a:rPr lang="vi-VN" sz="1200" dirty="0">
                <a:latin typeface="+mn-lt"/>
              </a:rPr>
              <a:t>}</a:t>
            </a:r>
          </a:p>
          <a:p>
            <a:endParaRPr lang="vi-VN" sz="1200" dirty="0">
              <a:latin typeface="+mn-lt"/>
            </a:endParaRPr>
          </a:p>
          <a:p>
            <a:r>
              <a:rPr lang="en-US" sz="1200" dirty="0">
                <a:latin typeface="+mn-lt"/>
              </a:rPr>
              <a:t>int </a:t>
            </a:r>
            <a:r>
              <a:rPr lang="vi-VN" sz="1200" dirty="0">
                <a:latin typeface="+mn-lt"/>
              </a:rPr>
              <a:t>main()</a:t>
            </a:r>
          </a:p>
          <a:p>
            <a:r>
              <a:rPr lang="vi-VN" sz="1200" dirty="0">
                <a:latin typeface="+mn-lt"/>
              </a:rPr>
              <a:t>{</a:t>
            </a:r>
          </a:p>
          <a:p>
            <a:r>
              <a:rPr lang="vi-VN" sz="1200" dirty="0">
                <a:latin typeface="+mn-lt"/>
              </a:rPr>
              <a:t>    ios_base::sync_with_stdio(false);</a:t>
            </a:r>
          </a:p>
          <a:p>
            <a:r>
              <a:rPr lang="vi-VN" sz="1200" dirty="0">
                <a:latin typeface="+mn-lt"/>
              </a:rPr>
              <a:t>    cin.tie(nullptr);</a:t>
            </a:r>
          </a:p>
          <a:p>
            <a:r>
              <a:rPr lang="vi-VN" sz="1200" dirty="0">
                <a:latin typeface="+mn-lt"/>
              </a:rPr>
              <a:t>    enter();</a:t>
            </a:r>
          </a:p>
          <a:p>
            <a:r>
              <a:rPr lang="vi-VN" sz="1200" dirty="0">
                <a:latin typeface="+mn-lt"/>
              </a:rPr>
              <a:t>    branch_and_bound(2);</a:t>
            </a:r>
          </a:p>
          <a:p>
            <a:r>
              <a:rPr lang="vi-VN" sz="1200" dirty="0">
                <a:latin typeface="+mn-lt"/>
              </a:rPr>
              <a:t>    print_best_solution();</a:t>
            </a:r>
          </a:p>
          <a:p>
            <a:r>
              <a:rPr lang="vi-VN" sz="1200" dirty="0">
                <a:latin typeface="+mn-lt"/>
              </a:rPr>
              <a:t>    return 0;</a:t>
            </a:r>
          </a:p>
          <a:p>
            <a:r>
              <a:rPr lang="vi-VN" sz="1200" dirty="0">
                <a:latin typeface="+mn-lt"/>
              </a:rPr>
              <a:t>}</a:t>
            </a:r>
            <a:endParaRPr lang="en-US" sz="1200" dirty="0">
              <a:latin typeface="+mn-lt"/>
            </a:endParaRPr>
          </a:p>
        </p:txBody>
      </p:sp>
    </p:spTree>
    <p:extLst>
      <p:ext uri="{BB962C8B-B14F-4D97-AF65-F5344CB8AC3E}">
        <p14:creationId xmlns:p14="http://schemas.microsoft.com/office/powerpoint/2010/main" val="37724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5110"/>
        <p:cNvGrpSpPr/>
        <p:nvPr/>
      </p:nvGrpSpPr>
      <p:grpSpPr>
        <a:xfrm>
          <a:off x="0" y="0"/>
          <a:ext cx="0" cy="0"/>
          <a:chOff x="0" y="0"/>
          <a:chExt cx="0" cy="0"/>
        </a:xfrm>
      </p:grpSpPr>
      <p:sp>
        <p:nvSpPr>
          <p:cNvPr id="5112" name="Google Shape;5112;p51"/>
          <p:cNvSpPr txBox="1"/>
          <p:nvPr/>
        </p:nvSpPr>
        <p:spPr>
          <a:xfrm>
            <a:off x="1331136" y="2051493"/>
            <a:ext cx="6492949" cy="70174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dirty="0">
                <a:solidFill>
                  <a:srgbClr val="434343"/>
                </a:solidFill>
                <a:latin typeface="Montserrat" panose="020B0604020202020204" charset="0"/>
                <a:ea typeface="Montserrat"/>
                <a:cs typeface="Montserrat"/>
                <a:sym typeface="Montserrat"/>
              </a:rPr>
              <a:t>Cảm ơn cô và các bạn lắng nghe bài thuyết trình của nhóm chúng em</a:t>
            </a:r>
            <a:endParaRPr sz="1800" b="1" dirty="0">
              <a:solidFill>
                <a:srgbClr val="434343"/>
              </a:solidFill>
              <a:latin typeface="Montserrat" panose="020B0604020202020204" charset="0"/>
              <a:ea typeface="Montserrat"/>
              <a:cs typeface="Montserrat"/>
              <a:sym typeface="Montserrat"/>
            </a:endParaRPr>
          </a:p>
        </p:txBody>
      </p:sp>
      <p:sp>
        <p:nvSpPr>
          <p:cNvPr id="5126" name="Google Shape;5126;p5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0" y="0"/>
            <a:ext cx="7669619" cy="8573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Mục Lục</a:t>
            </a:r>
            <a:endParaRPr dirty="0">
              <a:latin typeface="+mj-lt"/>
            </a:endParaRPr>
          </a:p>
        </p:txBody>
      </p:sp>
      <p:sp>
        <p:nvSpPr>
          <p:cNvPr id="3844" name="Google Shape;3844;p14"/>
          <p:cNvSpPr txBox="1">
            <a:spLocks noGrp="1"/>
          </p:cNvSpPr>
          <p:nvPr>
            <p:ph type="body" idx="2"/>
          </p:nvPr>
        </p:nvSpPr>
        <p:spPr>
          <a:xfrm>
            <a:off x="718300" y="3905925"/>
            <a:ext cx="6761100" cy="1141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0B87A1"/>
              </a:solidFill>
            </a:endParaRPr>
          </a:p>
          <a:p>
            <a:pPr marL="0" lvl="0" indent="0" algn="l" rtl="0">
              <a:spcBef>
                <a:spcPts val="1000"/>
              </a:spcBef>
              <a:spcAft>
                <a:spcPts val="1000"/>
              </a:spcAft>
              <a:buNone/>
            </a:pPr>
            <a:endParaRPr sz="1200" dirty="0">
              <a:solidFill>
                <a:srgbClr val="0B87A1"/>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22257C49-E80D-5CE0-C304-3B59419F0DA6}"/>
              </a:ext>
            </a:extLst>
          </p:cNvPr>
          <p:cNvSpPr txBox="1"/>
          <p:nvPr/>
        </p:nvSpPr>
        <p:spPr>
          <a:xfrm>
            <a:off x="0" y="857399"/>
            <a:ext cx="7591647" cy="4286101"/>
          </a:xfrm>
          <a:prstGeom prst="rect">
            <a:avLst/>
          </a:prstGeom>
          <a:noFill/>
        </p:spPr>
        <p:txBody>
          <a:bodyPr wrap="square" rtlCol="0">
            <a:spAutoFit/>
          </a:bodyPr>
          <a:lstStyle/>
          <a:p>
            <a:endParaRPr lang="en-US" dirty="0"/>
          </a:p>
        </p:txBody>
      </p:sp>
      <p:sp>
        <p:nvSpPr>
          <p:cNvPr id="4" name="Rectangle 2">
            <a:extLst>
              <a:ext uri="{FF2B5EF4-FFF2-40B4-BE49-F238E27FC236}">
                <a16:creationId xmlns:a16="http://schemas.microsoft.com/office/drawing/2014/main" id="{F3A20C12-A273-EF64-D568-16CEBFA0D333}"/>
              </a:ext>
            </a:extLst>
          </p:cNvPr>
          <p:cNvSpPr>
            <a:spLocks noChangeArrowheads="1"/>
          </p:cNvSpPr>
          <p:nvPr/>
        </p:nvSpPr>
        <p:spPr bwMode="auto">
          <a:xfrm>
            <a:off x="439480" y="1268819"/>
            <a:ext cx="7039919" cy="296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642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642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642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642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642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642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642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642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64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3"/>
              </a:rPr>
              <a:t>TỔNG QUAN</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3"/>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3"/>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64225" algn="l"/>
              </a:tabLst>
            </a:pP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Giới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thiệu</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phương</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4"/>
              </a:rPr>
              <a:t>pháp</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4"/>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Ý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tưởng</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64225" algn="l"/>
              </a:tabLst>
            </a:pP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Lược</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đồ</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giải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5"/>
              </a:rPr>
              <a:t>thuật</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5"/>
              </a:rPr>
              <a:t>3</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6"/>
              </a:rPr>
              <a:t>MỘT SỐ BÀI TOÁN MINH HỌA</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6"/>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6"/>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1.Bài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7"/>
              </a:rPr>
              <a:t>toán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7"/>
              </a:rPr>
              <a:t>rút</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7"/>
              </a:rPr>
              <a:t>tiền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ATM</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7"/>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lang="en-US" altLang="en-US" sz="1300" b="1" dirty="0">
                <a:latin typeface="+mj-lt"/>
                <a:ea typeface="Times New Roman" panose="02020603050405020304" pitchFamily="18" charset="0"/>
                <a:cs typeface="Times New Roman" panose="02020603050405020304" pitchFamily="18" charset="0"/>
                <a:hlinkClick r:id="rId8"/>
              </a:rPr>
              <a:t>2.</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Đề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8"/>
              </a:rPr>
              <a:t>bài</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3.Phân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8"/>
              </a:rPr>
              <a:t>tích</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 ý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8"/>
              </a:rPr>
              <a:t>tưởng</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8"/>
              </a:rPr>
              <a:t>4</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1.3</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9"/>
              </a:rPr>
              <a:t>Cài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9"/>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9"/>
              </a:rPr>
              <a:t>đặt</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9"/>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9"/>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tab pos="5864225" algn="l"/>
              </a:tabLst>
            </a:pP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1.Bài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0"/>
              </a:rPr>
              <a:t>toán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0"/>
              </a:rPr>
              <a:t>Người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 du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0"/>
              </a:rPr>
              <a:t>lịch</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0"/>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2.1</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1"/>
              </a:rPr>
              <a:t>Đề</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1"/>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1"/>
              </a:rPr>
              <a:t>bài</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1"/>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1"/>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2.2</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2"/>
              </a:rPr>
              <a:t>Phân</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2"/>
              </a:rPr>
              <a:t>tích</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 ý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hlinkClick r:id="rId12"/>
              </a:rPr>
              <a:t>tưởng</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2"/>
              </a:rPr>
              <a:t>6</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lang="en-US" altLang="en-US" sz="1300" dirty="0">
                <a:latin typeface="+mj-lt"/>
                <a:ea typeface="Times New Roman" panose="02020603050405020304" pitchFamily="18" charset="0"/>
                <a:cs typeface="Times New Roman" panose="02020603050405020304" pitchFamily="18" charset="0"/>
              </a:rPr>
              <a:t>2.3</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rPr>
              <a:t>Cài</a:t>
            </a:r>
            <a:r>
              <a:rPr kumimoji="0" lang="en-US"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rPr>
              <a:t>đặt</a:t>
            </a: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3"/>
              </a:rPr>
              <a:t>	</a:t>
            </a:r>
            <a:r>
              <a:rPr kumimoji="0" lang="en-US"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3"/>
              </a:rPr>
              <a:t>7</a:t>
            </a:r>
            <a:endParaRPr kumimoji="0" lang="en-US" altLang="en-US" sz="600" b="0" i="0" u="none" strike="noStrike" cap="none" normalizeH="0" baseline="0" dirty="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64225" algn="l"/>
              </a:tabLst>
            </a:pPr>
            <a:r>
              <a:rPr kumimoji="0" lang="vi-VN" altLang="en-US" sz="1300" b="1"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4"/>
              </a:rPr>
              <a:t>TÀI LIỆU THAM KHẢO	</a:t>
            </a:r>
            <a:r>
              <a:rPr kumimoji="0" lang="vi-VN" altLang="en-US" sz="13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hlinkClick r:id="rId14"/>
              </a:rPr>
              <a:t>19</a:t>
            </a:r>
            <a:endParaRPr kumimoji="0" lang="vi-VN" altLang="en-US" sz="1800" b="0" i="0" u="none" strike="noStrike" cap="none" normalizeH="0" baseline="0" dirty="0">
              <a:ln>
                <a:noFill/>
              </a:ln>
              <a:solidFill>
                <a:schemeClr val="tx1"/>
              </a:solidFill>
              <a:effectLst/>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dirty="0"/>
          </a:p>
        </p:txBody>
      </p:sp>
      <p:sp>
        <p:nvSpPr>
          <p:cNvPr id="2" name="TextBox 1">
            <a:extLst>
              <a:ext uri="{FF2B5EF4-FFF2-40B4-BE49-F238E27FC236}">
                <a16:creationId xmlns:a16="http://schemas.microsoft.com/office/drawing/2014/main" id="{8D68A523-8620-896F-A387-000E2B0C87C9}"/>
              </a:ext>
            </a:extLst>
          </p:cNvPr>
          <p:cNvSpPr txBox="1"/>
          <p:nvPr/>
        </p:nvSpPr>
        <p:spPr>
          <a:xfrm>
            <a:off x="365881" y="921487"/>
            <a:ext cx="7060018" cy="2324291"/>
          </a:xfrm>
          <a:prstGeom prst="rect">
            <a:avLst/>
          </a:prstGeom>
          <a:noFill/>
        </p:spPr>
        <p:txBody>
          <a:bodyPr wrap="square" rtlCol="0">
            <a:spAutoFit/>
          </a:bodyPr>
          <a:lstStyle/>
          <a:p>
            <a:pPr marL="0" marR="0">
              <a:lnSpc>
                <a:spcPct val="107000"/>
              </a:lnSpc>
              <a:spcBef>
                <a:spcPts val="0"/>
              </a:spcBef>
              <a:spcAft>
                <a:spcPts val="720"/>
              </a:spcAft>
            </a:pPr>
            <a:endParaRPr lang="en-US" sz="1200" b="1" kern="1800" dirty="0">
              <a:solidFill>
                <a:srgbClr val="1B1B1B"/>
              </a:solidFill>
              <a:effectLst/>
              <a:latin typeface="+mj-lt"/>
              <a:ea typeface="Times New Roman" panose="02020603050405020304" pitchFamily="18" charset="0"/>
              <a:cs typeface="Times New Roman" panose="02020603050405020304" pitchFamily="18" charset="0"/>
            </a:endParaRPr>
          </a:p>
          <a:p>
            <a:pPr marL="0" marR="0">
              <a:lnSpc>
                <a:spcPct val="107000"/>
              </a:lnSpc>
              <a:spcBef>
                <a:spcPts val="0"/>
              </a:spcBef>
              <a:spcAft>
                <a:spcPts val="720"/>
              </a:spcAft>
            </a:pPr>
            <a:r>
              <a:rPr lang="en-US" sz="1200" b="1" kern="1800" dirty="0">
                <a:solidFill>
                  <a:srgbClr val="1B1B1B"/>
                </a:solidFill>
                <a:effectLst/>
                <a:latin typeface="+mj-lt"/>
                <a:ea typeface="Times New Roman" panose="02020603050405020304" pitchFamily="18" charset="0"/>
                <a:cs typeface="Times New Roman" panose="02020603050405020304" pitchFamily="18" charset="0"/>
              </a:rPr>
              <a:t>I. </a:t>
            </a:r>
            <a:r>
              <a:rPr lang="en-US" sz="1200" b="1" kern="1800" dirty="0" err="1">
                <a:solidFill>
                  <a:srgbClr val="1B1B1B"/>
                </a:solidFill>
                <a:effectLst/>
                <a:latin typeface="+mj-lt"/>
                <a:ea typeface="Times New Roman" panose="02020603050405020304" pitchFamily="18" charset="0"/>
                <a:cs typeface="Times New Roman" panose="02020603050405020304" pitchFamily="18" charset="0"/>
              </a:rPr>
              <a:t>Tổng</a:t>
            </a:r>
            <a:r>
              <a:rPr lang="en-US" sz="1200" b="1" kern="1800" dirty="0">
                <a:solidFill>
                  <a:srgbClr val="1B1B1B"/>
                </a:solidFill>
                <a:effectLst/>
                <a:latin typeface="+mj-lt"/>
                <a:ea typeface="Times New Roman" panose="02020603050405020304" pitchFamily="18" charset="0"/>
                <a:cs typeface="Times New Roman" panose="02020603050405020304" pitchFamily="18" charset="0"/>
              </a:rPr>
              <a:t> </a:t>
            </a:r>
            <a:r>
              <a:rPr lang="en-US" sz="1200" b="1" kern="1800" dirty="0" err="1">
                <a:solidFill>
                  <a:srgbClr val="1B1B1B"/>
                </a:solidFill>
                <a:effectLst/>
                <a:latin typeface="+mj-lt"/>
                <a:ea typeface="Times New Roman" panose="02020603050405020304" pitchFamily="18" charset="0"/>
                <a:cs typeface="Times New Roman" panose="02020603050405020304" pitchFamily="18" charset="0"/>
              </a:rPr>
              <a:t>quan</a:t>
            </a:r>
            <a:endParaRPr lang="en-US" sz="1200" kern="1800" dirty="0">
              <a:latin typeface="+mj-lt"/>
              <a:ea typeface="Yu Mincho" panose="02020400000000000000" pitchFamily="18" charset="-128"/>
              <a:cs typeface="Times New Roman" panose="02020603050405020304" pitchFamily="18" charset="0"/>
            </a:endParaRPr>
          </a:p>
          <a:p>
            <a:pPr marL="228600" marR="0" indent="-228600">
              <a:lnSpc>
                <a:spcPct val="107000"/>
              </a:lnSpc>
              <a:spcBef>
                <a:spcPts val="0"/>
              </a:spcBef>
              <a:spcAft>
                <a:spcPts val="720"/>
              </a:spcAft>
              <a:buAutoNum type="arabicPeriod"/>
            </a:pPr>
            <a:r>
              <a:rPr lang="en-US" sz="1200" b="1" dirty="0" err="1">
                <a:solidFill>
                  <a:srgbClr val="1B1B1B"/>
                </a:solidFill>
                <a:effectLst/>
                <a:latin typeface="+mj-lt"/>
                <a:ea typeface="Times New Roman" panose="02020603050405020304" pitchFamily="18" charset="0"/>
                <a:cs typeface="Times New Roman" panose="02020603050405020304" pitchFamily="18" charset="0"/>
              </a:rPr>
              <a:t>Giới</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thiệu</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phương</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pháp</a:t>
            </a:r>
            <a:endParaRPr lang="en-US" sz="1200" b="1" dirty="0">
              <a:solidFill>
                <a:srgbClr val="1B1B1B"/>
              </a:solidFill>
              <a:effectLst/>
              <a:latin typeface="+mj-lt"/>
              <a:ea typeface="Times New Roman" panose="02020603050405020304" pitchFamily="18" charset="0"/>
              <a:cs typeface="Times New Roman" panose="02020603050405020304" pitchFamily="18" charset="0"/>
            </a:endParaRPr>
          </a:p>
          <a:p>
            <a:pPr marR="0">
              <a:lnSpc>
                <a:spcPct val="107000"/>
              </a:lnSpc>
              <a:spcBef>
                <a:spcPts val="0"/>
              </a:spcBef>
              <a:spcAft>
                <a:spcPts val="720"/>
              </a:spcAft>
            </a:pPr>
            <a:r>
              <a:rPr lang="vi-VN" sz="1200" b="0" i="0" dirty="0">
                <a:solidFill>
                  <a:srgbClr val="000000"/>
                </a:solidFill>
                <a:effectLst/>
                <a:latin typeface="+mj-lt"/>
                <a:cs typeface="Times New Roman" panose="02020603050405020304" pitchFamily="18" charset="0"/>
              </a:rPr>
              <a:t>Trong lập trình cũng như trong thực tế, chắc hẳn chúng ta đều đã gặp những bài toán với yêu cầu tìm kết quả tốt nhất thỏa mãn một hoặc một số điều kiện nào đó.</a:t>
            </a:r>
            <a:r>
              <a:rPr lang="vi-VN" sz="1200" dirty="0">
                <a:latin typeface="+mj-lt"/>
                <a:cs typeface="Times New Roman" panose="02020603050405020304" pitchFamily="18" charset="0"/>
              </a:rPr>
              <a:t/>
            </a:r>
            <a:br>
              <a:rPr lang="vi-VN" sz="1200" dirty="0">
                <a:latin typeface="+mj-lt"/>
                <a:cs typeface="Times New Roman" panose="02020603050405020304" pitchFamily="18" charset="0"/>
              </a:rPr>
            </a:br>
            <a:r>
              <a:rPr lang="vi-VN" sz="1200" dirty="0">
                <a:latin typeface="+mj-lt"/>
                <a:cs typeface="Times New Roman" panose="02020603050405020304" pitchFamily="18" charset="0"/>
              </a:rPr>
              <a:t/>
            </a:r>
            <a:br>
              <a:rPr lang="vi-VN" sz="1200" dirty="0">
                <a:latin typeface="+mj-lt"/>
                <a:cs typeface="Times New Roman" panose="02020603050405020304" pitchFamily="18" charset="0"/>
              </a:rPr>
            </a:br>
            <a:r>
              <a:rPr lang="vi-VN" sz="1200" dirty="0">
                <a:latin typeface="+mj-lt"/>
                <a:cs typeface="Times New Roman" panose="02020603050405020304" pitchFamily="18" charset="0"/>
              </a:rPr>
              <a:t/>
            </a:r>
            <a:br>
              <a:rPr lang="vi-VN" sz="1200" dirty="0">
                <a:latin typeface="+mj-lt"/>
                <a:cs typeface="Times New Roman" panose="02020603050405020304" pitchFamily="18" charset="0"/>
              </a:rPr>
            </a:br>
            <a:r>
              <a:rPr lang="vi-VN" sz="1200" b="0" i="0" dirty="0">
                <a:solidFill>
                  <a:srgbClr val="000000"/>
                </a:solidFill>
                <a:effectLst/>
                <a:latin typeface="+mj-lt"/>
                <a:cs typeface="Times New Roman" panose="02020603050405020304" pitchFamily="18" charset="0"/>
              </a:rPr>
              <a:t>Có rất nhiều bài toán như vậy trong Tin học, và chúng được gọi là các bài toán tối ưu. Thông thường, người ta sẽ hay nghĩ đến phương pháp Quy hoạch động khi giải các bài toán tối ưu, tuy nhiên, phương pháp này chỉ có thể áp dụng nếu như bài toán đang xét có bản chất đệ quy mà thôi.</a:t>
            </a:r>
            <a:endParaRPr lang="en-US" sz="1200" dirty="0">
              <a:effectLst/>
              <a:latin typeface="+mj-lt"/>
              <a:ea typeface="Yu Mincho" panose="02020400000000000000" pitchFamily="18" charset="-128"/>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3FFC08-3443-ED16-2657-5A32D6F2609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dirty="0"/>
          </a:p>
        </p:txBody>
      </p:sp>
      <p:sp>
        <p:nvSpPr>
          <p:cNvPr id="3" name="TextBox 2">
            <a:extLst>
              <a:ext uri="{FF2B5EF4-FFF2-40B4-BE49-F238E27FC236}">
                <a16:creationId xmlns:a16="http://schemas.microsoft.com/office/drawing/2014/main" id="{6D893D40-6838-3702-9538-BAA335FF36BE}"/>
              </a:ext>
            </a:extLst>
          </p:cNvPr>
          <p:cNvSpPr txBox="1"/>
          <p:nvPr/>
        </p:nvSpPr>
        <p:spPr>
          <a:xfrm>
            <a:off x="309174" y="1437795"/>
            <a:ext cx="7317914" cy="1585114"/>
          </a:xfrm>
          <a:prstGeom prst="rect">
            <a:avLst/>
          </a:prstGeom>
          <a:noFill/>
        </p:spPr>
        <p:txBody>
          <a:bodyPr wrap="square" rtlCol="0">
            <a:spAutoFit/>
          </a:bodyPr>
          <a:lstStyle/>
          <a:p>
            <a:pPr marL="0" marR="0">
              <a:lnSpc>
                <a:spcPct val="107000"/>
              </a:lnSpc>
              <a:spcBef>
                <a:spcPts val="1800"/>
              </a:spcBef>
              <a:spcAft>
                <a:spcPts val="720"/>
              </a:spcAft>
            </a:pPr>
            <a:r>
              <a:rPr lang="en-US" sz="1200" b="1" dirty="0">
                <a:solidFill>
                  <a:srgbClr val="1B1B1B"/>
                </a:solidFill>
                <a:effectLst/>
                <a:latin typeface="+mj-lt"/>
                <a:ea typeface="Times New Roman" panose="02020603050405020304" pitchFamily="18" charset="0"/>
                <a:cs typeface="Times New Roman" panose="02020603050405020304" pitchFamily="18" charset="0"/>
              </a:rPr>
              <a:t>2. Ý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tưởng</a:t>
            </a:r>
            <a:endParaRPr lang="en-US" sz="1200" b="1" dirty="0">
              <a:solidFill>
                <a:srgbClr val="1B1B1B"/>
              </a:solidFill>
              <a:effectLst/>
              <a:latin typeface="+mj-lt"/>
              <a:ea typeface="Times New Roman" panose="02020603050405020304" pitchFamily="18" charset="0"/>
              <a:cs typeface="Times New Roman" panose="02020603050405020304" pitchFamily="18" charset="0"/>
            </a:endParaRPr>
          </a:p>
          <a:p>
            <a:pPr marL="0" marR="0">
              <a:lnSpc>
                <a:spcPct val="107000"/>
              </a:lnSpc>
              <a:spcBef>
                <a:spcPts val="1800"/>
              </a:spcBef>
              <a:spcAft>
                <a:spcPts val="720"/>
              </a:spcAft>
            </a:pPr>
            <a:r>
              <a:rPr lang="vi-VN" sz="1200" b="0" i="0" dirty="0">
                <a:solidFill>
                  <a:srgbClr val="000000"/>
                </a:solidFill>
                <a:effectLst/>
                <a:latin typeface="+mj-lt"/>
                <a:cs typeface="Times New Roman" panose="02020603050405020304" pitchFamily="18" charset="0"/>
              </a:rPr>
              <a:t>Bước đầu tiên của phương pháp vẫn giống với ý tưởng của quay lui: Tìm cách biểu diễn nghiệm của bài toán dưới dạng một vector , mỗi thành phần xi được chọn ra từ tập các ứng cử viên Si.</a:t>
            </a:r>
            <a:r>
              <a:rPr lang="vi-VN" sz="1200" dirty="0">
                <a:latin typeface="+mj-lt"/>
                <a:cs typeface="Times New Roman" panose="02020603050405020304" pitchFamily="18" charset="0"/>
              </a:rPr>
              <a:t/>
            </a:r>
            <a:br>
              <a:rPr lang="vi-VN" sz="1200" dirty="0">
                <a:latin typeface="+mj-lt"/>
                <a:cs typeface="Times New Roman" panose="02020603050405020304" pitchFamily="18" charset="0"/>
              </a:rPr>
            </a:br>
            <a:r>
              <a:rPr lang="vi-VN" sz="1200" b="0" i="0" dirty="0">
                <a:solidFill>
                  <a:srgbClr val="000000"/>
                </a:solidFill>
                <a:effectLst/>
                <a:latin typeface="+mj-lt"/>
                <a:cs typeface="Times New Roman" panose="02020603050405020304" pitchFamily="18" charset="0"/>
              </a:rPr>
              <a:t>Bước thứ 3 là xây dựng nghiệm của bài toán. Giả sử, các bạn đã xây dựng được i thành phần của nghiệm là và chuẩn bị mở rộng nghiệm thành . Bằng phương pháp trên, ta sẽ loại bỏ được những nhánh không cần thiết để không duyệt vào các phương án đó, từ đó việc tìm ra nghiệm tối ưu sẽ nhanh hơn.</a:t>
            </a:r>
            <a:endParaRPr lang="en-US" sz="1200" dirty="0">
              <a:effectLst/>
              <a:latin typeface="+mj-l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49199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9AB69-D1CE-D556-5140-2B983FDCE1EF}"/>
              </a:ext>
            </a:extLst>
          </p:cNvPr>
          <p:cNvSpPr>
            <a:spLocks noGrp="1"/>
          </p:cNvSpPr>
          <p:nvPr>
            <p:ph type="sldNum" idx="12"/>
          </p:nvPr>
        </p:nvSpPr>
        <p:spPr>
          <a:xfrm>
            <a:off x="0" y="4823868"/>
            <a:ext cx="206181" cy="319632"/>
          </a:xfrm>
        </p:spPr>
        <p:txBody>
          <a:bodyPr/>
          <a:lstStyle/>
          <a:p>
            <a:pPr marL="0" lvl="0" indent="0" algn="l" rtl="0">
              <a:spcBef>
                <a:spcPts val="0"/>
              </a:spcBef>
              <a:spcAft>
                <a:spcPts val="0"/>
              </a:spcAft>
              <a:buNone/>
            </a:pPr>
            <a:fld id="{00000000-1234-1234-1234-123412341234}" type="slidenum">
              <a:rPr lang="en" smtClean="0"/>
              <a:t>5</a:t>
            </a:fld>
            <a:endParaRPr lang="en" dirty="0"/>
          </a:p>
        </p:txBody>
      </p:sp>
      <p:sp>
        <p:nvSpPr>
          <p:cNvPr id="7" name="TextBox 6">
            <a:extLst>
              <a:ext uri="{FF2B5EF4-FFF2-40B4-BE49-F238E27FC236}">
                <a16:creationId xmlns:a16="http://schemas.microsoft.com/office/drawing/2014/main" id="{C529A837-4015-D058-F0BE-E632EDD93737}"/>
              </a:ext>
            </a:extLst>
          </p:cNvPr>
          <p:cNvSpPr txBox="1"/>
          <p:nvPr/>
        </p:nvSpPr>
        <p:spPr>
          <a:xfrm>
            <a:off x="206181" y="494258"/>
            <a:ext cx="7357730" cy="4154984"/>
          </a:xfrm>
          <a:prstGeom prst="rect">
            <a:avLst/>
          </a:prstGeom>
          <a:noFill/>
        </p:spPr>
        <p:txBody>
          <a:bodyPr wrap="square" rtlCol="0">
            <a:spAutoFit/>
          </a:bodyPr>
          <a:lstStyle/>
          <a:p>
            <a:r>
              <a:rPr lang="vi-VN" sz="1200" b="1" dirty="0">
                <a:latin typeface="+mn-lt"/>
              </a:rPr>
              <a:t>3. Lược đồ giải thuật</a:t>
            </a:r>
            <a:endParaRPr lang="en-US" sz="1200" b="1" dirty="0">
              <a:latin typeface="+mn-lt"/>
            </a:endParaRPr>
          </a:p>
          <a:p>
            <a:endParaRPr lang="vi-VN" sz="1200" b="1" dirty="0">
              <a:latin typeface="+mn-lt"/>
            </a:endParaRPr>
          </a:p>
          <a:p>
            <a:r>
              <a:rPr lang="vi-VN" sz="1200" dirty="0">
                <a:latin typeface="+mn-lt"/>
              </a:rPr>
              <a:t>Để thực hiện giải thuật Nhánh và Cận, các bạn có thể sử dụng một hàm đệ quy giống như giải thuật Quay lui, nhưng thêm phần đánh giá nghiệm trước khi xây dựng thành phần thứ ii. Ngoài ra, ta cần sử dụng thêm một biến best_solution để ghi nhận nghiệm tốt nhất hiện tại.</a:t>
            </a:r>
          </a:p>
          <a:p>
            <a:r>
              <a:rPr lang="vi-VN" sz="1200" dirty="0">
                <a:latin typeface="+mn-lt"/>
              </a:rPr>
              <a:t>Dưới đây là mô hình cài đặt bằng C++:</a:t>
            </a:r>
          </a:p>
          <a:p>
            <a:r>
              <a:rPr lang="vi-VN" sz="1200" dirty="0">
                <a:latin typeface="+mn-lt"/>
              </a:rPr>
              <a:t>void branch_and_bound(i)</a:t>
            </a:r>
          </a:p>
          <a:p>
            <a:r>
              <a:rPr lang="vi-VN" sz="1200" dirty="0">
                <a:latin typeface="+mn-lt"/>
              </a:rPr>
              <a:t>{</a:t>
            </a:r>
          </a:p>
          <a:p>
            <a:r>
              <a:rPr lang="vi-VN" sz="1200" dirty="0">
                <a:latin typeface="+mn-lt"/>
              </a:rPr>
              <a:t>    // Đánh giá các nghiệm mở rộng</a:t>
            </a:r>
          </a:p>
          <a:p>
            <a:r>
              <a:rPr lang="vi-VN" sz="1200" dirty="0">
                <a:latin typeface="+mn-lt"/>
              </a:rPr>
              <a:t>    if ({Các_nghiệm_mở_rộng_đều_không_tốt_hơn_best_solution})</a:t>
            </a:r>
          </a:p>
          <a:p>
            <a:r>
              <a:rPr lang="vi-VN" sz="1200" dirty="0">
                <a:latin typeface="+mn-lt"/>
              </a:rPr>
              <a:t>        return;</a:t>
            </a:r>
          </a:p>
          <a:p>
            <a:r>
              <a:rPr lang="vi-VN" sz="1200" dirty="0">
                <a:latin typeface="+mn-lt"/>
              </a:rPr>
              <a:t>	</a:t>
            </a:r>
          </a:p>
          <a:p>
            <a:r>
              <a:rPr lang="vi-VN" sz="1200" dirty="0">
                <a:latin typeface="+mn-lt"/>
              </a:rPr>
              <a:t>    for (value in S[i])</a:t>
            </a:r>
          </a:p>
          <a:p>
            <a:r>
              <a:rPr lang="vi-VN" sz="1200" dirty="0">
                <a:latin typeface="+mn-lt"/>
              </a:rPr>
              <a:t>    {</a:t>
            </a:r>
          </a:p>
          <a:p>
            <a:r>
              <a:rPr lang="vi-VN" sz="1200" dirty="0">
                <a:latin typeface="+mn-lt"/>
              </a:rPr>
              <a:t>        x[i] = value; // Ghi nhận thành phần thứ i.</a:t>
            </a:r>
          </a:p>
          <a:p>
            <a:r>
              <a:rPr lang="vi-VN" sz="1200" dirty="0">
                <a:latin typeface="+mn-lt"/>
              </a:rPr>
              <a:t>        if ({Tìm_thấy_nghiệm})</a:t>
            </a:r>
          </a:p>
          <a:p>
            <a:r>
              <a:rPr lang="vi-VN" sz="1200" dirty="0">
                <a:latin typeface="+mn-lt"/>
              </a:rPr>
              <a:t>            best_solution = X; // Cập nhật lại best_solution bằng nghiệm vừa tìm được.</a:t>
            </a:r>
          </a:p>
          <a:p>
            <a:r>
              <a:rPr lang="vi-VN" sz="1200" dirty="0">
                <a:latin typeface="+mn-lt"/>
              </a:rPr>
              <a:t>        else </a:t>
            </a:r>
          </a:p>
          <a:p>
            <a:r>
              <a:rPr lang="vi-VN" sz="1200" dirty="0">
                <a:latin typeface="+mn-lt"/>
              </a:rPr>
              <a:t>            branch_and_bound(i + 1); // Chưa tìm thấy nghiệm thì xây dựng tiếp.</a:t>
            </a:r>
          </a:p>
          <a:p>
            <a:r>
              <a:rPr lang="vi-VN" sz="1200" dirty="0">
                <a:latin typeface="+mn-lt"/>
              </a:rPr>
              <a:t>        {Loại_bỏ_thành_phần_thứ_i}</a:t>
            </a:r>
          </a:p>
          <a:p>
            <a:r>
              <a:rPr lang="vi-VN" sz="1200" dirty="0">
                <a:latin typeface="+mn-lt"/>
              </a:rPr>
              <a:t>    }</a:t>
            </a:r>
          </a:p>
          <a:p>
            <a:r>
              <a:rPr lang="vi-VN" sz="1200" dirty="0">
                <a:latin typeface="+mn-lt"/>
              </a:rPr>
              <a:t>}</a:t>
            </a:r>
          </a:p>
        </p:txBody>
      </p:sp>
    </p:spTree>
    <p:extLst>
      <p:ext uri="{BB962C8B-B14F-4D97-AF65-F5344CB8AC3E}">
        <p14:creationId xmlns:p14="http://schemas.microsoft.com/office/powerpoint/2010/main" val="199552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B81A7909-E8CB-7127-C05E-6F8C3FEBFFB7}"/>
              </a:ext>
            </a:extLst>
          </p:cNvPr>
          <p:cNvSpPr txBox="1"/>
          <p:nvPr/>
        </p:nvSpPr>
        <p:spPr>
          <a:xfrm>
            <a:off x="365881" y="603857"/>
            <a:ext cx="7303738" cy="3785652"/>
          </a:xfrm>
          <a:prstGeom prst="rect">
            <a:avLst/>
          </a:prstGeom>
          <a:noFill/>
        </p:spPr>
        <p:txBody>
          <a:bodyPr wrap="square" rtlCol="0">
            <a:spAutoFit/>
          </a:bodyPr>
          <a:lstStyle/>
          <a:p>
            <a:r>
              <a:rPr lang="vi-VN" sz="1200" b="1" dirty="0">
                <a:latin typeface="+mn-lt"/>
              </a:rPr>
              <a:t>II. MỘT SỐ BÀI TOÁN MINH HỌA</a:t>
            </a:r>
          </a:p>
          <a:p>
            <a:r>
              <a:rPr lang="vi-VN" sz="1200" b="1" dirty="0">
                <a:latin typeface="+mn-lt"/>
              </a:rPr>
              <a:t>1. Rút tiền ATM</a:t>
            </a:r>
          </a:p>
          <a:p>
            <a:r>
              <a:rPr lang="vi-VN" sz="1200" b="1" dirty="0">
                <a:latin typeface="+mn-lt"/>
              </a:rPr>
              <a:t>1.1 Đề bài</a:t>
            </a:r>
          </a:p>
          <a:p>
            <a:r>
              <a:rPr lang="vi-VN" sz="1200" dirty="0">
                <a:latin typeface="+mn-lt"/>
              </a:rPr>
              <a:t>Một máy ATM hiện có n tờ tiền có giá trị lần lượt là t1, t2, ..., tn . Hãy tìm ra cách trả số tiền S sao cho số tờ tiền phải sử dụng là ít nhất?</a:t>
            </a:r>
          </a:p>
          <a:p>
            <a:r>
              <a:rPr lang="vi-VN" sz="1200" dirty="0">
                <a:latin typeface="+mn-lt"/>
              </a:rPr>
              <a:t>Input:</a:t>
            </a:r>
          </a:p>
          <a:p>
            <a:pPr lvl="1"/>
            <a:r>
              <a:rPr lang="en-US" sz="1200" dirty="0" smtClean="0">
                <a:latin typeface="+mn-lt"/>
              </a:rPr>
              <a:t>    </a:t>
            </a:r>
            <a:r>
              <a:rPr lang="vi-VN" sz="1200" dirty="0" smtClean="0">
                <a:latin typeface="+mn-lt"/>
              </a:rPr>
              <a:t>•Dòng </a:t>
            </a:r>
            <a:r>
              <a:rPr lang="vi-VN" sz="1200" dirty="0">
                <a:latin typeface="+mn-lt"/>
              </a:rPr>
              <a:t>đầu tiên chứa hai số nguyên dương n và S (1 ≤ n ≤ 20; 1 ≤ S ≤ 1000).</a:t>
            </a:r>
          </a:p>
          <a:p>
            <a:pPr lvl="1"/>
            <a:r>
              <a:rPr lang="en-US" sz="1200" dirty="0" smtClean="0">
                <a:latin typeface="+mn-lt"/>
              </a:rPr>
              <a:t>    </a:t>
            </a:r>
            <a:r>
              <a:rPr lang="vi-VN" sz="1200" dirty="0" smtClean="0">
                <a:latin typeface="+mn-lt"/>
              </a:rPr>
              <a:t>•Dòng </a:t>
            </a:r>
            <a:r>
              <a:rPr lang="vi-VN" sz="1200" dirty="0">
                <a:latin typeface="+mn-lt"/>
              </a:rPr>
              <a:t>thứ hai chứa n số nguyên dương t1, t2, ..., tn  phân tách nhau bởi dấu cách (1 ≤ t_i ≤ 1000; ∀i: 1 ≤ i ≤ n).</a:t>
            </a:r>
          </a:p>
          <a:p>
            <a:r>
              <a:rPr lang="vi-VN" sz="1200" dirty="0">
                <a:latin typeface="+mn-lt"/>
              </a:rPr>
              <a:t>Output:</a:t>
            </a:r>
          </a:p>
          <a:p>
            <a:r>
              <a:rPr lang="en-US" sz="1200" dirty="0" smtClean="0">
                <a:latin typeface="+mn-lt"/>
              </a:rPr>
              <a:t>    </a:t>
            </a:r>
            <a:r>
              <a:rPr lang="vi-VN" sz="1200" dirty="0" smtClean="0">
                <a:latin typeface="+mn-lt"/>
              </a:rPr>
              <a:t>•Nếu </a:t>
            </a:r>
            <a:r>
              <a:rPr lang="vi-VN" sz="1200" dirty="0">
                <a:latin typeface="+mn-lt"/>
              </a:rPr>
              <a:t>như có thể trả số tiền S thì in ra số tờ tiền ít nhất cần sử dụng và các tờ tiền được chọn, ngược lại in ra -1.</a:t>
            </a:r>
            <a:endParaRPr lang="en-US" sz="1200" dirty="0">
              <a:latin typeface="+mn-lt"/>
            </a:endParaRPr>
          </a:p>
          <a:p>
            <a:endParaRPr lang="vi-VN" sz="1200" dirty="0">
              <a:latin typeface="+mn-lt"/>
            </a:endParaRPr>
          </a:p>
          <a:p>
            <a:r>
              <a:rPr lang="vi-VN" sz="1200" dirty="0">
                <a:latin typeface="+mn-lt"/>
              </a:rPr>
              <a:t>Sample Input:</a:t>
            </a:r>
          </a:p>
          <a:p>
            <a:r>
              <a:rPr lang="vi-VN" sz="1200" dirty="0">
                <a:latin typeface="+mn-lt"/>
              </a:rPr>
              <a:t>10 390</a:t>
            </a:r>
          </a:p>
          <a:p>
            <a:r>
              <a:rPr lang="vi-VN" sz="1200" dirty="0">
                <a:latin typeface="+mn-lt"/>
              </a:rPr>
              <a:t>200 10 20 20 50 50 50 50 100 100</a:t>
            </a:r>
            <a:endParaRPr lang="en-US" sz="1200" dirty="0">
              <a:latin typeface="+mn-lt"/>
            </a:endParaRPr>
          </a:p>
          <a:p>
            <a:endParaRPr lang="vi-VN" sz="1200" dirty="0">
              <a:latin typeface="+mn-lt"/>
            </a:endParaRPr>
          </a:p>
          <a:p>
            <a:r>
              <a:rPr lang="vi-VN" sz="1200" dirty="0">
                <a:latin typeface="+mn-lt"/>
              </a:rPr>
              <a:t>Sample Output:</a:t>
            </a:r>
          </a:p>
          <a:p>
            <a:r>
              <a:rPr lang="vi-VN" sz="1200" dirty="0">
                <a:latin typeface="+mn-lt"/>
              </a:rPr>
              <a:t>5</a:t>
            </a:r>
          </a:p>
          <a:p>
            <a:r>
              <a:rPr lang="vi-VN" sz="1200" dirty="0">
                <a:latin typeface="+mn-lt"/>
              </a:rPr>
              <a:t>20 20 50 100 200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FE3444-9E65-C822-6DF2-71DBF838454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E6EF2E6-85F4-E7D4-1BA5-BD2404563D90}"/>
                  </a:ext>
                </a:extLst>
              </p:cNvPr>
              <p:cNvSpPr txBox="1"/>
              <p:nvPr/>
            </p:nvSpPr>
            <p:spPr>
              <a:xfrm>
                <a:off x="365881" y="274937"/>
                <a:ext cx="7289561" cy="4749570"/>
              </a:xfrm>
              <a:prstGeom prst="rect">
                <a:avLst/>
              </a:prstGeom>
              <a:noFill/>
            </p:spPr>
            <p:txBody>
              <a:bodyPr wrap="square" rtlCol="0">
                <a:spAutoFit/>
              </a:bodyPr>
              <a:lstStyle/>
              <a:p>
                <a:pPr marL="0" marR="0"/>
                <a:r>
                  <a:rPr lang="en-US" sz="1200" b="1" dirty="0">
                    <a:solidFill>
                      <a:srgbClr val="1B1B1B"/>
                    </a:solidFill>
                    <a:effectLst/>
                    <a:latin typeface="+mj-lt"/>
                    <a:ea typeface="Times New Roman" panose="02020603050405020304" pitchFamily="18" charset="0"/>
                    <a:cs typeface="Times New Roman" panose="02020603050405020304" pitchFamily="18" charset="0"/>
                  </a:rPr>
                  <a:t>1.2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Phân</a:t>
                </a:r>
                <a:r>
                  <a:rPr lang="en-US" sz="1200" b="1" dirty="0">
                    <a:solidFill>
                      <a:srgbClr val="1B1B1B"/>
                    </a:solidFill>
                    <a:effectLst/>
                    <a:latin typeface="+mj-lt"/>
                    <a:ea typeface="Times New Roman" panose="02020603050405020304" pitchFamily="18" charset="0"/>
                    <a:cs typeface="Times New Roman" panose="02020603050405020304" pitchFamily="18" charset="0"/>
                  </a:rPr>
                  <a:t>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tích</a:t>
                </a:r>
                <a:r>
                  <a:rPr lang="en-US" sz="1200" b="1" dirty="0">
                    <a:solidFill>
                      <a:srgbClr val="1B1B1B"/>
                    </a:solidFill>
                    <a:effectLst/>
                    <a:latin typeface="+mj-lt"/>
                    <a:ea typeface="Times New Roman" panose="02020603050405020304" pitchFamily="18" charset="0"/>
                    <a:cs typeface="Times New Roman" panose="02020603050405020304" pitchFamily="18" charset="0"/>
                  </a:rPr>
                  <a:t> ý </a:t>
                </a:r>
                <a:r>
                  <a:rPr lang="en-US" sz="1200" b="1" dirty="0" err="1">
                    <a:solidFill>
                      <a:srgbClr val="1B1B1B"/>
                    </a:solidFill>
                    <a:effectLst/>
                    <a:latin typeface="+mj-lt"/>
                    <a:ea typeface="Times New Roman" panose="02020603050405020304" pitchFamily="18" charset="0"/>
                    <a:cs typeface="Times New Roman" panose="02020603050405020304" pitchFamily="18" charset="0"/>
                  </a:rPr>
                  <a:t>tưởng</a:t>
                </a:r>
                <a:endParaRPr lang="en-US" sz="1200" b="1" dirty="0">
                  <a:effectLst/>
                  <a:latin typeface="+mj-lt"/>
                  <a:ea typeface="Times New Roman" panose="02020603050405020304" pitchFamily="18" charset="0"/>
                  <a:cs typeface="Times New Roman" panose="02020603050405020304" pitchFamily="18" charset="0"/>
                </a:endParaRPr>
              </a:p>
              <a:p>
                <a:pPr marL="0" marR="0">
                  <a:spcBef>
                    <a:spcPts val="6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của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bài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toán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có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biểu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dưới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dạng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vector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gồm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toàn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bit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0 - 1là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1</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2</a:t>
                </a:r>
                <a:r>
                  <a:rPr lang="en-US" sz="1200" spc="-5" dirty="0">
                    <a:solidFill>
                      <a:srgbClr val="1B1B1B"/>
                    </a:solidFill>
                    <a:effectLst/>
                    <a:latin typeface="+mj-lt"/>
                    <a:ea typeface="Times New Roman" panose="02020603050405020304" pitchFamily="18" charset="0"/>
                    <a:cs typeface="Times New Roman" panose="02020603050405020304" pitchFamily="18" charset="0"/>
                  </a:rPr>
                  <a:t>, ...,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x</a:t>
                </a:r>
                <a:r>
                  <a:rPr lang="en-US" sz="1200" spc="-5" baseline="-25000" dirty="0" err="1">
                    <a:solidFill>
                      <a:srgbClr val="1B1B1B"/>
                    </a:solidFill>
                    <a:effectLst/>
                    <a:latin typeface="+mj-lt"/>
                    <a:ea typeface="Times New Roman" panose="02020603050405020304" pitchFamily="18" charset="0"/>
                    <a:cs typeface="Times New Roman" panose="02020603050405020304" pitchFamily="18" charset="0"/>
                  </a:rPr>
                  <a:t>n</a:t>
                </a:r>
                <a:r>
                  <a:rPr lang="en-US" sz="1200" spc="-5" dirty="0">
                    <a:solidFill>
                      <a:srgbClr val="1B1B1B"/>
                    </a:solidFill>
                    <a:effectLst/>
                    <a:latin typeface="+mj-lt"/>
                    <a:ea typeface="Times New Roman" panose="02020603050405020304" pitchFamily="18" charset="0"/>
                    <a:cs typeface="Times New Roman" panose="02020603050405020304" pitchFamily="18" charset="0"/>
                  </a:rPr>
                  <a:t> ​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với</a:t>
                </a:r>
                <a:r>
                  <a:rPr lang="en-US" sz="1200" spc="-5" dirty="0">
                    <a:solidFill>
                      <a:srgbClr val="1B1B1B"/>
                    </a:solidFill>
                    <a:effectLst/>
                    <a:latin typeface="+mj-lt"/>
                    <a:ea typeface="Times New Roman" panose="02020603050405020304" pitchFamily="18" charset="0"/>
                    <a:cs typeface="Times New Roman" panose="02020603050405020304" pitchFamily="18" charset="0"/>
                  </a:rPr>
                  <a:t> ý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nghĩa</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 0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không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 1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i</a:t>
                </a:r>
                <a:r>
                  <a:rPr lang="en-US" sz="1200" i="1"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0" marR="0">
                  <a:spcBef>
                    <a:spcPts val="18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Mục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chúng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ta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bô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sao</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begChr m:val="{"/>
                          <m:endChr m:val=""/>
                          <m:ctrlPr>
                            <a:rPr lang="en-US" sz="1200" i="1">
                              <a:effectLst/>
                              <a:latin typeface="+mj-lt"/>
                              <a:ea typeface="Yu Mincho" panose="02020400000000000000" pitchFamily="18" charset="-128"/>
                              <a:cs typeface="Times New Roman" panose="02020603050405020304" pitchFamily="18" charset="0"/>
                            </a:rPr>
                          </m:ctrlPr>
                        </m:dPr>
                        <m:e>
                          <m:eqArr>
                            <m:eqArrPr>
                              <m:ctrlPr>
                                <a:rPr lang="en-US" sz="1200" i="1">
                                  <a:effectLst/>
                                  <a:latin typeface="+mj-lt"/>
                                  <a:ea typeface="Yu Mincho" panose="02020400000000000000" pitchFamily="18" charset="-128"/>
                                  <a:cs typeface="Times New Roman" panose="02020603050405020304" pitchFamily="18" charset="0"/>
                                </a:rPr>
                              </m:ctrlPr>
                            </m:eqArrPr>
                            <m:e>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𝑡</m:t>
                                  </m:r>
                                </m:e>
                                <m:sub>
                                  <m:r>
                                    <a:rPr lang="en-US" sz="1200" i="1">
                                      <a:effectLst/>
                                      <a:latin typeface="+mj-lt"/>
                                      <a:ea typeface="Yu Mincho" panose="02020400000000000000" pitchFamily="18" charset="-128"/>
                                      <a:cs typeface="Times New Roman" panose="02020603050405020304" pitchFamily="18" charset="0"/>
                                    </a:rPr>
                                    <m:t>1</m:t>
                                  </m:r>
                                </m:sub>
                              </m:sSub>
                              <m:r>
                                <a:rPr lang="en-US" sz="1200" i="1">
                                  <a:effectLst/>
                                  <a:latin typeface="+mj-lt"/>
                                  <a:ea typeface="Yu Mincho" panose="02020400000000000000" pitchFamily="18" charset="-128"/>
                                  <a:cs typeface="Times New Roman" panose="02020603050405020304" pitchFamily="18" charset="0"/>
                                </a:rPr>
                                <m:t>× </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𝑥</m:t>
                                  </m:r>
                                </m:e>
                                <m:sub>
                                  <m:r>
                                    <a:rPr lang="en-US" sz="1200" i="1">
                                      <a:effectLst/>
                                      <a:latin typeface="+mj-lt"/>
                                      <a:ea typeface="Yu Mincho" panose="02020400000000000000" pitchFamily="18" charset="-128"/>
                                      <a:cs typeface="Times New Roman" panose="02020603050405020304" pitchFamily="18" charset="0"/>
                                    </a:rPr>
                                    <m:t>1</m:t>
                                  </m:r>
                                </m:sub>
                              </m:sSub>
                              <m:r>
                                <a:rPr lang="en-US" sz="1200" i="1">
                                  <a:effectLst/>
                                  <a:latin typeface="+mj-lt"/>
                                  <a:ea typeface="Yu Mincho" panose="02020400000000000000" pitchFamily="18" charset="-128"/>
                                  <a:cs typeface="Times New Roman" panose="02020603050405020304" pitchFamily="18" charset="0"/>
                                </a:rPr>
                                <m:t>+</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𝑡</m:t>
                                  </m:r>
                                </m:e>
                                <m:sub>
                                  <m:r>
                                    <a:rPr lang="en-US" sz="1200" i="1">
                                      <a:effectLst/>
                                      <a:latin typeface="+mj-lt"/>
                                      <a:ea typeface="Yu Mincho" panose="02020400000000000000" pitchFamily="18" charset="-128"/>
                                      <a:cs typeface="Times New Roman" panose="02020603050405020304" pitchFamily="18" charset="0"/>
                                    </a:rPr>
                                    <m:t>2</m:t>
                                  </m:r>
                                </m:sub>
                              </m:sSub>
                              <m:r>
                                <a:rPr lang="en-US" sz="1200" i="1">
                                  <a:effectLst/>
                                  <a:latin typeface="+mj-lt"/>
                                  <a:ea typeface="Yu Mincho" panose="02020400000000000000" pitchFamily="18" charset="-128"/>
                                  <a:cs typeface="Times New Roman" panose="02020603050405020304" pitchFamily="18" charset="0"/>
                                </a:rPr>
                                <m:t>× </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𝑥</m:t>
                                  </m:r>
                                </m:e>
                                <m:sub>
                                  <m:r>
                                    <a:rPr lang="en-US" sz="1200" i="1">
                                      <a:effectLst/>
                                      <a:latin typeface="+mj-lt"/>
                                      <a:ea typeface="Yu Mincho" panose="02020400000000000000" pitchFamily="18" charset="-128"/>
                                      <a:cs typeface="Times New Roman" panose="02020603050405020304" pitchFamily="18" charset="0"/>
                                    </a:rPr>
                                    <m:t>2</m:t>
                                  </m:r>
                                </m:sub>
                              </m:sSub>
                              <m:r>
                                <a:rPr lang="en-US" sz="1200" i="1">
                                  <a:effectLst/>
                                  <a:latin typeface="+mj-lt"/>
                                  <a:ea typeface="Yu Mincho" panose="02020400000000000000" pitchFamily="18" charset="-128"/>
                                  <a:cs typeface="Times New Roman" panose="02020603050405020304" pitchFamily="18" charset="0"/>
                                </a:rPr>
                                <m:t>+⋯+</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𝑡</m:t>
                                  </m:r>
                                </m:e>
                                <m:sub>
                                  <m:r>
                                    <a:rPr lang="en-US" sz="1200" i="1">
                                      <a:effectLst/>
                                      <a:latin typeface="+mj-lt"/>
                                      <a:ea typeface="Yu Mincho" panose="02020400000000000000" pitchFamily="18" charset="-128"/>
                                      <a:cs typeface="Times New Roman" panose="02020603050405020304" pitchFamily="18" charset="0"/>
                                    </a:rPr>
                                    <m:t>𝑛</m:t>
                                  </m:r>
                                </m:sub>
                              </m:sSub>
                              <m:r>
                                <a:rPr lang="en-US" sz="1200" i="1">
                                  <a:effectLst/>
                                  <a:latin typeface="+mj-lt"/>
                                  <a:ea typeface="Yu Mincho" panose="02020400000000000000" pitchFamily="18" charset="-128"/>
                                  <a:cs typeface="Times New Roman" panose="02020603050405020304" pitchFamily="18" charset="0"/>
                                </a:rPr>
                                <m:t>× </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𝑥</m:t>
                                  </m:r>
                                </m:e>
                                <m:sub>
                                  <m:r>
                                    <a:rPr lang="en-US" sz="1200" i="1">
                                      <a:effectLst/>
                                      <a:latin typeface="+mj-lt"/>
                                      <a:ea typeface="Yu Mincho" panose="02020400000000000000" pitchFamily="18" charset="-128"/>
                                      <a:cs typeface="Times New Roman" panose="02020603050405020304" pitchFamily="18" charset="0"/>
                                    </a:rPr>
                                    <m:t>𝑛</m:t>
                                  </m:r>
                                </m:sub>
                              </m:sSub>
                              <m:r>
                                <a:rPr lang="en-US" sz="1200" i="1">
                                  <a:effectLst/>
                                  <a:latin typeface="+mj-lt"/>
                                  <a:ea typeface="Yu Mincho" panose="02020400000000000000" pitchFamily="18" charset="-128"/>
                                  <a:cs typeface="Times New Roman" panose="02020603050405020304" pitchFamily="18" charset="0"/>
                                </a:rPr>
                                <m:t>=</m:t>
                              </m:r>
                              <m:r>
                                <a:rPr lang="en-US" sz="1200" i="1">
                                  <a:effectLst/>
                                  <a:latin typeface="+mj-lt"/>
                                  <a:ea typeface="Yu Mincho" panose="02020400000000000000" pitchFamily="18" charset="-128"/>
                                  <a:cs typeface="Times New Roman" panose="02020603050405020304" pitchFamily="18" charset="0"/>
                                </a:rPr>
                                <m:t>𝑆</m:t>
                              </m:r>
                            </m:e>
                            <m:e>
                              <m:r>
                                <a:rPr lang="en-US" sz="1200" i="1">
                                  <a:effectLst/>
                                  <a:latin typeface="+mj-lt"/>
                                  <a:ea typeface="Yu Mincho" panose="02020400000000000000" pitchFamily="18" charset="-128"/>
                                  <a:cs typeface="Times New Roman" panose="02020603050405020304" pitchFamily="18" charset="0"/>
                                </a:rPr>
                                <m:t>(</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𝑥</m:t>
                                  </m:r>
                                </m:e>
                                <m:sub>
                                  <m:r>
                                    <a:rPr lang="en-US" sz="1200" i="1">
                                      <a:effectLst/>
                                      <a:latin typeface="+mj-lt"/>
                                      <a:ea typeface="Yu Mincho" panose="02020400000000000000" pitchFamily="18" charset="-128"/>
                                      <a:cs typeface="Times New Roman" panose="02020603050405020304" pitchFamily="18" charset="0"/>
                                    </a:rPr>
                                    <m:t>1</m:t>
                                  </m:r>
                                </m:sub>
                              </m:sSub>
                              <m:r>
                                <a:rPr lang="en-US" sz="1200" i="1">
                                  <a:effectLst/>
                                  <a:latin typeface="+mj-lt"/>
                                  <a:ea typeface="Yu Mincho" panose="02020400000000000000" pitchFamily="18" charset="-128"/>
                                  <a:cs typeface="Times New Roman" panose="02020603050405020304" pitchFamily="18" charset="0"/>
                                </a:rPr>
                                <m:t>+</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𝑥</m:t>
                                  </m:r>
                                </m:e>
                                <m:sub>
                                  <m:r>
                                    <a:rPr lang="en-US" sz="1200" i="1">
                                      <a:effectLst/>
                                      <a:latin typeface="+mj-lt"/>
                                      <a:ea typeface="Yu Mincho" panose="02020400000000000000" pitchFamily="18" charset="-128"/>
                                      <a:cs typeface="Times New Roman" panose="02020603050405020304" pitchFamily="18" charset="0"/>
                                    </a:rPr>
                                    <m:t>2</m:t>
                                  </m:r>
                                </m:sub>
                              </m:sSub>
                              <m:r>
                                <a:rPr lang="en-US" sz="1200" i="1">
                                  <a:effectLst/>
                                  <a:latin typeface="+mj-lt"/>
                                  <a:ea typeface="Yu Mincho" panose="02020400000000000000" pitchFamily="18" charset="-128"/>
                                  <a:cs typeface="Times New Roman" panose="02020603050405020304" pitchFamily="18" charset="0"/>
                                </a:rPr>
                                <m:t>+⋯+</m:t>
                              </m:r>
                              <m:sSub>
                                <m:sSubPr>
                                  <m:ctrlPr>
                                    <a:rPr lang="en-US" sz="1200" i="1">
                                      <a:effectLst/>
                                      <a:latin typeface="+mj-lt"/>
                                      <a:ea typeface="Yu Mincho" panose="02020400000000000000" pitchFamily="18" charset="-128"/>
                                      <a:cs typeface="Times New Roman" panose="02020603050405020304" pitchFamily="18" charset="0"/>
                                    </a:rPr>
                                  </m:ctrlPr>
                                </m:sSubPr>
                                <m:e>
                                  <m:r>
                                    <a:rPr lang="en-US" sz="1200" i="1">
                                      <a:effectLst/>
                                      <a:latin typeface="+mj-lt"/>
                                      <a:ea typeface="Yu Mincho" panose="02020400000000000000" pitchFamily="18" charset="-128"/>
                                      <a:cs typeface="Times New Roman" panose="02020603050405020304" pitchFamily="18" charset="0"/>
                                    </a:rPr>
                                    <m:t>𝑥</m:t>
                                  </m:r>
                                </m:e>
                                <m:sub>
                                  <m:r>
                                    <a:rPr lang="en-US" sz="1200" i="1">
                                      <a:effectLst/>
                                      <a:latin typeface="+mj-lt"/>
                                      <a:ea typeface="Yu Mincho" panose="02020400000000000000" pitchFamily="18" charset="-128"/>
                                      <a:cs typeface="Times New Roman" panose="02020603050405020304" pitchFamily="18" charset="0"/>
                                    </a:rPr>
                                    <m:t>𝑛</m:t>
                                  </m:r>
                                </m:sub>
                              </m:sSub>
                              <m:r>
                                <a:rPr lang="en-US" sz="1200" i="1">
                                  <a:effectLst/>
                                  <a:latin typeface="+mj-lt"/>
                                  <a:ea typeface="Yu Mincho" panose="02020400000000000000" pitchFamily="18" charset="-128"/>
                                  <a:cs typeface="Times New Roman" panose="02020603050405020304" pitchFamily="18" charset="0"/>
                                </a:rPr>
                                <m:t>)</m:t>
                              </m:r>
                              <m:r>
                                <a:rPr lang="en-US" sz="1200" i="1">
                                  <a:effectLst/>
                                  <a:latin typeface="+mj-lt"/>
                                  <a:ea typeface="Yu Mincho" panose="02020400000000000000" pitchFamily="18" charset="-128"/>
                                  <a:cs typeface="Times New Roman" panose="02020603050405020304" pitchFamily="18" charset="0"/>
                                </a:rPr>
                                <m:t>𝑀𝐼𝑁</m:t>
                              </m:r>
                            </m:e>
                          </m:eqArr>
                        </m:e>
                      </m:d>
                    </m:oMath>
                  </m:oMathPara>
                </a14:m>
                <a:endParaRPr lang="en-US" sz="1200" dirty="0">
                  <a:effectLst/>
                  <a:latin typeface="+mj-lt"/>
                  <a:ea typeface="Yu Mincho" panose="02020400000000000000" pitchFamily="18" charset="-128"/>
                  <a:cs typeface="Times New Roman" panose="02020603050405020304" pitchFamily="18" charset="0"/>
                </a:endParaRPr>
              </a:p>
              <a:p>
                <a:pPr marL="0" marR="0">
                  <a:spcBef>
                    <a:spcPts val="1800"/>
                  </a:spcBef>
                  <a:spcAft>
                    <a:spcPts val="0"/>
                  </a:spcAft>
                </a:pPr>
                <a:r>
                  <a:rPr lang="en-US" sz="1200" spc="-5" dirty="0">
                    <a:solidFill>
                      <a:srgbClr val="1B1B1B"/>
                    </a:solidFill>
                    <a:effectLst/>
                    <a:latin typeface="+mj-lt"/>
                    <a:ea typeface="Times New Roman" panose="02020603050405020304" pitchFamily="18" charset="0"/>
                    <a:cs typeface="Times New Roman" panose="02020603050405020304" pitchFamily="18" charset="0"/>
                  </a:rPr>
                  <a:t>Giả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ban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xây</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dựng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thành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của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1</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2</a:t>
                </a:r>
                <a:r>
                  <a:rPr lang="en-US" sz="1200" spc="-5" dirty="0">
                    <a:solidFill>
                      <a:srgbClr val="1B1B1B"/>
                    </a:solidFill>
                    <a:effectLst/>
                    <a:latin typeface="+mj-lt"/>
                    <a:ea typeface="Times New Roman" panose="02020603050405020304" pitchFamily="18" charset="0"/>
                    <a:cs typeface="Times New Roman" panose="02020603050405020304" pitchFamily="18" charset="0"/>
                  </a:rPr>
                  <a:t>, ...,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dụng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cnt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va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sum,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thi</a:t>
                </a:r>
                <a:r>
                  <a:rPr lang="en-US" sz="1200" spc="-5" dirty="0">
                    <a:solidFill>
                      <a:srgbClr val="1B1B1B"/>
                    </a:solidFill>
                    <a:effectLst/>
                    <a:latin typeface="+mj-lt"/>
                    <a:ea typeface="Times New Roman" panose="02020603050405020304" pitchFamily="18" charset="0"/>
                    <a:cs typeface="Times New Roman" panose="02020603050405020304" pitchFamily="18" charset="0"/>
                  </a:rPr>
                  <a:t>̀ ta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xét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thấy</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1200" dirty="0" err="1">
                    <a:solidFill>
                      <a:srgbClr val="1B1B1B"/>
                    </a:solidFill>
                    <a:effectLst/>
                    <a:latin typeface="+mj-lt"/>
                    <a:ea typeface="Yu Mincho" panose="02020400000000000000" pitchFamily="18" charset="-128"/>
                    <a:cs typeface="Times New Roman" panose="02020603050405020304" pitchFamily="18" charset="0"/>
                  </a:rPr>
                  <a:t>Sô</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còn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lại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cần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tra</a:t>
                </a:r>
                <a:r>
                  <a:rPr lang="en-US" sz="1200" dirty="0">
                    <a:solidFill>
                      <a:srgbClr val="1B1B1B"/>
                    </a:solidFill>
                    <a:effectLst/>
                    <a:latin typeface="+mj-lt"/>
                    <a:ea typeface="Yu Mincho" panose="02020400000000000000" pitchFamily="18" charset="-128"/>
                    <a:cs typeface="Times New Roman" panose="02020603050405020304" pitchFamily="18" charset="0"/>
                  </a:rPr>
                  <a:t>̉ là S - sum.</a:t>
                </a:r>
              </a:p>
              <a:p>
                <a:pPr marL="342900" marR="0" lvl="0" indent="-342900">
                  <a:lnSpc>
                    <a:spcPct val="107000"/>
                  </a:lnSpc>
                  <a:spcBef>
                    <a:spcPts val="0"/>
                  </a:spcBef>
                  <a:spcAft>
                    <a:spcPts val="600"/>
                  </a:spcAft>
                  <a:buSzPts val="1000"/>
                  <a:buFont typeface="Symbol" panose="05050102010706020507" pitchFamily="18" charset="2"/>
                  <a:buChar char=""/>
                  <a:tabLst>
                    <a:tab pos="457200" algn="l"/>
                  </a:tabLst>
                </a:pPr>
                <a:r>
                  <a:rPr lang="en-US" sz="1200" dirty="0" err="1">
                    <a:solidFill>
                      <a:srgbClr val="1B1B1B"/>
                    </a:solidFill>
                    <a:effectLst/>
                    <a:latin typeface="+mj-lt"/>
                    <a:ea typeface="Yu Mincho" panose="02020400000000000000" pitchFamily="18" charset="-128"/>
                    <a:cs typeface="Times New Roman" panose="02020603050405020304" pitchFamily="18" charset="0"/>
                  </a:rPr>
                  <a:t>Nếu</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gọi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max</a:t>
                </a:r>
                <a:r>
                  <a:rPr lang="en-US" sz="1200" dirty="0">
                    <a:solidFill>
                      <a:srgbClr val="1B1B1B"/>
                    </a:solidFill>
                    <a:effectLst/>
                    <a:latin typeface="+mj-lt"/>
                    <a:ea typeface="Yu Mincho" panose="02020400000000000000" pitchFamily="18" charset="-128"/>
                    <a:cs typeface="Times New Roman" panose="02020603050405020304" pitchFamily="18" charset="0"/>
                  </a:rPr>
                  <a:t>[</a:t>
                </a:r>
                <a:r>
                  <a:rPr lang="en-US" sz="1200" dirty="0" err="1">
                    <a:solidFill>
                      <a:srgbClr val="1B1B1B"/>
                    </a:solidFill>
                    <a:effectLst/>
                    <a:latin typeface="+mj-lt"/>
                    <a:ea typeface="Yu Mincho" panose="02020400000000000000" pitchFamily="18" charset="-128"/>
                    <a:cs typeface="Times New Roman" panose="02020603050405020304" pitchFamily="18" charset="0"/>
                  </a:rPr>
                  <a:t>i</a:t>
                </a:r>
                <a:r>
                  <a:rPr lang="en-US" sz="1200" dirty="0">
                    <a:solidFill>
                      <a:srgbClr val="1B1B1B"/>
                    </a:solidFill>
                    <a:effectLst/>
                    <a:latin typeface="+mj-lt"/>
                    <a:ea typeface="Yu Mincho" panose="02020400000000000000" pitchFamily="18" charset="-128"/>
                    <a:cs typeface="Times New Roman" panose="02020603050405020304" pitchFamily="18" charset="0"/>
                  </a:rPr>
                  <a:t> + 1] là </a:t>
                </a:r>
                <a:r>
                  <a:rPr lang="en-US" sz="1200" dirty="0" err="1">
                    <a:solidFill>
                      <a:srgbClr val="1B1B1B"/>
                    </a:solidFill>
                    <a:effectLst/>
                    <a:latin typeface="+mj-lt"/>
                    <a:ea typeface="Yu Mincho" panose="02020400000000000000" pitchFamily="18" charset="-128"/>
                    <a:cs typeface="Times New Roman" panose="02020603050405020304" pitchFamily="18" charset="0"/>
                  </a:rPr>
                  <a:t>gia</a:t>
                </a:r>
                <a:r>
                  <a:rPr lang="en-US" sz="1200" dirty="0">
                    <a:solidFill>
                      <a:srgbClr val="1B1B1B"/>
                    </a:solidFill>
                    <a:effectLst/>
                    <a:latin typeface="+mj-lt"/>
                    <a:ea typeface="Yu Mincho" panose="02020400000000000000" pitchFamily="18" charset="-128"/>
                    <a:cs typeface="Times New Roman" panose="02020603050405020304" pitchFamily="18" charset="0"/>
                  </a:rPr>
                  <a:t>́ trị </a:t>
                </a:r>
                <a:r>
                  <a:rPr lang="en-US" sz="1200" dirty="0" err="1">
                    <a:solidFill>
                      <a:srgbClr val="1B1B1B"/>
                    </a:solidFill>
                    <a:effectLst/>
                    <a:latin typeface="+mj-lt"/>
                    <a:ea typeface="Yu Mincho" panose="02020400000000000000" pitchFamily="18" charset="-128"/>
                    <a:cs typeface="Times New Roman" panose="02020603050405020304" pitchFamily="18" charset="0"/>
                  </a:rPr>
                  <a:t>của</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lớn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nhất</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trong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các</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còn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lại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max</a:t>
                </a:r>
                <a:r>
                  <a:rPr lang="en-US" sz="1200" dirty="0">
                    <a:solidFill>
                      <a:srgbClr val="1B1B1B"/>
                    </a:solidFill>
                    <a:effectLst/>
                    <a:latin typeface="+mj-lt"/>
                    <a:ea typeface="Yu Mincho" panose="02020400000000000000" pitchFamily="18" charset="-128"/>
                    <a:cs typeface="Times New Roman" panose="02020603050405020304" pitchFamily="18" charset="0"/>
                  </a:rPr>
                  <a:t>[</a:t>
                </a:r>
                <a:r>
                  <a:rPr lang="en-US" sz="1200" dirty="0" err="1">
                    <a:solidFill>
                      <a:srgbClr val="1B1B1B"/>
                    </a:solidFill>
                    <a:effectLst/>
                    <a:latin typeface="+mj-lt"/>
                    <a:ea typeface="Yu Mincho" panose="02020400000000000000" pitchFamily="18" charset="-128"/>
                    <a:cs typeface="Times New Roman" panose="02020603050405020304" pitchFamily="18" charset="0"/>
                  </a:rPr>
                  <a:t>i</a:t>
                </a:r>
                <a:r>
                  <a:rPr lang="en-US" sz="1200" dirty="0">
                    <a:solidFill>
                      <a:srgbClr val="1B1B1B"/>
                    </a:solidFill>
                    <a:effectLst/>
                    <a:latin typeface="+mj-lt"/>
                    <a:ea typeface="Yu Mincho" panose="02020400000000000000" pitchFamily="18" charset="-128"/>
                    <a:cs typeface="Times New Roman" panose="02020603050405020304" pitchFamily="18" charset="0"/>
                  </a:rPr>
                  <a:t> + 1] = max(t</a:t>
                </a:r>
                <a:r>
                  <a:rPr lang="en-US" sz="1200" baseline="-25000" dirty="0">
                    <a:solidFill>
                      <a:srgbClr val="1B1B1B"/>
                    </a:solidFill>
                    <a:effectLst/>
                    <a:latin typeface="+mj-lt"/>
                    <a:ea typeface="Yu Mincho" panose="02020400000000000000" pitchFamily="18" charset="-128"/>
                    <a:cs typeface="Times New Roman" panose="02020603050405020304" pitchFamily="18" charset="0"/>
                  </a:rPr>
                  <a:t>i+1</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i</a:t>
                </a:r>
                <a:r>
                  <a:rPr lang="en-US" sz="1200" baseline="-25000" dirty="0">
                    <a:solidFill>
                      <a:srgbClr val="1B1B1B"/>
                    </a:solidFill>
                    <a:effectLst/>
                    <a:latin typeface="+mj-lt"/>
                    <a:ea typeface="Yu Mincho" panose="02020400000000000000" pitchFamily="18" charset="-128"/>
                    <a:cs typeface="Times New Roman" panose="02020603050405020304" pitchFamily="18" charset="0"/>
                  </a:rPr>
                  <a:t> + 2</a:t>
                </a:r>
                <a:r>
                  <a:rPr lang="en-US" sz="1200" dirty="0">
                    <a:solidFill>
                      <a:srgbClr val="1B1B1B"/>
                    </a:solidFill>
                    <a:effectLst/>
                    <a:latin typeface="+mj-lt"/>
                    <a:ea typeface="Yu Mincho" panose="02020400000000000000" pitchFamily="18" charset="-128"/>
                    <a:cs typeface="Times New Roman" panose="02020603050405020304" pitchFamily="18" charset="0"/>
                  </a:rPr>
                  <a:t>,  ..., </a:t>
                </a:r>
                <a:r>
                  <a:rPr lang="en-US" sz="1200" dirty="0" err="1">
                    <a:solidFill>
                      <a:srgbClr val="1B1B1B"/>
                    </a:solidFill>
                    <a:effectLst/>
                    <a:latin typeface="+mj-lt"/>
                    <a:ea typeface="Yu Mincho" panose="02020400000000000000" pitchFamily="18" charset="-128"/>
                    <a:cs typeface="Times New Roman" panose="02020603050405020304" pitchFamily="18" charset="0"/>
                  </a:rPr>
                  <a:t>t</a:t>
                </a:r>
                <a:r>
                  <a:rPr lang="en-US" sz="1200" baseline="-25000" dirty="0" err="1">
                    <a:solidFill>
                      <a:srgbClr val="1B1B1B"/>
                    </a:solidFill>
                    <a:effectLst/>
                    <a:latin typeface="+mj-lt"/>
                    <a:ea typeface="Yu Mincho" panose="02020400000000000000" pitchFamily="18" charset="-128"/>
                    <a:cs typeface="Times New Roman" panose="02020603050405020304" pitchFamily="18" charset="0"/>
                  </a:rPr>
                  <a:t>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thi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ít</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nhất</a:t>
                </a:r>
                <a:r>
                  <a:rPr lang="en-US" sz="1200" dirty="0">
                    <a:solidFill>
                      <a:srgbClr val="1B1B1B"/>
                    </a:solidFill>
                    <a:effectLst/>
                    <a:latin typeface="+mj-lt"/>
                    <a:ea typeface="Yu Mincho" panose="02020400000000000000" pitchFamily="18" charset="-128"/>
                    <a:cs typeface="Times New Roman" panose="02020603050405020304" pitchFamily="18" charset="0"/>
                  </a:rPr>
                  <a:t> ta </a:t>
                </a:r>
                <a:r>
                  <a:rPr lang="en-US" sz="1200" dirty="0" err="1">
                    <a:solidFill>
                      <a:srgbClr val="1B1B1B"/>
                    </a:solidFill>
                    <a:effectLst/>
                    <a:latin typeface="+mj-lt"/>
                    <a:ea typeface="Yu Mincho" panose="02020400000000000000" pitchFamily="18" charset="-128"/>
                    <a:cs typeface="Times New Roman" panose="02020603050405020304" pitchFamily="18" charset="0"/>
                  </a:rPr>
                  <a:t>cần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sư</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dụng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thêm</a:t>
                </a:r>
                <a:r>
                  <a:rPr lang="en-US" sz="1200" dirty="0">
                    <a:solidFill>
                      <a:srgbClr val="1B1B1B"/>
                    </a:solidFill>
                    <a:effectLst/>
                    <a:latin typeface="+mj-lt"/>
                    <a:ea typeface="Yu Mincho" panose="02020400000000000000" pitchFamily="18" charset="-128"/>
                    <a:cs typeface="Times New Roman" panose="02020603050405020304" pitchFamily="18" charset="0"/>
                  </a:rPr>
                  <a:t> </a:t>
                </a:r>
                <a14:m>
                  <m:oMath xmlns:m="http://schemas.openxmlformats.org/officeDocument/2006/math">
                    <m:f>
                      <m:fPr>
                        <m:ctrlPr>
                          <a:rPr lang="en-US" sz="1200" i="1">
                            <a:solidFill>
                              <a:srgbClr val="1B1B1B"/>
                            </a:solidFill>
                            <a:effectLst/>
                            <a:latin typeface="+mj-lt"/>
                            <a:ea typeface="Yu Mincho" panose="02020400000000000000" pitchFamily="18" charset="-128"/>
                            <a:cs typeface="Times New Roman" panose="02020603050405020304" pitchFamily="18" charset="0"/>
                          </a:rPr>
                        </m:ctrlPr>
                      </m:fPr>
                      <m:num>
                        <m:r>
                          <a:rPr lang="en-US" sz="1200" i="1">
                            <a:solidFill>
                              <a:srgbClr val="1B1B1B"/>
                            </a:solidFill>
                            <a:effectLst/>
                            <a:latin typeface="+mj-lt"/>
                            <a:ea typeface="Yu Mincho" panose="02020400000000000000" pitchFamily="18" charset="-128"/>
                            <a:cs typeface="Times New Roman" panose="02020603050405020304" pitchFamily="18" charset="0"/>
                          </a:rPr>
                          <m:t>𝑆</m:t>
                        </m:r>
                        <m:r>
                          <a:rPr lang="en-US" sz="1200" i="1">
                            <a:solidFill>
                              <a:srgbClr val="1B1B1B"/>
                            </a:solidFill>
                            <a:effectLst/>
                            <a:latin typeface="+mj-lt"/>
                            <a:ea typeface="Yu Mincho" panose="02020400000000000000" pitchFamily="18" charset="-128"/>
                            <a:cs typeface="Times New Roman" panose="02020603050405020304" pitchFamily="18" charset="0"/>
                          </a:rPr>
                          <m:t>−</m:t>
                        </m:r>
                        <m:r>
                          <a:rPr lang="en-US" sz="1200" i="1">
                            <a:solidFill>
                              <a:srgbClr val="1B1B1B"/>
                            </a:solidFill>
                            <a:effectLst/>
                            <a:latin typeface="+mj-lt"/>
                            <a:ea typeface="Yu Mincho" panose="02020400000000000000" pitchFamily="18" charset="-128"/>
                            <a:cs typeface="Times New Roman" panose="02020603050405020304" pitchFamily="18" charset="0"/>
                          </a:rPr>
                          <m:t>𝑠𝑢𝑚</m:t>
                        </m:r>
                      </m:num>
                      <m:den>
                        <m:sSub>
                          <m:sSubPr>
                            <m:ctrlPr>
                              <a:rPr lang="en-US" sz="1200" i="1">
                                <a:solidFill>
                                  <a:srgbClr val="1B1B1B"/>
                                </a:solidFill>
                                <a:effectLst/>
                                <a:latin typeface="+mj-lt"/>
                                <a:ea typeface="Yu Mincho" panose="02020400000000000000" pitchFamily="18" charset="-128"/>
                                <a:cs typeface="Times New Roman" panose="02020603050405020304" pitchFamily="18" charset="0"/>
                              </a:rPr>
                            </m:ctrlPr>
                          </m:sSubPr>
                          <m:e>
                            <m:r>
                              <a:rPr lang="en-US" sz="1200" i="1">
                                <a:solidFill>
                                  <a:srgbClr val="1B1B1B"/>
                                </a:solidFill>
                                <a:effectLst/>
                                <a:latin typeface="+mj-lt"/>
                                <a:ea typeface="Yu Mincho" panose="02020400000000000000" pitchFamily="18" charset="-128"/>
                                <a:cs typeface="Times New Roman" panose="02020603050405020304" pitchFamily="18" charset="0"/>
                              </a:rPr>
                              <m:t>𝑡</m:t>
                            </m:r>
                          </m:e>
                          <m:sub>
                            <m:r>
                              <a:rPr lang="en-US" sz="1200" i="1">
                                <a:solidFill>
                                  <a:srgbClr val="1B1B1B"/>
                                </a:solidFill>
                                <a:effectLst/>
                                <a:latin typeface="+mj-lt"/>
                                <a:ea typeface="Yu Mincho" panose="02020400000000000000" pitchFamily="18" charset="-128"/>
                                <a:cs typeface="Times New Roman" panose="02020603050405020304" pitchFamily="18" charset="0"/>
                              </a:rPr>
                              <m:t>𝑚𝑎𝑥</m:t>
                            </m:r>
                          </m:sub>
                        </m:sSub>
                        <m:r>
                          <a:rPr lang="en-US" sz="1200" i="1">
                            <a:solidFill>
                              <a:srgbClr val="1B1B1B"/>
                            </a:solidFill>
                            <a:effectLst/>
                            <a:latin typeface="+mj-lt"/>
                            <a:ea typeface="Yu Mincho" panose="02020400000000000000" pitchFamily="18" charset="-128"/>
                            <a:cs typeface="Times New Roman" panose="02020603050405020304" pitchFamily="18" charset="0"/>
                          </a:rPr>
                          <m:t>[</m:t>
                        </m:r>
                        <m:r>
                          <a:rPr lang="en-US" sz="1200" i="1">
                            <a:solidFill>
                              <a:srgbClr val="1B1B1B"/>
                            </a:solidFill>
                            <a:effectLst/>
                            <a:latin typeface="+mj-lt"/>
                            <a:ea typeface="Yu Mincho" panose="02020400000000000000" pitchFamily="18" charset="-128"/>
                            <a:cs typeface="Times New Roman" panose="02020603050405020304" pitchFamily="18" charset="0"/>
                          </a:rPr>
                          <m:t>𝑖</m:t>
                        </m:r>
                        <m:r>
                          <a:rPr lang="en-US" sz="1200" i="1">
                            <a:solidFill>
                              <a:srgbClr val="1B1B1B"/>
                            </a:solidFill>
                            <a:effectLst/>
                            <a:latin typeface="+mj-lt"/>
                            <a:ea typeface="Yu Mincho" panose="02020400000000000000" pitchFamily="18" charset="-128"/>
                            <a:cs typeface="Times New Roman" panose="02020603050405020304" pitchFamily="18" charset="0"/>
                          </a:rPr>
                          <m:t>+</m:t>
                        </m:r>
                        <m:r>
                          <a:rPr lang="en-US" sz="1200" i="1">
                            <a:solidFill>
                              <a:srgbClr val="1B1B1B"/>
                            </a:solidFill>
                            <a:effectLst/>
                            <a:latin typeface="+mj-lt"/>
                            <a:ea typeface="Yu Mincho" panose="02020400000000000000" pitchFamily="18" charset="-128"/>
                            <a:cs typeface="Times New Roman" panose="02020603050405020304" pitchFamily="18" charset="0"/>
                          </a:rPr>
                          <m:t>1</m:t>
                        </m:r>
                        <m:r>
                          <a:rPr lang="en-US" sz="1200" i="1">
                            <a:solidFill>
                              <a:srgbClr val="1B1B1B"/>
                            </a:solidFill>
                            <a:effectLst/>
                            <a:latin typeface="+mj-lt"/>
                            <a:ea typeface="Yu Mincho" panose="02020400000000000000" pitchFamily="18" charset="-128"/>
                            <a:cs typeface="Times New Roman" panose="02020603050405020304" pitchFamily="18" charset="0"/>
                          </a:rPr>
                          <m:t>]</m:t>
                        </m:r>
                      </m:den>
                    </m:f>
                  </m:oMath>
                </a14:m>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nữa</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tức</a:t>
                </a:r>
                <a:r>
                  <a:rPr lang="en-US" sz="1200" dirty="0">
                    <a:solidFill>
                      <a:srgbClr val="1B1B1B"/>
                    </a:solidFill>
                    <a:effectLst/>
                    <a:latin typeface="+mj-lt"/>
                    <a:ea typeface="Yu Mincho" panose="02020400000000000000" pitchFamily="18" charset="-128"/>
                    <a:cs typeface="Times New Roman" panose="02020603050405020304" pitchFamily="18" charset="0"/>
                  </a:rPr>
                  <a:t> là </a:t>
                </a:r>
                <a:r>
                  <a:rPr lang="en-US" sz="1200" dirty="0" err="1">
                    <a:solidFill>
                      <a:srgbClr val="1B1B1B"/>
                    </a:solidFill>
                    <a:effectLst/>
                    <a:latin typeface="+mj-lt"/>
                    <a:ea typeface="Yu Mincho" panose="02020400000000000000" pitchFamily="18" charset="-128"/>
                    <a:cs typeface="Times New Roman" panose="02020603050405020304" pitchFamily="18" charset="0"/>
                  </a:rPr>
                  <a:t>tổng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sô</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tơ</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tiền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tối</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thiểu</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cần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dùng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của</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nhánh</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phương</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án</a:t>
                </a:r>
                <a:r>
                  <a:rPr lang="en-US" sz="1200" dirty="0">
                    <a:solidFill>
                      <a:srgbClr val="1B1B1B"/>
                    </a:solidFill>
                    <a:effectLst/>
                    <a:latin typeface="+mj-lt"/>
                    <a:ea typeface="Yu Mincho" panose="02020400000000000000" pitchFamily="18" charset="-128"/>
                    <a:cs typeface="Times New Roman" panose="02020603050405020304" pitchFamily="18" charset="0"/>
                  </a:rPr>
                  <a:t> </a:t>
                </a:r>
                <a:r>
                  <a:rPr lang="en-US" sz="1200" dirty="0" err="1">
                    <a:solidFill>
                      <a:srgbClr val="1B1B1B"/>
                    </a:solidFill>
                    <a:effectLst/>
                    <a:latin typeface="+mj-lt"/>
                    <a:ea typeface="Yu Mincho" panose="02020400000000000000" pitchFamily="18" charset="-128"/>
                    <a:cs typeface="Times New Roman" panose="02020603050405020304" pitchFamily="18" charset="0"/>
                  </a:rPr>
                  <a:t>này</a:t>
                </a:r>
                <a:r>
                  <a:rPr lang="en-US" sz="1200" dirty="0">
                    <a:solidFill>
                      <a:srgbClr val="1B1B1B"/>
                    </a:solidFill>
                    <a:effectLst/>
                    <a:latin typeface="+mj-lt"/>
                    <a:ea typeface="Yu Mincho" panose="02020400000000000000" pitchFamily="18" charset="-128"/>
                    <a:cs typeface="Times New Roman" panose="02020603050405020304" pitchFamily="18" charset="0"/>
                  </a:rPr>
                  <a:t> là </a:t>
                </a:r>
                <a14:m>
                  <m:oMath xmlns:m="http://schemas.openxmlformats.org/officeDocument/2006/math">
                    <m:r>
                      <a:rPr lang="en-US" sz="1200" i="1">
                        <a:solidFill>
                          <a:srgbClr val="1B1B1B"/>
                        </a:solidFill>
                        <a:effectLst/>
                        <a:latin typeface="+mj-lt"/>
                        <a:ea typeface="Yu Mincho" panose="02020400000000000000" pitchFamily="18" charset="-128"/>
                        <a:cs typeface="Times New Roman" panose="02020603050405020304" pitchFamily="18" charset="0"/>
                      </a:rPr>
                      <m:t>𝑐𝑛𝑡</m:t>
                    </m:r>
                    <m:r>
                      <a:rPr lang="en-US" sz="1200" i="1">
                        <a:solidFill>
                          <a:srgbClr val="1B1B1B"/>
                        </a:solidFill>
                        <a:effectLst/>
                        <a:latin typeface="+mj-lt"/>
                        <a:ea typeface="Yu Mincho" panose="02020400000000000000" pitchFamily="18" charset="-128"/>
                        <a:cs typeface="Times New Roman" panose="02020603050405020304" pitchFamily="18" charset="0"/>
                      </a:rPr>
                      <m:t>+ </m:t>
                    </m:r>
                    <m:f>
                      <m:fPr>
                        <m:ctrlPr>
                          <a:rPr lang="en-US" sz="1200" i="1">
                            <a:solidFill>
                              <a:srgbClr val="1B1B1B"/>
                            </a:solidFill>
                            <a:effectLst/>
                            <a:latin typeface="+mj-lt"/>
                            <a:ea typeface="Yu Mincho" panose="02020400000000000000" pitchFamily="18" charset="-128"/>
                            <a:cs typeface="Times New Roman" panose="02020603050405020304" pitchFamily="18" charset="0"/>
                          </a:rPr>
                        </m:ctrlPr>
                      </m:fPr>
                      <m:num>
                        <m:r>
                          <a:rPr lang="en-US" sz="1200" i="1">
                            <a:solidFill>
                              <a:srgbClr val="1B1B1B"/>
                            </a:solidFill>
                            <a:effectLst/>
                            <a:latin typeface="+mj-lt"/>
                            <a:ea typeface="Yu Mincho" panose="02020400000000000000" pitchFamily="18" charset="-128"/>
                            <a:cs typeface="Times New Roman" panose="02020603050405020304" pitchFamily="18" charset="0"/>
                          </a:rPr>
                          <m:t>𝑆</m:t>
                        </m:r>
                        <m:r>
                          <a:rPr lang="en-US" sz="1200" i="1">
                            <a:solidFill>
                              <a:srgbClr val="1B1B1B"/>
                            </a:solidFill>
                            <a:effectLst/>
                            <a:latin typeface="+mj-lt"/>
                            <a:ea typeface="Yu Mincho" panose="02020400000000000000" pitchFamily="18" charset="-128"/>
                            <a:cs typeface="Times New Roman" panose="02020603050405020304" pitchFamily="18" charset="0"/>
                          </a:rPr>
                          <m:t>−</m:t>
                        </m:r>
                        <m:r>
                          <a:rPr lang="en-US" sz="1200" i="1">
                            <a:solidFill>
                              <a:srgbClr val="1B1B1B"/>
                            </a:solidFill>
                            <a:effectLst/>
                            <a:latin typeface="+mj-lt"/>
                            <a:ea typeface="Yu Mincho" panose="02020400000000000000" pitchFamily="18" charset="-128"/>
                            <a:cs typeface="Times New Roman" panose="02020603050405020304" pitchFamily="18" charset="0"/>
                          </a:rPr>
                          <m:t>𝑠𝑢𝑚</m:t>
                        </m:r>
                      </m:num>
                      <m:den>
                        <m:sSub>
                          <m:sSubPr>
                            <m:ctrlPr>
                              <a:rPr lang="en-US" sz="1200" i="1">
                                <a:solidFill>
                                  <a:srgbClr val="1B1B1B"/>
                                </a:solidFill>
                                <a:effectLst/>
                                <a:latin typeface="+mj-lt"/>
                                <a:ea typeface="Yu Mincho" panose="02020400000000000000" pitchFamily="18" charset="-128"/>
                                <a:cs typeface="Times New Roman" panose="02020603050405020304" pitchFamily="18" charset="0"/>
                              </a:rPr>
                            </m:ctrlPr>
                          </m:sSubPr>
                          <m:e>
                            <m:r>
                              <a:rPr lang="en-US" sz="1200" i="1">
                                <a:solidFill>
                                  <a:srgbClr val="1B1B1B"/>
                                </a:solidFill>
                                <a:effectLst/>
                                <a:latin typeface="+mj-lt"/>
                                <a:ea typeface="Yu Mincho" panose="02020400000000000000" pitchFamily="18" charset="-128"/>
                                <a:cs typeface="Times New Roman" panose="02020603050405020304" pitchFamily="18" charset="0"/>
                              </a:rPr>
                              <m:t>𝑡</m:t>
                            </m:r>
                          </m:e>
                          <m:sub>
                            <m:r>
                              <a:rPr lang="en-US" sz="1200" i="1">
                                <a:solidFill>
                                  <a:srgbClr val="1B1B1B"/>
                                </a:solidFill>
                                <a:effectLst/>
                                <a:latin typeface="+mj-lt"/>
                                <a:ea typeface="Yu Mincho" panose="02020400000000000000" pitchFamily="18" charset="-128"/>
                                <a:cs typeface="Times New Roman" panose="02020603050405020304" pitchFamily="18" charset="0"/>
                              </a:rPr>
                              <m:t>𝑚𝑎𝑥</m:t>
                            </m:r>
                          </m:sub>
                        </m:sSub>
                        <m:r>
                          <a:rPr lang="en-US" sz="1200" i="1">
                            <a:solidFill>
                              <a:srgbClr val="1B1B1B"/>
                            </a:solidFill>
                            <a:effectLst/>
                            <a:latin typeface="+mj-lt"/>
                            <a:ea typeface="Yu Mincho" panose="02020400000000000000" pitchFamily="18" charset="-128"/>
                            <a:cs typeface="Times New Roman" panose="02020603050405020304" pitchFamily="18" charset="0"/>
                          </a:rPr>
                          <m:t>[</m:t>
                        </m:r>
                        <m:r>
                          <a:rPr lang="en-US" sz="1200" i="1">
                            <a:solidFill>
                              <a:srgbClr val="1B1B1B"/>
                            </a:solidFill>
                            <a:effectLst/>
                            <a:latin typeface="+mj-lt"/>
                            <a:ea typeface="Yu Mincho" panose="02020400000000000000" pitchFamily="18" charset="-128"/>
                            <a:cs typeface="Times New Roman" panose="02020603050405020304" pitchFamily="18" charset="0"/>
                          </a:rPr>
                          <m:t>𝑖</m:t>
                        </m:r>
                        <m:r>
                          <a:rPr lang="en-US" sz="1200" i="1">
                            <a:solidFill>
                              <a:srgbClr val="1B1B1B"/>
                            </a:solidFill>
                            <a:effectLst/>
                            <a:latin typeface="+mj-lt"/>
                            <a:ea typeface="Yu Mincho" panose="02020400000000000000" pitchFamily="18" charset="-128"/>
                            <a:cs typeface="Times New Roman" panose="02020603050405020304" pitchFamily="18" charset="0"/>
                          </a:rPr>
                          <m:t>+</m:t>
                        </m:r>
                        <m:r>
                          <a:rPr lang="en-US" sz="1200" i="1">
                            <a:solidFill>
                              <a:srgbClr val="1B1B1B"/>
                            </a:solidFill>
                            <a:effectLst/>
                            <a:latin typeface="+mj-lt"/>
                            <a:ea typeface="Yu Mincho" panose="02020400000000000000" pitchFamily="18" charset="-128"/>
                            <a:cs typeface="Times New Roman" panose="02020603050405020304" pitchFamily="18" charset="0"/>
                          </a:rPr>
                          <m:t>1</m:t>
                        </m:r>
                        <m:r>
                          <a:rPr lang="en-US" sz="1200" i="1">
                            <a:solidFill>
                              <a:srgbClr val="1B1B1B"/>
                            </a:solidFill>
                            <a:effectLst/>
                            <a:latin typeface="+mj-lt"/>
                            <a:ea typeface="Yu Mincho" panose="02020400000000000000" pitchFamily="18" charset="-128"/>
                            <a:cs typeface="Times New Roman" panose="02020603050405020304" pitchFamily="18" charset="0"/>
                          </a:rPr>
                          <m:t>]</m:t>
                        </m:r>
                      </m:den>
                    </m:f>
                  </m:oMath>
                </a14:m>
                <a:r>
                  <a:rPr lang="en-US" sz="1200" dirty="0">
                    <a:solidFill>
                      <a:srgbClr val="1B1B1B"/>
                    </a:solidFill>
                    <a:effectLst/>
                    <a:latin typeface="+mj-lt"/>
                    <a:ea typeface="Yu Mincho" panose="02020400000000000000" pitchFamily="18" charset="-128"/>
                    <a:cs typeface="Times New Roman" panose="02020603050405020304" pitchFamily="18" charset="0"/>
                  </a:rPr>
                  <a:t>​.</a:t>
                </a:r>
              </a:p>
              <a:p>
                <a:pPr marL="0" marR="0">
                  <a:spcBef>
                    <a:spcPts val="18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Gọi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sô</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của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nhất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hiện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cnt</a:t>
                </a:r>
                <a:r>
                  <a:rPr lang="en-US" sz="1200" spc="-5" baseline="-25000" dirty="0" err="1">
                    <a:solidFill>
                      <a:srgbClr val="1B1B1B"/>
                    </a:solidFill>
                    <a:effectLst/>
                    <a:latin typeface="+mj-lt"/>
                    <a:ea typeface="Times New Roman" panose="02020603050405020304" pitchFamily="18" charset="0"/>
                    <a:cs typeface="Times New Roman" panose="02020603050405020304" pitchFamily="18" charset="0"/>
                  </a:rPr>
                  <a:t>best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nếu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200" i="1">
                        <a:solidFill>
                          <a:srgbClr val="1B1B1B"/>
                        </a:solidFill>
                        <a:effectLst/>
                        <a:latin typeface="+mj-lt"/>
                        <a:ea typeface="Times New Roman" panose="02020603050405020304" pitchFamily="18" charset="0"/>
                      </a:rPr>
                      <m:t>𝑐𝑛𝑡</m:t>
                    </m:r>
                    <m:r>
                      <a:rPr lang="en-US" sz="1200" i="1">
                        <a:solidFill>
                          <a:srgbClr val="1B1B1B"/>
                        </a:solidFill>
                        <a:effectLst/>
                        <a:latin typeface="+mj-lt"/>
                        <a:ea typeface="Times New Roman" panose="02020603050405020304" pitchFamily="18" charset="0"/>
                      </a:rPr>
                      <m:t>+ </m:t>
                    </m:r>
                    <m:f>
                      <m:fPr>
                        <m:ctrlPr>
                          <a:rPr lang="en-US" sz="1200" i="1">
                            <a:solidFill>
                              <a:srgbClr val="1B1B1B"/>
                            </a:solidFill>
                            <a:effectLst/>
                            <a:latin typeface="+mj-lt"/>
                            <a:ea typeface="Calibri" panose="020F0502020204030204" pitchFamily="34" charset="0"/>
                          </a:rPr>
                        </m:ctrlPr>
                      </m:fPr>
                      <m:num>
                        <m:r>
                          <a:rPr lang="en-US" sz="1200" i="1">
                            <a:solidFill>
                              <a:srgbClr val="1B1B1B"/>
                            </a:solidFill>
                            <a:effectLst/>
                            <a:latin typeface="+mj-lt"/>
                            <a:ea typeface="Times New Roman" panose="02020603050405020304" pitchFamily="18" charset="0"/>
                          </a:rPr>
                          <m:t>𝑆</m:t>
                        </m:r>
                        <m:r>
                          <a:rPr lang="en-US" sz="1200" i="1">
                            <a:solidFill>
                              <a:srgbClr val="1B1B1B"/>
                            </a:solidFill>
                            <a:effectLst/>
                            <a:latin typeface="+mj-lt"/>
                            <a:ea typeface="Times New Roman" panose="02020603050405020304" pitchFamily="18" charset="0"/>
                          </a:rPr>
                          <m:t>−</m:t>
                        </m:r>
                        <m:r>
                          <a:rPr lang="en-US" sz="1200" i="1">
                            <a:solidFill>
                              <a:srgbClr val="1B1B1B"/>
                            </a:solidFill>
                            <a:effectLst/>
                            <a:latin typeface="+mj-lt"/>
                            <a:ea typeface="Times New Roman" panose="02020603050405020304" pitchFamily="18" charset="0"/>
                          </a:rPr>
                          <m:t>𝑠𝑢𝑚</m:t>
                        </m:r>
                      </m:num>
                      <m:den>
                        <m:sSub>
                          <m:sSubPr>
                            <m:ctrlPr>
                              <a:rPr lang="en-US" sz="1200" i="1">
                                <a:solidFill>
                                  <a:srgbClr val="1B1B1B"/>
                                </a:solidFill>
                                <a:effectLst/>
                                <a:latin typeface="+mj-lt"/>
                                <a:ea typeface="Calibri" panose="020F0502020204030204" pitchFamily="34" charset="0"/>
                              </a:rPr>
                            </m:ctrlPr>
                          </m:sSubPr>
                          <m:e>
                            <m:r>
                              <a:rPr lang="en-US" sz="1200" i="1">
                                <a:solidFill>
                                  <a:srgbClr val="1B1B1B"/>
                                </a:solidFill>
                                <a:effectLst/>
                                <a:latin typeface="+mj-lt"/>
                                <a:ea typeface="Times New Roman" panose="02020603050405020304" pitchFamily="18" charset="0"/>
                              </a:rPr>
                              <m:t>𝑡</m:t>
                            </m:r>
                          </m:e>
                          <m:sub>
                            <m:r>
                              <a:rPr lang="en-US" sz="1200" i="1">
                                <a:solidFill>
                                  <a:srgbClr val="1B1B1B"/>
                                </a:solidFill>
                                <a:effectLst/>
                                <a:latin typeface="+mj-lt"/>
                                <a:ea typeface="Times New Roman" panose="02020603050405020304" pitchFamily="18" charset="0"/>
                              </a:rPr>
                              <m:t>𝑚𝑎𝑥</m:t>
                            </m:r>
                          </m:sub>
                        </m:sSub>
                        <m:r>
                          <a:rPr lang="en-US" sz="1200" i="1">
                            <a:solidFill>
                              <a:srgbClr val="1B1B1B"/>
                            </a:solidFill>
                            <a:effectLst/>
                            <a:latin typeface="+mj-lt"/>
                            <a:ea typeface="Times New Roman" panose="02020603050405020304" pitchFamily="18" charset="0"/>
                          </a:rPr>
                          <m:t>[</m:t>
                        </m:r>
                        <m:r>
                          <a:rPr lang="en-US" sz="1200" i="1">
                            <a:solidFill>
                              <a:srgbClr val="1B1B1B"/>
                            </a:solidFill>
                            <a:effectLst/>
                            <a:latin typeface="+mj-lt"/>
                            <a:ea typeface="Times New Roman" panose="02020603050405020304" pitchFamily="18" charset="0"/>
                          </a:rPr>
                          <m:t>𝑖</m:t>
                        </m:r>
                        <m:r>
                          <a:rPr lang="en-US" sz="1200" i="1">
                            <a:solidFill>
                              <a:srgbClr val="1B1B1B"/>
                            </a:solidFill>
                            <a:effectLst/>
                            <a:latin typeface="+mj-lt"/>
                            <a:ea typeface="Times New Roman" panose="02020603050405020304" pitchFamily="18" charset="0"/>
                          </a:rPr>
                          <m:t>+</m:t>
                        </m:r>
                        <m:r>
                          <a:rPr lang="en-US" sz="1200" i="1">
                            <a:solidFill>
                              <a:srgbClr val="1B1B1B"/>
                            </a:solidFill>
                            <a:effectLst/>
                            <a:latin typeface="+mj-lt"/>
                            <a:ea typeface="Times New Roman" panose="02020603050405020304" pitchFamily="18" charset="0"/>
                          </a:rPr>
                          <m:t>1</m:t>
                        </m:r>
                        <m:r>
                          <a:rPr lang="en-US" sz="1200" i="1">
                            <a:solidFill>
                              <a:srgbClr val="1B1B1B"/>
                            </a:solidFill>
                            <a:effectLst/>
                            <a:latin typeface="+mj-lt"/>
                            <a:ea typeface="Times New Roman" panose="02020603050405020304" pitchFamily="18" charset="0"/>
                          </a:rPr>
                          <m:t>]</m:t>
                        </m:r>
                      </m:den>
                    </m:f>
                    <m:r>
                      <a:rPr lang="en-US" sz="1200" i="1">
                        <a:solidFill>
                          <a:srgbClr val="1B1B1B"/>
                        </a:solidFill>
                        <a:effectLst/>
                        <a:latin typeface="+mj-lt"/>
                        <a:ea typeface="Calibri" panose="020F0502020204030204" pitchFamily="34" charset="0"/>
                      </a:rPr>
                      <m:t>≤</m:t>
                    </m:r>
                    <m:sSub>
                      <m:sSubPr>
                        <m:ctrlPr>
                          <a:rPr lang="en-US" sz="1200" i="1">
                            <a:solidFill>
                              <a:srgbClr val="1B1B1B"/>
                            </a:solidFill>
                            <a:effectLst/>
                            <a:latin typeface="+mj-lt"/>
                            <a:ea typeface="Calibri" panose="020F0502020204030204" pitchFamily="34" charset="0"/>
                          </a:rPr>
                        </m:ctrlPr>
                      </m:sSubPr>
                      <m:e>
                        <m:r>
                          <a:rPr lang="en-US" sz="1200" i="1">
                            <a:solidFill>
                              <a:srgbClr val="1B1B1B"/>
                            </a:solidFill>
                            <a:effectLst/>
                            <a:latin typeface="+mj-lt"/>
                            <a:ea typeface="Calibri" panose="020F0502020204030204" pitchFamily="34" charset="0"/>
                          </a:rPr>
                          <m:t>𝑐𝑛𝑡</m:t>
                        </m:r>
                      </m:e>
                      <m:sub>
                        <m:r>
                          <a:rPr lang="en-US" sz="1200" i="1">
                            <a:solidFill>
                              <a:srgbClr val="1B1B1B"/>
                            </a:solidFill>
                            <a:effectLst/>
                            <a:latin typeface="+mj-lt"/>
                            <a:ea typeface="Calibri" panose="020F0502020204030204" pitchFamily="34" charset="0"/>
                          </a:rPr>
                          <m:t>𝑏𝑒𝑠𝑡</m:t>
                        </m:r>
                      </m:sub>
                    </m:sSub>
                    <m:r>
                      <a:rPr lang="en-US" sz="1200" i="1">
                        <a:solidFill>
                          <a:srgbClr val="1B1B1B"/>
                        </a:solidFill>
                        <a:effectLst/>
                        <a:latin typeface="+mj-lt"/>
                        <a:ea typeface="Calibri" panose="020F0502020204030204" pitchFamily="34" charset="0"/>
                      </a:rPr>
                      <m:t> </m:t>
                    </m:r>
                  </m:oMath>
                </a14:m>
                <a:r>
                  <a:rPr lang="en-US" sz="1200" spc="-5" dirty="0">
                    <a:solidFill>
                      <a:srgbClr val="1B1B1B"/>
                    </a:solidFill>
                    <a:effectLst/>
                    <a:latin typeface="+mj-lt"/>
                    <a:ea typeface="Times New Roman" panose="02020603050405020304" pitchFamily="18" charset="0"/>
                    <a:cs typeface="Times New Roman" panose="02020603050405020304" pitchFamily="18" charset="0"/>
                  </a:rPr>
                  <a:t>, ta sẽ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không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cần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rộng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nghiệm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1</a:t>
                </a:r>
                <a:r>
                  <a:rPr lang="en-US" sz="1200" spc="-5" dirty="0">
                    <a:solidFill>
                      <a:srgbClr val="1B1B1B"/>
                    </a:solidFill>
                    <a:effectLst/>
                    <a:latin typeface="+mj-lt"/>
                    <a:ea typeface="Times New Roman" panose="02020603050405020304" pitchFamily="18" charset="0"/>
                    <a:cs typeface="Times New Roman" panose="02020603050405020304" pitchFamily="18" charset="0"/>
                  </a:rPr>
                  <a:t>,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2</a:t>
                </a:r>
                <a:r>
                  <a:rPr lang="en-US" sz="1200" spc="-5" dirty="0">
                    <a:solidFill>
                      <a:srgbClr val="1B1B1B"/>
                    </a:solidFill>
                    <a:effectLst/>
                    <a:latin typeface="+mj-lt"/>
                    <a:ea typeface="Times New Roman" panose="02020603050405020304" pitchFamily="18" charset="0"/>
                    <a:cs typeface="Times New Roman" panose="02020603050405020304" pitchFamily="18" charset="0"/>
                  </a:rPr>
                  <a:t>, ..., x</a:t>
                </a:r>
                <a:r>
                  <a:rPr lang="en-US" sz="1200" spc="-5" baseline="-25000" dirty="0">
                    <a:solidFill>
                      <a:srgbClr val="1B1B1B"/>
                    </a:solidFill>
                    <a:effectLst/>
                    <a:latin typeface="+mj-lt"/>
                    <a:ea typeface="Times New Roman" panose="02020603050405020304" pitchFamily="18" charset="0"/>
                    <a:cs typeface="Times New Roman" panose="02020603050405020304" pitchFamily="18" charset="0"/>
                  </a:rPr>
                  <a:t>i</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nữa</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a:p>
                <a:pPr marL="0" marR="0">
                  <a:spcBef>
                    <a:spcPts val="1800"/>
                  </a:spcBef>
                  <a:spcAft>
                    <a:spcPts val="0"/>
                  </a:spcAft>
                </a:pP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kiểm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soát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mình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sư</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dụng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thêm</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hai</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mảng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là mark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dấu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trong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phương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va</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mark</a:t>
                </a:r>
                <a:r>
                  <a:rPr lang="en-US" sz="1200" spc="-5" baseline="-25000" dirty="0" err="1">
                    <a:solidFill>
                      <a:srgbClr val="1B1B1B"/>
                    </a:solidFill>
                    <a:effectLst/>
                    <a:latin typeface="+mj-lt"/>
                    <a:ea typeface="Times New Roman" panose="02020603050405020304" pitchFamily="18" charset="0"/>
                    <a:cs typeface="Times New Roman" panose="02020603050405020304" pitchFamily="18" charset="0"/>
                  </a:rPr>
                  <a:t>best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đê</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đánh</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dấu</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các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tơ</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tiền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được</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chọn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trong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phương</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án</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tốt</a:t>
                </a:r>
                <a:r>
                  <a:rPr lang="en-US" sz="1200" spc="-5" dirty="0">
                    <a:solidFill>
                      <a:srgbClr val="1B1B1B"/>
                    </a:solidFill>
                    <a:effectLst/>
                    <a:latin typeface="+mj-lt"/>
                    <a:ea typeface="Times New Roman" panose="02020603050405020304" pitchFamily="18" charset="0"/>
                    <a:cs typeface="Times New Roman" panose="02020603050405020304" pitchFamily="18" charset="0"/>
                  </a:rPr>
                  <a:t> </a:t>
                </a:r>
                <a:r>
                  <a:rPr lang="en-US" sz="1200" spc="-5" dirty="0" err="1">
                    <a:solidFill>
                      <a:srgbClr val="1B1B1B"/>
                    </a:solidFill>
                    <a:effectLst/>
                    <a:latin typeface="+mj-lt"/>
                    <a:ea typeface="Times New Roman" panose="02020603050405020304" pitchFamily="18" charset="0"/>
                    <a:cs typeface="Times New Roman" panose="02020603050405020304" pitchFamily="18" charset="0"/>
                  </a:rPr>
                  <a:t>nhất</a:t>
                </a:r>
                <a:r>
                  <a:rPr lang="en-US" sz="1200" spc="-5" dirty="0">
                    <a:solidFill>
                      <a:srgbClr val="1B1B1B"/>
                    </a:solidFill>
                    <a:effectLst/>
                    <a:latin typeface="+mj-lt"/>
                    <a:ea typeface="Times New Roman" panose="02020603050405020304" pitchFamily="18" charset="0"/>
                    <a:cs typeface="Times New Roman" panose="02020603050405020304" pitchFamily="18" charset="0"/>
                  </a:rPr>
                  <a:t>.</a:t>
                </a:r>
                <a:endParaRPr lang="en-US" sz="1200" dirty="0">
                  <a:effectLst/>
                  <a:latin typeface="+mj-lt"/>
                  <a:ea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7E6EF2E6-85F4-E7D4-1BA5-BD2404563D90}"/>
                  </a:ext>
                </a:extLst>
              </p:cNvPr>
              <p:cNvSpPr txBox="1">
                <a:spLocks noRot="1" noChangeAspect="1" noMove="1" noResize="1" noEditPoints="1" noAdjustHandles="1" noChangeArrowheads="1" noChangeShapeType="1" noTextEdit="1"/>
              </p:cNvSpPr>
              <p:nvPr/>
            </p:nvSpPr>
            <p:spPr>
              <a:xfrm>
                <a:off x="365881" y="274937"/>
                <a:ext cx="7289561" cy="4749570"/>
              </a:xfrm>
              <a:prstGeom prst="rect">
                <a:avLst/>
              </a:prstGeom>
              <a:blipFill>
                <a:blip r:embed="rId2"/>
                <a:stretch>
                  <a:fillRect t="-128" r="-585"/>
                </a:stretch>
              </a:blipFill>
            </p:spPr>
            <p:txBody>
              <a:bodyPr/>
              <a:lstStyle/>
              <a:p>
                <a:r>
                  <a:rPr lang="en-GB">
                    <a:noFill/>
                  </a:rPr>
                  <a:t> </a:t>
                </a:r>
              </a:p>
            </p:txBody>
          </p:sp>
        </mc:Fallback>
      </mc:AlternateContent>
    </p:spTree>
    <p:extLst>
      <p:ext uri="{BB962C8B-B14F-4D97-AF65-F5344CB8AC3E}">
        <p14:creationId xmlns:p14="http://schemas.microsoft.com/office/powerpoint/2010/main" val="110206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B7A6E6-793D-ABDA-B1AC-8DCF10DDCCE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5" name="TextBox 4">
            <a:extLst>
              <a:ext uri="{FF2B5EF4-FFF2-40B4-BE49-F238E27FC236}">
                <a16:creationId xmlns:a16="http://schemas.microsoft.com/office/drawing/2014/main" id="{48458954-3FB5-B207-9776-9BA2BC3D894F}"/>
              </a:ext>
            </a:extLst>
          </p:cNvPr>
          <p:cNvSpPr txBox="1"/>
          <p:nvPr/>
        </p:nvSpPr>
        <p:spPr>
          <a:xfrm>
            <a:off x="365881" y="127590"/>
            <a:ext cx="7303738" cy="4524315"/>
          </a:xfrm>
          <a:prstGeom prst="rect">
            <a:avLst/>
          </a:prstGeom>
          <a:noFill/>
        </p:spPr>
        <p:txBody>
          <a:bodyPr wrap="square" rtlCol="0">
            <a:spAutoFit/>
          </a:bodyPr>
          <a:lstStyle/>
          <a:p>
            <a:r>
              <a:rPr lang="vi-VN" sz="1200" b="1" dirty="0">
                <a:latin typeface="+mn-lt"/>
              </a:rPr>
              <a:t>1.3 Cài đặt</a:t>
            </a:r>
            <a:endParaRPr lang="en-US" sz="1200" b="1" dirty="0">
              <a:latin typeface="+mn-lt"/>
            </a:endParaRPr>
          </a:p>
          <a:p>
            <a:r>
              <a:rPr lang="vi-VN" sz="1200" dirty="0">
                <a:latin typeface="+mn-lt"/>
              </a:rPr>
              <a:t>#include &lt;iostream&gt;</a:t>
            </a:r>
          </a:p>
          <a:p>
            <a:r>
              <a:rPr lang="vi-VN" sz="1200" dirty="0">
                <a:latin typeface="+mn-lt"/>
              </a:rPr>
              <a:t>using namespace std;</a:t>
            </a:r>
          </a:p>
          <a:p>
            <a:r>
              <a:rPr lang="vi-VN" sz="1200" dirty="0">
                <a:latin typeface="+mn-lt"/>
              </a:rPr>
              <a:t>const int maxn = 21;</a:t>
            </a:r>
          </a:p>
          <a:p>
            <a:r>
              <a:rPr lang="vi-VN" sz="1200" dirty="0">
                <a:latin typeface="+mn-lt"/>
              </a:rPr>
              <a:t>int n, S, cnt, cnt_best, sum, t[maxn], mark[maxn], mark_best[maxn], maxmoney[maxn];</a:t>
            </a:r>
          </a:p>
          <a:p>
            <a:r>
              <a:rPr lang="vi-VN" sz="1200" dirty="0">
                <a:latin typeface="+mn-lt"/>
              </a:rPr>
              <a:t>void enter()</a:t>
            </a:r>
          </a:p>
          <a:p>
            <a:r>
              <a:rPr lang="vi-VN" sz="1200" dirty="0">
                <a:latin typeface="+mn-lt"/>
              </a:rPr>
              <a:t>{</a:t>
            </a:r>
          </a:p>
          <a:p>
            <a:r>
              <a:rPr lang="vi-VN" sz="1200" dirty="0">
                <a:latin typeface="+mn-lt"/>
              </a:rPr>
              <a:t>    ios_base::sync_with_stdio(false);</a:t>
            </a:r>
          </a:p>
          <a:p>
            <a:r>
              <a:rPr lang="vi-VN" sz="1200" dirty="0">
                <a:latin typeface="+mn-lt"/>
              </a:rPr>
              <a:t>    cin.tie(0); cout.tie(0);</a:t>
            </a:r>
          </a:p>
          <a:p>
            <a:r>
              <a:rPr lang="vi-VN" sz="1200" dirty="0">
                <a:latin typeface="+mn-lt"/>
              </a:rPr>
              <a:t>    cin &gt;&gt; n &gt;&gt; S;</a:t>
            </a:r>
          </a:p>
          <a:p>
            <a:r>
              <a:rPr lang="vi-VN" sz="1200" dirty="0">
                <a:latin typeface="+mn-lt"/>
              </a:rPr>
              <a:t>    for (int i = 1; i &lt;= n; ++i)</a:t>
            </a:r>
          </a:p>
          <a:p>
            <a:r>
              <a:rPr lang="vi-VN" sz="1200" dirty="0">
                <a:latin typeface="+mn-lt"/>
              </a:rPr>
              <a:t>        cin &gt;&gt; t[i];</a:t>
            </a:r>
          </a:p>
          <a:p>
            <a:r>
              <a:rPr lang="vi-VN" sz="1200" dirty="0">
                <a:latin typeface="+mn-lt"/>
              </a:rPr>
              <a:t>}</a:t>
            </a:r>
          </a:p>
          <a:p>
            <a:r>
              <a:rPr lang="vi-VN" sz="1200" dirty="0">
                <a:latin typeface="+mn-lt"/>
              </a:rPr>
              <a:t>void create_data()</a:t>
            </a:r>
          </a:p>
          <a:p>
            <a:r>
              <a:rPr lang="vi-VN" sz="1200" dirty="0">
                <a:latin typeface="+mn-lt"/>
              </a:rPr>
              <a:t>{</a:t>
            </a:r>
          </a:p>
          <a:p>
            <a:r>
              <a:rPr lang="vi-VN" sz="1200" dirty="0">
                <a:latin typeface="+mn-lt"/>
              </a:rPr>
              <a:t>    // cnt_best là số tờ tiền sử dụng trong phương án tốt nhất.</a:t>
            </a:r>
          </a:p>
          <a:p>
            <a:r>
              <a:rPr lang="vi-VN" sz="1200" dirty="0">
                <a:latin typeface="+mn-lt"/>
              </a:rPr>
              <a:t>    // Ban đầu chưa có phương án nào, gán cnt_best = n + 1.</a:t>
            </a:r>
          </a:p>
          <a:p>
            <a:r>
              <a:rPr lang="vi-VN" sz="1200" dirty="0">
                <a:latin typeface="+mn-lt"/>
              </a:rPr>
              <a:t>    best_cnt = n + 1;</a:t>
            </a:r>
          </a:p>
          <a:p>
            <a:r>
              <a:rPr lang="vi-VN" sz="1200" dirty="0">
                <a:latin typeface="+mn-lt"/>
              </a:rPr>
              <a:t>    // t_max[i] lưu giá trị của tờ tiền lớn nhất từ i tới n.</a:t>
            </a:r>
          </a:p>
          <a:p>
            <a:r>
              <a:rPr lang="vi-VN" sz="1200" dirty="0">
                <a:latin typeface="+mn-lt"/>
              </a:rPr>
              <a:t>    t_max[n] = t[n];</a:t>
            </a:r>
          </a:p>
          <a:p>
            <a:r>
              <a:rPr lang="vi-VN" sz="1200" dirty="0">
                <a:latin typeface="+mn-lt"/>
              </a:rPr>
              <a:t>    for (int i = n - 1; i &gt;= 0; --i)</a:t>
            </a:r>
          </a:p>
          <a:p>
            <a:r>
              <a:rPr lang="vi-VN" sz="1200" dirty="0">
                <a:latin typeface="+mn-lt"/>
              </a:rPr>
              <a:t>        t_max[i] = max(t_max[i + 1], t[i]);</a:t>
            </a:r>
          </a:p>
          <a:p>
            <a:r>
              <a:rPr lang="vi-VN" sz="1200" dirty="0">
                <a:latin typeface="+mn-lt"/>
              </a:rPr>
              <a:t>}</a:t>
            </a:r>
          </a:p>
          <a:p>
            <a:endParaRPr lang="vi-VN" sz="1200" b="1" dirty="0">
              <a:latin typeface="+mn-lt"/>
            </a:endParaRPr>
          </a:p>
        </p:txBody>
      </p:sp>
    </p:spTree>
    <p:extLst>
      <p:ext uri="{BB962C8B-B14F-4D97-AF65-F5344CB8AC3E}">
        <p14:creationId xmlns:p14="http://schemas.microsoft.com/office/powerpoint/2010/main" val="339904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A479DD-1C68-6FA9-CB84-772285595FF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5" name="TextBox 4">
            <a:extLst>
              <a:ext uri="{FF2B5EF4-FFF2-40B4-BE49-F238E27FC236}">
                <a16:creationId xmlns:a16="http://schemas.microsoft.com/office/drawing/2014/main" id="{4E011C7A-E34F-1C7E-B52A-6D82DC7392EE}"/>
              </a:ext>
            </a:extLst>
          </p:cNvPr>
          <p:cNvSpPr txBox="1"/>
          <p:nvPr/>
        </p:nvSpPr>
        <p:spPr>
          <a:xfrm>
            <a:off x="365881" y="124926"/>
            <a:ext cx="7223051" cy="4893647"/>
          </a:xfrm>
          <a:prstGeom prst="rect">
            <a:avLst/>
          </a:prstGeom>
          <a:noFill/>
        </p:spPr>
        <p:txBody>
          <a:bodyPr wrap="square" rtlCol="0">
            <a:spAutoFit/>
          </a:bodyPr>
          <a:lstStyle/>
          <a:p>
            <a:r>
              <a:rPr lang="vi-VN" sz="1200" dirty="0">
                <a:latin typeface="+mn-lt"/>
              </a:rPr>
              <a:t>// Nếu tìm được một phương án tốt hơn thì cập nhật lại kết quả.</a:t>
            </a:r>
          </a:p>
          <a:p>
            <a:r>
              <a:rPr lang="vi-VN" sz="1200" dirty="0">
                <a:latin typeface="+mn-lt"/>
              </a:rPr>
              <a:t>void update_best_solution()</a:t>
            </a:r>
          </a:p>
          <a:p>
            <a:r>
              <a:rPr lang="vi-VN" sz="1200" dirty="0">
                <a:latin typeface="+mn-lt"/>
              </a:rPr>
              <a:t>{</a:t>
            </a:r>
          </a:p>
          <a:p>
            <a:r>
              <a:rPr lang="vi-VN" sz="1200" dirty="0">
                <a:latin typeface="+mn-lt"/>
              </a:rPr>
              <a:t>    if (sum == S &amp;&amp; cnt &lt; cnt_best)</a:t>
            </a:r>
          </a:p>
          <a:p>
            <a:r>
              <a:rPr lang="vi-VN" sz="1200" dirty="0">
                <a:latin typeface="+mn-lt"/>
              </a:rPr>
              <a:t>    {</a:t>
            </a:r>
          </a:p>
          <a:p>
            <a:r>
              <a:rPr lang="vi-VN" sz="1200" dirty="0">
                <a:latin typeface="+mn-lt"/>
              </a:rPr>
              <a:t>        cnt_best = cnt;	</a:t>
            </a:r>
          </a:p>
          <a:p>
            <a:r>
              <a:rPr lang="vi-VN" sz="1200" dirty="0">
                <a:latin typeface="+mn-lt"/>
              </a:rPr>
              <a:t>        for (int i = 1; i &lt;= n; ++i)</a:t>
            </a:r>
          </a:p>
          <a:p>
            <a:r>
              <a:rPr lang="vi-VN" sz="1200" dirty="0">
                <a:latin typeface="+mn-lt"/>
              </a:rPr>
              <a:t>            mark_best[i] = mark[i];</a:t>
            </a:r>
          </a:p>
          <a:p>
            <a:r>
              <a:rPr lang="vi-VN" sz="1200" dirty="0">
                <a:latin typeface="+mn-lt"/>
              </a:rPr>
              <a:t>    }</a:t>
            </a:r>
          </a:p>
          <a:p>
            <a:r>
              <a:rPr lang="vi-VN" sz="1200" dirty="0">
                <a:latin typeface="+mn-lt"/>
              </a:rPr>
              <a:t>}</a:t>
            </a:r>
          </a:p>
          <a:p>
            <a:r>
              <a:rPr lang="vi-VN" sz="1200" dirty="0">
                <a:latin typeface="+mn-lt"/>
              </a:rPr>
              <a:t>// In kết quả.</a:t>
            </a:r>
          </a:p>
          <a:p>
            <a:r>
              <a:rPr lang="vi-VN" sz="1200" dirty="0">
                <a:latin typeface="+mn-lt"/>
              </a:rPr>
              <a:t>void printf_result()</a:t>
            </a:r>
          </a:p>
          <a:p>
            <a:r>
              <a:rPr lang="vi-VN" sz="1200" dirty="0">
                <a:latin typeface="+mn-lt"/>
              </a:rPr>
              <a:t>{</a:t>
            </a:r>
          </a:p>
          <a:p>
            <a:r>
              <a:rPr lang="vi-VN" sz="1200" dirty="0">
                <a:latin typeface="+mn-lt"/>
              </a:rPr>
              <a:t>    // Không tìm được cách trả tiền, in ra -1.</a:t>
            </a:r>
          </a:p>
          <a:p>
            <a:r>
              <a:rPr lang="vi-VN" sz="1200" dirty="0">
                <a:latin typeface="+mn-lt"/>
              </a:rPr>
              <a:t>    if (cnt_best == n + 1)</a:t>
            </a:r>
          </a:p>
          <a:p>
            <a:r>
              <a:rPr lang="vi-VN" sz="1200" dirty="0">
                <a:latin typeface="+mn-lt"/>
              </a:rPr>
              <a:t>        cout &lt;&lt; -1;</a:t>
            </a:r>
          </a:p>
          <a:p>
            <a:r>
              <a:rPr lang="vi-VN" sz="1200" dirty="0">
                <a:latin typeface="+mn-lt"/>
              </a:rPr>
              <a:t>    else // Tìm được thì in ra cách trả đó.</a:t>
            </a:r>
          </a:p>
          <a:p>
            <a:r>
              <a:rPr lang="vi-VN" sz="1200" dirty="0">
                <a:latin typeface="+mn-lt"/>
              </a:rPr>
              <a:t>    {</a:t>
            </a:r>
          </a:p>
          <a:p>
            <a:r>
              <a:rPr lang="vi-VN" sz="1200" dirty="0">
                <a:latin typeface="+mn-lt"/>
              </a:rPr>
              <a:t>        cout &lt;&lt; cnt_best &lt;&lt; endl;</a:t>
            </a:r>
          </a:p>
          <a:p>
            <a:r>
              <a:rPr lang="vi-VN" sz="1200" dirty="0">
                <a:latin typeface="+mn-lt"/>
              </a:rPr>
              <a:t>		</a:t>
            </a:r>
          </a:p>
          <a:p>
            <a:r>
              <a:rPr lang="vi-VN" sz="1200" dirty="0">
                <a:latin typeface="+mn-lt"/>
              </a:rPr>
              <a:t>        for (int i = 1; i &lt;= n; ++i)</a:t>
            </a:r>
          </a:p>
          <a:p>
            <a:r>
              <a:rPr lang="vi-VN" sz="1200" dirty="0">
                <a:latin typeface="+mn-lt"/>
              </a:rPr>
              <a:t>            if (mark_best[i])</a:t>
            </a:r>
          </a:p>
          <a:p>
            <a:r>
              <a:rPr lang="vi-VN" sz="1200" dirty="0">
                <a:latin typeface="+mn-lt"/>
              </a:rPr>
              <a:t>                cout &lt;&lt; t[i] &lt;&lt; ' ';</a:t>
            </a:r>
          </a:p>
          <a:p>
            <a:r>
              <a:rPr lang="vi-VN" sz="1200" dirty="0">
                <a:latin typeface="+mn-lt"/>
              </a:rPr>
              <a:t>    }</a:t>
            </a:r>
          </a:p>
          <a:p>
            <a:r>
              <a:rPr lang="vi-VN" sz="1200" dirty="0" smtClean="0">
                <a:latin typeface="+mn-lt"/>
              </a:rPr>
              <a:t>}</a:t>
            </a:r>
            <a:endParaRPr lang="vi-VN" sz="1200" dirty="0">
              <a:latin typeface="+mn-lt"/>
            </a:endParaRPr>
          </a:p>
        </p:txBody>
      </p:sp>
    </p:spTree>
    <p:extLst>
      <p:ext uri="{BB962C8B-B14F-4D97-AF65-F5344CB8AC3E}">
        <p14:creationId xmlns:p14="http://schemas.microsoft.com/office/powerpoint/2010/main" val="1070322188"/>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1741</Words>
  <Application>Microsoft Office PowerPoint</Application>
  <PresentationFormat>On-screen Show (16:9)</PresentationFormat>
  <Paragraphs>272</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Montserrat</vt:lpstr>
      <vt:lpstr>Titillium Web Light</vt:lpstr>
      <vt:lpstr>Dosis ExtraLight</vt:lpstr>
      <vt:lpstr>Arial</vt:lpstr>
      <vt:lpstr>Yu Mincho</vt:lpstr>
      <vt:lpstr>Times New Roman</vt:lpstr>
      <vt:lpstr>Symbol</vt:lpstr>
      <vt:lpstr>Mowbray template</vt:lpstr>
      <vt:lpstr>Baó cáo bài tập lớn Thuật Toán Ứng Dụng Đề tài 5  Giáo viên hướng dẫn:Bùi ThịThanh Xuân   Nhóm sinh viên thực hiện: 1.Phạm Minh Tiến-61THNB 2.Trần Huy Nam-61THNB 3.Đỗ Văn Phú-61THNB 4.Nhâm Đức Mạnh-61THNB</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Baó cáo bài tập lớn Thuật Toán Ứng Dụng Đề tài 5  Giáo viên hướng dẫn:Bùi ThịThanh Xuân   Nhóm sinh viên thực hiện: 1.Phạm Minh Tiến-61THNB 2.Trần Huy Nam-61THNB 3.Đỗ Văn Phú-61THNB 4.Nhâm Đức Mạnh-61THNB</dc:title>
  <cp:lastModifiedBy>Shinchoku Komitto</cp:lastModifiedBy>
  <cp:revision>14</cp:revision>
  <dcterms:modified xsi:type="dcterms:W3CDTF">2022-10-20T15:56:34Z</dcterms:modified>
</cp:coreProperties>
</file>