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398EF86-63B2-4C68-8A72-CF07C5A3F7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BAD545-205F-4254-9911-A0223DB5EF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AEA81-E251-49AF-BF23-E9713B767774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853774-B59A-4000-8D39-64F2391A84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D7F199-41BF-4A86-85F2-1A9A9E23AA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F1F9-F6A3-4BC9-9F70-174183C05A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020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E58D-FD3D-41BB-92C1-1EC24F2C7801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2D58F-C839-4DD2-A9B3-5DB61AD789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81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1B1-ACF6-4AB2-A0F2-4FBB454F796B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4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96D4-F8E4-4E16-AD25-0173686DFC60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0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3E92-DE35-405D-A403-933661DFF956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381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DB5-EA52-45B8-AEF4-FEAA3E9A8242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80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88DA-4D7F-4869-8C86-169BFC7B32CF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609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D079-EB69-4F3F-9297-6C84FCB47401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12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258D-1E74-428B-9633-09EBCB1E0B10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617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733E-EAD7-40C5-AC65-F87EA9EEEBC0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22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47" y="6041362"/>
            <a:ext cx="1142126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5476FF-1847-4252-9908-F6E6CCE12595}" type="datetime1">
              <a:rPr lang="de-DE" smtClean="0"/>
              <a:t>05.11.2018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Osman Taha Özkan, Tobias Kattanek - Lastenheft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7073" y="6041362"/>
            <a:ext cx="1156929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D281DDB1-F373-4FE1-B5EE-C87150478B23}" type="slidenum">
              <a:rPr lang="de-DE" smtClean="0"/>
              <a:pPr/>
              <a:t>‹Nr.›</a:t>
            </a:fld>
            <a:r>
              <a:rPr lang="de-DE" dirty="0"/>
              <a:t> von 9</a:t>
            </a:r>
          </a:p>
        </p:txBody>
      </p:sp>
    </p:spTree>
    <p:extLst>
      <p:ext uri="{BB962C8B-B14F-4D97-AF65-F5344CB8AC3E}">
        <p14:creationId xmlns:p14="http://schemas.microsoft.com/office/powerpoint/2010/main" val="377707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EA2B-2617-4B48-8707-E40D0CB3EB8E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13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C98A-C92C-425B-8D3E-BBDE65F599A0}" type="datetime1">
              <a:rPr lang="de-DE" smtClean="0"/>
              <a:t>05.11.2018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63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C7B9-9203-479F-A232-AD8D4676BB59}" type="datetime1">
              <a:rPr lang="de-DE" smtClean="0"/>
              <a:t>05.11.2018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52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A41F-E5A5-44F2-B3E2-84BB7DAD92C0}" type="datetime1">
              <a:rPr lang="de-DE" smtClean="0"/>
              <a:t>05.11.2018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32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0471-2998-4F13-99D0-04BCC30EA839}" type="datetime1">
              <a:rPr lang="de-DE" smtClean="0"/>
              <a:t>05.11.2018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2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3747-DA37-4A5E-B0E7-DA9F80E98797}" type="datetime1">
              <a:rPr lang="de-DE" smtClean="0"/>
              <a:t>05.11.2018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43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75CE-AE88-45EB-A67C-8EE8164A0A8C}" type="datetime1">
              <a:rPr lang="de-DE" smtClean="0"/>
              <a:t>05.11.2018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01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A419-E371-45B5-AB44-5F9C92797668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Osman Taha Özkan, Tobias Kattanek - Lastenheft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81DDB1-F373-4FE1-B5EE-C87150478B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31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twickler.de/online/development/lastenheft-anforderungen-softwareentwicklung-255339.html" TargetMode="External"/><Relationship Id="rId2" Type="http://schemas.openxmlformats.org/officeDocument/2006/relationships/hyperlink" Target="http://swt.informatik.uni-rostock.de/swt_lastenhef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uhiro.de/lastenheft-und-pflichtenheft-was-ist-der-unterschied/" TargetMode="External"/><Relationship Id="rId4" Type="http://schemas.openxmlformats.org/officeDocument/2006/relationships/hyperlink" Target="https://www.microtool.de/wissen-online/was-ist-ein-lastenhef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istockphoto.com/vectors/the-person-is-assiduous-on-his-back-carrying-a-box-icon-element-of-vector-id1027447278" TargetMode="External"/><Relationship Id="rId2" Type="http://schemas.openxmlformats.org/officeDocument/2006/relationships/hyperlink" Target="https://image.freepik.com/free-icon/no-translate-detected_318-50367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3.depositphotos.com/1985863/12773/v/950/depositphotos_127734892-stock-illustration-pros-and-cons-icon-illustration.jpg" TargetMode="External"/><Relationship Id="rId4" Type="http://schemas.openxmlformats.org/officeDocument/2006/relationships/hyperlink" Target="https://uploads-ssl.webflow.com/561b666d1e3b95411143cf7e/58bd4b280fc6dc4173179772_Zeitpunkt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A09EE-15C2-4930-AAD3-1E04AD8D8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Das Lastenheft</a:t>
            </a:r>
          </a:p>
        </p:txBody>
      </p:sp>
      <p:pic>
        <p:nvPicPr>
          <p:cNvPr id="1026" name="Picture 2" descr="https://image.freepik.com/free-icon/no-translate-detected_318-50367.jpg">
            <a:extLst>
              <a:ext uri="{FF2B5EF4-FFF2-40B4-BE49-F238E27FC236}">
                <a16:creationId xmlns:a16="http://schemas.microsoft.com/office/drawing/2014/main" id="{B77515FF-3883-43DE-A35F-4B2C23E5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3828">
            <a:off x="7871313" y="310658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599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3136A-7742-4E9A-9547-23F952FF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4A26F-1E40-4295-86D5-A2023387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5494"/>
            <a:ext cx="8596668" cy="388077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de-DE" dirty="0"/>
              <a:t>Internet:</a:t>
            </a:r>
          </a:p>
          <a:p>
            <a:pPr lvl="1">
              <a:buClrTx/>
            </a:pPr>
            <a:r>
              <a:rPr lang="de-DE" dirty="0">
                <a:hlinkClick r:id="rId2"/>
              </a:rPr>
              <a:t>http://swt.informatik.uni-rostock.de/swt_lastenheft.html</a:t>
            </a:r>
            <a:r>
              <a:rPr lang="de-DE" dirty="0"/>
              <a:t>  (30.10.2018, 18:55 Uhr)</a:t>
            </a:r>
          </a:p>
          <a:p>
            <a:pPr lvl="1">
              <a:buClrTx/>
            </a:pPr>
            <a:r>
              <a:rPr lang="de-DE" dirty="0">
                <a:hlinkClick r:id="rId3"/>
              </a:rPr>
              <a:t>https://entwickler.de/online/development/lastenheft-anforderungen-softwareentwicklung-255339.html</a:t>
            </a:r>
            <a:r>
              <a:rPr lang="de-DE" dirty="0"/>
              <a:t>  	   (30.10.2018, 18:24 Uhr)</a:t>
            </a:r>
          </a:p>
          <a:p>
            <a:pPr lvl="1">
              <a:buClrTx/>
            </a:pPr>
            <a:r>
              <a:rPr lang="de-DE" dirty="0">
                <a:hlinkClick r:id="rId4"/>
              </a:rPr>
              <a:t>https://www.microtool.de/wissen-online/was-ist-ein-lastenheft/</a:t>
            </a:r>
            <a:r>
              <a:rPr lang="de-DE" dirty="0"/>
              <a:t>  (01.11.2018, 09:24 Uhr)</a:t>
            </a:r>
          </a:p>
          <a:p>
            <a:pPr lvl="1">
              <a:buClrTx/>
            </a:pPr>
            <a:r>
              <a:rPr lang="de-DE" dirty="0">
                <a:hlinkClick r:id="rId5"/>
              </a:rPr>
              <a:t>https://www.yuhiro.de/lastenheft-und-pflichtenheft-was-ist-der-unterschied/</a:t>
            </a:r>
            <a:r>
              <a:rPr lang="de-DE" dirty="0"/>
              <a:t> (01.11.2018, 10:12 Uhr)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C5227-31F5-4F39-AFF5-C0F00727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0203-7834-49E6-B453-483D965FC044}" type="datetime1">
              <a:rPr lang="de-DE" smtClean="0"/>
              <a:t>05.11.2018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4DBA3-1F4F-43CB-BBAD-DC546F6E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7CB50-1943-4DA6-984D-47B07477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pPr/>
              <a:t>9</a:t>
            </a:fld>
            <a:r>
              <a:rPr lang="de-DE"/>
              <a:t> von 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1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22CF5-3A14-4EE3-8B82-D5219E71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E306C3-C778-471D-B3D7-C51F8DF3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+mj-lt"/>
              <a:buAutoNum type="arabicPeriod"/>
            </a:pPr>
            <a:r>
              <a:rPr lang="de-DE" dirty="0"/>
              <a:t>Was ist ein Lastenheft?</a:t>
            </a:r>
          </a:p>
          <a:p>
            <a:pPr>
              <a:buClrTx/>
              <a:buFont typeface="+mj-lt"/>
              <a:buAutoNum type="arabicPeriod"/>
            </a:pPr>
            <a:r>
              <a:rPr lang="de-DE" dirty="0"/>
              <a:t>Aufbau eines Lastenhefts</a:t>
            </a:r>
          </a:p>
          <a:p>
            <a:pPr>
              <a:buClrTx/>
              <a:buFont typeface="+mj-lt"/>
              <a:buAutoNum type="arabicPeriod"/>
            </a:pPr>
            <a:r>
              <a:rPr lang="de-DE" dirty="0"/>
              <a:t>Vor- und Nachteile eines Lastenhefts</a:t>
            </a:r>
          </a:p>
          <a:p>
            <a:pPr>
              <a:buClrTx/>
              <a:buFont typeface="+mj-lt"/>
              <a:buAutoNum type="arabicPeriod"/>
            </a:pPr>
            <a:r>
              <a:rPr lang="de-DE" dirty="0"/>
              <a:t>Unterschied zum Pflichtenheft</a:t>
            </a:r>
          </a:p>
          <a:p>
            <a:pPr>
              <a:buClrTx/>
              <a:buFont typeface="+mj-lt"/>
              <a:buAutoNum type="arabicPeriod"/>
            </a:pPr>
            <a:r>
              <a:rPr lang="de-DE" dirty="0"/>
              <a:t>Zeitpunkt der Lastenhefterstellung </a:t>
            </a:r>
          </a:p>
          <a:p>
            <a:pPr>
              <a:buClrTx/>
              <a:buFont typeface="+mj-lt"/>
              <a:buAutoNum type="arabicPeriod"/>
            </a:pPr>
            <a:r>
              <a:rPr lang="de-DE" dirty="0"/>
              <a:t>Wer ist für das Lastenheft verantwortlich?</a:t>
            </a:r>
          </a:p>
          <a:p>
            <a:pPr>
              <a:buClrTx/>
              <a:buFont typeface="+mj-lt"/>
              <a:buAutoNum type="arabicPeriod"/>
            </a:pPr>
            <a:endParaRPr lang="de-DE" dirty="0"/>
          </a:p>
          <a:p>
            <a:pPr>
              <a:buClrTx/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B8D11-C4F1-49CA-8CF9-7A950862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EA50-ACF4-4A6D-9C3C-3BE4BA11192F}" type="datetime1">
              <a:rPr lang="de-DE" smtClean="0"/>
              <a:t>05.11.2018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C6ECAF-8625-4D2F-BB13-5840B96B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A6237-BDEA-45DE-82C4-50A38BF8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pPr/>
              <a:t>1</a:t>
            </a:fld>
            <a:r>
              <a:rPr lang="de-DE"/>
              <a:t> von 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96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53E19-6948-446E-AD27-90DC914A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Lastenheft?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AC6AE-BF46-44F5-827C-162A222F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de-DE" dirty="0"/>
              <a:t>Beschreibt Anforderungen an das gewünschte System</a:t>
            </a:r>
          </a:p>
          <a:p>
            <a:pPr>
              <a:buClrTx/>
            </a:pPr>
            <a:endParaRPr lang="de-DE" dirty="0"/>
          </a:p>
          <a:p>
            <a:pPr>
              <a:buClrTx/>
            </a:pPr>
            <a:r>
              <a:rPr lang="de-DE" dirty="0"/>
              <a:t>Ist aus Kundensicht formuliert</a:t>
            </a:r>
          </a:p>
          <a:p>
            <a:pPr>
              <a:buClrTx/>
            </a:pPr>
            <a:endParaRPr lang="de-DE" dirty="0"/>
          </a:p>
          <a:p>
            <a:pPr>
              <a:buClrTx/>
            </a:pPr>
            <a:r>
              <a:rPr lang="de-DE" dirty="0"/>
              <a:t>Definition in der DIN 69905</a:t>
            </a:r>
          </a:p>
          <a:p>
            <a:pPr>
              <a:buClrTx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30A2BF-67D7-4B0D-8519-FD3138AF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1F15-3E58-40B0-9849-F57E4067A91B}" type="datetime1">
              <a:rPr lang="de-DE" smtClean="0"/>
              <a:t>05.11.2018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EB07BE-4298-421C-B024-29306C34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 dirty="0"/>
          </a:p>
        </p:txBody>
      </p:sp>
      <p:pic>
        <p:nvPicPr>
          <p:cNvPr id="7" name="Picture 2" descr="https://image.freepik.com/free-icon/no-translate-detected_318-50367.jpg">
            <a:extLst>
              <a:ext uri="{FF2B5EF4-FFF2-40B4-BE49-F238E27FC236}">
                <a16:creationId xmlns:a16="http://schemas.microsoft.com/office/drawing/2014/main" id="{291EFA53-26ED-4DF1-A4E9-5355A02F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3828">
            <a:off x="5691188" y="32574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361329-A0D7-4456-BC77-20E31996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pPr/>
              <a:t>2</a:t>
            </a:fld>
            <a:r>
              <a:rPr lang="de-DE"/>
              <a:t> von 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85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16E9-D76A-4FAE-AC70-2D5AC904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eines Lastenhefts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95AE0-957F-4BB0-9F94-7F08FE82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66C2-D370-4DDF-84E1-E950D3FACC89}" type="datetime1">
              <a:rPr lang="de-DE" smtClean="0"/>
              <a:t>05.11.2018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0B7863-8BCC-4DBB-A221-C19471F2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D3AC5429-4A0A-46D8-94B5-AD4A340228E4}"/>
              </a:ext>
            </a:extLst>
          </p:cNvPr>
          <p:cNvSpPr/>
          <p:nvPr/>
        </p:nvSpPr>
        <p:spPr>
          <a:xfrm>
            <a:off x="677334" y="1549279"/>
            <a:ext cx="5418666" cy="49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Zielbestimmung</a:t>
            </a:r>
          </a:p>
        </p:txBody>
      </p:sp>
      <p:pic>
        <p:nvPicPr>
          <p:cNvPr id="13" name="Picture 2" descr="https://image.freepik.com/free-icon/no-translate-detected_318-50367.jpg">
            <a:extLst>
              <a:ext uri="{FF2B5EF4-FFF2-40B4-BE49-F238E27FC236}">
                <a16:creationId xmlns:a16="http://schemas.microsoft.com/office/drawing/2014/main" id="{9549D6EB-0B79-4E95-AEA1-F7DFB704C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101" y="1549279"/>
            <a:ext cx="3278308" cy="403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EB29F21C-640C-4060-9046-20A31CF76232}"/>
              </a:ext>
            </a:extLst>
          </p:cNvPr>
          <p:cNvSpPr/>
          <p:nvPr/>
        </p:nvSpPr>
        <p:spPr>
          <a:xfrm>
            <a:off x="677334" y="2114918"/>
            <a:ext cx="5418666" cy="49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Produkteinsatz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986D3674-5C7C-4472-AD84-7A128C78D8C2}"/>
              </a:ext>
            </a:extLst>
          </p:cNvPr>
          <p:cNvSpPr/>
          <p:nvPr/>
        </p:nvSpPr>
        <p:spPr>
          <a:xfrm>
            <a:off x="677334" y="2728508"/>
            <a:ext cx="5418666" cy="49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Produktfunktion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060DDAAD-F9D5-48C0-A3A1-4466CCC82ABD}"/>
              </a:ext>
            </a:extLst>
          </p:cNvPr>
          <p:cNvSpPr/>
          <p:nvPr/>
        </p:nvSpPr>
        <p:spPr>
          <a:xfrm>
            <a:off x="677334" y="3294147"/>
            <a:ext cx="5418666" cy="49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Produktdaten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CE5E334C-8840-44B5-8F14-639DD8F41DAE}"/>
              </a:ext>
            </a:extLst>
          </p:cNvPr>
          <p:cNvSpPr/>
          <p:nvPr/>
        </p:nvSpPr>
        <p:spPr>
          <a:xfrm>
            <a:off x="677334" y="3907737"/>
            <a:ext cx="5418666" cy="49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Produktleistung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B7163365-BF3B-4F69-B5D9-9B36B21E33E3}"/>
              </a:ext>
            </a:extLst>
          </p:cNvPr>
          <p:cNvSpPr/>
          <p:nvPr/>
        </p:nvSpPr>
        <p:spPr>
          <a:xfrm>
            <a:off x="677334" y="4473376"/>
            <a:ext cx="5418666" cy="49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Qualitätsanforderung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F6BE8800-F356-4231-94AE-BD6661E81E8E}"/>
              </a:ext>
            </a:extLst>
          </p:cNvPr>
          <p:cNvSpPr/>
          <p:nvPr/>
        </p:nvSpPr>
        <p:spPr>
          <a:xfrm>
            <a:off x="677334" y="5086966"/>
            <a:ext cx="5418666" cy="49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Ergänzungen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272F0B4-2D60-4792-8BAA-5C88BE0C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pPr/>
              <a:t>3</a:t>
            </a:fld>
            <a:r>
              <a:rPr lang="de-DE"/>
              <a:t> von 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794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3906-FBBF-48DB-B6B6-F4EEB539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 eines Lastenhefts</a:t>
            </a:r>
            <a:br>
              <a:rPr lang="de-DE" dirty="0"/>
            </a:b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1675DB3-848C-434F-8A1A-6F978F9C6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637104"/>
              </p:ext>
            </p:extLst>
          </p:nvPr>
        </p:nvGraphicFramePr>
        <p:xfrm>
          <a:off x="677862" y="2160588"/>
          <a:ext cx="90464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3215">
                  <a:extLst>
                    <a:ext uri="{9D8B030D-6E8A-4147-A177-3AD203B41FA5}">
                      <a16:colId xmlns:a16="http://schemas.microsoft.com/office/drawing/2014/main" val="3928095103"/>
                    </a:ext>
                  </a:extLst>
                </a:gridCol>
                <a:gridCol w="4523215">
                  <a:extLst>
                    <a:ext uri="{9D8B030D-6E8A-4147-A177-3AD203B41FA5}">
                      <a16:colId xmlns:a16="http://schemas.microsoft.com/office/drawing/2014/main" val="533114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Nachteile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7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Vorgaben systematisch dokumentiert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Hoher Aufwand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23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Verständliche 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Geringe Flexibilität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24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Festlegung wichtiger Rahmenbedingungen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2219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76AE7D-70BF-4F43-8361-113300B9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F60E-5FDD-4200-8EEB-9C49D22D8C66}" type="datetime1">
              <a:rPr lang="de-DE" smtClean="0"/>
              <a:t>05.11.2018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E27E0C-46C0-46E2-B613-C0CFA40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 dirty="0"/>
          </a:p>
        </p:txBody>
      </p:sp>
      <p:pic>
        <p:nvPicPr>
          <p:cNvPr id="1026" name="Picture 2" descr="Ãhnliches Foto">
            <a:extLst>
              <a:ext uri="{FF2B5EF4-FFF2-40B4-BE49-F238E27FC236}">
                <a16:creationId xmlns:a16="http://schemas.microsoft.com/office/drawing/2014/main" id="{C0029106-3069-43A7-9021-A4A9444AB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259" y="134014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D314792-2092-4446-AB89-EDB9BF6F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pPr/>
              <a:t>4</a:t>
            </a:fld>
            <a:r>
              <a:rPr lang="de-DE"/>
              <a:t> von 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19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56606-8358-4F2E-9A70-B594D169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 zum Pflichtenheft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340ED-F3B0-43E6-A967-D5A86897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53528" cy="3880773"/>
          </a:xfrm>
        </p:spPr>
        <p:txBody>
          <a:bodyPr/>
          <a:lstStyle/>
          <a:p>
            <a:pPr>
              <a:buClrTx/>
            </a:pPr>
            <a:r>
              <a:rPr lang="de-DE" dirty="0"/>
              <a:t>Beide Dokumente sind Grundlage der Zusammenarbeit</a:t>
            </a:r>
          </a:p>
          <a:p>
            <a:pPr>
              <a:buClrTx/>
            </a:pPr>
            <a:endParaRPr lang="de-DE" dirty="0"/>
          </a:p>
          <a:p>
            <a:pPr>
              <a:buClrTx/>
            </a:pPr>
            <a:r>
              <a:rPr lang="de-DE" dirty="0"/>
              <a:t>Lastenheft </a:t>
            </a:r>
            <a:r>
              <a:rPr lang="de-DE" dirty="0">
                <a:sym typeface="Wingdings" panose="05000000000000000000" pitchFamily="2" charset="2"/>
              </a:rPr>
              <a:t> erstellt vom Auftraggeber</a:t>
            </a:r>
          </a:p>
          <a:p>
            <a:pPr>
              <a:buClrTx/>
            </a:pPr>
            <a:r>
              <a:rPr lang="de-DE" dirty="0"/>
              <a:t>Pflichtenheft </a:t>
            </a:r>
            <a:r>
              <a:rPr lang="de-DE" dirty="0">
                <a:sym typeface="Wingdings" panose="05000000000000000000" pitchFamily="2" charset="2"/>
              </a:rPr>
              <a:t> erstellt vom Auftragnehmer</a:t>
            </a:r>
          </a:p>
          <a:p>
            <a:pPr>
              <a:buClrTx/>
            </a:pPr>
            <a:endParaRPr lang="de-DE" dirty="0">
              <a:sym typeface="Wingdings" panose="05000000000000000000" pitchFamily="2" charset="2"/>
            </a:endParaRPr>
          </a:p>
          <a:p>
            <a:pPr>
              <a:buClrTx/>
            </a:pPr>
            <a:r>
              <a:rPr lang="de-DE" dirty="0">
                <a:sym typeface="Wingdings" panose="05000000000000000000" pitchFamily="2" charset="2"/>
              </a:rPr>
              <a:t>Lastenheft  Kundenspezifikation</a:t>
            </a:r>
          </a:p>
          <a:p>
            <a:pPr>
              <a:buClrTx/>
            </a:pPr>
            <a:r>
              <a:rPr lang="de-DE" dirty="0">
                <a:sym typeface="Wingdings" panose="05000000000000000000" pitchFamily="2" charset="2"/>
              </a:rPr>
              <a:t>Pflichtenheft  konkrete Darstellung der Projekterstellung</a:t>
            </a:r>
          </a:p>
          <a:p>
            <a:pPr>
              <a:buClrTx/>
            </a:pPr>
            <a:endParaRPr lang="de-DE" dirty="0">
              <a:sym typeface="Wingdings" panose="05000000000000000000" pitchFamily="2" charset="2"/>
            </a:endParaRPr>
          </a:p>
          <a:p>
            <a:pPr>
              <a:buClrTx/>
            </a:pPr>
            <a:endParaRPr lang="de-DE" dirty="0"/>
          </a:p>
          <a:p>
            <a:pPr>
              <a:buClrTx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992B7-B75A-4D49-A4E0-1DF10C2C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4B32-FA71-47BF-8117-1585FF3FE173}" type="datetime1">
              <a:rPr lang="de-DE" smtClean="0"/>
              <a:t>05.11.2018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34F394-74EB-455A-91AD-BCB18F64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1BD676-6B5A-4262-8578-79607BFC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pPr/>
              <a:t>5</a:t>
            </a:fld>
            <a:r>
              <a:rPr lang="de-DE"/>
              <a:t> von 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26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E7850-6FBE-402B-80C2-D6FF9D1E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Zeitpunkt der Lastenhefterstellung 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2D7E8A-9F10-485A-B0A3-2A45E23F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Tx/>
            </a:pPr>
            <a:r>
              <a:rPr lang="de-DE" dirty="0"/>
              <a:t>möglichst frühe Phasen des Projektes wählen</a:t>
            </a:r>
          </a:p>
          <a:p>
            <a:pPr lvl="0"/>
            <a:endParaRPr lang="de-DE" dirty="0"/>
          </a:p>
          <a:p>
            <a:pPr lvl="0">
              <a:buClrTx/>
            </a:pPr>
            <a:r>
              <a:rPr lang="de-DE" dirty="0"/>
              <a:t>idealerweise noch vor Projektauftrag</a:t>
            </a:r>
          </a:p>
          <a:p>
            <a:pPr marL="0" lvl="0" indent="0">
              <a:buNone/>
            </a:pPr>
            <a:endParaRPr lang="de-DE" dirty="0"/>
          </a:p>
          <a:p>
            <a:pPr lvl="0">
              <a:buClrTx/>
            </a:pPr>
            <a:r>
              <a:rPr lang="de-DE" dirty="0"/>
              <a:t>Problem: Nachbearbeitung der Lastenhefte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12F9F1-EEE5-459E-BC29-00DB6823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15E-7EEB-4026-B4EF-0D78704434AC}" type="datetime1">
              <a:rPr lang="de-DE" smtClean="0"/>
              <a:t>05.11.2018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850B83-7498-4FE1-B3AC-836F6C33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 dirty="0"/>
          </a:p>
        </p:txBody>
      </p:sp>
      <p:pic>
        <p:nvPicPr>
          <p:cNvPr id="2050" name="Picture 2" descr="Bildergebnis fÃ¼r zeitpunkt symbol">
            <a:extLst>
              <a:ext uri="{FF2B5EF4-FFF2-40B4-BE49-F238E27FC236}">
                <a16:creationId xmlns:a16="http://schemas.microsoft.com/office/drawing/2014/main" id="{98DABEFB-1A93-4CF3-9FEC-CFE3EBC59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5" y="244475"/>
            <a:ext cx="90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25EAD-F3BF-4D71-9D34-C46EBD30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pPr/>
              <a:t>6</a:t>
            </a:fld>
            <a:r>
              <a:rPr lang="de-DE"/>
              <a:t> von 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996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711E2-612D-450C-A5B3-42430552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Wer ist für das Lastenheft verantwortlich?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B8A86E-2A32-40F0-A829-CF772A8F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Tx/>
            </a:pPr>
            <a:r>
              <a:rPr lang="de-DE" dirty="0"/>
              <a:t>Verantwortung liegt ausschließlich beim Auftraggeber</a:t>
            </a:r>
          </a:p>
          <a:p>
            <a:pPr lvl="0">
              <a:buClrTx/>
            </a:pPr>
            <a:endParaRPr lang="de-DE" dirty="0"/>
          </a:p>
          <a:p>
            <a:pPr lvl="0">
              <a:buClrTx/>
            </a:pPr>
            <a:r>
              <a:rPr lang="de-DE" dirty="0"/>
              <a:t>Theorie ≠ Praxis</a:t>
            </a:r>
          </a:p>
          <a:p>
            <a:pPr lvl="0">
              <a:buClrTx/>
            </a:pPr>
            <a:endParaRPr lang="de-DE" dirty="0"/>
          </a:p>
          <a:p>
            <a:pPr lvl="0">
              <a:buClrTx/>
            </a:pPr>
            <a:r>
              <a:rPr lang="de-DE" dirty="0"/>
              <a:t>Auftraggeber meist nicht in der Lage spezifisch Anforderungen zu stellen</a:t>
            </a:r>
          </a:p>
          <a:p>
            <a:pPr marL="0" indent="0">
              <a:buClrTx/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7807FF-8DD5-4336-9E6E-C61EC4C7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F510-E5A8-49AA-9943-6A8856CB4F0F}" type="datetime1">
              <a:rPr lang="de-DE" smtClean="0"/>
              <a:t>05.11.2018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CC3C92-F7D9-4912-9277-CED8CF73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 dirty="0"/>
          </a:p>
        </p:txBody>
      </p:sp>
      <p:pic>
        <p:nvPicPr>
          <p:cNvPr id="3074" name="Picture 2" descr="https://media.istockphoto.com/vectors/the-person-is-assiduous-on-his-back-carrying-a-box-icon-element-of-vector-id1027447278">
            <a:extLst>
              <a:ext uri="{FF2B5EF4-FFF2-40B4-BE49-F238E27FC236}">
                <a16:creationId xmlns:a16="http://schemas.microsoft.com/office/drawing/2014/main" id="{51678BEB-03F4-44FD-8F76-9B649019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93" y="141096"/>
            <a:ext cx="1351084" cy="135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3BE8F1-11FB-4460-91F6-CC665B6A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pPr/>
              <a:t>7</a:t>
            </a:fld>
            <a:r>
              <a:rPr lang="de-DE"/>
              <a:t> von 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060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3136A-7742-4E9A-9547-23F952FF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4A26F-1E40-4295-86D5-A2023387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5494"/>
            <a:ext cx="8596668" cy="3880773"/>
          </a:xfrm>
        </p:spPr>
        <p:txBody>
          <a:bodyPr>
            <a:normAutofit fontScale="92500" lnSpcReduction="10000"/>
          </a:bodyPr>
          <a:lstStyle/>
          <a:p>
            <a:pPr>
              <a:buClrTx/>
            </a:pPr>
            <a:r>
              <a:rPr lang="de-DE" dirty="0"/>
              <a:t>Bilder:</a:t>
            </a:r>
          </a:p>
          <a:p>
            <a:pPr lvl="1">
              <a:buClrTx/>
            </a:pPr>
            <a:r>
              <a:rPr lang="de-DE" dirty="0">
                <a:hlinkClick r:id="rId2"/>
              </a:rPr>
              <a:t>https://image.freepik.com/free-icon/no-translate-detected_318-50367.jpg</a:t>
            </a:r>
            <a:r>
              <a:rPr lang="de-DE" dirty="0"/>
              <a:t> (01.11.2018, 9:35 Uhr)</a:t>
            </a:r>
          </a:p>
          <a:p>
            <a:pPr lvl="1">
              <a:buClrTx/>
            </a:pPr>
            <a:r>
              <a:rPr lang="de-DE" dirty="0">
                <a:hlinkClick r:id="rId3"/>
              </a:rPr>
              <a:t>https://media.istockphoto.com/vectors/the-person-is-assiduous-on-his-back-carrying-a-box-icon-element-of-vector-id1027447278</a:t>
            </a:r>
            <a:r>
              <a:rPr lang="de-DE" dirty="0"/>
              <a:t>  (01.11.2018, 9:37 Uhr)</a:t>
            </a:r>
          </a:p>
          <a:p>
            <a:pPr lvl="1">
              <a:buClrTx/>
            </a:pPr>
            <a:r>
              <a:rPr lang="de-DE" dirty="0">
                <a:hlinkClick r:id="rId4"/>
              </a:rPr>
              <a:t>https://uploads-ssl.webflow.com/561b666d1e3b95411143cf7e/58bd4b280fc6dc4173179772_Zeitpunkt.png</a:t>
            </a:r>
            <a:r>
              <a:rPr lang="de-DE" dirty="0"/>
              <a:t> (01.11.2018, 9:37 Uhr)</a:t>
            </a:r>
          </a:p>
          <a:p>
            <a:pPr lvl="1">
              <a:buClrTx/>
            </a:pPr>
            <a:r>
              <a:rPr lang="de-DE" dirty="0">
                <a:hlinkClick r:id="rId5"/>
              </a:rPr>
              <a:t>https://st3.depositphotos.com/1985863/12773/v/950/depositphotos_127734892-stock-illustration-pros-and-cons-icon-illustration.jpg</a:t>
            </a:r>
            <a:r>
              <a:rPr lang="de-DE" dirty="0"/>
              <a:t>  (01.11.2018, 9:38 Uhr)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C5227-31F5-4F39-AFF5-C0F00727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35C1-50CF-4615-AE8A-FF333736B1F2}" type="datetime1">
              <a:rPr lang="de-DE" smtClean="0"/>
              <a:t>05.11.2018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4DBA3-1F4F-43CB-BBAD-DC546F6E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Osman Taha Özkan, Tobias Kattanek - Lastenheft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894E76-C9BA-46D6-82AD-972E3DBF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DDB1-F373-4FE1-B5EE-C87150478B23}" type="slidenum">
              <a:rPr lang="de-DE" smtClean="0"/>
              <a:pPr/>
              <a:t>8</a:t>
            </a:fld>
            <a:r>
              <a:rPr lang="de-DE"/>
              <a:t> von 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318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381</Words>
  <Application>Microsoft Office PowerPoint</Application>
  <PresentationFormat>Breitbild</PresentationFormat>
  <Paragraphs>90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Facette</vt:lpstr>
      <vt:lpstr>Das Lastenheft</vt:lpstr>
      <vt:lpstr>Gliederung</vt:lpstr>
      <vt:lpstr>Was ist ein Lastenheft? </vt:lpstr>
      <vt:lpstr>Aufbau eines Lastenhefts </vt:lpstr>
      <vt:lpstr>Vor- und Nachteile eines Lastenhefts </vt:lpstr>
      <vt:lpstr>Unterschied zum Pflichtenheft </vt:lpstr>
      <vt:lpstr>Zeitpunkt der Lastenhefterstellung  </vt:lpstr>
      <vt:lpstr>Wer ist für das Lastenheft verantwortlich? </vt:lpstr>
      <vt:lpstr>Quellen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Lastenheft</dc:title>
  <dc:creator>Laptop</dc:creator>
  <cp:lastModifiedBy>Laptop</cp:lastModifiedBy>
  <cp:revision>20</cp:revision>
  <dcterms:created xsi:type="dcterms:W3CDTF">2018-11-01T08:27:19Z</dcterms:created>
  <dcterms:modified xsi:type="dcterms:W3CDTF">2018-11-05T20:01:23Z</dcterms:modified>
</cp:coreProperties>
</file>