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436" r:id="rId5"/>
    <p:sldId id="513" r:id="rId6"/>
    <p:sldId id="514" r:id="rId7"/>
    <p:sldId id="529" r:id="rId8"/>
    <p:sldId id="530" r:id="rId9"/>
    <p:sldId id="532" r:id="rId10"/>
    <p:sldId id="533" r:id="rId11"/>
    <p:sldId id="534" r:id="rId12"/>
    <p:sldId id="535" r:id="rId13"/>
    <p:sldId id="451" r:id="rId14"/>
    <p:sldId id="483" r:id="rId15"/>
    <p:sldId id="527" r:id="rId16"/>
    <p:sldId id="512" r:id="rId17"/>
    <p:sldId id="499" r:id="rId18"/>
    <p:sldId id="511" r:id="rId19"/>
    <p:sldId id="531" r:id="rId20"/>
    <p:sldId id="488" r:id="rId21"/>
    <p:sldId id="489" r:id="rId22"/>
    <p:sldId id="490" r:id="rId23"/>
    <p:sldId id="501" r:id="rId24"/>
    <p:sldId id="502" r:id="rId25"/>
    <p:sldId id="503" r:id="rId26"/>
    <p:sldId id="504" r:id="rId27"/>
    <p:sldId id="441"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927"/>
    <a:srgbClr val="F26522"/>
    <a:srgbClr val="ED7D31"/>
    <a:srgbClr val="F36B2B"/>
    <a:srgbClr val="F6996D"/>
    <a:srgbClr val="F26400"/>
    <a:srgbClr val="F79F74"/>
    <a:srgbClr val="F69466"/>
    <a:srgbClr val="F8AE8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59" autoAdjust="0"/>
    <p:restoredTop sz="93750"/>
  </p:normalViewPr>
  <p:slideViewPr>
    <p:cSldViewPr snapToGrid="0">
      <p:cViewPr varScale="1">
        <p:scale>
          <a:sx n="103" d="100"/>
          <a:sy n="103" d="100"/>
        </p:scale>
        <p:origin x="1254" y="108"/>
      </p:cViewPr>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66AC3A-F782-2847-86CF-E88635483174}" type="datetimeFigureOut">
              <a:rPr lang="en-US" smtClean="0"/>
              <a:t>7/21/2021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6852266-9354-4F45-A6D7-440AB95480CF}" type="slidenum">
              <a:rPr lang="en-US" smtClean="0"/>
              <a:t>‹#›</a:t>
            </a:fld>
            <a:endParaRPr lang="en-US"/>
          </a:p>
        </p:txBody>
      </p:sp>
    </p:spTree>
    <p:extLst>
      <p:ext uri="{BB962C8B-B14F-4D97-AF65-F5344CB8AC3E}">
        <p14:creationId xmlns:p14="http://schemas.microsoft.com/office/powerpoint/2010/main" val="143935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81B8C58-07EF-404D-B457-37886CF22D71}" type="datetimeFigureOut">
              <a:rPr lang="en-NZ" smtClean="0"/>
              <a:t>21/07/2021</a:t>
            </a:fld>
            <a:endParaRPr lang="en-NZ"/>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14EF88-E836-44B1-9C0B-F43CD65EDBC6}" type="slidenum">
              <a:rPr lang="en-NZ" smtClean="0"/>
              <a:t>‹#›</a:t>
            </a:fld>
            <a:endParaRPr lang="en-NZ"/>
          </a:p>
        </p:txBody>
      </p:sp>
    </p:spTree>
    <p:extLst>
      <p:ext uri="{BB962C8B-B14F-4D97-AF65-F5344CB8AC3E}">
        <p14:creationId xmlns:p14="http://schemas.microsoft.com/office/powerpoint/2010/main" val="189425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14EF88-E836-44B1-9C0B-F43CD65EDBC6}" type="slidenum">
              <a:rPr lang="en-NZ" smtClean="0"/>
              <a:t>1</a:t>
            </a:fld>
            <a:endParaRPr lang="en-NZ"/>
          </a:p>
        </p:txBody>
      </p:sp>
    </p:spTree>
    <p:extLst>
      <p:ext uri="{BB962C8B-B14F-4D97-AF65-F5344CB8AC3E}">
        <p14:creationId xmlns:p14="http://schemas.microsoft.com/office/powerpoint/2010/main" val="583872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10</a:t>
            </a:fld>
            <a:endParaRPr lang="en-NZ"/>
          </a:p>
        </p:txBody>
      </p:sp>
    </p:spTree>
    <p:extLst>
      <p:ext uri="{BB962C8B-B14F-4D97-AF65-F5344CB8AC3E}">
        <p14:creationId xmlns:p14="http://schemas.microsoft.com/office/powerpoint/2010/main" val="189311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11</a:t>
            </a:fld>
            <a:endParaRPr lang="en-NZ"/>
          </a:p>
        </p:txBody>
      </p:sp>
    </p:spTree>
    <p:extLst>
      <p:ext uri="{BB962C8B-B14F-4D97-AF65-F5344CB8AC3E}">
        <p14:creationId xmlns:p14="http://schemas.microsoft.com/office/powerpoint/2010/main" val="94324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12</a:t>
            </a:fld>
            <a:endParaRPr lang="en-NZ"/>
          </a:p>
        </p:txBody>
      </p:sp>
    </p:spTree>
    <p:extLst>
      <p:ext uri="{BB962C8B-B14F-4D97-AF65-F5344CB8AC3E}">
        <p14:creationId xmlns:p14="http://schemas.microsoft.com/office/powerpoint/2010/main" val="792403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13</a:t>
            </a:fld>
            <a:endParaRPr lang="en-NZ"/>
          </a:p>
        </p:txBody>
      </p:sp>
    </p:spTree>
    <p:extLst>
      <p:ext uri="{BB962C8B-B14F-4D97-AF65-F5344CB8AC3E}">
        <p14:creationId xmlns:p14="http://schemas.microsoft.com/office/powerpoint/2010/main" val="24851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14</a:t>
            </a:fld>
            <a:endParaRPr lang="en-NZ"/>
          </a:p>
        </p:txBody>
      </p:sp>
    </p:spTree>
    <p:extLst>
      <p:ext uri="{BB962C8B-B14F-4D97-AF65-F5344CB8AC3E}">
        <p14:creationId xmlns:p14="http://schemas.microsoft.com/office/powerpoint/2010/main" val="383029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15</a:t>
            </a:fld>
            <a:endParaRPr lang="en-NZ"/>
          </a:p>
        </p:txBody>
      </p:sp>
    </p:spTree>
    <p:extLst>
      <p:ext uri="{BB962C8B-B14F-4D97-AF65-F5344CB8AC3E}">
        <p14:creationId xmlns:p14="http://schemas.microsoft.com/office/powerpoint/2010/main" val="45139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16</a:t>
            </a:fld>
            <a:endParaRPr lang="en-NZ"/>
          </a:p>
        </p:txBody>
      </p:sp>
    </p:spTree>
    <p:extLst>
      <p:ext uri="{BB962C8B-B14F-4D97-AF65-F5344CB8AC3E}">
        <p14:creationId xmlns:p14="http://schemas.microsoft.com/office/powerpoint/2010/main" val="4009469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17</a:t>
            </a:fld>
            <a:endParaRPr lang="en-NZ"/>
          </a:p>
        </p:txBody>
      </p:sp>
    </p:spTree>
    <p:extLst>
      <p:ext uri="{BB962C8B-B14F-4D97-AF65-F5344CB8AC3E}">
        <p14:creationId xmlns:p14="http://schemas.microsoft.com/office/powerpoint/2010/main" val="345491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18</a:t>
            </a:fld>
            <a:endParaRPr lang="en-NZ"/>
          </a:p>
        </p:txBody>
      </p:sp>
    </p:spTree>
    <p:extLst>
      <p:ext uri="{BB962C8B-B14F-4D97-AF65-F5344CB8AC3E}">
        <p14:creationId xmlns:p14="http://schemas.microsoft.com/office/powerpoint/2010/main" val="40854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19</a:t>
            </a:fld>
            <a:endParaRPr lang="en-NZ"/>
          </a:p>
        </p:txBody>
      </p:sp>
    </p:spTree>
    <p:extLst>
      <p:ext uri="{BB962C8B-B14F-4D97-AF65-F5344CB8AC3E}">
        <p14:creationId xmlns:p14="http://schemas.microsoft.com/office/powerpoint/2010/main" val="355959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14EF88-E836-44B1-9C0B-F43CD65EDBC6}"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6435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20</a:t>
            </a:fld>
            <a:endParaRPr lang="en-NZ"/>
          </a:p>
        </p:txBody>
      </p:sp>
    </p:spTree>
    <p:extLst>
      <p:ext uri="{BB962C8B-B14F-4D97-AF65-F5344CB8AC3E}">
        <p14:creationId xmlns:p14="http://schemas.microsoft.com/office/powerpoint/2010/main" val="180692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21</a:t>
            </a:fld>
            <a:endParaRPr lang="en-NZ"/>
          </a:p>
        </p:txBody>
      </p:sp>
    </p:spTree>
    <p:extLst>
      <p:ext uri="{BB962C8B-B14F-4D97-AF65-F5344CB8AC3E}">
        <p14:creationId xmlns:p14="http://schemas.microsoft.com/office/powerpoint/2010/main" val="1176124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22</a:t>
            </a:fld>
            <a:endParaRPr lang="en-NZ"/>
          </a:p>
        </p:txBody>
      </p:sp>
    </p:spTree>
    <p:extLst>
      <p:ext uri="{BB962C8B-B14F-4D97-AF65-F5344CB8AC3E}">
        <p14:creationId xmlns:p14="http://schemas.microsoft.com/office/powerpoint/2010/main" val="134505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23</a:t>
            </a:fld>
            <a:endParaRPr lang="en-NZ"/>
          </a:p>
        </p:txBody>
      </p:sp>
    </p:spTree>
    <p:extLst>
      <p:ext uri="{BB962C8B-B14F-4D97-AF65-F5344CB8AC3E}">
        <p14:creationId xmlns:p14="http://schemas.microsoft.com/office/powerpoint/2010/main" val="38113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14EF88-E836-44B1-9C0B-F43CD65EDBC6}"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21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4</a:t>
            </a:fld>
            <a:endParaRPr lang="en-NZ"/>
          </a:p>
        </p:txBody>
      </p:sp>
    </p:spTree>
    <p:extLst>
      <p:ext uri="{BB962C8B-B14F-4D97-AF65-F5344CB8AC3E}">
        <p14:creationId xmlns:p14="http://schemas.microsoft.com/office/powerpoint/2010/main" val="11365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5</a:t>
            </a:fld>
            <a:endParaRPr lang="en-NZ"/>
          </a:p>
        </p:txBody>
      </p:sp>
    </p:spTree>
    <p:extLst>
      <p:ext uri="{BB962C8B-B14F-4D97-AF65-F5344CB8AC3E}">
        <p14:creationId xmlns:p14="http://schemas.microsoft.com/office/powerpoint/2010/main" val="344142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6</a:t>
            </a:fld>
            <a:endParaRPr lang="en-NZ"/>
          </a:p>
        </p:txBody>
      </p:sp>
    </p:spTree>
    <p:extLst>
      <p:ext uri="{BB962C8B-B14F-4D97-AF65-F5344CB8AC3E}">
        <p14:creationId xmlns:p14="http://schemas.microsoft.com/office/powerpoint/2010/main" val="331377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7</a:t>
            </a:fld>
            <a:endParaRPr lang="en-NZ"/>
          </a:p>
        </p:txBody>
      </p:sp>
    </p:spTree>
    <p:extLst>
      <p:ext uri="{BB962C8B-B14F-4D97-AF65-F5344CB8AC3E}">
        <p14:creationId xmlns:p14="http://schemas.microsoft.com/office/powerpoint/2010/main" val="1434388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8</a:t>
            </a:fld>
            <a:endParaRPr lang="en-NZ"/>
          </a:p>
        </p:txBody>
      </p:sp>
    </p:spTree>
    <p:extLst>
      <p:ext uri="{BB962C8B-B14F-4D97-AF65-F5344CB8AC3E}">
        <p14:creationId xmlns:p14="http://schemas.microsoft.com/office/powerpoint/2010/main" val="157010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4EF88-E836-44B1-9C0B-F43CD65EDBC6}" type="slidenum">
              <a:rPr lang="en-NZ" smtClean="0"/>
              <a:t>9</a:t>
            </a:fld>
            <a:endParaRPr lang="en-NZ"/>
          </a:p>
        </p:txBody>
      </p:sp>
    </p:spTree>
    <p:extLst>
      <p:ext uri="{BB962C8B-B14F-4D97-AF65-F5344CB8AC3E}">
        <p14:creationId xmlns:p14="http://schemas.microsoft.com/office/powerpoint/2010/main" val="46812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5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460500" y="365125"/>
            <a:ext cx="10515600" cy="1325563"/>
          </a:xfrm>
          <a:prstGeom prst="rect">
            <a:avLst/>
          </a:prstGeom>
        </p:spPr>
        <p:txBody>
          <a:bodyPr vert="horz" lIns="91440" tIns="45720" rIns="91440" bIns="45720" rtlCol="0" anchor="ctr">
            <a:normAutofit/>
          </a:bodyPr>
          <a:lstStyle>
            <a:lvl1pPr>
              <a:defRPr>
                <a:solidFill>
                  <a:srgbClr val="F26522"/>
                </a:solidFill>
              </a:defRPr>
            </a:lvl1pPr>
          </a:lstStyle>
          <a:p>
            <a:r>
              <a:rPr lang="en-US" dirty="0"/>
              <a:t>Click to edit Master title style</a:t>
            </a:r>
            <a:endParaRPr lang="en-NZ" dirty="0"/>
          </a:p>
        </p:txBody>
      </p:sp>
      <p:sp>
        <p:nvSpPr>
          <p:cNvPr id="5" name="Text Placeholder 11"/>
          <p:cNvSpPr>
            <a:spLocks noGrp="1"/>
          </p:cNvSpPr>
          <p:nvPr>
            <p:ph type="body" sz="quarter" idx="13"/>
          </p:nvPr>
        </p:nvSpPr>
        <p:spPr>
          <a:xfrm>
            <a:off x="1460500" y="1844530"/>
            <a:ext cx="10515600" cy="4351338"/>
          </a:xfrm>
        </p:spPr>
        <p:txBody>
          <a:bodyPr/>
          <a:lstStyle>
            <a:lvl1pPr>
              <a:buClr>
                <a:srgbClr val="F58220"/>
              </a:buClr>
              <a:defRPr/>
            </a:lvl1pPr>
            <a:lvl2pPr>
              <a:buClr>
                <a:srgbClr val="F58220"/>
              </a:buClr>
              <a:defRPr/>
            </a:lvl2pPr>
            <a:lvl3pPr>
              <a:buClr>
                <a:srgbClr val="F58220"/>
              </a:buClr>
              <a:defRPr/>
            </a:lvl3pPr>
            <a:lvl4pPr>
              <a:buClr>
                <a:srgbClr val="F58220"/>
              </a:buClr>
              <a:defRPr/>
            </a:lvl4pPr>
            <a:lvl5pPr>
              <a:buClr>
                <a:srgbClr val="F5822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Slide Number Placeholder 4"/>
          <p:cNvSpPr>
            <a:spLocks noGrp="1"/>
          </p:cNvSpPr>
          <p:nvPr>
            <p:ph type="sldNum" sz="quarter" idx="12"/>
          </p:nvPr>
        </p:nvSpPr>
        <p:spPr>
          <a:xfrm>
            <a:off x="11529696" y="6407945"/>
            <a:ext cx="487680" cy="365125"/>
          </a:xfrm>
          <a:prstGeom prst="rect">
            <a:avLst/>
          </a:prstGeom>
        </p:spPr>
        <p:txBody>
          <a:bodyPr/>
          <a:lstStyle/>
          <a:p>
            <a:pPr>
              <a:defRPr/>
            </a:pPr>
            <a:fld id="{74182478-D854-4386-B19D-338899BFC4A3}" type="slidenum">
              <a:rPr lang="en-US" smtClean="0"/>
              <a:pPr>
                <a:defRPr/>
              </a:pPr>
              <a:t>‹#›</a:t>
            </a:fld>
            <a:endParaRPr lang="en-US" dirty="0"/>
          </a:p>
        </p:txBody>
      </p:sp>
    </p:spTree>
    <p:extLst>
      <p:ext uri="{BB962C8B-B14F-4D97-AF65-F5344CB8AC3E}">
        <p14:creationId xmlns:p14="http://schemas.microsoft.com/office/powerpoint/2010/main" val="287286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age - Oran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869868" y="2414156"/>
            <a:ext cx="4237844" cy="1325563"/>
          </a:xfrm>
          <a:prstGeom prst="rect">
            <a:avLst/>
          </a:prstGeom>
        </p:spPr>
        <p:txBody>
          <a:bodyPr vert="horz" lIns="91440" tIns="45720" rIns="91440" bIns="45720" rtlCol="0" anchor="ctr">
            <a:normAutofit/>
          </a:bodyPr>
          <a:lstStyle>
            <a:lvl1pPr>
              <a:defRPr sz="3600">
                <a:solidFill>
                  <a:srgbClr val="F26400"/>
                </a:solidFill>
              </a:defRPr>
            </a:lvl1pPr>
          </a:lstStyle>
          <a:p>
            <a:r>
              <a:rPr lang="en-US" dirty="0"/>
              <a:t>Click to edit Master title style</a:t>
            </a:r>
            <a:endParaRPr lang="en-NZ" dirty="0"/>
          </a:p>
        </p:txBody>
      </p:sp>
      <p:sp>
        <p:nvSpPr>
          <p:cNvPr id="5" name="Text Placeholder 11"/>
          <p:cNvSpPr>
            <a:spLocks noGrp="1"/>
          </p:cNvSpPr>
          <p:nvPr>
            <p:ph type="body" sz="quarter" idx="13"/>
          </p:nvPr>
        </p:nvSpPr>
        <p:spPr>
          <a:xfrm>
            <a:off x="6869868" y="3913172"/>
            <a:ext cx="4237844" cy="1063562"/>
          </a:xfrm>
        </p:spPr>
        <p:txBody>
          <a:bodyPr/>
          <a:lstStyle>
            <a:lvl1pPr marL="0" indent="0">
              <a:buClr>
                <a:srgbClr val="ED1C24"/>
              </a:buClr>
              <a:buNone/>
              <a:defRPr/>
            </a:lvl1pPr>
            <a:lvl2pPr>
              <a:buClr>
                <a:srgbClr val="ED1C24"/>
              </a:buClr>
              <a:defRPr/>
            </a:lvl2pPr>
            <a:lvl3pPr>
              <a:buClr>
                <a:srgbClr val="ED1C24"/>
              </a:buClr>
              <a:defRPr/>
            </a:lvl3pPr>
            <a:lvl4pPr>
              <a:buClr>
                <a:srgbClr val="ED1C24"/>
              </a:buClr>
              <a:defRPr/>
            </a:lvl4pPr>
            <a:lvl5pPr>
              <a:buClr>
                <a:srgbClr val="ED1C24"/>
              </a:buClr>
              <a:defRPr/>
            </a:lvl5pPr>
          </a:lstStyle>
          <a:p>
            <a:pPr lvl="0"/>
            <a:r>
              <a:rPr lang="en-US" dirty="0"/>
              <a:t>Click to edit Master text styles</a:t>
            </a:r>
          </a:p>
        </p:txBody>
      </p:sp>
      <p:sp>
        <p:nvSpPr>
          <p:cNvPr id="4" name="Slide Number Placeholder 4"/>
          <p:cNvSpPr>
            <a:spLocks noGrp="1"/>
          </p:cNvSpPr>
          <p:nvPr>
            <p:ph type="sldNum" sz="quarter" idx="12"/>
          </p:nvPr>
        </p:nvSpPr>
        <p:spPr>
          <a:xfrm>
            <a:off x="11529696" y="6407945"/>
            <a:ext cx="487680" cy="365125"/>
          </a:xfrm>
          <a:prstGeom prst="rect">
            <a:avLst/>
          </a:prstGeom>
        </p:spPr>
        <p:txBody>
          <a:bodyPr/>
          <a:lstStyle/>
          <a:p>
            <a:pPr>
              <a:defRPr/>
            </a:pPr>
            <a:fld id="{74182478-D854-4386-B19D-338899BFC4A3}" type="slidenum">
              <a:rPr lang="en-US" smtClean="0"/>
              <a:pPr>
                <a:defRPr/>
              </a:pPr>
              <a:t>‹#›</a:t>
            </a:fld>
            <a:endParaRPr lang="en-US"/>
          </a:p>
        </p:txBody>
      </p:sp>
    </p:spTree>
    <p:extLst>
      <p:ext uri="{BB962C8B-B14F-4D97-AF65-F5344CB8AC3E}">
        <p14:creationId xmlns:p14="http://schemas.microsoft.com/office/powerpoint/2010/main" val="78084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40099"/>
            <a:ext cx="9182100" cy="2146301"/>
          </a:xfrm>
          <a:prstGeom prst="rect">
            <a:avLst/>
          </a:prstGeom>
          <a:solidFill>
            <a:srgbClr val="F26522">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sz="800"/>
          </a:p>
        </p:txBody>
      </p:sp>
      <p:sp>
        <p:nvSpPr>
          <p:cNvPr id="5" name="Title 1"/>
          <p:cNvSpPr>
            <a:spLocks noGrp="1"/>
          </p:cNvSpPr>
          <p:nvPr>
            <p:ph type="title"/>
          </p:nvPr>
        </p:nvSpPr>
        <p:spPr>
          <a:xfrm>
            <a:off x="749300" y="3556000"/>
            <a:ext cx="8140700" cy="1277938"/>
          </a:xfrm>
        </p:spPr>
        <p:txBody>
          <a:bodyPr anchor="b"/>
          <a:lstStyle>
            <a:lvl1pPr>
              <a:defRPr>
                <a:solidFill>
                  <a:schemeClr val="bg1"/>
                </a:solidFill>
              </a:defRPr>
            </a:lvl1pPr>
          </a:lstStyle>
          <a:p>
            <a:r>
              <a:rPr lang="en-US" dirty="0"/>
              <a:t>Click to edit Master title style</a:t>
            </a:r>
            <a:endParaRPr lang="en-NZ" dirty="0"/>
          </a:p>
        </p:txBody>
      </p:sp>
      <p:sp>
        <p:nvSpPr>
          <p:cNvPr id="6" name="Subtitle 2"/>
          <p:cNvSpPr>
            <a:spLocks noGrp="1"/>
          </p:cNvSpPr>
          <p:nvPr>
            <p:ph type="subTitle" idx="1"/>
          </p:nvPr>
        </p:nvSpPr>
        <p:spPr>
          <a:xfrm>
            <a:off x="749300" y="4833938"/>
            <a:ext cx="8140700" cy="6016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Z"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78522" y="0"/>
            <a:ext cx="2007556" cy="1995055"/>
          </a:xfrm>
          <a:prstGeom prst="rect">
            <a:avLst/>
          </a:prstGeom>
        </p:spPr>
      </p:pic>
    </p:spTree>
    <p:extLst>
      <p:ext uri="{BB962C8B-B14F-4D97-AF65-F5344CB8AC3E}">
        <p14:creationId xmlns:p14="http://schemas.microsoft.com/office/powerpoint/2010/main" val="4128043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NZ"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3093605729"/>
      </p:ext>
    </p:extLst>
  </p:cSld>
  <p:clrMap bg1="lt1" tx1="dk1" bg2="lt2" tx2="dk2" accent1="accent1" accent2="accent2" accent3="accent3" accent4="accent4" accent5="accent5" accent6="accent6" hlink="hlink" folHlink="folHlink"/>
  <p:sldLayoutIdLst>
    <p:sldLayoutId id="2147483671" r:id="rId1"/>
    <p:sldLayoutId id="2147483668" r:id="rId2"/>
    <p:sldLayoutId id="2147483677" r:id="rId3"/>
    <p:sldLayoutId id="2147483663" r:id="rId4"/>
  </p:sldLayoutIdLst>
  <p:hf hdr="0" dt="0"/>
  <p:txStyles>
    <p:title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99" y="3556000"/>
            <a:ext cx="8430559" cy="1277938"/>
          </a:xfrm>
        </p:spPr>
        <p:txBody>
          <a:bodyPr>
            <a:normAutofit/>
          </a:bodyPr>
          <a:lstStyle/>
          <a:p>
            <a:r>
              <a:rPr lang="en-NZ" dirty="0"/>
              <a:t>COMP607 – Basic Cryptography</a:t>
            </a:r>
          </a:p>
        </p:txBody>
      </p:sp>
      <p:sp>
        <p:nvSpPr>
          <p:cNvPr id="3" name="Subtitle 2"/>
          <p:cNvSpPr>
            <a:spLocks noGrp="1"/>
          </p:cNvSpPr>
          <p:nvPr>
            <p:ph type="subTitle" idx="1"/>
          </p:nvPr>
        </p:nvSpPr>
        <p:spPr>
          <a:xfrm>
            <a:off x="749299" y="5067021"/>
            <a:ext cx="8140700" cy="601662"/>
          </a:xfrm>
        </p:spPr>
        <p:txBody>
          <a:bodyPr>
            <a:normAutofit/>
          </a:bodyPr>
          <a:lstStyle/>
          <a:p>
            <a:r>
              <a:rPr lang="en-NZ" dirty="0"/>
              <a:t>Course lecturer – Raymond Lutui</a:t>
            </a:r>
          </a:p>
        </p:txBody>
      </p:sp>
    </p:spTree>
    <p:extLst>
      <p:ext uri="{BB962C8B-B14F-4D97-AF65-F5344CB8AC3E}">
        <p14:creationId xmlns:p14="http://schemas.microsoft.com/office/powerpoint/2010/main" val="59075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10</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Block Cipher Algorithms </a:t>
            </a:r>
          </a:p>
        </p:txBody>
      </p:sp>
      <p:sp>
        <p:nvSpPr>
          <p:cNvPr id="5" name="Rectangle 4">
            <a:extLst>
              <a:ext uri="{FF2B5EF4-FFF2-40B4-BE49-F238E27FC236}">
                <a16:creationId xmlns:a16="http://schemas.microsoft.com/office/drawing/2014/main" id="{DC62ED5D-2D1F-4C88-8AA1-FC43EF1706C2}"/>
              </a:ext>
            </a:extLst>
          </p:cNvPr>
          <p:cNvSpPr/>
          <p:nvPr/>
        </p:nvSpPr>
        <p:spPr>
          <a:xfrm>
            <a:off x="1381670" y="1121939"/>
            <a:ext cx="10515600" cy="5575052"/>
          </a:xfrm>
          <a:prstGeom prst="rect">
            <a:avLst/>
          </a:prstGeom>
        </p:spPr>
        <p:txBody>
          <a:bodyPr wrap="square">
            <a:spAutoFit/>
          </a:bodyPr>
          <a:lstStyle/>
          <a:p>
            <a:pPr lvl="1">
              <a:lnSpc>
                <a:spcPct val="150000"/>
              </a:lnSpc>
            </a:pPr>
            <a:r>
              <a:rPr lang="en-US" altLang="en-US" sz="2400" b="1" dirty="0">
                <a:latin typeface="Calibri" panose="020F0502020204030204" pitchFamily="34" charset="0"/>
                <a:cs typeface="Calibri" panose="020F0502020204030204" pitchFamily="34" charset="0"/>
              </a:rPr>
              <a:t>Rivest</a:t>
            </a:r>
            <a:r>
              <a:rPr lang="en-US" altLang="en-US" sz="2400" dirty="0">
                <a:latin typeface="Calibri" panose="020F0502020204030204" pitchFamily="34" charset="0"/>
                <a:cs typeface="Calibri" panose="020F0502020204030204" pitchFamily="34" charset="0"/>
              </a:rPr>
              <a:t> </a:t>
            </a:r>
            <a:r>
              <a:rPr lang="en-US" altLang="en-US" sz="2400" b="1" dirty="0">
                <a:latin typeface="Calibri" panose="020F0502020204030204" pitchFamily="34" charset="0"/>
                <a:cs typeface="Calibri" panose="020F0502020204030204" pitchFamily="34" charset="0"/>
              </a:rPr>
              <a:t>Cipher (R C)</a:t>
            </a:r>
          </a:p>
          <a:p>
            <a:pPr lvl="2">
              <a:lnSpc>
                <a:spcPct val="150000"/>
              </a:lnSpc>
            </a:pPr>
            <a:r>
              <a:rPr lang="en-US" altLang="en-US" sz="2400" dirty="0">
                <a:latin typeface="Calibri" panose="020F0502020204030204" pitchFamily="34" charset="0"/>
                <a:cs typeface="Calibri" panose="020F0502020204030204" pitchFamily="34" charset="0"/>
              </a:rPr>
              <a:t>Family of cipher algorithms designed by Ron </a:t>
            </a:r>
            <a:r>
              <a:rPr lang="en-US" altLang="en-US" sz="2400" dirty="0" err="1">
                <a:latin typeface="Calibri" panose="020F0502020204030204" pitchFamily="34" charset="0"/>
                <a:cs typeface="Calibri" panose="020F0502020204030204" pitchFamily="34" charset="0"/>
              </a:rPr>
              <a:t>Rivest</a:t>
            </a:r>
            <a:endParaRPr lang="en-US" altLang="en-US" sz="2400" dirty="0">
              <a:latin typeface="Calibri" panose="020F0502020204030204" pitchFamily="34" charset="0"/>
              <a:cs typeface="Calibri" panose="020F0502020204030204" pitchFamily="34" charset="0"/>
            </a:endParaRPr>
          </a:p>
          <a:p>
            <a:pPr lvl="2">
              <a:lnSpc>
                <a:spcPct val="150000"/>
              </a:lnSpc>
            </a:pPr>
            <a:endParaRPr lang="en-US" altLang="en-US" sz="2400" dirty="0">
              <a:latin typeface="Calibri" panose="020F0502020204030204" pitchFamily="34" charset="0"/>
              <a:cs typeface="Calibri" panose="020F0502020204030204" pitchFamily="34" charset="0"/>
            </a:endParaRPr>
          </a:p>
          <a:p>
            <a:pPr lvl="1">
              <a:lnSpc>
                <a:spcPct val="150000"/>
              </a:lnSpc>
            </a:pPr>
            <a:r>
              <a:rPr lang="en-US" altLang="en-US" sz="2400" b="1" dirty="0">
                <a:latin typeface="Calibri" panose="020F0502020204030204" pitchFamily="34" charset="0"/>
                <a:cs typeface="Calibri" panose="020F0502020204030204" pitchFamily="34" charset="0"/>
              </a:rPr>
              <a:t>Blowfish</a:t>
            </a:r>
          </a:p>
          <a:p>
            <a:pPr lvl="2">
              <a:lnSpc>
                <a:spcPct val="150000"/>
              </a:lnSpc>
            </a:pPr>
            <a:r>
              <a:rPr lang="en-US" altLang="en-US" sz="2400" dirty="0">
                <a:latin typeface="Calibri" panose="020F0502020204030204" pitchFamily="34" charset="0"/>
                <a:cs typeface="Calibri" panose="020F0502020204030204" pitchFamily="34" charset="0"/>
              </a:rPr>
              <a:t>Block cipher operating on 64-bit blocks with key lengths from 32-448 bits</a:t>
            </a:r>
          </a:p>
          <a:p>
            <a:pPr lvl="2">
              <a:lnSpc>
                <a:spcPct val="150000"/>
              </a:lnSpc>
            </a:pPr>
            <a:r>
              <a:rPr lang="en-US" altLang="en-US" sz="2400" dirty="0">
                <a:latin typeface="Calibri" panose="020F0502020204030204" pitchFamily="34" charset="0"/>
                <a:cs typeface="Calibri" panose="020F0502020204030204" pitchFamily="34" charset="0"/>
              </a:rPr>
              <a:t>No significant weaknesses have been identified</a:t>
            </a:r>
          </a:p>
          <a:p>
            <a:pPr lvl="2">
              <a:lnSpc>
                <a:spcPct val="150000"/>
              </a:lnSpc>
            </a:pPr>
            <a:endParaRPr lang="en-US" altLang="en-US" sz="2400" dirty="0">
              <a:latin typeface="Calibri" panose="020F0502020204030204" pitchFamily="34" charset="0"/>
              <a:cs typeface="Calibri" panose="020F0502020204030204" pitchFamily="34" charset="0"/>
            </a:endParaRPr>
          </a:p>
          <a:p>
            <a:pPr lvl="1">
              <a:lnSpc>
                <a:spcPct val="150000"/>
              </a:lnSpc>
            </a:pPr>
            <a:r>
              <a:rPr lang="en-US" altLang="en-US" sz="2400" b="1" dirty="0">
                <a:latin typeface="Calibri" panose="020F0502020204030204" pitchFamily="34" charset="0"/>
                <a:cs typeface="Calibri" panose="020F0502020204030204" pitchFamily="34" charset="0"/>
              </a:rPr>
              <a:t>International Data Encryption Algorithm (I D E A)</a:t>
            </a:r>
          </a:p>
          <a:p>
            <a:pPr lvl="2">
              <a:lnSpc>
                <a:spcPct val="150000"/>
              </a:lnSpc>
            </a:pPr>
            <a:r>
              <a:rPr lang="en-US" altLang="en-US" sz="2400" dirty="0">
                <a:latin typeface="Calibri" panose="020F0502020204030204" pitchFamily="34" charset="0"/>
                <a:cs typeface="Calibri" panose="020F0502020204030204" pitchFamily="34" charset="0"/>
              </a:rPr>
              <a:t>Used in European nations</a:t>
            </a:r>
          </a:p>
          <a:p>
            <a:pPr lvl="2">
              <a:lnSpc>
                <a:spcPct val="150000"/>
              </a:lnSpc>
            </a:pPr>
            <a:r>
              <a:rPr lang="en-US" altLang="en-US" sz="2400" dirty="0">
                <a:latin typeface="Calibri" panose="020F0502020204030204" pitchFamily="34" charset="0"/>
                <a:cs typeface="Calibri" panose="020F0502020204030204" pitchFamily="34" charset="0"/>
              </a:rPr>
              <a:t>Block cipher processing 64 bits with a 128-bit key with 8 rounds</a:t>
            </a:r>
          </a:p>
        </p:txBody>
      </p:sp>
    </p:spTree>
    <p:extLst>
      <p:ext uri="{BB962C8B-B14F-4D97-AF65-F5344CB8AC3E}">
        <p14:creationId xmlns:p14="http://schemas.microsoft.com/office/powerpoint/2010/main" val="165726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11</a:t>
            </a:fld>
            <a:endParaRPr lang="en-US"/>
          </a:p>
        </p:txBody>
      </p:sp>
      <p:pic>
        <p:nvPicPr>
          <p:cNvPr id="4" name="Picture 3">
            <a:extLst>
              <a:ext uri="{FF2B5EF4-FFF2-40B4-BE49-F238E27FC236}">
                <a16:creationId xmlns:a16="http://schemas.microsoft.com/office/drawing/2014/main" id="{0DB50E78-79FF-4BCD-B675-059A8397B393}"/>
              </a:ext>
            </a:extLst>
          </p:cNvPr>
          <p:cNvPicPr>
            <a:picLocks noChangeAspect="1"/>
          </p:cNvPicPr>
          <p:nvPr/>
        </p:nvPicPr>
        <p:blipFill>
          <a:blip r:embed="rId3"/>
          <a:stretch>
            <a:fillRect/>
          </a:stretch>
        </p:blipFill>
        <p:spPr>
          <a:xfrm>
            <a:off x="862817" y="0"/>
            <a:ext cx="8638162" cy="6789906"/>
          </a:xfrm>
          <a:prstGeom prst="rect">
            <a:avLst/>
          </a:prstGeom>
        </p:spPr>
      </p:pic>
      <p:sp>
        <p:nvSpPr>
          <p:cNvPr id="5" name="TextBox 4">
            <a:extLst>
              <a:ext uri="{FF2B5EF4-FFF2-40B4-BE49-F238E27FC236}">
                <a16:creationId xmlns:a16="http://schemas.microsoft.com/office/drawing/2014/main" id="{AD4B7CA2-5329-435C-AF84-9A9D8081BC14}"/>
              </a:ext>
            </a:extLst>
          </p:cNvPr>
          <p:cNvSpPr txBox="1">
            <a:spLocks noChangeArrowheads="1"/>
          </p:cNvSpPr>
          <p:nvPr/>
        </p:nvSpPr>
        <p:spPr bwMode="auto">
          <a:xfrm>
            <a:off x="9460641" y="84930"/>
            <a:ext cx="2667000" cy="2677656"/>
          </a:xfrm>
          <a:prstGeom prst="rect">
            <a:avLst/>
          </a:prstGeom>
          <a:noFill/>
          <a:ln w="9525">
            <a:noFill/>
            <a:miter lim="800000"/>
            <a:headEnd/>
            <a:tailEnd/>
          </a:ln>
        </p:spPr>
        <p:txBody>
          <a:bodyPr>
            <a:spAutoFit/>
          </a:bodyPr>
          <a:lstStyle/>
          <a:p>
            <a:r>
              <a:rPr lang="en-NZ" sz="2400" b="1" dirty="0">
                <a:latin typeface="Calibri" panose="020F0502020204030204" pitchFamily="34" charset="0"/>
                <a:cs typeface="Calibri" panose="020F0502020204030204" pitchFamily="34" charset="0"/>
              </a:rPr>
              <a:t>Overview of PKI:</a:t>
            </a:r>
          </a:p>
          <a:p>
            <a:r>
              <a:rPr lang="en-NZ" sz="2400" dirty="0">
                <a:solidFill>
                  <a:schemeClr val="accent5"/>
                </a:solidFill>
                <a:latin typeface="Calibri" panose="020F0502020204030204" pitchFamily="34" charset="0"/>
                <a:cs typeface="Calibri" panose="020F0502020204030204" pitchFamily="34" charset="0"/>
              </a:rPr>
              <a:t>Bob uses Alice’s </a:t>
            </a:r>
            <a:r>
              <a:rPr lang="en-NZ" sz="2400" dirty="0">
                <a:solidFill>
                  <a:srgbClr val="C00000"/>
                </a:solidFill>
                <a:latin typeface="Calibri" panose="020F0502020204030204" pitchFamily="34" charset="0"/>
                <a:cs typeface="Calibri" panose="020F0502020204030204" pitchFamily="34" charset="0"/>
              </a:rPr>
              <a:t>public key </a:t>
            </a:r>
            <a:r>
              <a:rPr lang="en-NZ" sz="2400" dirty="0">
                <a:solidFill>
                  <a:schemeClr val="accent5"/>
                </a:solidFill>
                <a:latin typeface="Calibri" panose="020F0502020204030204" pitchFamily="34" charset="0"/>
                <a:cs typeface="Calibri" panose="020F0502020204030204" pitchFamily="34" charset="0"/>
              </a:rPr>
              <a:t>to send a message to Alice, knowing that only Alice’s </a:t>
            </a:r>
            <a:r>
              <a:rPr lang="en-NZ" sz="2400" dirty="0">
                <a:solidFill>
                  <a:srgbClr val="C00000"/>
                </a:solidFill>
                <a:latin typeface="Calibri" panose="020F0502020204030204" pitchFamily="34" charset="0"/>
                <a:cs typeface="Calibri" panose="020F0502020204030204" pitchFamily="34" charset="0"/>
              </a:rPr>
              <a:t>private key </a:t>
            </a:r>
            <a:r>
              <a:rPr lang="en-NZ" sz="2400" dirty="0">
                <a:solidFill>
                  <a:schemeClr val="accent5"/>
                </a:solidFill>
                <a:latin typeface="Calibri" panose="020F0502020204030204" pitchFamily="34" charset="0"/>
                <a:cs typeface="Calibri" panose="020F0502020204030204" pitchFamily="34" charset="0"/>
              </a:rPr>
              <a:t>can decrypt</a:t>
            </a:r>
          </a:p>
        </p:txBody>
      </p:sp>
    </p:spTree>
    <p:extLst>
      <p:ext uri="{BB962C8B-B14F-4D97-AF65-F5344CB8AC3E}">
        <p14:creationId xmlns:p14="http://schemas.microsoft.com/office/powerpoint/2010/main" val="363653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12</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Asymmetric Cryptographic Algorithms (cont’d)</a:t>
            </a:r>
          </a:p>
        </p:txBody>
      </p:sp>
      <p:sp>
        <p:nvSpPr>
          <p:cNvPr id="14" name="Rectangle 3">
            <a:extLst>
              <a:ext uri="{FF2B5EF4-FFF2-40B4-BE49-F238E27FC236}">
                <a16:creationId xmlns:a16="http://schemas.microsoft.com/office/drawing/2014/main" id="{40AD2B12-BE2F-4799-8D44-464671073C5E}"/>
              </a:ext>
            </a:extLst>
          </p:cNvPr>
          <p:cNvSpPr txBox="1">
            <a:spLocks noChangeArrowheads="1"/>
          </p:cNvSpPr>
          <p:nvPr/>
        </p:nvSpPr>
        <p:spPr>
          <a:xfrm>
            <a:off x="1257936" y="1325563"/>
            <a:ext cx="10759440" cy="50823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400" dirty="0"/>
              <a:t>In reality, additional security through timestamps and nonces to provide further assurance that Alice and Bob are really talking to each other in real time (not discussed here)</a:t>
            </a:r>
          </a:p>
          <a:p>
            <a:pPr>
              <a:lnSpc>
                <a:spcPct val="150000"/>
              </a:lnSpc>
              <a:spcBef>
                <a:spcPts val="0"/>
              </a:spcBef>
            </a:pPr>
            <a:r>
              <a:rPr lang="en-US" sz="2400" dirty="0"/>
              <a:t>Asymmetric keys can also be used to generate enhanced </a:t>
            </a:r>
            <a:r>
              <a:rPr lang="en-US" sz="2400" dirty="0">
                <a:solidFill>
                  <a:srgbClr val="C00000"/>
                </a:solidFill>
              </a:rPr>
              <a:t>digital signatures</a:t>
            </a:r>
          </a:p>
          <a:p>
            <a:pPr>
              <a:lnSpc>
                <a:spcPct val="150000"/>
              </a:lnSpc>
              <a:spcBef>
                <a:spcPts val="0"/>
              </a:spcBef>
            </a:pPr>
            <a:r>
              <a:rPr lang="en-US" sz="2400" dirty="0"/>
              <a:t>An enhanced digital signature can:</a:t>
            </a:r>
          </a:p>
          <a:p>
            <a:pPr lvl="1">
              <a:lnSpc>
                <a:spcPct val="150000"/>
              </a:lnSpc>
              <a:spcBef>
                <a:spcPts val="0"/>
              </a:spcBef>
            </a:pPr>
            <a:r>
              <a:rPr lang="en-US" dirty="0"/>
              <a:t>Verify the sender</a:t>
            </a:r>
          </a:p>
          <a:p>
            <a:pPr lvl="1">
              <a:lnSpc>
                <a:spcPct val="150000"/>
              </a:lnSpc>
              <a:spcBef>
                <a:spcPts val="0"/>
              </a:spcBef>
            </a:pPr>
            <a:r>
              <a:rPr lang="en-US" dirty="0"/>
              <a:t>Prove the integrity of the message</a:t>
            </a:r>
          </a:p>
          <a:p>
            <a:pPr lvl="1">
              <a:lnSpc>
                <a:spcPct val="150000"/>
              </a:lnSpc>
              <a:spcBef>
                <a:spcPts val="0"/>
              </a:spcBef>
            </a:pPr>
            <a:r>
              <a:rPr lang="en-US" dirty="0"/>
              <a:t>Prevent the sender from disowning the message</a:t>
            </a:r>
          </a:p>
          <a:p>
            <a:pPr lvl="1">
              <a:lnSpc>
                <a:spcPct val="150000"/>
              </a:lnSpc>
              <a:spcBef>
                <a:spcPts val="0"/>
              </a:spcBef>
            </a:pPr>
            <a:endParaRPr lang="en-US" dirty="0"/>
          </a:p>
        </p:txBody>
      </p:sp>
    </p:spTree>
    <p:extLst>
      <p:ext uri="{BB962C8B-B14F-4D97-AF65-F5344CB8AC3E}">
        <p14:creationId xmlns:p14="http://schemas.microsoft.com/office/powerpoint/2010/main" val="422706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13</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Digital Signature</a:t>
            </a:r>
          </a:p>
        </p:txBody>
      </p:sp>
      <p:sp>
        <p:nvSpPr>
          <p:cNvPr id="8" name="TextBox 7">
            <a:extLst>
              <a:ext uri="{FF2B5EF4-FFF2-40B4-BE49-F238E27FC236}">
                <a16:creationId xmlns:a16="http://schemas.microsoft.com/office/drawing/2014/main" id="{3111102A-3DA9-40B9-BA3D-875EF63C6920}"/>
              </a:ext>
            </a:extLst>
          </p:cNvPr>
          <p:cNvSpPr txBox="1"/>
          <p:nvPr/>
        </p:nvSpPr>
        <p:spPr>
          <a:xfrm>
            <a:off x="1192621" y="982176"/>
            <a:ext cx="10890521" cy="5021055"/>
          </a:xfrm>
          <a:prstGeom prst="rect">
            <a:avLst/>
          </a:prstGeom>
          <a:noFill/>
        </p:spPr>
        <p:txBody>
          <a:bodyPr wrap="square">
            <a:spAutoFit/>
          </a:bodyPr>
          <a:lstStyle/>
          <a:p>
            <a:pPr algn="l">
              <a:lnSpc>
                <a:spcPct val="150000"/>
              </a:lnSpc>
            </a:pPr>
            <a:r>
              <a:rPr lang="en-NZ" sz="2400" b="0" i="0" u="none" strike="noStrike" baseline="0" dirty="0">
                <a:solidFill>
                  <a:srgbClr val="211808"/>
                </a:solidFill>
                <a:latin typeface="Calibri" panose="020F0502020204030204" pitchFamily="34" charset="0"/>
                <a:cs typeface="Calibri" panose="020F0502020204030204" pitchFamily="34" charset="0"/>
              </a:rPr>
              <a:t>The basis for a digital signature rests on the ability of asymmetric keys to work</a:t>
            </a:r>
          </a:p>
          <a:p>
            <a:pPr algn="l">
              <a:lnSpc>
                <a:spcPct val="150000"/>
              </a:lnSpc>
            </a:pPr>
            <a:r>
              <a:rPr lang="en-NZ" sz="2400" b="0" i="0" u="none" strike="noStrike" baseline="0" dirty="0">
                <a:solidFill>
                  <a:srgbClr val="211808"/>
                </a:solidFill>
                <a:latin typeface="Calibri" panose="020F0502020204030204" pitchFamily="34" charset="0"/>
                <a:cs typeface="Calibri" panose="020F0502020204030204" pitchFamily="34" charset="0"/>
              </a:rPr>
              <a:t>in both directions (a public key can encrypt a document that can be decrypted with a</a:t>
            </a:r>
          </a:p>
          <a:p>
            <a:pPr algn="l">
              <a:lnSpc>
                <a:spcPct val="150000"/>
              </a:lnSpc>
            </a:pPr>
            <a:r>
              <a:rPr lang="en-NZ" sz="2400" b="0" i="0" u="none" strike="noStrike" baseline="0" dirty="0">
                <a:solidFill>
                  <a:srgbClr val="211808"/>
                </a:solidFill>
                <a:latin typeface="Calibri" panose="020F0502020204030204" pitchFamily="34" charset="0"/>
                <a:cs typeface="Calibri" panose="020F0502020204030204" pitchFamily="34" charset="0"/>
              </a:rPr>
              <a:t>private key, and the private key can encrypt a document that can be decrypted by the</a:t>
            </a:r>
          </a:p>
          <a:p>
            <a:pPr algn="l">
              <a:lnSpc>
                <a:spcPct val="150000"/>
              </a:lnSpc>
            </a:pPr>
            <a:r>
              <a:rPr lang="en-NZ" sz="2400" b="0" i="0" u="none" strike="noStrike" baseline="0" dirty="0">
                <a:solidFill>
                  <a:srgbClr val="211808"/>
                </a:solidFill>
                <a:latin typeface="Calibri" panose="020F0502020204030204" pitchFamily="34" charset="0"/>
                <a:cs typeface="Calibri" panose="020F0502020204030204" pitchFamily="34" charset="0"/>
              </a:rPr>
              <a:t>public key).</a:t>
            </a:r>
          </a:p>
          <a:p>
            <a:pPr algn="l">
              <a:lnSpc>
                <a:spcPct val="150000"/>
              </a:lnSpc>
            </a:pPr>
            <a:r>
              <a:rPr lang="en-NZ" sz="2400" b="0" i="0" u="none" strike="noStrike" baseline="0" dirty="0">
                <a:solidFill>
                  <a:srgbClr val="211808"/>
                </a:solidFill>
                <a:latin typeface="Calibri" panose="020F0502020204030204" pitchFamily="34" charset="0"/>
                <a:cs typeface="Calibri" panose="020F0502020204030204" pitchFamily="34" charset="0"/>
              </a:rPr>
              <a:t>The steps for Bob to send a digitally signed message to Alice are:</a:t>
            </a:r>
          </a:p>
          <a:p>
            <a:pPr marL="457200" indent="-457200" algn="l">
              <a:lnSpc>
                <a:spcPct val="150000"/>
              </a:lnSpc>
              <a:buFont typeface="+mj-lt"/>
              <a:buAutoNum type="arabicParenR"/>
            </a:pPr>
            <a:r>
              <a:rPr lang="en-NZ" sz="2400" b="0" i="0" u="none" strike="noStrike" baseline="0" dirty="0">
                <a:solidFill>
                  <a:srgbClr val="211808"/>
                </a:solidFill>
                <a:latin typeface="Calibri" panose="020F0502020204030204" pitchFamily="34" charset="0"/>
                <a:cs typeface="Calibri" panose="020F0502020204030204" pitchFamily="34" charset="0"/>
              </a:rPr>
              <a:t>After creating a memo, Bob generates a digest on it.</a:t>
            </a:r>
          </a:p>
          <a:p>
            <a:pPr marL="457200" indent="-457200" algn="l">
              <a:lnSpc>
                <a:spcPct val="150000"/>
              </a:lnSpc>
              <a:buFont typeface="+mj-lt"/>
              <a:buAutoNum type="arabicParenR"/>
            </a:pPr>
            <a:r>
              <a:rPr lang="en-NZ" sz="2400" b="0" i="0" u="none" strike="noStrike" baseline="0" dirty="0">
                <a:solidFill>
                  <a:srgbClr val="211808"/>
                </a:solidFill>
                <a:latin typeface="Calibri" panose="020F0502020204030204" pitchFamily="34" charset="0"/>
                <a:cs typeface="Calibri" panose="020F0502020204030204" pitchFamily="34" charset="0"/>
              </a:rPr>
              <a:t>Bob then encrypts the digest with his private key. This encrypted digest is the digital signature for the memo.</a:t>
            </a:r>
          </a:p>
          <a:p>
            <a:pPr marL="457200" indent="-457200" algn="l">
              <a:lnSpc>
                <a:spcPct val="150000"/>
              </a:lnSpc>
              <a:buFont typeface="+mj-lt"/>
              <a:buAutoNum type="arabicParenR"/>
            </a:pPr>
            <a:r>
              <a:rPr lang="en-NZ" sz="2400" b="0" i="0" u="none" strike="noStrike" baseline="0" dirty="0">
                <a:solidFill>
                  <a:srgbClr val="211808"/>
                </a:solidFill>
                <a:latin typeface="Calibri" panose="020F0502020204030204" pitchFamily="34" charset="0"/>
                <a:cs typeface="Calibri" panose="020F0502020204030204" pitchFamily="34" charset="0"/>
              </a:rPr>
              <a:t>Bob sends both the memo and the digital signature to Alice.</a:t>
            </a:r>
          </a:p>
        </p:txBody>
      </p:sp>
    </p:spTree>
    <p:extLst>
      <p:ext uri="{BB962C8B-B14F-4D97-AF65-F5344CB8AC3E}">
        <p14:creationId xmlns:p14="http://schemas.microsoft.com/office/powerpoint/2010/main" val="180137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14</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Digital Signature (cont’d)</a:t>
            </a:r>
          </a:p>
        </p:txBody>
      </p:sp>
      <p:sp>
        <p:nvSpPr>
          <p:cNvPr id="8" name="TextBox 7">
            <a:extLst>
              <a:ext uri="{FF2B5EF4-FFF2-40B4-BE49-F238E27FC236}">
                <a16:creationId xmlns:a16="http://schemas.microsoft.com/office/drawing/2014/main" id="{3111102A-3DA9-40B9-BA3D-875EF63C6920}"/>
              </a:ext>
            </a:extLst>
          </p:cNvPr>
          <p:cNvSpPr txBox="1"/>
          <p:nvPr/>
        </p:nvSpPr>
        <p:spPr>
          <a:xfrm>
            <a:off x="1192621" y="1122135"/>
            <a:ext cx="10890521" cy="4467057"/>
          </a:xfrm>
          <a:prstGeom prst="rect">
            <a:avLst/>
          </a:prstGeom>
          <a:noFill/>
        </p:spPr>
        <p:txBody>
          <a:bodyPr wrap="square">
            <a:spAutoFit/>
          </a:bodyPr>
          <a:lstStyle/>
          <a:p>
            <a:pPr marL="457200" indent="-457200" algn="l">
              <a:lnSpc>
                <a:spcPct val="150000"/>
              </a:lnSpc>
              <a:buFont typeface="+mj-lt"/>
              <a:buAutoNum type="arabicParenR" startAt="4"/>
            </a:pPr>
            <a:r>
              <a:rPr lang="en-NZ" sz="2400" b="0" i="0" u="none" strike="noStrike" baseline="0" dirty="0">
                <a:solidFill>
                  <a:srgbClr val="211808"/>
                </a:solidFill>
                <a:latin typeface="Calibri" panose="020F0502020204030204" pitchFamily="34" charset="0"/>
                <a:cs typeface="Calibri" panose="020F0502020204030204" pitchFamily="34" charset="0"/>
              </a:rPr>
              <a:t>When Alice receives them, she decrypts the digital signature using Bob’s public key, revealing the digest. If she cannot decrypt the digital signature, then she knows that it did not come from Bob (because only Bob’s public key can decrypt the digest generated with his private key).</a:t>
            </a:r>
          </a:p>
          <a:p>
            <a:pPr marL="457200" indent="-457200" algn="l">
              <a:lnSpc>
                <a:spcPct val="150000"/>
              </a:lnSpc>
              <a:buFont typeface="+mj-lt"/>
              <a:buAutoNum type="arabicParenR" startAt="4"/>
            </a:pPr>
            <a:r>
              <a:rPr lang="en-NZ" sz="2400" b="0" i="0" u="none" strike="noStrike" baseline="0" dirty="0">
                <a:solidFill>
                  <a:srgbClr val="211808"/>
                </a:solidFill>
                <a:latin typeface="Calibri" panose="020F0502020204030204" pitchFamily="34" charset="0"/>
                <a:cs typeface="Calibri" panose="020F0502020204030204" pitchFamily="34" charset="0"/>
              </a:rPr>
              <a:t>Alice then hashes the memo with the same hash algorithm Bob used and compares the result to the digest she received from Bob. If they are equal, Alice can be confident that the message has not changed since he signed it. If the digests are not equal, Alice will know the message has changed since it was signed.</a:t>
            </a:r>
            <a:endParaRPr lang="en-NZ"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274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15</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Digital Signature (cont’d)</a:t>
            </a:r>
          </a:p>
        </p:txBody>
      </p:sp>
      <p:sp>
        <p:nvSpPr>
          <p:cNvPr id="6" name="TextBox 5">
            <a:extLst>
              <a:ext uri="{FF2B5EF4-FFF2-40B4-BE49-F238E27FC236}">
                <a16:creationId xmlns:a16="http://schemas.microsoft.com/office/drawing/2014/main" id="{8D5E880E-E1F4-4293-97EC-889D1C39433B}"/>
              </a:ext>
            </a:extLst>
          </p:cNvPr>
          <p:cNvSpPr txBox="1"/>
          <p:nvPr/>
        </p:nvSpPr>
        <p:spPr>
          <a:xfrm>
            <a:off x="1119673" y="1072958"/>
            <a:ext cx="10972347" cy="5334987"/>
          </a:xfrm>
          <a:prstGeom prst="rect">
            <a:avLst/>
          </a:prstGeom>
          <a:noFill/>
        </p:spPr>
        <p:txBody>
          <a:bodyPr wrap="square">
            <a:spAutoFit/>
          </a:bodyPr>
          <a:lstStyle/>
          <a:p>
            <a:pPr algn="l">
              <a:lnSpc>
                <a:spcPct val="130000"/>
              </a:lnSpc>
            </a:pPr>
            <a:r>
              <a:rPr lang="en-NZ" sz="2400" b="0" i="0" u="none" strike="noStrike" baseline="0" dirty="0">
                <a:solidFill>
                  <a:srgbClr val="211808"/>
                </a:solidFill>
                <a:latin typeface="Calibri" panose="020F0502020204030204" pitchFamily="34" charset="0"/>
                <a:cs typeface="Calibri" panose="020F0502020204030204" pitchFamily="34" charset="0"/>
              </a:rPr>
              <a:t>Proof can be provided with asymmetric cryptography, however, by creating a</a:t>
            </a:r>
          </a:p>
          <a:p>
            <a:pPr algn="l">
              <a:lnSpc>
                <a:spcPct val="130000"/>
              </a:lnSpc>
            </a:pPr>
            <a:r>
              <a:rPr lang="en-NZ" sz="2400" b="1" i="0" u="none" strike="noStrike" baseline="0" dirty="0">
                <a:solidFill>
                  <a:srgbClr val="167CFE"/>
                </a:solidFill>
                <a:latin typeface="Calibri" panose="020F0502020204030204" pitchFamily="34" charset="0"/>
                <a:cs typeface="Calibri" panose="020F0502020204030204" pitchFamily="34" charset="0"/>
              </a:rPr>
              <a:t>digital signature</a:t>
            </a:r>
            <a:r>
              <a:rPr lang="en-NZ" sz="2400" b="0" i="0" u="none" strike="noStrike" baseline="0" dirty="0">
                <a:solidFill>
                  <a:srgbClr val="211808"/>
                </a:solidFill>
                <a:latin typeface="Calibri" panose="020F0502020204030204" pitchFamily="34" charset="0"/>
                <a:cs typeface="Calibri" panose="020F0502020204030204" pitchFamily="34" charset="0"/>
              </a:rPr>
              <a:t>, which is an electronic verification of the sender. A handwritten</a:t>
            </a:r>
          </a:p>
          <a:p>
            <a:pPr algn="l">
              <a:lnSpc>
                <a:spcPct val="130000"/>
              </a:lnSpc>
            </a:pPr>
            <a:r>
              <a:rPr lang="en-NZ" sz="2400" b="0" i="0" u="none" strike="noStrike" baseline="0" dirty="0">
                <a:solidFill>
                  <a:srgbClr val="211808"/>
                </a:solidFill>
                <a:latin typeface="Calibri" panose="020F0502020204030204" pitchFamily="34" charset="0"/>
                <a:cs typeface="Calibri" panose="020F0502020204030204" pitchFamily="34" charset="0"/>
              </a:rPr>
              <a:t>signature on a paper document serves as proof that the signer has read and agreed</a:t>
            </a:r>
          </a:p>
          <a:p>
            <a:pPr algn="l">
              <a:lnSpc>
                <a:spcPct val="130000"/>
              </a:lnSpc>
            </a:pPr>
            <a:r>
              <a:rPr lang="en-NZ" sz="2400" b="0" i="0" u="none" strike="noStrike" baseline="0" dirty="0">
                <a:solidFill>
                  <a:srgbClr val="211808"/>
                </a:solidFill>
                <a:latin typeface="Calibri" panose="020F0502020204030204" pitchFamily="34" charset="0"/>
                <a:cs typeface="Calibri" panose="020F0502020204030204" pitchFamily="34" charset="0"/>
              </a:rPr>
              <a:t>to the document. A digital signature is much the same, but can provide additional</a:t>
            </a:r>
          </a:p>
          <a:p>
            <a:pPr algn="l">
              <a:lnSpc>
                <a:spcPct val="130000"/>
              </a:lnSpc>
            </a:pPr>
            <a:r>
              <a:rPr lang="en-NZ" sz="2400" b="0" i="0" u="none" strike="noStrike" baseline="0" dirty="0">
                <a:solidFill>
                  <a:srgbClr val="211808"/>
                </a:solidFill>
                <a:latin typeface="Calibri" panose="020F0502020204030204" pitchFamily="34" charset="0"/>
                <a:cs typeface="Calibri" panose="020F0502020204030204" pitchFamily="34" charset="0"/>
              </a:rPr>
              <a:t>benefits. A digital signature can:</a:t>
            </a:r>
          </a:p>
          <a:p>
            <a:pPr marL="342900" indent="-342900" algn="l">
              <a:lnSpc>
                <a:spcPct val="130000"/>
              </a:lnSpc>
              <a:buFont typeface="Courier New" panose="02070309020205020404" pitchFamily="49" charset="0"/>
              <a:buChar char="o"/>
            </a:pPr>
            <a:r>
              <a:rPr lang="en-NZ" sz="2400" b="1" i="1" u="none" strike="noStrike" baseline="0" dirty="0">
                <a:solidFill>
                  <a:srgbClr val="211808"/>
                </a:solidFill>
                <a:latin typeface="Calibri" panose="020F0502020204030204" pitchFamily="34" charset="0"/>
                <a:cs typeface="Calibri" panose="020F0502020204030204" pitchFamily="34" charset="0"/>
              </a:rPr>
              <a:t>Verify the sender</a:t>
            </a:r>
            <a:r>
              <a:rPr lang="en-NZ" sz="2400" b="1" i="0" u="none" strike="noStrike" baseline="0" dirty="0">
                <a:solidFill>
                  <a:srgbClr val="211808"/>
                </a:solidFill>
                <a:latin typeface="Calibri" panose="020F0502020204030204" pitchFamily="34" charset="0"/>
                <a:cs typeface="Calibri" panose="020F0502020204030204" pitchFamily="34" charset="0"/>
              </a:rPr>
              <a:t>. </a:t>
            </a:r>
            <a:r>
              <a:rPr lang="en-NZ" sz="2400" b="0" i="0" u="none" strike="noStrike" baseline="0" dirty="0">
                <a:solidFill>
                  <a:srgbClr val="211808"/>
                </a:solidFill>
                <a:latin typeface="Calibri" panose="020F0502020204030204" pitchFamily="34" charset="0"/>
                <a:cs typeface="Calibri" panose="020F0502020204030204" pitchFamily="34" charset="0"/>
              </a:rPr>
              <a:t>A digital signature serves to confirm the identity of the person from whom the electronic message originated.</a:t>
            </a:r>
          </a:p>
          <a:p>
            <a:pPr marL="342900" indent="-342900" algn="l">
              <a:lnSpc>
                <a:spcPct val="130000"/>
              </a:lnSpc>
              <a:buFont typeface="Courier New" panose="02070309020205020404" pitchFamily="49" charset="0"/>
              <a:buChar char="o"/>
            </a:pPr>
            <a:r>
              <a:rPr lang="en-NZ" sz="2400" b="1" i="1" u="none" strike="noStrike" baseline="0" dirty="0">
                <a:solidFill>
                  <a:srgbClr val="211808"/>
                </a:solidFill>
                <a:latin typeface="Calibri" panose="020F0502020204030204" pitchFamily="34" charset="0"/>
                <a:cs typeface="Calibri" panose="020F0502020204030204" pitchFamily="34" charset="0"/>
              </a:rPr>
              <a:t>Prevent the sender from disowning the message</a:t>
            </a:r>
            <a:r>
              <a:rPr lang="en-NZ" sz="2400" b="1" i="0" u="none" strike="noStrike" baseline="0" dirty="0">
                <a:solidFill>
                  <a:srgbClr val="211808"/>
                </a:solidFill>
                <a:latin typeface="Calibri" panose="020F0502020204030204" pitchFamily="34" charset="0"/>
                <a:cs typeface="Calibri" panose="020F0502020204030204" pitchFamily="34" charset="0"/>
              </a:rPr>
              <a:t>. </a:t>
            </a:r>
            <a:r>
              <a:rPr lang="en-NZ" sz="2400" b="0" i="0" u="none" strike="noStrike" baseline="0" dirty="0">
                <a:solidFill>
                  <a:srgbClr val="211808"/>
                </a:solidFill>
                <a:latin typeface="Calibri" panose="020F0502020204030204" pitchFamily="34" charset="0"/>
                <a:cs typeface="Calibri" panose="020F0502020204030204" pitchFamily="34" charset="0"/>
              </a:rPr>
              <a:t>The signer cannot later attempt to disown it by claiming the signature was forged (nonrepudiation).</a:t>
            </a:r>
          </a:p>
          <a:p>
            <a:pPr marL="342900" indent="-342900" algn="l">
              <a:lnSpc>
                <a:spcPct val="130000"/>
              </a:lnSpc>
              <a:buFont typeface="Courier New" panose="02070309020205020404" pitchFamily="49" charset="0"/>
              <a:buChar char="o"/>
            </a:pPr>
            <a:r>
              <a:rPr lang="en-NZ" sz="2400" b="1" i="1" u="none" strike="noStrike" baseline="0" dirty="0">
                <a:solidFill>
                  <a:srgbClr val="211808"/>
                </a:solidFill>
                <a:latin typeface="Calibri" panose="020F0502020204030204" pitchFamily="34" charset="0"/>
                <a:cs typeface="Calibri" panose="020F0502020204030204" pitchFamily="34" charset="0"/>
              </a:rPr>
              <a:t>Prove the integrity of the message</a:t>
            </a:r>
            <a:r>
              <a:rPr lang="en-NZ" sz="2400" b="1" i="0" u="none" strike="noStrike" baseline="0" dirty="0">
                <a:solidFill>
                  <a:srgbClr val="211808"/>
                </a:solidFill>
                <a:latin typeface="Calibri" panose="020F0502020204030204" pitchFamily="34" charset="0"/>
                <a:cs typeface="Calibri" panose="020F0502020204030204" pitchFamily="34" charset="0"/>
              </a:rPr>
              <a:t>. </a:t>
            </a:r>
            <a:r>
              <a:rPr lang="en-NZ" sz="2400" b="0" i="0" u="none" strike="noStrike" baseline="0" dirty="0">
                <a:solidFill>
                  <a:srgbClr val="211808"/>
                </a:solidFill>
                <a:latin typeface="Calibri" panose="020F0502020204030204" pitchFamily="34" charset="0"/>
                <a:cs typeface="Calibri" panose="020F0502020204030204" pitchFamily="34" charset="0"/>
              </a:rPr>
              <a:t>A digital signature can prove that the message has not been altered since it was signed.</a:t>
            </a:r>
            <a:endParaRPr lang="en-NZ"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826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16</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Digital Signature (cont’d)</a:t>
            </a:r>
          </a:p>
        </p:txBody>
      </p:sp>
      <p:pic>
        <p:nvPicPr>
          <p:cNvPr id="5" name="Picture 2">
            <a:extLst>
              <a:ext uri="{FF2B5EF4-FFF2-40B4-BE49-F238E27FC236}">
                <a16:creationId xmlns:a16="http://schemas.microsoft.com/office/drawing/2014/main" id="{A8B54BB9-AAA5-4904-B841-C709A0E9A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60" y="1122782"/>
            <a:ext cx="9596961" cy="56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83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17</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114425" y="0"/>
            <a:ext cx="10982325" cy="1325563"/>
          </a:xfrm>
        </p:spPr>
        <p:txBody>
          <a:bodyPr/>
          <a:lstStyle/>
          <a:p>
            <a:r>
              <a:rPr lang="en-NZ" u="none" dirty="0"/>
              <a:t>Encryption Through Software </a:t>
            </a:r>
          </a:p>
        </p:txBody>
      </p:sp>
      <p:sp>
        <p:nvSpPr>
          <p:cNvPr id="8" name="Content Placeholder 2">
            <a:extLst>
              <a:ext uri="{FF2B5EF4-FFF2-40B4-BE49-F238E27FC236}">
                <a16:creationId xmlns:a16="http://schemas.microsoft.com/office/drawing/2014/main" id="{2A8AB9EC-DCFB-49D7-8502-676C8F5851F0}"/>
              </a:ext>
            </a:extLst>
          </p:cNvPr>
          <p:cNvSpPr txBox="1">
            <a:spLocks/>
          </p:cNvSpPr>
          <p:nvPr/>
        </p:nvSpPr>
        <p:spPr>
          <a:xfrm>
            <a:off x="1266825" y="981074"/>
            <a:ext cx="10191750" cy="5791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a:t>File and file system cryptography</a:t>
            </a:r>
          </a:p>
          <a:p>
            <a:pPr lvl="1">
              <a:lnSpc>
                <a:spcPct val="150000"/>
              </a:lnSpc>
            </a:pPr>
            <a:r>
              <a:rPr lang="en-US" altLang="en-US"/>
              <a:t>Encryption software can be applied to one or many files</a:t>
            </a:r>
          </a:p>
          <a:p>
            <a:pPr>
              <a:lnSpc>
                <a:spcPct val="150000"/>
              </a:lnSpc>
            </a:pPr>
            <a:r>
              <a:rPr lang="en-US" altLang="en-US" sz="2400"/>
              <a:t>Protecting groups of files</a:t>
            </a:r>
          </a:p>
          <a:p>
            <a:pPr lvl="1">
              <a:lnSpc>
                <a:spcPct val="150000"/>
              </a:lnSpc>
            </a:pPr>
            <a:r>
              <a:rPr lang="en-US" altLang="en-US"/>
              <a:t>Based on operating system’s file system</a:t>
            </a:r>
          </a:p>
          <a:p>
            <a:pPr>
              <a:lnSpc>
                <a:spcPct val="150000"/>
              </a:lnSpc>
            </a:pPr>
            <a:r>
              <a:rPr lang="en-US" altLang="en-US" sz="2400"/>
              <a:t>Pretty Good Privacy (PGP)</a:t>
            </a:r>
          </a:p>
          <a:p>
            <a:pPr lvl="1">
              <a:lnSpc>
                <a:spcPct val="150000"/>
              </a:lnSpc>
            </a:pPr>
            <a:r>
              <a:rPr lang="en-US" altLang="en-US"/>
              <a:t>Widely used asymmetric cryptography system</a:t>
            </a:r>
          </a:p>
          <a:p>
            <a:pPr lvl="1">
              <a:lnSpc>
                <a:spcPct val="150000"/>
              </a:lnSpc>
            </a:pPr>
            <a:r>
              <a:rPr lang="en-US" altLang="en-US"/>
              <a:t>Used for files and e-mails on Windows systems</a:t>
            </a:r>
          </a:p>
          <a:p>
            <a:pPr>
              <a:lnSpc>
                <a:spcPct val="150000"/>
              </a:lnSpc>
            </a:pPr>
            <a:r>
              <a:rPr lang="en-US" altLang="en-US" sz="2400"/>
              <a:t>GNU Privacy Guard (GPG)</a:t>
            </a:r>
          </a:p>
          <a:p>
            <a:pPr lvl="1">
              <a:lnSpc>
                <a:spcPct val="150000"/>
              </a:lnSpc>
            </a:pPr>
            <a:r>
              <a:rPr lang="en-US" altLang="en-US"/>
              <a:t>Runs on Windows, UNIX, and Linux</a:t>
            </a:r>
          </a:p>
        </p:txBody>
      </p:sp>
    </p:spTree>
    <p:extLst>
      <p:ext uri="{BB962C8B-B14F-4D97-AF65-F5344CB8AC3E}">
        <p14:creationId xmlns:p14="http://schemas.microsoft.com/office/powerpoint/2010/main" val="418359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18</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114425" y="0"/>
            <a:ext cx="10982325" cy="1325563"/>
          </a:xfrm>
        </p:spPr>
        <p:txBody>
          <a:bodyPr/>
          <a:lstStyle/>
          <a:p>
            <a:r>
              <a:rPr lang="en-NZ" u="none" dirty="0"/>
              <a:t>Encryption Through Software (cont’d.) </a:t>
            </a:r>
          </a:p>
        </p:txBody>
      </p:sp>
      <p:sp>
        <p:nvSpPr>
          <p:cNvPr id="5" name="Content Placeholder 2">
            <a:extLst>
              <a:ext uri="{FF2B5EF4-FFF2-40B4-BE49-F238E27FC236}">
                <a16:creationId xmlns:a16="http://schemas.microsoft.com/office/drawing/2014/main" id="{905074EA-7E7E-4993-954A-419083D7F6E6}"/>
              </a:ext>
            </a:extLst>
          </p:cNvPr>
          <p:cNvSpPr txBox="1">
            <a:spLocks/>
          </p:cNvSpPr>
          <p:nvPr/>
        </p:nvSpPr>
        <p:spPr>
          <a:xfrm>
            <a:off x="1266825" y="1143000"/>
            <a:ext cx="9810750" cy="56300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a:t>PGP and GPG use both asymmetric and symmetric cryptography</a:t>
            </a:r>
          </a:p>
          <a:p>
            <a:pPr>
              <a:lnSpc>
                <a:spcPct val="150000"/>
              </a:lnSpc>
            </a:pPr>
            <a:r>
              <a:rPr lang="en-US" altLang="en-US" sz="2400" dirty="0"/>
              <a:t>Microsoft Windows Encrypting File System (EFS)</a:t>
            </a:r>
          </a:p>
          <a:p>
            <a:pPr lvl="1">
              <a:lnSpc>
                <a:spcPct val="150000"/>
              </a:lnSpc>
            </a:pPr>
            <a:r>
              <a:rPr lang="en-US" altLang="en-US" dirty="0"/>
              <a:t>Cryptography system for Windows</a:t>
            </a:r>
          </a:p>
          <a:p>
            <a:pPr lvl="1">
              <a:lnSpc>
                <a:spcPct val="150000"/>
              </a:lnSpc>
            </a:pPr>
            <a:r>
              <a:rPr lang="en-US" altLang="en-US" dirty="0"/>
              <a:t>Uses NTFS file system</a:t>
            </a:r>
          </a:p>
          <a:p>
            <a:pPr lvl="1">
              <a:lnSpc>
                <a:spcPct val="150000"/>
              </a:lnSpc>
            </a:pPr>
            <a:r>
              <a:rPr lang="en-US" altLang="en-US" dirty="0"/>
              <a:t>Tightly integrated with the file system</a:t>
            </a:r>
          </a:p>
          <a:p>
            <a:pPr lvl="1">
              <a:lnSpc>
                <a:spcPct val="150000"/>
              </a:lnSpc>
            </a:pPr>
            <a:r>
              <a:rPr lang="en-US" altLang="en-US" dirty="0"/>
              <a:t>Encryption and decryption transparent to the user</a:t>
            </a:r>
          </a:p>
          <a:p>
            <a:pPr lvl="1">
              <a:lnSpc>
                <a:spcPct val="150000"/>
              </a:lnSpc>
            </a:pPr>
            <a:r>
              <a:rPr lang="en-US" altLang="en-US" dirty="0"/>
              <a:t>Users can set encryption attribute for a file in the Advanced Attributes dialog box</a:t>
            </a:r>
          </a:p>
        </p:txBody>
      </p:sp>
    </p:spTree>
    <p:extLst>
      <p:ext uri="{BB962C8B-B14F-4D97-AF65-F5344CB8AC3E}">
        <p14:creationId xmlns:p14="http://schemas.microsoft.com/office/powerpoint/2010/main" val="214956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19</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114425" y="0"/>
            <a:ext cx="10982325" cy="1325563"/>
          </a:xfrm>
        </p:spPr>
        <p:txBody>
          <a:bodyPr/>
          <a:lstStyle/>
          <a:p>
            <a:r>
              <a:rPr lang="en-NZ" u="none" dirty="0"/>
              <a:t>Encryption Through Software (cont’d.) </a:t>
            </a:r>
          </a:p>
        </p:txBody>
      </p:sp>
      <p:sp>
        <p:nvSpPr>
          <p:cNvPr id="6" name="Content Placeholder 2">
            <a:extLst>
              <a:ext uri="{FF2B5EF4-FFF2-40B4-BE49-F238E27FC236}">
                <a16:creationId xmlns:a16="http://schemas.microsoft.com/office/drawing/2014/main" id="{8E34D79A-9E01-42E7-AF00-2754D9150F9F}"/>
              </a:ext>
            </a:extLst>
          </p:cNvPr>
          <p:cNvSpPr txBox="1">
            <a:spLocks/>
          </p:cNvSpPr>
          <p:nvPr/>
        </p:nvSpPr>
        <p:spPr>
          <a:xfrm>
            <a:off x="1295400" y="1209675"/>
            <a:ext cx="8077200"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a:t>Whole disk encryption</a:t>
            </a:r>
          </a:p>
          <a:p>
            <a:pPr lvl="1">
              <a:lnSpc>
                <a:spcPct val="150000"/>
              </a:lnSpc>
            </a:pPr>
            <a:r>
              <a:rPr lang="en-US" altLang="en-US"/>
              <a:t>Protects all data on a hard drive</a:t>
            </a:r>
          </a:p>
          <a:p>
            <a:pPr lvl="1">
              <a:lnSpc>
                <a:spcPct val="150000"/>
              </a:lnSpc>
            </a:pPr>
            <a:r>
              <a:rPr lang="en-US" altLang="en-US"/>
              <a:t>Example: BitLocker drive encryption software</a:t>
            </a:r>
          </a:p>
        </p:txBody>
      </p:sp>
    </p:spTree>
    <p:extLst>
      <p:ext uri="{BB962C8B-B14F-4D97-AF65-F5344CB8AC3E}">
        <p14:creationId xmlns:p14="http://schemas.microsoft.com/office/powerpoint/2010/main" val="83496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4182478-D854-4386-B19D-338899BFC4A3}" type="slidenum">
              <a:rPr kumimoji="0" lang="en-US" sz="1800" b="0" i="0" u="none" strike="noStrike" kern="1200" cap="none" spc="0" normalizeH="0" baseline="0" noProof="0" smtClean="0">
                <a:ln>
                  <a:noFill/>
                </a:ln>
                <a:solidFill>
                  <a:prstClr val="black"/>
                </a:solidFill>
                <a:effectLst/>
                <a:uLnTx/>
                <a:uFillTx/>
                <a:latin typeface="Helia Core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prstClr val="black"/>
              </a:solidFill>
              <a:effectLst/>
              <a:uLnTx/>
              <a:uFillTx/>
              <a:latin typeface="Helia Core Book"/>
              <a:ea typeface="+mn-ea"/>
              <a:cs typeface="+mn-cs"/>
            </a:endParaRPr>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Symmetric Cryptographic Algorithms </a:t>
            </a:r>
            <a:endParaRPr lang="en-NZ" dirty="0"/>
          </a:p>
        </p:txBody>
      </p:sp>
      <p:sp>
        <p:nvSpPr>
          <p:cNvPr id="5" name="Rectangle 3">
            <a:extLst>
              <a:ext uri="{FF2B5EF4-FFF2-40B4-BE49-F238E27FC236}">
                <a16:creationId xmlns:a16="http://schemas.microsoft.com/office/drawing/2014/main" id="{FBBF54EF-D012-4A64-81DE-06027133D3E1}"/>
              </a:ext>
            </a:extLst>
          </p:cNvPr>
          <p:cNvSpPr txBox="1">
            <a:spLocks noChangeArrowheads="1"/>
          </p:cNvSpPr>
          <p:nvPr/>
        </p:nvSpPr>
        <p:spPr>
          <a:xfrm>
            <a:off x="1335739" y="1007979"/>
            <a:ext cx="9699814" cy="56617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Symmetric cryptographic algorithms</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Use the same single key to encrypt and decrypt a message</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Also called private key cryptography</a:t>
            </a:r>
          </a:p>
          <a:p>
            <a:pPr marL="228600" marR="0" lvl="0"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Stream cipher</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Takes one character and replaces it with one character</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WEP (Wired Equivalent Protocol) is a stream cipher – wireless </a:t>
            </a:r>
          </a:p>
          <a:p>
            <a:pPr marL="228600" marR="0" lvl="0"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Substitution cipher</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simplest type of stream cipher</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Simply substitutes one letter or character for another</a:t>
            </a:r>
          </a:p>
        </p:txBody>
      </p:sp>
    </p:spTree>
    <p:extLst>
      <p:ext uri="{BB962C8B-B14F-4D97-AF65-F5344CB8AC3E}">
        <p14:creationId xmlns:p14="http://schemas.microsoft.com/office/powerpoint/2010/main" val="126013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20</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Diffie-Hellman </a:t>
            </a:r>
          </a:p>
        </p:txBody>
      </p:sp>
      <p:sp>
        <p:nvSpPr>
          <p:cNvPr id="8" name="Rectangle 3">
            <a:extLst>
              <a:ext uri="{FF2B5EF4-FFF2-40B4-BE49-F238E27FC236}">
                <a16:creationId xmlns:a16="http://schemas.microsoft.com/office/drawing/2014/main" id="{A894487E-A249-411C-AE5E-D386F2E4EB4B}"/>
              </a:ext>
            </a:extLst>
          </p:cNvPr>
          <p:cNvSpPr txBox="1">
            <a:spLocks noChangeArrowheads="1"/>
          </p:cNvSpPr>
          <p:nvPr/>
        </p:nvSpPr>
        <p:spPr>
          <a:xfrm>
            <a:off x="1354680" y="1096347"/>
            <a:ext cx="9804732" cy="434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A key exchange algorithm, not an encryption algorithm</a:t>
            </a:r>
          </a:p>
          <a:p>
            <a:pPr>
              <a:lnSpc>
                <a:spcPct val="150000"/>
              </a:lnSpc>
            </a:pPr>
            <a:r>
              <a:rPr lang="en-US" sz="2400" dirty="0"/>
              <a:t>Allows two users to share a secret key securely over a public network</a:t>
            </a:r>
          </a:p>
          <a:p>
            <a:pPr>
              <a:lnSpc>
                <a:spcPct val="150000"/>
              </a:lnSpc>
            </a:pPr>
            <a:r>
              <a:rPr lang="en-US" sz="2400" dirty="0"/>
              <a:t>Once the key has been shared</a:t>
            </a:r>
          </a:p>
          <a:p>
            <a:pPr lvl="1">
              <a:lnSpc>
                <a:spcPct val="150000"/>
              </a:lnSpc>
            </a:pPr>
            <a:r>
              <a:rPr lang="en-US" dirty="0"/>
              <a:t>Then both parties can use it to encrypt and decrypt messages using symmetric cryptography</a:t>
            </a:r>
          </a:p>
        </p:txBody>
      </p:sp>
    </p:spTree>
    <p:extLst>
      <p:ext uri="{BB962C8B-B14F-4D97-AF65-F5344CB8AC3E}">
        <p14:creationId xmlns:p14="http://schemas.microsoft.com/office/powerpoint/2010/main" val="338329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21</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HTTPS</a:t>
            </a:r>
          </a:p>
        </p:txBody>
      </p:sp>
      <p:sp>
        <p:nvSpPr>
          <p:cNvPr id="5" name="Content Placeholder 5">
            <a:extLst>
              <a:ext uri="{FF2B5EF4-FFF2-40B4-BE49-F238E27FC236}">
                <a16:creationId xmlns:a16="http://schemas.microsoft.com/office/drawing/2014/main" id="{E8F56AB4-2002-487D-BCCD-A3C3DD1F20DE}"/>
              </a:ext>
            </a:extLst>
          </p:cNvPr>
          <p:cNvSpPr txBox="1">
            <a:spLocks/>
          </p:cNvSpPr>
          <p:nvPr/>
        </p:nvSpPr>
        <p:spPr>
          <a:xfrm>
            <a:off x="2033016" y="1210056"/>
            <a:ext cx="7772400"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Secure Web Pages typically use RSA, Diffie-Hellman, and a symmetric algorithm like RC4</a:t>
            </a:r>
          </a:p>
          <a:p>
            <a:r>
              <a:rPr lang="en-US" sz="2400" dirty="0"/>
              <a:t>RSA is used to send the private key for the symmetric encryption</a:t>
            </a:r>
          </a:p>
        </p:txBody>
      </p:sp>
      <p:pic>
        <p:nvPicPr>
          <p:cNvPr id="6" name="Picture 4" descr="C:\Users\Sam\Pictures\Untitled.png">
            <a:extLst>
              <a:ext uri="{FF2B5EF4-FFF2-40B4-BE49-F238E27FC236}">
                <a16:creationId xmlns:a16="http://schemas.microsoft.com/office/drawing/2014/main" id="{DB72D585-CE9A-4EA8-839E-35A58279AB4C}"/>
              </a:ext>
            </a:extLst>
          </p:cNvPr>
          <p:cNvPicPr>
            <a:picLocks noChangeAspect="1" noChangeArrowheads="1"/>
          </p:cNvPicPr>
          <p:nvPr/>
        </p:nvPicPr>
        <p:blipFill>
          <a:blip r:embed="rId3" cstate="print"/>
          <a:srcRect/>
          <a:stretch>
            <a:fillRect/>
          </a:stretch>
        </p:blipFill>
        <p:spPr bwMode="auto">
          <a:xfrm>
            <a:off x="1977877" y="3156679"/>
            <a:ext cx="7460769" cy="2641997"/>
          </a:xfrm>
          <a:prstGeom prst="rect">
            <a:avLst/>
          </a:prstGeom>
          <a:noFill/>
          <a:ln w="9525">
            <a:noFill/>
            <a:miter lim="800000"/>
            <a:headEnd/>
            <a:tailEnd/>
          </a:ln>
        </p:spPr>
      </p:pic>
    </p:spTree>
    <p:extLst>
      <p:ext uri="{BB962C8B-B14F-4D97-AF65-F5344CB8AC3E}">
        <p14:creationId xmlns:p14="http://schemas.microsoft.com/office/powerpoint/2010/main" val="46091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22</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RSA Used by eBay </a:t>
            </a:r>
          </a:p>
        </p:txBody>
      </p:sp>
      <p:pic>
        <p:nvPicPr>
          <p:cNvPr id="9" name="Picture 2">
            <a:extLst>
              <a:ext uri="{FF2B5EF4-FFF2-40B4-BE49-F238E27FC236}">
                <a16:creationId xmlns:a16="http://schemas.microsoft.com/office/drawing/2014/main" id="{45CB1C5A-2391-4885-B0E9-4B003F34A78A}"/>
              </a:ext>
            </a:extLst>
          </p:cNvPr>
          <p:cNvPicPr>
            <a:picLocks noChangeAspect="1" noChangeArrowheads="1"/>
          </p:cNvPicPr>
          <p:nvPr/>
        </p:nvPicPr>
        <p:blipFill>
          <a:blip r:embed="rId3" cstate="print"/>
          <a:srcRect r="25896" b="24062"/>
          <a:stretch>
            <a:fillRect/>
          </a:stretch>
        </p:blipFill>
        <p:spPr bwMode="auto">
          <a:xfrm>
            <a:off x="3685592" y="973195"/>
            <a:ext cx="5178490" cy="585541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7349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23</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RSA Used by eBay </a:t>
            </a:r>
          </a:p>
        </p:txBody>
      </p:sp>
      <p:pic>
        <p:nvPicPr>
          <p:cNvPr id="5" name="Picture 3" descr="C:\Users\Sam\Pictures\Untitled.png">
            <a:extLst>
              <a:ext uri="{FF2B5EF4-FFF2-40B4-BE49-F238E27FC236}">
                <a16:creationId xmlns:a16="http://schemas.microsoft.com/office/drawing/2014/main" id="{C3B1125C-1A2B-4F5A-88AC-DCE89C7FE0CF}"/>
              </a:ext>
            </a:extLst>
          </p:cNvPr>
          <p:cNvPicPr>
            <a:picLocks noChangeAspect="1" noChangeArrowheads="1"/>
          </p:cNvPicPr>
          <p:nvPr/>
        </p:nvPicPr>
        <p:blipFill>
          <a:blip r:embed="rId3" cstate="print"/>
          <a:srcRect/>
          <a:stretch>
            <a:fillRect/>
          </a:stretch>
        </p:blipFill>
        <p:spPr bwMode="auto">
          <a:xfrm>
            <a:off x="2988336" y="1135250"/>
            <a:ext cx="6767473" cy="5637820"/>
          </a:xfrm>
          <a:prstGeom prst="rect">
            <a:avLst/>
          </a:prstGeom>
          <a:noFill/>
          <a:ln w="9525">
            <a:noFill/>
            <a:miter lim="800000"/>
            <a:headEnd/>
            <a:tailEnd/>
          </a:ln>
        </p:spPr>
      </p:pic>
    </p:spTree>
    <p:extLst>
      <p:ext uri="{BB962C8B-B14F-4D97-AF65-F5344CB8AC3E}">
        <p14:creationId xmlns:p14="http://schemas.microsoft.com/office/powerpoint/2010/main" val="261488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08604" y="1781119"/>
            <a:ext cx="6390968" cy="1325563"/>
          </a:xfrm>
        </p:spPr>
        <p:txBody>
          <a:bodyPr>
            <a:noAutofit/>
          </a:bodyPr>
          <a:lstStyle/>
          <a:p>
            <a:r>
              <a:rPr lang="en-NZ" sz="6000" dirty="0"/>
              <a:t>Questions</a:t>
            </a:r>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24</a:t>
            </a:fld>
            <a:endParaRPr lang="en-US"/>
          </a:p>
        </p:txBody>
      </p:sp>
    </p:spTree>
    <p:extLst>
      <p:ext uri="{BB962C8B-B14F-4D97-AF65-F5344CB8AC3E}">
        <p14:creationId xmlns:p14="http://schemas.microsoft.com/office/powerpoint/2010/main" val="51866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4182478-D854-4386-B19D-338899BFC4A3}" type="slidenum">
              <a:rPr kumimoji="0" lang="en-US" sz="1800" b="0" i="0" u="none" strike="noStrike" kern="1200" cap="none" spc="0" normalizeH="0" baseline="0" noProof="0" smtClean="0">
                <a:ln>
                  <a:noFill/>
                </a:ln>
                <a:solidFill>
                  <a:prstClr val="black"/>
                </a:solidFill>
                <a:effectLst/>
                <a:uLnTx/>
                <a:uFillTx/>
                <a:latin typeface="Helia Core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prstClr val="black"/>
              </a:solidFill>
              <a:effectLst/>
              <a:uLnTx/>
              <a:uFillTx/>
              <a:latin typeface="Helia Core Book"/>
              <a:ea typeface="+mn-ea"/>
              <a:cs typeface="+mn-cs"/>
            </a:endParaRPr>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Symmetric Cryptographic Algorithms </a:t>
            </a:r>
            <a:endParaRPr lang="en-NZ" dirty="0"/>
          </a:p>
        </p:txBody>
      </p:sp>
      <p:sp>
        <p:nvSpPr>
          <p:cNvPr id="5" name="Rectangle 3">
            <a:extLst>
              <a:ext uri="{FF2B5EF4-FFF2-40B4-BE49-F238E27FC236}">
                <a16:creationId xmlns:a16="http://schemas.microsoft.com/office/drawing/2014/main" id="{FBBF54EF-D012-4A64-81DE-06027133D3E1}"/>
              </a:ext>
            </a:extLst>
          </p:cNvPr>
          <p:cNvSpPr txBox="1">
            <a:spLocks noChangeArrowheads="1"/>
          </p:cNvSpPr>
          <p:nvPr/>
        </p:nvSpPr>
        <p:spPr>
          <a:xfrm>
            <a:off x="1335739" y="1007979"/>
            <a:ext cx="9699814" cy="56617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Common algorithms include</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Data Encryption Standard (DES)</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Triple Data Encryption Standard (3DES)</a:t>
            </a:r>
          </a:p>
          <a:p>
            <a:pPr marL="685800" marR="0" lvl="1"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Advanced Encryption Standard (AES)</a:t>
            </a:r>
          </a:p>
          <a:p>
            <a:pPr marL="228600" marR="0" lvl="0" indent="-2286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98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4182478-D854-4386-B19D-338899BFC4A3}" type="slidenum">
              <a:rPr lang="en-US" smtClean="0"/>
              <a:pPr>
                <a:defRPr/>
              </a:pPr>
              <a:t>4</a:t>
            </a:fld>
            <a:endParaRPr lang="en-US"/>
          </a:p>
        </p:txBody>
      </p:sp>
      <p:sp>
        <p:nvSpPr>
          <p:cNvPr id="7" name="Title 6">
            <a:extLst>
              <a:ext uri="{FF2B5EF4-FFF2-40B4-BE49-F238E27FC236}">
                <a16:creationId xmlns:a16="http://schemas.microsoft.com/office/drawing/2014/main" id="{8D278E9F-A84F-48F7-A779-406450E74A8E}"/>
              </a:ext>
            </a:extLst>
          </p:cNvPr>
          <p:cNvSpPr>
            <a:spLocks noGrp="1"/>
          </p:cNvSpPr>
          <p:nvPr>
            <p:ph type="title"/>
          </p:nvPr>
        </p:nvSpPr>
        <p:spPr>
          <a:xfrm>
            <a:off x="1257936" y="0"/>
            <a:ext cx="10515600" cy="1325563"/>
          </a:xfrm>
        </p:spPr>
        <p:txBody>
          <a:bodyPr/>
          <a:lstStyle/>
          <a:p>
            <a:r>
              <a:rPr lang="en-NZ" u="none" dirty="0"/>
              <a:t>Stream Cipher vs Block Cipher</a:t>
            </a:r>
            <a:endParaRPr lang="en-NZ" dirty="0"/>
          </a:p>
        </p:txBody>
      </p:sp>
      <p:sp>
        <p:nvSpPr>
          <p:cNvPr id="6" name="TextBox 5">
            <a:extLst>
              <a:ext uri="{FF2B5EF4-FFF2-40B4-BE49-F238E27FC236}">
                <a16:creationId xmlns:a16="http://schemas.microsoft.com/office/drawing/2014/main" id="{BF5C69CB-03E1-4938-BD11-11CF89EB4378}"/>
              </a:ext>
            </a:extLst>
          </p:cNvPr>
          <p:cNvSpPr txBox="1"/>
          <p:nvPr/>
        </p:nvSpPr>
        <p:spPr>
          <a:xfrm>
            <a:off x="1257936" y="1098007"/>
            <a:ext cx="10759440" cy="2805063"/>
          </a:xfrm>
          <a:prstGeom prst="rect">
            <a:avLst/>
          </a:prstGeom>
          <a:noFill/>
        </p:spPr>
        <p:txBody>
          <a:bodyPr wrap="square">
            <a:spAutoFit/>
          </a:bodyPr>
          <a:lstStyle/>
          <a:p>
            <a:pPr>
              <a:lnSpc>
                <a:spcPct val="150000"/>
              </a:lnSpc>
            </a:pPr>
            <a:r>
              <a:rPr lang="en-NZ" sz="2400" b="1" dirty="0">
                <a:latin typeface="Calibri" panose="020F0502020204030204" pitchFamily="34" charset="0"/>
                <a:cs typeface="Calibri" panose="020F0502020204030204" pitchFamily="34" charset="0"/>
              </a:rPr>
              <a:t>Encrypting information bit-by-bit. </a:t>
            </a:r>
            <a:r>
              <a:rPr lang="en-NZ" sz="2400" dirty="0">
                <a:latin typeface="Calibri" panose="020F0502020204030204" pitchFamily="34" charset="0"/>
                <a:cs typeface="Calibri" panose="020F0502020204030204" pitchFamily="34" charset="0"/>
              </a:rPr>
              <a:t>A stream cipher, on the other hand, breaks a plaintext message down into single bits, which then are converted individually into ciphertext using key bits.</a:t>
            </a:r>
          </a:p>
          <a:p>
            <a:pPr>
              <a:lnSpc>
                <a:spcPct val="150000"/>
              </a:lnSpc>
            </a:pPr>
            <a:r>
              <a:rPr lang="en-NZ" sz="2400" b="1" dirty="0"/>
              <a:t>Encrypting information in chunks</a:t>
            </a:r>
            <a:r>
              <a:rPr lang="en-NZ" sz="2400" dirty="0"/>
              <a:t>. A block cipher breaks down plaintext messages into fixed-size blocks before converting them into ciphertext using a key. </a:t>
            </a:r>
            <a:endParaRPr lang="en-NZ"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8DE515A-1B5F-4AB3-AB2B-9328FA3FB98E}"/>
              </a:ext>
            </a:extLst>
          </p:cNvPr>
          <p:cNvSpPr txBox="1"/>
          <p:nvPr/>
        </p:nvSpPr>
        <p:spPr>
          <a:xfrm>
            <a:off x="1257937" y="4029975"/>
            <a:ext cx="10759439" cy="2251065"/>
          </a:xfrm>
          <a:prstGeom prst="rect">
            <a:avLst/>
          </a:prstGeom>
          <a:noFill/>
        </p:spPr>
        <p:txBody>
          <a:bodyPr wrap="square">
            <a:spAutoFit/>
          </a:bodyPr>
          <a:lstStyle/>
          <a:p>
            <a:pPr>
              <a:lnSpc>
                <a:spcPct val="150000"/>
              </a:lnSpc>
            </a:pPr>
            <a:r>
              <a:rPr lang="en-NZ" sz="2400" dirty="0">
                <a:latin typeface="Calibri" panose="020F0502020204030204" pitchFamily="34" charset="0"/>
                <a:cs typeface="Calibri" panose="020F0502020204030204" pitchFamily="34" charset="0"/>
              </a:rPr>
              <a:t>Stream ciphers are less secure because the engine that generates the stream does not vary; the only change is the plaintext itself. Block ciphers are considered more secure because the output is more random, particularly because the cipher is reset to its original state after each block is processed.</a:t>
            </a:r>
          </a:p>
        </p:txBody>
      </p:sp>
    </p:spTree>
    <p:extLst>
      <p:ext uri="{BB962C8B-B14F-4D97-AF65-F5344CB8AC3E}">
        <p14:creationId xmlns:p14="http://schemas.microsoft.com/office/powerpoint/2010/main" val="26743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A3B4ABF-0529-4CAD-96B9-8AA0D2E6B47E}"/>
              </a:ext>
            </a:extLst>
          </p:cNvPr>
          <p:cNvPicPr>
            <a:picLocks noChangeAspect="1"/>
          </p:cNvPicPr>
          <p:nvPr/>
        </p:nvPicPr>
        <p:blipFill>
          <a:blip r:embed="rId3"/>
          <a:stretch>
            <a:fillRect/>
          </a:stretch>
        </p:blipFill>
        <p:spPr>
          <a:xfrm>
            <a:off x="1804384" y="0"/>
            <a:ext cx="8840643" cy="6858000"/>
          </a:xfrm>
          <a:prstGeom prst="rect">
            <a:avLst/>
          </a:prstGeom>
        </p:spPr>
      </p:pic>
    </p:spTree>
    <p:extLst>
      <p:ext uri="{BB962C8B-B14F-4D97-AF65-F5344CB8AC3E}">
        <p14:creationId xmlns:p14="http://schemas.microsoft.com/office/powerpoint/2010/main" val="372622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85154-709F-4018-A21D-1906464EFBED}"/>
              </a:ext>
            </a:extLst>
          </p:cNvPr>
          <p:cNvSpPr txBox="1"/>
          <p:nvPr/>
        </p:nvSpPr>
        <p:spPr>
          <a:xfrm>
            <a:off x="4581330" y="4514461"/>
            <a:ext cx="2819400" cy="533400"/>
          </a:xfrm>
          <a:prstGeom prst="rect">
            <a:avLst/>
          </a:prstGeom>
          <a:noFill/>
        </p:spPr>
        <p:txBody>
          <a:bodyPr>
            <a:spAutoFit/>
          </a:bodyPr>
          <a:lstStyle/>
          <a:p>
            <a:pPr eaLnBrk="1" hangingPunct="1">
              <a:defRPr/>
            </a:pPr>
            <a:r>
              <a:rPr lang="en-US" sz="1600" dirty="0">
                <a:solidFill>
                  <a:schemeClr val="tx1"/>
                </a:solidFill>
                <a:latin typeface="+mn-lt"/>
              </a:rPr>
              <a:t>Figure 11-7 Stream cipher</a:t>
            </a:r>
          </a:p>
          <a:p>
            <a:pPr eaLnBrk="1" hangingPunct="1">
              <a:defRPr/>
            </a:pPr>
            <a:r>
              <a:rPr lang="en-US" sz="1200" dirty="0">
                <a:solidFill>
                  <a:schemeClr val="tx1"/>
                </a:solidFill>
                <a:latin typeface="+mn-lt"/>
              </a:rPr>
              <a:t>© Cengage Learning 2012</a:t>
            </a:r>
          </a:p>
        </p:txBody>
      </p:sp>
      <p:pic>
        <p:nvPicPr>
          <p:cNvPr id="4" name="Picture 2">
            <a:extLst>
              <a:ext uri="{FF2B5EF4-FFF2-40B4-BE49-F238E27FC236}">
                <a16:creationId xmlns:a16="http://schemas.microsoft.com/office/drawing/2014/main" id="{03F582C5-59F8-4FA9-AA0C-E1A66291C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3" y="1194318"/>
            <a:ext cx="8874074" cy="282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75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6F8FADB-B075-4E87-A5E0-7BCE199E9844}"/>
              </a:ext>
            </a:extLst>
          </p:cNvPr>
          <p:cNvSpPr txBox="1">
            <a:spLocks/>
          </p:cNvSpPr>
          <p:nvPr/>
        </p:nvSpPr>
        <p:spPr>
          <a:xfrm>
            <a:off x="1671734" y="127517"/>
            <a:ext cx="9291736" cy="15986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err="1"/>
              <a:t>Homoalphabetic</a:t>
            </a:r>
            <a:r>
              <a:rPr lang="en-US" altLang="en-US" sz="2400" dirty="0"/>
              <a:t> substitution cipher</a:t>
            </a:r>
          </a:p>
          <a:p>
            <a:pPr lvl="1">
              <a:lnSpc>
                <a:spcPct val="150000"/>
              </a:lnSpc>
            </a:pPr>
            <a:r>
              <a:rPr lang="en-US" altLang="en-US" dirty="0"/>
              <a:t>Single plaintext character mapped to multiple ciphertext character</a:t>
            </a:r>
          </a:p>
        </p:txBody>
      </p:sp>
      <p:pic>
        <p:nvPicPr>
          <p:cNvPr id="6" name="Picture 2">
            <a:extLst>
              <a:ext uri="{FF2B5EF4-FFF2-40B4-BE49-F238E27FC236}">
                <a16:creationId xmlns:a16="http://schemas.microsoft.com/office/drawing/2014/main" id="{324A4F01-1B0F-4F6C-824E-B4783D96C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45" y="2276670"/>
            <a:ext cx="11092945" cy="25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FB36891-C360-4C5E-9D31-CA40533BAE74}"/>
              </a:ext>
            </a:extLst>
          </p:cNvPr>
          <p:cNvSpPr txBox="1"/>
          <p:nvPr/>
        </p:nvSpPr>
        <p:spPr>
          <a:xfrm>
            <a:off x="5166826" y="5098498"/>
            <a:ext cx="3276600" cy="523875"/>
          </a:xfrm>
          <a:prstGeom prst="rect">
            <a:avLst/>
          </a:prstGeom>
          <a:noFill/>
        </p:spPr>
        <p:txBody>
          <a:bodyPr>
            <a:spAutoFit/>
          </a:bodyPr>
          <a:lstStyle/>
          <a:p>
            <a:pPr eaLnBrk="1" hangingPunct="1">
              <a:defRPr/>
            </a:pPr>
            <a:r>
              <a:rPr lang="en-US" sz="1600" dirty="0">
                <a:solidFill>
                  <a:schemeClr val="tx1"/>
                </a:solidFill>
                <a:latin typeface="+mn-lt"/>
              </a:rPr>
              <a:t>Figure 11-8 Substitution cipher</a:t>
            </a:r>
          </a:p>
          <a:p>
            <a:pPr eaLnBrk="1" hangingPunct="1">
              <a:defRPr/>
            </a:pPr>
            <a:r>
              <a:rPr lang="en-US" sz="1200" dirty="0">
                <a:solidFill>
                  <a:schemeClr val="tx1"/>
                </a:solidFill>
                <a:latin typeface="+mn-lt"/>
              </a:rPr>
              <a:t>© Cengage Learning 2012</a:t>
            </a:r>
          </a:p>
        </p:txBody>
      </p:sp>
    </p:spTree>
    <p:extLst>
      <p:ext uri="{BB962C8B-B14F-4D97-AF65-F5344CB8AC3E}">
        <p14:creationId xmlns:p14="http://schemas.microsoft.com/office/powerpoint/2010/main" val="136326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11B3B60-4227-46F7-80C8-A35279B8F2F8}"/>
              </a:ext>
            </a:extLst>
          </p:cNvPr>
          <p:cNvSpPr txBox="1">
            <a:spLocks/>
          </p:cNvSpPr>
          <p:nvPr/>
        </p:nvSpPr>
        <p:spPr>
          <a:xfrm>
            <a:off x="1625081" y="26646"/>
            <a:ext cx="8077200" cy="11741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a:t>Transposition cipher</a:t>
            </a:r>
          </a:p>
          <a:p>
            <a:pPr lvl="1">
              <a:lnSpc>
                <a:spcPct val="150000"/>
              </a:lnSpc>
            </a:pPr>
            <a:r>
              <a:rPr lang="en-US" altLang="en-US" dirty="0"/>
              <a:t>Rearranges letters without changing them</a:t>
            </a:r>
          </a:p>
        </p:txBody>
      </p:sp>
      <p:sp>
        <p:nvSpPr>
          <p:cNvPr id="9" name="TextBox 8">
            <a:extLst>
              <a:ext uri="{FF2B5EF4-FFF2-40B4-BE49-F238E27FC236}">
                <a16:creationId xmlns:a16="http://schemas.microsoft.com/office/drawing/2014/main" id="{B98F58B5-7BCB-4C9C-9F69-0FBCB73307B6}"/>
              </a:ext>
            </a:extLst>
          </p:cNvPr>
          <p:cNvSpPr txBox="1"/>
          <p:nvPr/>
        </p:nvSpPr>
        <p:spPr>
          <a:xfrm>
            <a:off x="4457700" y="5954487"/>
            <a:ext cx="3276600" cy="523875"/>
          </a:xfrm>
          <a:prstGeom prst="rect">
            <a:avLst/>
          </a:prstGeom>
          <a:noFill/>
        </p:spPr>
        <p:txBody>
          <a:bodyPr>
            <a:spAutoFit/>
          </a:bodyPr>
          <a:lstStyle/>
          <a:p>
            <a:pPr eaLnBrk="1" hangingPunct="1">
              <a:defRPr/>
            </a:pPr>
            <a:r>
              <a:rPr lang="en-US" sz="1600" dirty="0">
                <a:solidFill>
                  <a:schemeClr val="tx1"/>
                </a:solidFill>
                <a:latin typeface="+mn-lt"/>
              </a:rPr>
              <a:t>Figure 11-9 Transposition cipher</a:t>
            </a:r>
          </a:p>
          <a:p>
            <a:pPr eaLnBrk="1" hangingPunct="1">
              <a:defRPr/>
            </a:pPr>
            <a:r>
              <a:rPr lang="en-US" sz="1200" dirty="0">
                <a:solidFill>
                  <a:schemeClr val="tx1"/>
                </a:solidFill>
                <a:latin typeface="+mn-lt"/>
              </a:rPr>
              <a:t>© Cengage Learning 2012</a:t>
            </a:r>
          </a:p>
        </p:txBody>
      </p:sp>
      <p:pic>
        <p:nvPicPr>
          <p:cNvPr id="10" name="Picture 2">
            <a:extLst>
              <a:ext uri="{FF2B5EF4-FFF2-40B4-BE49-F238E27FC236}">
                <a16:creationId xmlns:a16="http://schemas.microsoft.com/office/drawing/2014/main" id="{4B502A13-6526-419F-A093-62E709307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09" y="1478018"/>
            <a:ext cx="9820382" cy="419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96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26009DC-3478-42A3-BFEF-43F11A7A52FA}"/>
              </a:ext>
            </a:extLst>
          </p:cNvPr>
          <p:cNvSpPr txBox="1">
            <a:spLocks/>
          </p:cNvSpPr>
          <p:nvPr/>
        </p:nvSpPr>
        <p:spPr>
          <a:xfrm>
            <a:off x="1401146" y="155510"/>
            <a:ext cx="9487677" cy="1384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a:t>Final step in most symmetric ciphers</a:t>
            </a:r>
          </a:p>
          <a:p>
            <a:pPr lvl="1">
              <a:lnSpc>
                <a:spcPct val="150000"/>
              </a:lnSpc>
            </a:pPr>
            <a:r>
              <a:rPr lang="en-US" altLang="en-US" dirty="0"/>
              <a:t>Combine cipher stream with plaintext to create the ciphertext</a:t>
            </a:r>
          </a:p>
        </p:txBody>
      </p:sp>
      <p:sp>
        <p:nvSpPr>
          <p:cNvPr id="6" name="TextBox 5">
            <a:extLst>
              <a:ext uri="{FF2B5EF4-FFF2-40B4-BE49-F238E27FC236}">
                <a16:creationId xmlns:a16="http://schemas.microsoft.com/office/drawing/2014/main" id="{EC85557E-A5AD-435D-AB18-713A29774615}"/>
              </a:ext>
            </a:extLst>
          </p:cNvPr>
          <p:cNvSpPr txBox="1"/>
          <p:nvPr/>
        </p:nvSpPr>
        <p:spPr>
          <a:xfrm>
            <a:off x="4457700" y="6060233"/>
            <a:ext cx="3276600" cy="523875"/>
          </a:xfrm>
          <a:prstGeom prst="rect">
            <a:avLst/>
          </a:prstGeom>
          <a:noFill/>
        </p:spPr>
        <p:txBody>
          <a:bodyPr>
            <a:spAutoFit/>
          </a:bodyPr>
          <a:lstStyle/>
          <a:p>
            <a:pPr eaLnBrk="1" hangingPunct="1">
              <a:defRPr/>
            </a:pPr>
            <a:r>
              <a:rPr lang="en-US" sz="1600" dirty="0">
                <a:solidFill>
                  <a:schemeClr val="tx1"/>
                </a:solidFill>
                <a:latin typeface="+mn-lt"/>
              </a:rPr>
              <a:t>Figure 11-10 Combine ciphertext</a:t>
            </a:r>
          </a:p>
          <a:p>
            <a:pPr eaLnBrk="1" hangingPunct="1">
              <a:defRPr/>
            </a:pPr>
            <a:r>
              <a:rPr lang="en-US" sz="1200" dirty="0">
                <a:solidFill>
                  <a:schemeClr val="tx1"/>
                </a:solidFill>
                <a:latin typeface="+mn-lt"/>
              </a:rPr>
              <a:t>© Cengage Learning 2012</a:t>
            </a:r>
          </a:p>
        </p:txBody>
      </p:sp>
      <p:pic>
        <p:nvPicPr>
          <p:cNvPr id="7" name="Picture 3">
            <a:extLst>
              <a:ext uri="{FF2B5EF4-FFF2-40B4-BE49-F238E27FC236}">
                <a16:creationId xmlns:a16="http://schemas.microsoft.com/office/drawing/2014/main" id="{DDE1FC74-2F56-449B-98AD-EF3BF4569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048" y="2209994"/>
            <a:ext cx="8431904" cy="364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9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Helia Core Medium"/>
        <a:ea typeface=""/>
        <a:cs typeface=""/>
      </a:majorFont>
      <a:minorFont>
        <a:latin typeface="Helia Core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C9A5102B5B754D8551214860F4B512" ma:contentTypeVersion="1" ma:contentTypeDescription="Create a new document." ma:contentTypeScope="" ma:versionID="4d5bcd3236515693560183c71834b9ea">
  <xsd:schema xmlns:xsd="http://www.w3.org/2001/XMLSchema" xmlns:xs="http://www.w3.org/2001/XMLSchema" xmlns:p="http://schemas.microsoft.com/office/2006/metadata/properties" xmlns:ns1="http://schemas.microsoft.com/sharepoint/v3" targetNamespace="http://schemas.microsoft.com/office/2006/metadata/properties" ma:root="true" ma:fieldsID="6687c2d9dede78e24b8f92e044f97f8b"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B4A22-418F-4834-9543-17CB4C005035}">
  <ds:schemaRefs>
    <ds:schemaRef ds:uri="http://purl.org/dc/elements/1.1/"/>
    <ds:schemaRef ds:uri="http://schemas.microsoft.com/office/infopath/2007/PartnerControls"/>
    <ds:schemaRef ds:uri="http://purl.org/dc/terms/"/>
    <ds:schemaRef ds:uri="http://schemas.microsoft.com/office/2006/documentManagement/types"/>
    <ds:schemaRef ds:uri="http://www.w3.org/XML/1998/namespace"/>
    <ds:schemaRef ds:uri="http://schemas.microsoft.com/sharepoint/v3"/>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B729C2A-8111-486E-BE4C-72E5BC6D9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37E481-44FE-4ABD-B795-DBD8244C6C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18752</TotalTime>
  <Words>1073</Words>
  <Application>Microsoft Office PowerPoint</Application>
  <PresentationFormat>Widescreen</PresentationFormat>
  <Paragraphs>151</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Helia Core Book</vt:lpstr>
      <vt:lpstr>Office Theme</vt:lpstr>
      <vt:lpstr>COMP607 – Basic Cryptography</vt:lpstr>
      <vt:lpstr>Symmetric Cryptographic Algorithms </vt:lpstr>
      <vt:lpstr>Symmetric Cryptographic Algorithms </vt:lpstr>
      <vt:lpstr>Stream Cipher vs Block Cipher</vt:lpstr>
      <vt:lpstr>PowerPoint Presentation</vt:lpstr>
      <vt:lpstr>PowerPoint Presentation</vt:lpstr>
      <vt:lpstr>PowerPoint Presentation</vt:lpstr>
      <vt:lpstr>PowerPoint Presentation</vt:lpstr>
      <vt:lpstr>PowerPoint Presentation</vt:lpstr>
      <vt:lpstr>Block Cipher Algorithms </vt:lpstr>
      <vt:lpstr>PowerPoint Presentation</vt:lpstr>
      <vt:lpstr>Asymmetric Cryptographic Algorithms (cont’d)</vt:lpstr>
      <vt:lpstr>Digital Signature</vt:lpstr>
      <vt:lpstr>Digital Signature (cont’d)</vt:lpstr>
      <vt:lpstr>Digital Signature (cont’d)</vt:lpstr>
      <vt:lpstr>Digital Signature (cont’d)</vt:lpstr>
      <vt:lpstr>Encryption Through Software </vt:lpstr>
      <vt:lpstr>Encryption Through Software (cont’d.) </vt:lpstr>
      <vt:lpstr>Encryption Through Software (cont’d.) </vt:lpstr>
      <vt:lpstr>Diffie-Hellman </vt:lpstr>
      <vt:lpstr>HTTPS</vt:lpstr>
      <vt:lpstr>RSA Used by eBay </vt:lpstr>
      <vt:lpstr>RSA Used by eBay </vt:lpstr>
      <vt:lpstr>Questions</vt:lpstr>
    </vt:vector>
  </TitlesOfParts>
  <Company>AUT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dc:creator>Remko de Jong</dc:creator>
  <cp:lastModifiedBy>Raymond Lutui</cp:lastModifiedBy>
  <cp:revision>332</cp:revision>
  <cp:lastPrinted>2016-07-16T04:58:49Z</cp:lastPrinted>
  <dcterms:created xsi:type="dcterms:W3CDTF">2015-01-26T22:08:43Z</dcterms:created>
  <dcterms:modified xsi:type="dcterms:W3CDTF">2021-07-21T01:22:24Z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0x0101004DC9A5102B5B754D8551214860F4B512</vt:lpwstr>
  </property>
</Properties>
</file>