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31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12" r:id="rId18"/>
    <p:sldId id="282" r:id="rId19"/>
    <p:sldId id="283" r:id="rId20"/>
    <p:sldId id="271" r:id="rId21"/>
    <p:sldId id="272" r:id="rId22"/>
    <p:sldId id="273" r:id="rId23"/>
    <p:sldId id="274" r:id="rId24"/>
    <p:sldId id="275" r:id="rId25"/>
    <p:sldId id="276" r:id="rId26"/>
    <p:sldId id="308" r:id="rId27"/>
    <p:sldId id="309" r:id="rId28"/>
    <p:sldId id="310" r:id="rId29"/>
    <p:sldId id="278" r:id="rId30"/>
    <p:sldId id="279" r:id="rId31"/>
    <p:sldId id="288" r:id="rId32"/>
    <p:sldId id="280" r:id="rId33"/>
    <p:sldId id="281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8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OConnell" userId="b7853501-b147-4c82-bf58-82a0037c7361" providerId="ADAL" clId="{7768D06B-5B8D-415C-A7B6-D8680CB0F594}"/>
    <pc:docChg chg="modSld">
      <pc:chgData name="Mike OConnell" userId="b7853501-b147-4c82-bf58-82a0037c7361" providerId="ADAL" clId="{7768D06B-5B8D-415C-A7B6-D8680CB0F594}" dt="2024-01-22T10:15:13.796" v="1" actId="20577"/>
      <pc:docMkLst>
        <pc:docMk/>
      </pc:docMkLst>
      <pc:sldChg chg="modSp mod">
        <pc:chgData name="Mike OConnell" userId="b7853501-b147-4c82-bf58-82a0037c7361" providerId="ADAL" clId="{7768D06B-5B8D-415C-A7B6-D8680CB0F594}" dt="2024-01-22T10:15:13.796" v="1" actId="20577"/>
        <pc:sldMkLst>
          <pc:docMk/>
          <pc:sldMk cId="603808879" sldId="279"/>
        </pc:sldMkLst>
        <pc:spChg chg="mod">
          <ac:chgData name="Mike OConnell" userId="b7853501-b147-4c82-bf58-82a0037c7361" providerId="ADAL" clId="{7768D06B-5B8D-415C-A7B6-D8680CB0F594}" dt="2024-01-22T10:15:13.796" v="1" actId="20577"/>
          <ac:spMkLst>
            <pc:docMk/>
            <pc:sldMk cId="603808879" sldId="279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y=3x - 4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Sheet1!$B$2:$J$2</c:f>
              <c:numCache>
                <c:formatCode>General</c:formatCode>
                <c:ptCount val="9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</c:numCache>
            </c:numRef>
          </c:xVal>
          <c:yVal>
            <c:numRef>
              <c:f>Sheet1!$B$3:$J$3</c:f>
              <c:numCache>
                <c:formatCode>General</c:formatCode>
                <c:ptCount val="9"/>
                <c:pt idx="0">
                  <c:v>-16</c:v>
                </c:pt>
                <c:pt idx="1">
                  <c:v>-13</c:v>
                </c:pt>
                <c:pt idx="2">
                  <c:v>-10</c:v>
                </c:pt>
                <c:pt idx="3">
                  <c:v>-7</c:v>
                </c:pt>
                <c:pt idx="4">
                  <c:v>-4</c:v>
                </c:pt>
                <c:pt idx="5">
                  <c:v>-1</c:v>
                </c:pt>
                <c:pt idx="6">
                  <c:v>2</c:v>
                </c:pt>
                <c:pt idx="7">
                  <c:v>5</c:v>
                </c:pt>
                <c:pt idx="8">
                  <c:v>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6C2-4C6B-9F75-976D67591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415488"/>
        <c:axId val="163421064"/>
      </c:scatterChart>
      <c:valAx>
        <c:axId val="163415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 axis</a:t>
                </a:r>
              </a:p>
            </c:rich>
          </c:tx>
          <c:layout>
            <c:manualLayout>
              <c:xMode val="edge"/>
              <c:yMode val="edge"/>
              <c:x val="0.87946522309711295"/>
              <c:y val="0.249050743657042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421064"/>
        <c:crosses val="autoZero"/>
        <c:crossBetween val="midCat"/>
      </c:valAx>
      <c:valAx>
        <c:axId val="163421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/>
                  <a:t>y axis</a:t>
                </a:r>
              </a:p>
              <a:p>
                <a:pPr>
                  <a:defRPr/>
                </a:pPr>
                <a:endParaRPr lang="en-IE"/>
              </a:p>
            </c:rich>
          </c:tx>
          <c:layout>
            <c:manualLayout>
              <c:xMode val="edge"/>
              <c:yMode val="edge"/>
              <c:x val="0.53055555555555556"/>
              <c:y val="6.177055993000874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415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Sheet1!$B$1:$H$1</c:f>
              <c:numCache>
                <c:formatCode>General</c:formatCode>
                <c:ptCount val="7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</c:numCache>
            </c:numRef>
          </c:xVal>
          <c:yVal>
            <c:numRef>
              <c:f>Sheet1!$B$2:$H$2</c:f>
              <c:numCache>
                <c:formatCode>General</c:formatCode>
                <c:ptCount val="7"/>
                <c:pt idx="0">
                  <c:v>9</c:v>
                </c:pt>
                <c:pt idx="1">
                  <c:v>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4</c:v>
                </c:pt>
                <c:pt idx="6">
                  <c:v>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144-4E29-BE19-0655B80449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510736"/>
        <c:axId val="158511064"/>
      </c:scatterChart>
      <c:valAx>
        <c:axId val="158510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 axis</a:t>
                </a:r>
              </a:p>
            </c:rich>
          </c:tx>
          <c:layout>
            <c:manualLayout>
              <c:xMode val="edge"/>
              <c:yMode val="edge"/>
              <c:x val="0.64375085557837097"/>
              <c:y val="0.876699323884747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511064"/>
        <c:crosses val="autoZero"/>
        <c:crossBetween val="midCat"/>
      </c:valAx>
      <c:valAx>
        <c:axId val="158511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 axis</a:t>
                </a:r>
              </a:p>
            </c:rich>
          </c:tx>
          <c:layout>
            <c:manualLayout>
              <c:xMode val="edge"/>
              <c:yMode val="edge"/>
              <c:x val="0.53388090349075978"/>
              <c:y val="4.661587827860132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510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rgbClr val="FF0000"/>
                </a:solidFill>
              </a:rPr>
              <a:t>y = -x</a:t>
            </a:r>
            <a:r>
              <a:rPr lang="en-US" sz="2000" baseline="30000" dirty="0">
                <a:solidFill>
                  <a:srgbClr val="FF0000"/>
                </a:solidFill>
              </a:rPr>
              <a:t>2</a:t>
            </a:r>
            <a:endParaRPr lang="en-US" sz="2000" dirty="0">
              <a:solidFill>
                <a:srgbClr val="FF0000"/>
              </a:solidFill>
            </a:endParaRPr>
          </a:p>
        </c:rich>
      </c:tx>
      <c:layout>
        <c:manualLayout>
          <c:xMode val="edge"/>
          <c:yMode val="edge"/>
          <c:x val="6.9778487833948327E-2"/>
          <c:y val="1.60183066361556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rgbClr val="FF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Sheet1!$B$1:$H$1</c:f>
              <c:numCache>
                <c:formatCode>General</c:formatCode>
                <c:ptCount val="7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</c:numCache>
            </c:numRef>
          </c:xVal>
          <c:yVal>
            <c:numRef>
              <c:f>Sheet1!$B$2:$H$2</c:f>
              <c:numCache>
                <c:formatCode>General</c:formatCode>
                <c:ptCount val="7"/>
                <c:pt idx="0">
                  <c:v>-9</c:v>
                </c:pt>
                <c:pt idx="1">
                  <c:v>-4</c:v>
                </c:pt>
                <c:pt idx="2">
                  <c:v>-1</c:v>
                </c:pt>
                <c:pt idx="3">
                  <c:v>0</c:v>
                </c:pt>
                <c:pt idx="4">
                  <c:v>-1</c:v>
                </c:pt>
                <c:pt idx="5">
                  <c:v>-4</c:v>
                </c:pt>
                <c:pt idx="6">
                  <c:v>-9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7B2-40D0-B4AF-B14384527B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510736"/>
        <c:axId val="158511064"/>
      </c:scatterChart>
      <c:valAx>
        <c:axId val="158510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x axis</a:t>
                </a:r>
              </a:p>
            </c:rich>
          </c:tx>
          <c:layout>
            <c:manualLayout>
              <c:xMode val="edge"/>
              <c:yMode val="edge"/>
              <c:x val="0.86551676933607113"/>
              <c:y val="0.116043848012099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511064"/>
        <c:crosses val="autoZero"/>
        <c:crossBetween val="midCat"/>
      </c:valAx>
      <c:valAx>
        <c:axId val="158511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y axis</a:t>
                </a:r>
              </a:p>
            </c:rich>
          </c:tx>
          <c:layout>
            <c:manualLayout>
              <c:xMode val="edge"/>
              <c:yMode val="edge"/>
              <c:x val="0.53388090349075978"/>
              <c:y val="0.38322778426822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510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/>
              <a:t>y = x</a:t>
            </a:r>
            <a:r>
              <a:rPr lang="en-IE" baseline="30000"/>
              <a:t>2</a:t>
            </a:r>
            <a:r>
              <a:rPr lang="en-IE" baseline="0"/>
              <a:t> + 5</a:t>
            </a:r>
            <a:endParaRPr lang="en-IE"/>
          </a:p>
        </c:rich>
      </c:tx>
      <c:layout>
        <c:manualLayout>
          <c:xMode val="edge"/>
          <c:yMode val="edge"/>
          <c:x val="0.29351808436676424"/>
          <c:y val="3.49726655573630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Sheet1!$B$1:$H$1</c:f>
              <c:numCache>
                <c:formatCode>General</c:formatCode>
                <c:ptCount val="7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</c:numCache>
            </c:numRef>
          </c:xVal>
          <c:yVal>
            <c:numRef>
              <c:f>Sheet1!$B$2:$H$2</c:f>
              <c:numCache>
                <c:formatCode>General</c:formatCode>
                <c:ptCount val="7"/>
                <c:pt idx="0">
                  <c:v>14</c:v>
                </c:pt>
                <c:pt idx="1">
                  <c:v>9</c:v>
                </c:pt>
                <c:pt idx="2">
                  <c:v>6</c:v>
                </c:pt>
                <c:pt idx="3">
                  <c:v>5</c:v>
                </c:pt>
                <c:pt idx="4">
                  <c:v>6</c:v>
                </c:pt>
                <c:pt idx="5">
                  <c:v>9</c:v>
                </c:pt>
                <c:pt idx="6">
                  <c:v>14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C17-4754-A3C5-3E4F55083C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510736"/>
        <c:axId val="158511064"/>
      </c:scatterChart>
      <c:valAx>
        <c:axId val="158510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 axis</a:t>
                </a:r>
              </a:p>
            </c:rich>
          </c:tx>
          <c:layout>
            <c:manualLayout>
              <c:xMode val="edge"/>
              <c:yMode val="edge"/>
              <c:x val="0.86156103144722651"/>
              <c:y val="0.748173353165304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511064"/>
        <c:crosses val="autoZero"/>
        <c:crossBetween val="midCat"/>
      </c:valAx>
      <c:valAx>
        <c:axId val="158511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 axis</a:t>
                </a:r>
              </a:p>
            </c:rich>
          </c:tx>
          <c:layout>
            <c:manualLayout>
              <c:xMode val="edge"/>
              <c:yMode val="edge"/>
              <c:x val="0.51410223366025154"/>
              <c:y val="0.117068108850745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510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y=2x+5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Sheet1!$C$2:$I$2</c:f>
              <c:numCache>
                <c:formatCode>General</c:formatCode>
                <c:ptCount val="7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</c:numCache>
            </c:numRef>
          </c:xVal>
          <c:yVal>
            <c:numRef>
              <c:f>Sheet1!$C$3:$I$3</c:f>
              <c:numCache>
                <c:formatCode>General</c:formatCode>
                <c:ptCount val="7"/>
                <c:pt idx="0">
                  <c:v>-1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9</c:v>
                </c:pt>
                <c:pt idx="6">
                  <c:v>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716-484C-B594-3BDE59AB66AF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y=3x2+2x-7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Sheet1!$C$2:$I$2</c:f>
              <c:numCache>
                <c:formatCode>General</c:formatCode>
                <c:ptCount val="7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</c:numCache>
            </c:numRef>
          </c:xVal>
          <c:yVal>
            <c:numRef>
              <c:f>Sheet1!$C$4:$I$4</c:f>
              <c:numCache>
                <c:formatCode>General</c:formatCode>
                <c:ptCount val="7"/>
                <c:pt idx="0">
                  <c:v>14</c:v>
                </c:pt>
                <c:pt idx="1">
                  <c:v>1</c:v>
                </c:pt>
                <c:pt idx="2">
                  <c:v>-6</c:v>
                </c:pt>
                <c:pt idx="3">
                  <c:v>-7</c:v>
                </c:pt>
                <c:pt idx="4">
                  <c:v>-2</c:v>
                </c:pt>
                <c:pt idx="5">
                  <c:v>9</c:v>
                </c:pt>
                <c:pt idx="6">
                  <c:v>26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716-484C-B594-3BDE59AB66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775416"/>
        <c:axId val="176776400"/>
      </c:scatterChart>
      <c:valAx>
        <c:axId val="176775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76400"/>
        <c:crosses val="autoZero"/>
        <c:crossBetween val="midCat"/>
      </c:valAx>
      <c:valAx>
        <c:axId val="17677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754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/>
              <a:t>y = e</a:t>
            </a:r>
            <a:r>
              <a:rPr lang="en-IE" baseline="30000"/>
              <a:t>x</a:t>
            </a:r>
            <a:endParaRPr lang="en-IE"/>
          </a:p>
        </c:rich>
      </c:tx>
      <c:layout>
        <c:manualLayout>
          <c:xMode val="edge"/>
          <c:yMode val="edge"/>
          <c:x val="0.29351808436676424"/>
          <c:y val="3.49726655573630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Sheet1!$C$1:$I$1</c:f>
              <c:numCache>
                <c:formatCode>General</c:formatCode>
                <c:ptCount val="7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</c:numCache>
            </c:numRef>
          </c:xVal>
          <c:yVal>
            <c:numRef>
              <c:f>Sheet1!$C$2:$I$2</c:f>
              <c:numCache>
                <c:formatCode>General</c:formatCode>
                <c:ptCount val="7"/>
                <c:pt idx="0">
                  <c:v>4.9787068367863944E-2</c:v>
                </c:pt>
                <c:pt idx="1">
                  <c:v>0.1353352832366127</c:v>
                </c:pt>
                <c:pt idx="2">
                  <c:v>0.36787944117144233</c:v>
                </c:pt>
                <c:pt idx="3">
                  <c:v>1</c:v>
                </c:pt>
                <c:pt idx="4">
                  <c:v>2.7182818284590451</c:v>
                </c:pt>
                <c:pt idx="5">
                  <c:v>7.3890560989306504</c:v>
                </c:pt>
                <c:pt idx="6">
                  <c:v>20.085536923187668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A3F-4363-9CE3-F22CAC8CB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510736"/>
        <c:axId val="158511064"/>
      </c:scatterChart>
      <c:valAx>
        <c:axId val="158510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 axis</a:t>
                </a:r>
              </a:p>
            </c:rich>
          </c:tx>
          <c:layout>
            <c:manualLayout>
              <c:xMode val="edge"/>
              <c:yMode val="edge"/>
              <c:x val="0.86551676933607113"/>
              <c:y val="0.736808661655294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511064"/>
        <c:crosses val="autoZero"/>
        <c:crossBetween val="midCat"/>
      </c:valAx>
      <c:valAx>
        <c:axId val="158511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 axis</a:t>
                </a:r>
              </a:p>
            </c:rich>
          </c:tx>
          <c:layout>
            <c:manualLayout>
              <c:xMode val="edge"/>
              <c:yMode val="edge"/>
              <c:x val="0.52840520191649554"/>
              <c:y val="0.142790708561349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510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826334208223973E-2"/>
          <c:y val="7.407407407407407E-2"/>
          <c:w val="0.9223958880139983"/>
          <c:h val="0.841674686497521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Sheet1!$A$19</c:f>
              <c:strCache>
                <c:ptCount val="1"/>
                <c:pt idx="0">
                  <c:v>e-x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Sheet1!$B$18:$J$18</c:f>
              <c:numCache>
                <c:formatCode>General</c:formatCode>
                <c:ptCount val="9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</c:numCache>
            </c:numRef>
          </c:xVal>
          <c:yVal>
            <c:numRef>
              <c:f>Sheet1!$B$19:$J$19</c:f>
              <c:numCache>
                <c:formatCode>General</c:formatCode>
                <c:ptCount val="9"/>
                <c:pt idx="0">
                  <c:v>54.597999999999999</c:v>
                </c:pt>
                <c:pt idx="1">
                  <c:v>20.085999999999999</c:v>
                </c:pt>
                <c:pt idx="2">
                  <c:v>7.3890000000000002</c:v>
                </c:pt>
                <c:pt idx="3">
                  <c:v>2.718</c:v>
                </c:pt>
                <c:pt idx="4">
                  <c:v>1</c:v>
                </c:pt>
                <c:pt idx="5">
                  <c:v>0.36799999999999999</c:v>
                </c:pt>
                <c:pt idx="6">
                  <c:v>0.13500000000000001</c:v>
                </c:pt>
                <c:pt idx="7">
                  <c:v>0.05</c:v>
                </c:pt>
                <c:pt idx="8">
                  <c:v>1.7999999999999999E-2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B0F-4358-954F-DE5B83545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6715936"/>
        <c:axId val="146710360"/>
      </c:scatterChart>
      <c:valAx>
        <c:axId val="146715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10360"/>
        <c:crosses val="autoZero"/>
        <c:crossBetween val="midCat"/>
      </c:valAx>
      <c:valAx>
        <c:axId val="14671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159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0.53772</cdr:x>
      <cdr:y>0.46055</cdr:y>
    </cdr:from>
    <cdr:to>
      <cdr:x>0.6383</cdr:x>
      <cdr:y>0.52294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DC43CACC-2239-9E87-60D8-AE25E5B13DCE}"/>
            </a:ext>
          </a:extLst>
        </cdr:cNvPr>
        <cdr:cNvCxnSpPr/>
      </cdr:nvCxnSpPr>
      <cdr:spPr>
        <a:xfrm xmlns:a="http://schemas.openxmlformats.org/drawingml/2006/main" flipH="1" flipV="1">
          <a:off x="3631474" y="1639388"/>
          <a:ext cx="679268" cy="222068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0.26315</cdr:x>
      <cdr:y>0.66916</cdr:y>
    </cdr:from>
    <cdr:to>
      <cdr:x>0.50166</cdr:x>
      <cdr:y>0.67372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F4162910-ABAE-EFE9-48EE-F55365E4162A}"/>
            </a:ext>
          </a:extLst>
        </cdr:cNvPr>
        <cdr:cNvCxnSpPr/>
      </cdr:nvCxnSpPr>
      <cdr:spPr>
        <a:xfrm xmlns:a="http://schemas.openxmlformats.org/drawingml/2006/main" flipV="1">
          <a:off x="2075361" y="3827417"/>
          <a:ext cx="1881052" cy="26126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2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0.26315</cdr:x>
      <cdr:y>0.67144</cdr:y>
    </cdr:from>
    <cdr:to>
      <cdr:x>0.2648</cdr:x>
      <cdr:y>0.69428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A2025EB0-113E-3CE1-0282-6FAABDBB0162}"/>
            </a:ext>
          </a:extLst>
        </cdr:cNvPr>
        <cdr:cNvCxnSpPr/>
      </cdr:nvCxnSpPr>
      <cdr:spPr>
        <a:xfrm xmlns:a="http://schemas.openxmlformats.org/drawingml/2006/main">
          <a:off x="2075361" y="3840480"/>
          <a:ext cx="13063" cy="130629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2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0.50166</cdr:x>
      <cdr:y>0.4933</cdr:y>
    </cdr:from>
    <cdr:to>
      <cdr:x>0.73913</cdr:x>
      <cdr:y>0.49559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1AC0BB02-5714-5F6D-5B17-CF3A136B8CBF}"/>
            </a:ext>
          </a:extLst>
        </cdr:cNvPr>
        <cdr:cNvCxnSpPr/>
      </cdr:nvCxnSpPr>
      <cdr:spPr>
        <a:xfrm xmlns:a="http://schemas.openxmlformats.org/drawingml/2006/main" flipH="1">
          <a:off x="3956413" y="2821577"/>
          <a:ext cx="1872887" cy="13063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2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0.73913</cdr:x>
      <cdr:y>0.4933</cdr:y>
    </cdr:from>
    <cdr:to>
      <cdr:x>0.73913</cdr:x>
      <cdr:y>0.69885</cdr:y>
    </cdr:to>
    <cdr:cxnSp macro="">
      <cdr:nvCxnSpPr>
        <cdr:cNvPr id="9" name="Straight Connector 8">
          <a:extLst xmlns:a="http://schemas.openxmlformats.org/drawingml/2006/main">
            <a:ext uri="{FF2B5EF4-FFF2-40B4-BE49-F238E27FC236}">
              <a16:creationId xmlns:a16="http://schemas.microsoft.com/office/drawing/2014/main" id="{3702C621-A4EF-E016-8780-D35C09D8FB83}"/>
            </a:ext>
          </a:extLst>
        </cdr:cNvPr>
        <cdr:cNvCxnSpPr/>
      </cdr:nvCxnSpPr>
      <cdr:spPr>
        <a:xfrm xmlns:a="http://schemas.openxmlformats.org/drawingml/2006/main">
          <a:off x="5829300" y="2821577"/>
          <a:ext cx="0" cy="1175657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2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006BC-F8A1-43E4-8527-766751B5348A}" type="datetimeFigureOut">
              <a:rPr lang="en-IE" smtClean="0"/>
              <a:t>22/01/2024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FF053-2F46-4878-9C90-BC1495EE239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177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60E1-057E-47A0-9AAE-1AA20EF650B6}" type="datetime1">
              <a:rPr lang="en-IE" smtClean="0"/>
              <a:t>22/01/2024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095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7CCF-8E9A-46D6-A0DB-A49C97E0542F}" type="datetime1">
              <a:rPr lang="en-IE" smtClean="0"/>
              <a:t>22/01/2024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976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5560-6B80-4CA8-A798-0ECBC413D03D}" type="datetime1">
              <a:rPr lang="en-IE" smtClean="0"/>
              <a:t>22/01/2024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507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6511-82F8-41F6-B3C7-B794B7113D1E}" type="datetime1">
              <a:rPr lang="en-IE" smtClean="0"/>
              <a:t>22/01/2024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972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A88E-31E2-48A0-B1A0-CF495C8EA59F}" type="datetime1">
              <a:rPr lang="en-IE" smtClean="0"/>
              <a:t>22/01/2024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227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6401-8556-4CF9-B4C0-238E402FA45F}" type="datetime1">
              <a:rPr lang="en-IE" smtClean="0"/>
              <a:t>22/01/2024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97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C4ED-DDF3-4923-8B95-5D0DBACD7C44}" type="datetime1">
              <a:rPr lang="en-IE" smtClean="0"/>
              <a:t>22/01/2024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075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9A62-29CC-4A31-9D10-A82FE3AD06BB}" type="datetime1">
              <a:rPr lang="en-IE" smtClean="0"/>
              <a:t>22/01/2024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472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2527-D922-41BC-9046-F281AA49FF00}" type="datetime1">
              <a:rPr lang="en-IE" smtClean="0"/>
              <a:t>22/01/2024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088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9473-24E5-42EC-B686-46B36C618362}" type="datetime1">
              <a:rPr lang="en-IE" smtClean="0"/>
              <a:t>22/01/2024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821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5752-90A9-43FF-B076-45021A973B4F}" type="datetime1">
              <a:rPr lang="en-IE" smtClean="0"/>
              <a:t>22/01/2024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3053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3CF68-56AE-40E0-8F3E-7385185E025D}" type="datetime1">
              <a:rPr lang="en-IE" smtClean="0"/>
              <a:t>22/01/2024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Mathematical Methods -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EB887-2224-45F7-80E4-AC7C1CEA40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17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Functions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9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35577"/>
            <a:ext cx="7886700" cy="5641386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f(0) = 2(0) = 0</a:t>
            </a:r>
          </a:p>
          <a:p>
            <a:pPr marL="0" indent="0">
              <a:buNone/>
            </a:pPr>
            <a:r>
              <a:rPr lang="en-IE" dirty="0"/>
              <a:t>f(1) = 2(1) = 2</a:t>
            </a:r>
          </a:p>
          <a:p>
            <a:pPr marL="0" indent="0">
              <a:buNone/>
            </a:pPr>
            <a:r>
              <a:rPr lang="en-IE" dirty="0"/>
              <a:t>f(3) = 2(3) = 6</a:t>
            </a:r>
          </a:p>
          <a:p>
            <a:pPr marL="0" indent="0">
              <a:buNone/>
            </a:pPr>
            <a:r>
              <a:rPr lang="en-IE" dirty="0"/>
              <a:t>f(4) = 4(4) – 3 = 16 – 3 = 13</a:t>
            </a:r>
          </a:p>
          <a:p>
            <a:pPr marL="0" indent="0">
              <a:buNone/>
            </a:pPr>
            <a:r>
              <a:rPr lang="en-IE" dirty="0"/>
              <a:t>f(6) = 4(6) – 3 = 24 -3 = 21</a:t>
            </a:r>
          </a:p>
          <a:p>
            <a:pPr marL="0" indent="0">
              <a:buNone/>
            </a:pPr>
            <a:r>
              <a:rPr lang="en-IE" dirty="0"/>
              <a:t>f(7) = 8</a:t>
            </a:r>
          </a:p>
          <a:p>
            <a:pPr marL="0" indent="0">
              <a:buNone/>
            </a:pPr>
            <a:r>
              <a:rPr lang="en-IE" dirty="0"/>
              <a:t>f(9) = 8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f(-2) is undefined…we can’t work it out.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0486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7468"/>
          </a:xfrm>
        </p:spPr>
        <p:txBody>
          <a:bodyPr/>
          <a:lstStyle/>
          <a:p>
            <a:r>
              <a:rPr lang="en-IE" b="1" dirty="0"/>
              <a:t>Try this 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32411"/>
                <a:ext cx="7886700" cy="484455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f(x)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I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I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/>
                  <a:t>   when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E" i="1" dirty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I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≤0</m:t>
                          </m:r>
                        </m:e>
                      </m:mr>
                      <m:m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 &lt;4</m:t>
                          </m:r>
                        </m:e>
                      </m:mr>
                      <m:mr>
                        <m:e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 ≥4</m:t>
                          </m:r>
                        </m:e>
                      </m:mr>
                    </m:m>
                  </m:oMath>
                </a14:m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r>
                  <a:rPr lang="en-IE"/>
                  <a:t>Evaluate f(-6), f(-4), f(-1), f(0), f(2), f(4) and f(5)</a:t>
                </a: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32411"/>
                <a:ext cx="7886700" cy="4844552"/>
              </a:xfrm>
              <a:blipFill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4984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8190"/>
            <a:ext cx="7886700" cy="849720"/>
          </a:xfrm>
        </p:spPr>
        <p:txBody>
          <a:bodyPr/>
          <a:lstStyle/>
          <a:p>
            <a:r>
              <a:rPr lang="en-IE" b="1" dirty="0"/>
              <a:t>Composite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5474"/>
            <a:ext cx="7886700" cy="483148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Sometimes we apply a function to an input value and then apply another function to the output. </a:t>
            </a:r>
          </a:p>
          <a:p>
            <a:pPr marL="0" indent="0">
              <a:buNone/>
            </a:pPr>
            <a:r>
              <a:rPr lang="en-GB" dirty="0"/>
              <a:t>For example, if the function </a:t>
            </a:r>
            <a:r>
              <a:rPr lang="en-GB" b="1" i="1" dirty="0"/>
              <a:t>f</a:t>
            </a:r>
            <a:r>
              <a:rPr lang="en-GB" dirty="0"/>
              <a:t>  squares the input and the function </a:t>
            </a:r>
            <a:r>
              <a:rPr lang="en-GB" b="1" i="1" dirty="0"/>
              <a:t>g</a:t>
            </a:r>
            <a:r>
              <a:rPr lang="en-GB" dirty="0"/>
              <a:t> multiplies the input by 4 and adds 6 to the result we would have </a:t>
            </a:r>
          </a:p>
          <a:p>
            <a:pPr marL="0" indent="0">
              <a:buNone/>
            </a:pPr>
            <a:r>
              <a:rPr lang="en-GB" dirty="0"/>
              <a:t> 	</a:t>
            </a:r>
            <a:r>
              <a:rPr lang="en-GB" dirty="0">
                <a:solidFill>
                  <a:srgbClr val="FF0000"/>
                </a:solidFill>
              </a:rPr>
              <a:t>f(x) = x</a:t>
            </a:r>
            <a:r>
              <a:rPr lang="en-GB" baseline="30000" dirty="0">
                <a:solidFill>
                  <a:srgbClr val="FF0000"/>
                </a:solidFill>
              </a:rPr>
              <a:t>2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g(x) = 4x +6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f(g(x)) is described as </a:t>
            </a:r>
            <a:r>
              <a:rPr lang="en-IE" i="1" dirty="0">
                <a:solidFill>
                  <a:srgbClr val="FF0000"/>
                </a:solidFill>
              </a:rPr>
              <a:t>f after g of x </a:t>
            </a:r>
          </a:p>
          <a:p>
            <a:pPr marL="0" indent="0">
              <a:buNone/>
            </a:pPr>
            <a:r>
              <a:rPr lang="en-IE" dirty="0">
                <a:ea typeface="Cambria Math" panose="02040503050406030204" pitchFamily="18" charset="0"/>
              </a:rPr>
              <a:t>Evaluate f(g(2)) and f(g(4)). What about g(f(2))?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1359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78823"/>
            <a:ext cx="7886700" cy="57981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dirty="0">
                <a:ea typeface="Cambria Math" panose="02040503050406030204" pitchFamily="18" charset="0"/>
              </a:rPr>
              <a:t>Evaluate f(g(2)) and f(g(4)). What about g(f(2))?</a:t>
            </a:r>
          </a:p>
          <a:p>
            <a:pPr marL="0" indent="0">
              <a:buNone/>
            </a:pPr>
            <a:r>
              <a:rPr lang="en-IE" dirty="0">
                <a:ea typeface="Cambria Math" panose="02040503050406030204" pitchFamily="18" charset="0"/>
              </a:rPr>
              <a:t>To solve f(g(2)), first find g(2) and then find f of your answer.</a:t>
            </a:r>
          </a:p>
          <a:p>
            <a:pPr marL="0" indent="0">
              <a:buNone/>
            </a:pPr>
            <a:r>
              <a:rPr lang="en-IE" dirty="0">
                <a:ea typeface="Cambria Math" panose="02040503050406030204" pitchFamily="18" charset="0"/>
              </a:rPr>
              <a:t> 	 	</a:t>
            </a:r>
            <a:r>
              <a:rPr lang="en-GB" dirty="0"/>
              <a:t>f(x) = x</a:t>
            </a:r>
            <a:r>
              <a:rPr lang="en-GB" baseline="30000" dirty="0"/>
              <a:t>2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	g(x) = 4x + 6</a:t>
            </a:r>
          </a:p>
          <a:p>
            <a:pPr marL="0" indent="0">
              <a:buNone/>
            </a:pPr>
            <a:r>
              <a:rPr lang="en-IE" dirty="0">
                <a:ea typeface="Cambria Math" panose="02040503050406030204" pitchFamily="18" charset="0"/>
              </a:rPr>
              <a:t>  So g(2) = 4(2) + 6 = 14</a:t>
            </a:r>
          </a:p>
          <a:p>
            <a:pPr marL="0" indent="0">
              <a:buNone/>
            </a:pPr>
            <a:r>
              <a:rPr lang="en-IE" dirty="0">
                <a:ea typeface="Cambria Math" panose="02040503050406030204" pitchFamily="18" charset="0"/>
              </a:rPr>
              <a:t>	and f(</a:t>
            </a:r>
            <a:r>
              <a:rPr lang="en-IE" dirty="0">
                <a:solidFill>
                  <a:srgbClr val="FF0000"/>
                </a:solidFill>
                <a:ea typeface="Cambria Math" panose="02040503050406030204" pitchFamily="18" charset="0"/>
              </a:rPr>
              <a:t>g(2)</a:t>
            </a:r>
            <a:r>
              <a:rPr lang="en-IE" dirty="0">
                <a:ea typeface="Cambria Math" panose="02040503050406030204" pitchFamily="18" charset="0"/>
              </a:rPr>
              <a:t>)</a:t>
            </a:r>
            <a:r>
              <a:rPr lang="en-IE" dirty="0">
                <a:solidFill>
                  <a:srgbClr val="FF0000"/>
                </a:solidFill>
                <a:ea typeface="Cambria Math" panose="02040503050406030204" pitchFamily="18" charset="0"/>
              </a:rPr>
              <a:t> </a:t>
            </a:r>
            <a:r>
              <a:rPr lang="en-IE" dirty="0">
                <a:ea typeface="Cambria Math" panose="02040503050406030204" pitchFamily="18" charset="0"/>
              </a:rPr>
              <a:t>= f(</a:t>
            </a:r>
            <a:r>
              <a:rPr lang="en-IE" dirty="0">
                <a:solidFill>
                  <a:srgbClr val="FF0000"/>
                </a:solidFill>
                <a:ea typeface="Cambria Math" panose="02040503050406030204" pitchFamily="18" charset="0"/>
              </a:rPr>
              <a:t>14</a:t>
            </a:r>
            <a:r>
              <a:rPr lang="en-IE" dirty="0">
                <a:ea typeface="Cambria Math" panose="02040503050406030204" pitchFamily="18" charset="0"/>
              </a:rPr>
              <a:t>) = (14)</a:t>
            </a:r>
            <a:r>
              <a:rPr lang="en-IE" baseline="30000" dirty="0">
                <a:ea typeface="Cambria Math" panose="02040503050406030204" pitchFamily="18" charset="0"/>
              </a:rPr>
              <a:t>2</a:t>
            </a:r>
            <a:r>
              <a:rPr lang="en-IE" dirty="0">
                <a:ea typeface="Cambria Math" panose="02040503050406030204" pitchFamily="18" charset="0"/>
              </a:rPr>
              <a:t> = 196.</a:t>
            </a:r>
          </a:p>
          <a:p>
            <a:pPr marL="0" indent="0">
              <a:buNone/>
            </a:pPr>
            <a:r>
              <a:rPr lang="en-IE" dirty="0"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r>
              <a:rPr lang="en-IE" dirty="0">
                <a:ea typeface="Cambria Math" panose="02040503050406030204" pitchFamily="18" charset="0"/>
              </a:rPr>
              <a:t>Solve f(g(4)) ……..first find g(4) and then find f of your answer.</a:t>
            </a:r>
          </a:p>
          <a:p>
            <a:pPr marL="0" indent="0">
              <a:buNone/>
            </a:pPr>
            <a:r>
              <a:rPr lang="en-IE" dirty="0">
                <a:ea typeface="Cambria Math" panose="02040503050406030204" pitchFamily="18" charset="0"/>
              </a:rPr>
              <a:t>g(4) = 4(4) + 6 = 16 + 6 = 22</a:t>
            </a:r>
          </a:p>
          <a:p>
            <a:pPr marL="0" indent="0">
              <a:buNone/>
            </a:pPr>
            <a:r>
              <a:rPr lang="en-IE" dirty="0">
                <a:ea typeface="Cambria Math" panose="02040503050406030204" pitchFamily="18" charset="0"/>
              </a:rPr>
              <a:t>	and f(g(4)) = f(22) = (22)</a:t>
            </a:r>
            <a:r>
              <a:rPr lang="en-IE" baseline="30000" dirty="0">
                <a:ea typeface="Cambria Math" panose="02040503050406030204" pitchFamily="18" charset="0"/>
              </a:rPr>
              <a:t>2</a:t>
            </a:r>
            <a:r>
              <a:rPr lang="en-IE" dirty="0">
                <a:ea typeface="Cambria Math" panose="02040503050406030204" pitchFamily="18" charset="0"/>
              </a:rPr>
              <a:t> = 484.</a:t>
            </a:r>
            <a:endParaRPr lang="en-IE" baseline="30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255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87829"/>
            <a:ext cx="7886700" cy="5628323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Solve g(f(2))…….first find f(2) and then find g of your answer.</a:t>
            </a:r>
          </a:p>
          <a:p>
            <a:pPr marL="0" indent="0">
              <a:buNone/>
            </a:pPr>
            <a:r>
              <a:rPr lang="en-IE" dirty="0"/>
              <a:t>So f(2) = (2)</a:t>
            </a:r>
            <a:r>
              <a:rPr lang="en-IE" baseline="30000" dirty="0"/>
              <a:t>2</a:t>
            </a:r>
            <a:r>
              <a:rPr lang="en-IE" dirty="0"/>
              <a:t> = 4</a:t>
            </a:r>
          </a:p>
          <a:p>
            <a:pPr marL="0" indent="0">
              <a:buNone/>
            </a:pPr>
            <a:r>
              <a:rPr lang="en-IE" dirty="0"/>
              <a:t>	and g(f(2)) = g(4) = 4(4) + 6 = 16 + 6 = 22</a:t>
            </a:r>
          </a:p>
          <a:p>
            <a:pPr marL="0" indent="0">
              <a:buNone/>
            </a:pPr>
            <a:r>
              <a:rPr lang="en-IE" dirty="0"/>
              <a:t>Try finding g(f(x)) first and then g(f(2)).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Another example:</a:t>
            </a:r>
          </a:p>
          <a:p>
            <a:pPr marL="0" indent="0">
              <a:buNone/>
            </a:pPr>
            <a:r>
              <a:rPr lang="en-IE" dirty="0"/>
              <a:t>Given f(x) = 2x + 3 and g(x) = x</a:t>
            </a:r>
            <a:r>
              <a:rPr lang="en-IE" baseline="30000" dirty="0"/>
              <a:t>2</a:t>
            </a:r>
            <a:r>
              <a:rPr lang="en-IE" dirty="0"/>
              <a:t> + 1 evaluate the following:</a:t>
            </a:r>
          </a:p>
          <a:p>
            <a:pPr marL="0" indent="0">
              <a:buNone/>
            </a:pPr>
            <a:r>
              <a:rPr lang="en-IE" dirty="0"/>
              <a:t> f(g(x)), f(g(3)), f(g(-2), g(f(3)) and g(f(0))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9586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1160"/>
          </a:xfrm>
        </p:spPr>
        <p:txBody>
          <a:bodyPr/>
          <a:lstStyle/>
          <a:p>
            <a:r>
              <a:rPr lang="en-IE" b="1" dirty="0"/>
              <a:t>Inverse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06287"/>
                <a:ext cx="7886700" cy="48706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E" dirty="0"/>
                  <a:t>In mathematics, an inverse function is a function that "reverses" another function. </a:t>
                </a:r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For example if f(x) = 2x + 7 then the inverse function is f</a:t>
                </a:r>
                <a:r>
                  <a:rPr lang="en-IE" baseline="30000" dirty="0"/>
                  <a:t>-1</a:t>
                </a:r>
                <a:r>
                  <a:rPr lang="en-IE" dirty="0"/>
                  <a:t>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 −7</m:t>
                        </m:r>
                      </m:num>
                      <m:den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If f(3) = 2(3) + 7 = 6 + 7 = 13, then the f</a:t>
                </a:r>
                <a:r>
                  <a:rPr lang="en-IE" baseline="30000" dirty="0"/>
                  <a:t>-1</a:t>
                </a:r>
                <a:r>
                  <a:rPr lang="en-IE" dirty="0"/>
                  <a:t>(13) should give 3.</a:t>
                </a:r>
              </a:p>
              <a:p>
                <a:pPr marL="0" indent="0">
                  <a:buNone/>
                </a:pPr>
                <a:r>
                  <a:rPr lang="en-IE" dirty="0"/>
                  <a:t>f</a:t>
                </a:r>
                <a:r>
                  <a:rPr lang="en-IE" baseline="30000" dirty="0"/>
                  <a:t>-1</a:t>
                </a:r>
                <a:r>
                  <a:rPr lang="en-IE" dirty="0"/>
                  <a:t>(13)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(13)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 −7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E" dirty="0"/>
                  <a:t> = 3.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06287"/>
                <a:ext cx="7886700" cy="4870676"/>
              </a:xfrm>
              <a:blipFill>
                <a:blip r:embed="rId2"/>
                <a:stretch>
                  <a:fillRect l="-1546" t="-2003" r="-224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4186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7468"/>
          </a:xfrm>
        </p:spPr>
        <p:txBody>
          <a:bodyPr/>
          <a:lstStyle/>
          <a:p>
            <a:r>
              <a:rPr lang="en-IE" b="1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9349"/>
            <a:ext cx="7886700" cy="4857614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Given f(x) = 3x – 5 and g(x) = x</a:t>
            </a:r>
            <a:r>
              <a:rPr lang="en-IE" baseline="30000" dirty="0"/>
              <a:t>2</a:t>
            </a:r>
            <a:r>
              <a:rPr lang="en-IE" dirty="0"/>
              <a:t> + 5 find</a:t>
            </a:r>
          </a:p>
          <a:p>
            <a:pPr marL="0" indent="0">
              <a:buNone/>
            </a:pPr>
            <a:r>
              <a:rPr lang="en-IE" dirty="0"/>
              <a:t>	(</a:t>
            </a:r>
            <a:r>
              <a:rPr lang="en-IE" dirty="0" err="1"/>
              <a:t>i</a:t>
            </a:r>
            <a:r>
              <a:rPr lang="en-IE" dirty="0"/>
              <a:t>) f(4)</a:t>
            </a:r>
          </a:p>
          <a:p>
            <a:pPr marL="0" indent="0">
              <a:buNone/>
            </a:pPr>
            <a:r>
              <a:rPr lang="en-IE" dirty="0"/>
              <a:t>	(ii) g(3)</a:t>
            </a:r>
          </a:p>
          <a:p>
            <a:pPr marL="0" indent="0">
              <a:buNone/>
            </a:pPr>
            <a:r>
              <a:rPr lang="en-IE" dirty="0"/>
              <a:t>	(iii) f(g(2))</a:t>
            </a:r>
          </a:p>
          <a:p>
            <a:pPr marL="0" indent="0">
              <a:buNone/>
            </a:pPr>
            <a:r>
              <a:rPr lang="en-IE" dirty="0"/>
              <a:t>	(iv) f</a:t>
            </a:r>
            <a:r>
              <a:rPr lang="en-IE" baseline="30000" dirty="0"/>
              <a:t>-1</a:t>
            </a:r>
            <a:r>
              <a:rPr lang="en-IE" dirty="0"/>
              <a:t>(x)</a:t>
            </a:r>
          </a:p>
          <a:p>
            <a:pPr marL="0" indent="0">
              <a:buNone/>
            </a:pPr>
            <a:r>
              <a:rPr lang="en-IE" dirty="0"/>
              <a:t>	(v) f</a:t>
            </a:r>
            <a:r>
              <a:rPr lang="en-IE" baseline="30000" dirty="0"/>
              <a:t>-1</a:t>
            </a:r>
            <a:r>
              <a:rPr lang="en-IE" dirty="0"/>
              <a:t>(7)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6957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7468"/>
          </a:xfrm>
        </p:spPr>
        <p:txBody>
          <a:bodyPr/>
          <a:lstStyle/>
          <a:p>
            <a:r>
              <a:rPr lang="en-IE" b="1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19349"/>
                <a:ext cx="7886700" cy="48576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E" dirty="0"/>
                  <a:t>Given f(x) = 3x – 5 and g(x) = x</a:t>
                </a:r>
                <a:r>
                  <a:rPr lang="en-IE" baseline="30000" dirty="0"/>
                  <a:t>2</a:t>
                </a:r>
                <a:r>
                  <a:rPr lang="en-IE" dirty="0"/>
                  <a:t> + 5 find</a:t>
                </a:r>
              </a:p>
              <a:p>
                <a:pPr marL="0" indent="0">
                  <a:buNone/>
                </a:pPr>
                <a:r>
                  <a:rPr lang="en-IE" dirty="0"/>
                  <a:t>	(</a:t>
                </a:r>
                <a:r>
                  <a:rPr lang="en-IE" dirty="0" err="1"/>
                  <a:t>i</a:t>
                </a:r>
                <a:r>
                  <a:rPr lang="en-IE" dirty="0"/>
                  <a:t>) f(4) = 3(4) – 5 = 12 – 5 = 7</a:t>
                </a:r>
              </a:p>
              <a:p>
                <a:pPr marL="0" indent="0">
                  <a:buNone/>
                </a:pPr>
                <a:r>
                  <a:rPr lang="en-IE" dirty="0"/>
                  <a:t>	(ii) g(3) = (3)</a:t>
                </a:r>
                <a:r>
                  <a:rPr lang="en-IE" baseline="30000" dirty="0"/>
                  <a:t>2</a:t>
                </a:r>
                <a:r>
                  <a:rPr lang="en-IE" dirty="0"/>
                  <a:t> + 5 = 9 + 5 = 14</a:t>
                </a:r>
              </a:p>
              <a:p>
                <a:pPr marL="0" indent="0">
                  <a:buNone/>
                </a:pPr>
                <a:r>
                  <a:rPr lang="en-IE" dirty="0"/>
                  <a:t>	(iii) f(g(2)) …….firstly find g(2) = (2)</a:t>
                </a:r>
                <a:r>
                  <a:rPr lang="en-IE" baseline="30000" dirty="0"/>
                  <a:t>2</a:t>
                </a:r>
                <a:r>
                  <a:rPr lang="en-IE" dirty="0"/>
                  <a:t> + 5 = 9</a:t>
                </a:r>
              </a:p>
              <a:p>
                <a:pPr marL="0" indent="0">
                  <a:buNone/>
                </a:pPr>
                <a:r>
                  <a:rPr lang="en-IE" dirty="0"/>
                  <a:t>	       f(g(2)) = f(9) = 3(9) – 5 = 27 – 5 = 22</a:t>
                </a:r>
              </a:p>
              <a:p>
                <a:pPr marL="0" indent="0">
                  <a:buNone/>
                </a:pPr>
                <a:r>
                  <a:rPr lang="en-IE" dirty="0"/>
                  <a:t>	(iv) f</a:t>
                </a:r>
                <a:r>
                  <a:rPr lang="en-IE" baseline="30000" dirty="0"/>
                  <a:t>-1</a:t>
                </a:r>
                <a:r>
                  <a:rPr lang="en-IE" dirty="0"/>
                  <a:t>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num>
                      <m:den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	</a:t>
                </a:r>
              </a:p>
              <a:p>
                <a:pPr marL="0" indent="0">
                  <a:buNone/>
                </a:pPr>
                <a:r>
                  <a:rPr lang="en-IE" dirty="0"/>
                  <a:t>	(v) f</a:t>
                </a:r>
                <a:r>
                  <a:rPr lang="en-IE" baseline="30000" dirty="0"/>
                  <a:t>-1</a:t>
                </a:r>
                <a:r>
                  <a:rPr lang="en-IE" dirty="0"/>
                  <a:t>(7)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+5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E" dirty="0"/>
                  <a:t> = 4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19349"/>
                <a:ext cx="7886700" cy="4857614"/>
              </a:xfrm>
              <a:blipFill>
                <a:blip r:embed="rId2"/>
                <a:stretch>
                  <a:fillRect l="-1546" t="-200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826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Linear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A linear equation has the form </a:t>
            </a:r>
          </a:p>
          <a:p>
            <a:pPr marL="0" indent="0">
              <a:buNone/>
            </a:pPr>
            <a:r>
              <a:rPr lang="en-IE" dirty="0"/>
              <a:t> 	y = mx + c</a:t>
            </a:r>
          </a:p>
          <a:p>
            <a:pPr marL="0" indent="0">
              <a:buNone/>
            </a:pPr>
            <a:r>
              <a:rPr lang="en-IE" dirty="0"/>
              <a:t>where m and c are constants.</a:t>
            </a:r>
          </a:p>
          <a:p>
            <a:pPr marL="0" indent="0">
              <a:buNone/>
            </a:pPr>
            <a:r>
              <a:rPr lang="en-IE" dirty="0"/>
              <a:t>When the equation is in the form y = mx + c, then m, the coefficient of x, represents the slope of the line and the constant c represents the y intercept </a:t>
            </a:r>
            <a:r>
              <a:rPr lang="en-IE" dirty="0" err="1"/>
              <a:t>ie</a:t>
            </a:r>
            <a:r>
              <a:rPr lang="en-IE" dirty="0"/>
              <a:t>. where the line cuts the y axis.</a:t>
            </a:r>
          </a:p>
          <a:p>
            <a:pPr marL="0" indent="0">
              <a:buNone/>
            </a:pPr>
            <a:r>
              <a:rPr lang="en-IE" dirty="0"/>
              <a:t> y = 2x + 7 is an example of a linear function where the slope of the line is 2 and the y-intercept is 7.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7939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760"/>
            <a:ext cx="7886700" cy="5811203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The graph of y = 3x – 4 is shown below.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11254"/>
              </p:ext>
            </p:extLst>
          </p:nvPr>
        </p:nvGraphicFramePr>
        <p:xfrm>
          <a:off x="792480" y="1093720"/>
          <a:ext cx="7722870" cy="1192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1006">
                  <a:extLst>
                    <a:ext uri="{9D8B030D-6E8A-4147-A177-3AD203B41FA5}">
                      <a16:colId xmlns:a16="http://schemas.microsoft.com/office/drawing/2014/main" val="2702845144"/>
                    </a:ext>
                  </a:extLst>
                </a:gridCol>
                <a:gridCol w="573568">
                  <a:extLst>
                    <a:ext uri="{9D8B030D-6E8A-4147-A177-3AD203B41FA5}">
                      <a16:colId xmlns:a16="http://schemas.microsoft.com/office/drawing/2014/main" val="1830676499"/>
                    </a:ext>
                  </a:extLst>
                </a:gridCol>
                <a:gridCol w="772287">
                  <a:extLst>
                    <a:ext uri="{9D8B030D-6E8A-4147-A177-3AD203B41FA5}">
                      <a16:colId xmlns:a16="http://schemas.microsoft.com/office/drawing/2014/main" val="1322403858"/>
                    </a:ext>
                  </a:extLst>
                </a:gridCol>
                <a:gridCol w="772287">
                  <a:extLst>
                    <a:ext uri="{9D8B030D-6E8A-4147-A177-3AD203B41FA5}">
                      <a16:colId xmlns:a16="http://schemas.microsoft.com/office/drawing/2014/main" val="437210070"/>
                    </a:ext>
                  </a:extLst>
                </a:gridCol>
                <a:gridCol w="772287">
                  <a:extLst>
                    <a:ext uri="{9D8B030D-6E8A-4147-A177-3AD203B41FA5}">
                      <a16:colId xmlns:a16="http://schemas.microsoft.com/office/drawing/2014/main" val="2069786128"/>
                    </a:ext>
                  </a:extLst>
                </a:gridCol>
                <a:gridCol w="772287">
                  <a:extLst>
                    <a:ext uri="{9D8B030D-6E8A-4147-A177-3AD203B41FA5}">
                      <a16:colId xmlns:a16="http://schemas.microsoft.com/office/drawing/2014/main" val="2315978880"/>
                    </a:ext>
                  </a:extLst>
                </a:gridCol>
                <a:gridCol w="772287">
                  <a:extLst>
                    <a:ext uri="{9D8B030D-6E8A-4147-A177-3AD203B41FA5}">
                      <a16:colId xmlns:a16="http://schemas.microsoft.com/office/drawing/2014/main" val="2012975942"/>
                    </a:ext>
                  </a:extLst>
                </a:gridCol>
                <a:gridCol w="772287">
                  <a:extLst>
                    <a:ext uri="{9D8B030D-6E8A-4147-A177-3AD203B41FA5}">
                      <a16:colId xmlns:a16="http://schemas.microsoft.com/office/drawing/2014/main" val="237750189"/>
                    </a:ext>
                  </a:extLst>
                </a:gridCol>
                <a:gridCol w="772287">
                  <a:extLst>
                    <a:ext uri="{9D8B030D-6E8A-4147-A177-3AD203B41FA5}">
                      <a16:colId xmlns:a16="http://schemas.microsoft.com/office/drawing/2014/main" val="3459523268"/>
                    </a:ext>
                  </a:extLst>
                </a:gridCol>
                <a:gridCol w="772287">
                  <a:extLst>
                    <a:ext uri="{9D8B030D-6E8A-4147-A177-3AD203B41FA5}">
                      <a16:colId xmlns:a16="http://schemas.microsoft.com/office/drawing/2014/main" val="2127274306"/>
                    </a:ext>
                  </a:extLst>
                </a:gridCol>
              </a:tblGrid>
              <a:tr h="5961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 dirty="0">
                          <a:effectLst/>
                        </a:rPr>
                        <a:t>x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 dirty="0">
                          <a:effectLst/>
                        </a:rPr>
                        <a:t>-4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 dirty="0">
                          <a:effectLst/>
                        </a:rPr>
                        <a:t>-3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 dirty="0">
                          <a:effectLst/>
                        </a:rPr>
                        <a:t>-2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 dirty="0">
                          <a:effectLst/>
                        </a:rPr>
                        <a:t>-1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>
                          <a:effectLst/>
                        </a:rPr>
                        <a:t>0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>
                          <a:effectLst/>
                        </a:rPr>
                        <a:t>1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>
                          <a:effectLst/>
                        </a:rPr>
                        <a:t>2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>
                          <a:effectLst/>
                        </a:rPr>
                        <a:t>3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>
                          <a:effectLst/>
                        </a:rPr>
                        <a:t>4</a:t>
                      </a:r>
                      <a:endParaRPr lang="en-I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308343"/>
                  </a:ext>
                </a:extLst>
              </a:tr>
              <a:tr h="5961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 dirty="0">
                          <a:effectLst/>
                        </a:rPr>
                        <a:t>y=3x - 4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 dirty="0">
                          <a:effectLst/>
                        </a:rPr>
                        <a:t>-16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 dirty="0">
                          <a:effectLst/>
                        </a:rPr>
                        <a:t>-13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 dirty="0">
                          <a:effectLst/>
                        </a:rPr>
                        <a:t>-10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 dirty="0">
                          <a:effectLst/>
                        </a:rPr>
                        <a:t>-7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 dirty="0">
                          <a:effectLst/>
                        </a:rPr>
                        <a:t>-4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 dirty="0">
                          <a:effectLst/>
                        </a:rPr>
                        <a:t>-1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 dirty="0">
                          <a:effectLst/>
                        </a:rPr>
                        <a:t>2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 dirty="0">
                          <a:effectLst/>
                        </a:rPr>
                        <a:t>5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u="none" strike="noStrike" dirty="0">
                          <a:effectLst/>
                        </a:rPr>
                        <a:t>8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547188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1006214"/>
              </p:ext>
            </p:extLst>
          </p:nvPr>
        </p:nvGraphicFramePr>
        <p:xfrm>
          <a:off x="888275" y="2762795"/>
          <a:ext cx="6753496" cy="3559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99017" y="4402183"/>
            <a:ext cx="1410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Note line cuts y axis at y=-4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082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5034"/>
          </a:xfrm>
        </p:spPr>
        <p:txBody>
          <a:bodyPr/>
          <a:lstStyle/>
          <a:p>
            <a:r>
              <a:rPr lang="en-IE" b="1" dirty="0"/>
              <a:t>Definition</a:t>
            </a:r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628650" y="1279525"/>
            <a:ext cx="7886700" cy="4897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 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A function is a rule that receives an input and produces an output.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45029" y="3043646"/>
            <a:ext cx="1985554" cy="130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030583" y="2579915"/>
            <a:ext cx="2442754" cy="953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2400" b="1" dirty="0"/>
              <a:t>Function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473337" y="3043646"/>
            <a:ext cx="1672046" cy="130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49531" y="2364377"/>
            <a:ext cx="1449978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Rectangle 22"/>
          <p:cNvSpPr/>
          <p:nvPr/>
        </p:nvSpPr>
        <p:spPr>
          <a:xfrm>
            <a:off x="692331" y="2543991"/>
            <a:ext cx="1332412" cy="3853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2400" b="1" dirty="0"/>
              <a:t>Input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09360" y="2511333"/>
            <a:ext cx="1332412" cy="3853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2400" b="1" dirty="0"/>
              <a:t>Output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0797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0531"/>
          </a:xfrm>
        </p:spPr>
        <p:txBody>
          <a:bodyPr/>
          <a:lstStyle/>
          <a:p>
            <a:r>
              <a:rPr lang="en-GB" b="1" dirty="0"/>
              <a:t>The Quadratic Function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A quadratic equation has the form </a:t>
            </a:r>
          </a:p>
          <a:p>
            <a:pPr marL="0" indent="0">
              <a:buNone/>
            </a:pPr>
            <a:r>
              <a:rPr lang="en-IE" dirty="0"/>
              <a:t> 	y = ax</a:t>
            </a:r>
            <a:r>
              <a:rPr lang="en-IE" baseline="30000" dirty="0"/>
              <a:t>2</a:t>
            </a:r>
            <a:r>
              <a:rPr lang="en-IE" dirty="0"/>
              <a:t> + </a:t>
            </a:r>
            <a:r>
              <a:rPr lang="en-IE" dirty="0" err="1"/>
              <a:t>bx</a:t>
            </a:r>
            <a:r>
              <a:rPr lang="en-IE" dirty="0"/>
              <a:t> + c</a:t>
            </a:r>
          </a:p>
          <a:p>
            <a:pPr marL="0" indent="0">
              <a:buNone/>
            </a:pPr>
            <a:r>
              <a:rPr lang="en-IE" dirty="0"/>
              <a:t>where a, b and c are constants.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For example, y = 2x</a:t>
            </a:r>
            <a:r>
              <a:rPr lang="en-IE" baseline="30000" dirty="0"/>
              <a:t>2</a:t>
            </a:r>
            <a:r>
              <a:rPr lang="en-IE" dirty="0"/>
              <a:t> – 3x + 2  is a quadratic equation. For the equation to be quadratic an x</a:t>
            </a:r>
            <a:r>
              <a:rPr lang="en-IE" baseline="30000" dirty="0"/>
              <a:t>2</a:t>
            </a:r>
            <a:r>
              <a:rPr lang="en-IE" dirty="0"/>
              <a:t> term must be present with no higher power of x.  </a:t>
            </a:r>
          </a:p>
          <a:p>
            <a:pPr marL="0" indent="0">
              <a:buNone/>
            </a:pPr>
            <a:r>
              <a:rPr lang="en-IE" dirty="0"/>
              <a:t>Quadratic equations often provide the most realistic model of a relationship between variables which has a curved graph.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5002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24" y="679268"/>
            <a:ext cx="7886700" cy="5602197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The simplest quadratic curve is y = x</a:t>
            </a:r>
            <a:r>
              <a:rPr lang="en-IE" baseline="30000" dirty="0"/>
              <a:t>2</a:t>
            </a:r>
            <a:r>
              <a:rPr lang="en-IE" dirty="0"/>
              <a:t>. A table of values and graph for  y = x</a:t>
            </a:r>
            <a:r>
              <a:rPr lang="en-IE" baseline="30000" dirty="0"/>
              <a:t>2</a:t>
            </a:r>
            <a:r>
              <a:rPr lang="en-IE" dirty="0"/>
              <a:t> is given below.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42482"/>
              </p:ext>
            </p:extLst>
          </p:nvPr>
        </p:nvGraphicFramePr>
        <p:xfrm>
          <a:off x="809897" y="1671318"/>
          <a:ext cx="7432769" cy="99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76">
                  <a:extLst>
                    <a:ext uri="{9D8B030D-6E8A-4147-A177-3AD203B41FA5}">
                      <a16:colId xmlns:a16="http://schemas.microsoft.com/office/drawing/2014/main" val="2543918367"/>
                    </a:ext>
                  </a:extLst>
                </a:gridCol>
                <a:gridCol w="940199">
                  <a:extLst>
                    <a:ext uri="{9D8B030D-6E8A-4147-A177-3AD203B41FA5}">
                      <a16:colId xmlns:a16="http://schemas.microsoft.com/office/drawing/2014/main" val="3536092039"/>
                    </a:ext>
                  </a:extLst>
                </a:gridCol>
                <a:gridCol w="940199">
                  <a:extLst>
                    <a:ext uri="{9D8B030D-6E8A-4147-A177-3AD203B41FA5}">
                      <a16:colId xmlns:a16="http://schemas.microsoft.com/office/drawing/2014/main" val="1996388611"/>
                    </a:ext>
                  </a:extLst>
                </a:gridCol>
                <a:gridCol w="940199">
                  <a:extLst>
                    <a:ext uri="{9D8B030D-6E8A-4147-A177-3AD203B41FA5}">
                      <a16:colId xmlns:a16="http://schemas.microsoft.com/office/drawing/2014/main" val="1966368433"/>
                    </a:ext>
                  </a:extLst>
                </a:gridCol>
                <a:gridCol w="940199">
                  <a:extLst>
                    <a:ext uri="{9D8B030D-6E8A-4147-A177-3AD203B41FA5}">
                      <a16:colId xmlns:a16="http://schemas.microsoft.com/office/drawing/2014/main" val="3090467550"/>
                    </a:ext>
                  </a:extLst>
                </a:gridCol>
                <a:gridCol w="940199">
                  <a:extLst>
                    <a:ext uri="{9D8B030D-6E8A-4147-A177-3AD203B41FA5}">
                      <a16:colId xmlns:a16="http://schemas.microsoft.com/office/drawing/2014/main" val="917527245"/>
                    </a:ext>
                  </a:extLst>
                </a:gridCol>
                <a:gridCol w="940199">
                  <a:extLst>
                    <a:ext uri="{9D8B030D-6E8A-4147-A177-3AD203B41FA5}">
                      <a16:colId xmlns:a16="http://schemas.microsoft.com/office/drawing/2014/main" val="1988917053"/>
                    </a:ext>
                  </a:extLst>
                </a:gridCol>
                <a:gridCol w="940199">
                  <a:extLst>
                    <a:ext uri="{9D8B030D-6E8A-4147-A177-3AD203B41FA5}">
                      <a16:colId xmlns:a16="http://schemas.microsoft.com/office/drawing/2014/main" val="3173072497"/>
                    </a:ext>
                  </a:extLst>
                </a:gridCol>
              </a:tblGrid>
              <a:tr h="496752">
                <a:tc>
                  <a:txBody>
                    <a:bodyPr/>
                    <a:lstStyle/>
                    <a:p>
                      <a:r>
                        <a:rPr lang="en-IE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464822"/>
                  </a:ext>
                </a:extLst>
              </a:tr>
              <a:tr h="496752">
                <a:tc>
                  <a:txBody>
                    <a:bodyPr/>
                    <a:lstStyle/>
                    <a:p>
                      <a:r>
                        <a:rPr lang="en-IE" sz="2400" dirty="0"/>
                        <a:t>y = x</a:t>
                      </a:r>
                      <a:r>
                        <a:rPr lang="en-IE" sz="2400" baseline="30000" dirty="0"/>
                        <a:t>2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07602"/>
                  </a:ext>
                </a:extLst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920439"/>
              </p:ext>
            </p:extLst>
          </p:nvPr>
        </p:nvGraphicFramePr>
        <p:xfrm>
          <a:off x="1515291" y="2860766"/>
          <a:ext cx="6139543" cy="3526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417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83771"/>
            <a:ext cx="7886700" cy="5393192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We can see that the points form a U-shape, with the base at (0,0). A completed graph of y=x</a:t>
            </a:r>
            <a:r>
              <a:rPr lang="en-IE" baseline="30000" dirty="0"/>
              <a:t>2</a:t>
            </a:r>
            <a:r>
              <a:rPr lang="en-IE" dirty="0"/>
              <a:t> is shown below. Such a curve is called a parabola. </a:t>
            </a:r>
          </a:p>
          <a:p>
            <a:pPr marL="0" indent="0">
              <a:buNone/>
            </a:pPr>
            <a:r>
              <a:rPr lang="en-IE" dirty="0"/>
              <a:t>A parabola is the geometric representation of a quadratic equation. </a:t>
            </a:r>
          </a:p>
          <a:p>
            <a:pPr marL="0" indent="0">
              <a:buNone/>
            </a:pPr>
            <a:r>
              <a:rPr lang="en-IE" dirty="0"/>
              <a:t>Notice that positive and negative values of x  give the same value of x</a:t>
            </a:r>
            <a:r>
              <a:rPr lang="en-IE" baseline="30000" dirty="0"/>
              <a:t>2</a:t>
            </a:r>
            <a:r>
              <a:rPr lang="en-IE" dirty="0"/>
              <a:t> so that the left hand side of the U is a mirror-image of the right hand side. That is, the curve is symmetric  about the y axis. </a:t>
            </a:r>
          </a:p>
          <a:p>
            <a:pPr marL="0" indent="0">
              <a:buNone/>
            </a:pPr>
            <a:r>
              <a:rPr lang="en-IE" dirty="0"/>
              <a:t>Also note that since x</a:t>
            </a:r>
            <a:r>
              <a:rPr lang="en-IE" baseline="30000" dirty="0"/>
              <a:t>2</a:t>
            </a:r>
            <a:r>
              <a:rPr lang="en-IE" dirty="0"/>
              <a:t> is never negative the curve never goes below the x axis.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7066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22514"/>
            <a:ext cx="7886700" cy="5654449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Another simple quadratic equation is y = -x</a:t>
            </a:r>
            <a:r>
              <a:rPr lang="en-IE" baseline="30000" dirty="0"/>
              <a:t>2</a:t>
            </a:r>
            <a:r>
              <a:rPr lang="en-IE" dirty="0"/>
              <a:t> . As –x</a:t>
            </a:r>
            <a:r>
              <a:rPr lang="en-IE" baseline="30000" dirty="0"/>
              <a:t>2</a:t>
            </a:r>
            <a:r>
              <a:rPr lang="en-IE" dirty="0"/>
              <a:t>  has the opposite sign to x</a:t>
            </a:r>
            <a:r>
              <a:rPr lang="en-IE" baseline="30000" dirty="0"/>
              <a:t>2</a:t>
            </a:r>
            <a:r>
              <a:rPr lang="en-IE" dirty="0"/>
              <a:t> the graph of  y = -x</a:t>
            </a:r>
            <a:r>
              <a:rPr lang="en-IE" baseline="30000" dirty="0"/>
              <a:t>2</a:t>
            </a:r>
            <a:r>
              <a:rPr lang="en-IE" dirty="0"/>
              <a:t> is a reflection of  y = x</a:t>
            </a:r>
            <a:r>
              <a:rPr lang="en-IE" baseline="30000" dirty="0"/>
              <a:t>2</a:t>
            </a:r>
            <a:r>
              <a:rPr lang="en-IE" dirty="0"/>
              <a:t> in the x axis. </a:t>
            </a:r>
          </a:p>
          <a:p>
            <a:pPr marL="0" indent="0">
              <a:buNone/>
            </a:pPr>
            <a:r>
              <a:rPr lang="en-IE" dirty="0"/>
              <a:t>The curve therefore has an inverted U-shape with the maximum at (0,0) as shown below.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A table of values and graph for  y = -x</a:t>
            </a:r>
            <a:r>
              <a:rPr lang="en-IE" baseline="30000" dirty="0"/>
              <a:t>2</a:t>
            </a:r>
            <a:r>
              <a:rPr lang="en-IE" dirty="0"/>
              <a:t> is given below.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841062"/>
              </p:ext>
            </p:extLst>
          </p:nvPr>
        </p:nvGraphicFramePr>
        <p:xfrm>
          <a:off x="758460" y="4048758"/>
          <a:ext cx="7627080" cy="122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385">
                  <a:extLst>
                    <a:ext uri="{9D8B030D-6E8A-4147-A177-3AD203B41FA5}">
                      <a16:colId xmlns:a16="http://schemas.microsoft.com/office/drawing/2014/main" val="1162790707"/>
                    </a:ext>
                  </a:extLst>
                </a:gridCol>
                <a:gridCol w="953385">
                  <a:extLst>
                    <a:ext uri="{9D8B030D-6E8A-4147-A177-3AD203B41FA5}">
                      <a16:colId xmlns:a16="http://schemas.microsoft.com/office/drawing/2014/main" val="1298558525"/>
                    </a:ext>
                  </a:extLst>
                </a:gridCol>
                <a:gridCol w="953385">
                  <a:extLst>
                    <a:ext uri="{9D8B030D-6E8A-4147-A177-3AD203B41FA5}">
                      <a16:colId xmlns:a16="http://schemas.microsoft.com/office/drawing/2014/main" val="4022394207"/>
                    </a:ext>
                  </a:extLst>
                </a:gridCol>
                <a:gridCol w="953385">
                  <a:extLst>
                    <a:ext uri="{9D8B030D-6E8A-4147-A177-3AD203B41FA5}">
                      <a16:colId xmlns:a16="http://schemas.microsoft.com/office/drawing/2014/main" val="327146658"/>
                    </a:ext>
                  </a:extLst>
                </a:gridCol>
                <a:gridCol w="953385">
                  <a:extLst>
                    <a:ext uri="{9D8B030D-6E8A-4147-A177-3AD203B41FA5}">
                      <a16:colId xmlns:a16="http://schemas.microsoft.com/office/drawing/2014/main" val="2027512233"/>
                    </a:ext>
                  </a:extLst>
                </a:gridCol>
                <a:gridCol w="953385">
                  <a:extLst>
                    <a:ext uri="{9D8B030D-6E8A-4147-A177-3AD203B41FA5}">
                      <a16:colId xmlns:a16="http://schemas.microsoft.com/office/drawing/2014/main" val="3447501572"/>
                    </a:ext>
                  </a:extLst>
                </a:gridCol>
                <a:gridCol w="953385">
                  <a:extLst>
                    <a:ext uri="{9D8B030D-6E8A-4147-A177-3AD203B41FA5}">
                      <a16:colId xmlns:a16="http://schemas.microsoft.com/office/drawing/2014/main" val="3045120023"/>
                    </a:ext>
                  </a:extLst>
                </a:gridCol>
                <a:gridCol w="953385">
                  <a:extLst>
                    <a:ext uri="{9D8B030D-6E8A-4147-A177-3AD203B41FA5}">
                      <a16:colId xmlns:a16="http://schemas.microsoft.com/office/drawing/2014/main" val="2544800347"/>
                    </a:ext>
                  </a:extLst>
                </a:gridCol>
              </a:tblGrid>
              <a:tr h="614318">
                <a:tc>
                  <a:txBody>
                    <a:bodyPr/>
                    <a:lstStyle/>
                    <a:p>
                      <a:r>
                        <a:rPr lang="en-IE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02223"/>
                  </a:ext>
                </a:extLst>
              </a:tr>
              <a:tr h="614318">
                <a:tc>
                  <a:txBody>
                    <a:bodyPr/>
                    <a:lstStyle/>
                    <a:p>
                      <a:r>
                        <a:rPr lang="en-IE" sz="2400" dirty="0"/>
                        <a:t>y=-x</a:t>
                      </a:r>
                      <a:r>
                        <a:rPr lang="en-IE" sz="2400" baseline="30000" dirty="0"/>
                        <a:t>2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308959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8910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787849"/>
              </p:ext>
            </p:extLst>
          </p:nvPr>
        </p:nvGraphicFramePr>
        <p:xfrm>
          <a:off x="628650" y="627063"/>
          <a:ext cx="7886700" cy="554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5414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509451"/>
            <a:ext cx="8162653" cy="5667512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Adding a constant to an equation such as 5 moves its curve up or down. For example, the graph of  y = x</a:t>
            </a:r>
            <a:r>
              <a:rPr lang="en-IE" baseline="30000" dirty="0"/>
              <a:t>2</a:t>
            </a:r>
            <a:r>
              <a:rPr lang="en-IE" dirty="0"/>
              <a:t> + 5  has the same shape as the graph of y = x</a:t>
            </a:r>
            <a:r>
              <a:rPr lang="en-IE" baseline="30000" dirty="0"/>
              <a:t>2</a:t>
            </a:r>
            <a:r>
              <a:rPr lang="en-IE" dirty="0"/>
              <a:t>  but each value is five units higher, as illustrated below.</a:t>
            </a:r>
          </a:p>
          <a:p>
            <a:pPr marL="0" indent="0">
              <a:buNone/>
            </a:pPr>
            <a:endParaRPr lang="en-IE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5205894"/>
              </p:ext>
            </p:extLst>
          </p:nvPr>
        </p:nvGraphicFramePr>
        <p:xfrm>
          <a:off x="1155381" y="2377441"/>
          <a:ext cx="6421075" cy="3435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5327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52697"/>
            <a:ext cx="7886700" cy="5824266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Solve the following simultaneous equations:</a:t>
            </a:r>
          </a:p>
          <a:p>
            <a:pPr marL="0" indent="0">
              <a:buNone/>
            </a:pPr>
            <a:r>
              <a:rPr lang="en-IE" dirty="0"/>
              <a:t>	y = 2x + 5</a:t>
            </a:r>
          </a:p>
          <a:p>
            <a:pPr marL="0" indent="0">
              <a:buNone/>
            </a:pPr>
            <a:r>
              <a:rPr lang="en-IE" dirty="0"/>
              <a:t>	y = 3x</a:t>
            </a:r>
            <a:r>
              <a:rPr lang="en-IE" baseline="30000" dirty="0"/>
              <a:t>2</a:t>
            </a:r>
            <a:r>
              <a:rPr lang="en-IE" dirty="0"/>
              <a:t> +2x -7</a:t>
            </a:r>
          </a:p>
          <a:p>
            <a:pPr marL="0" indent="0">
              <a:buNone/>
            </a:pPr>
            <a:r>
              <a:rPr lang="en-IE" dirty="0"/>
              <a:t>This problem can be solved algebraically or graphically. We will only look at the graphical solution here. </a:t>
            </a:r>
          </a:p>
          <a:p>
            <a:pPr marL="0" indent="0">
              <a:buNone/>
            </a:pPr>
            <a:r>
              <a:rPr lang="en-IE" dirty="0"/>
              <a:t>Plot both functions on the same set of axis.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26</a:t>
            </a:fld>
            <a:endParaRPr lang="en-I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780527"/>
              </p:ext>
            </p:extLst>
          </p:nvPr>
        </p:nvGraphicFramePr>
        <p:xfrm>
          <a:off x="783776" y="3701256"/>
          <a:ext cx="7546156" cy="2020274"/>
        </p:xfrm>
        <a:graphic>
          <a:graphicData uri="http://schemas.openxmlformats.org/drawingml/2006/table">
            <a:tbl>
              <a:tblPr/>
              <a:tblGrid>
                <a:gridCol w="1212850">
                  <a:extLst>
                    <a:ext uri="{9D8B030D-6E8A-4147-A177-3AD203B41FA5}">
                      <a16:colId xmlns:a16="http://schemas.microsoft.com/office/drawing/2014/main" val="1542075891"/>
                    </a:ext>
                  </a:extLst>
                </a:gridCol>
                <a:gridCol w="904758">
                  <a:extLst>
                    <a:ext uri="{9D8B030D-6E8A-4147-A177-3AD203B41FA5}">
                      <a16:colId xmlns:a16="http://schemas.microsoft.com/office/drawing/2014/main" val="2064993851"/>
                    </a:ext>
                  </a:extLst>
                </a:gridCol>
                <a:gridCol w="904758">
                  <a:extLst>
                    <a:ext uri="{9D8B030D-6E8A-4147-A177-3AD203B41FA5}">
                      <a16:colId xmlns:a16="http://schemas.microsoft.com/office/drawing/2014/main" val="178908603"/>
                    </a:ext>
                  </a:extLst>
                </a:gridCol>
                <a:gridCol w="904758">
                  <a:extLst>
                    <a:ext uri="{9D8B030D-6E8A-4147-A177-3AD203B41FA5}">
                      <a16:colId xmlns:a16="http://schemas.microsoft.com/office/drawing/2014/main" val="692841758"/>
                    </a:ext>
                  </a:extLst>
                </a:gridCol>
                <a:gridCol w="904758">
                  <a:extLst>
                    <a:ext uri="{9D8B030D-6E8A-4147-A177-3AD203B41FA5}">
                      <a16:colId xmlns:a16="http://schemas.microsoft.com/office/drawing/2014/main" val="3325290422"/>
                    </a:ext>
                  </a:extLst>
                </a:gridCol>
                <a:gridCol w="904758">
                  <a:extLst>
                    <a:ext uri="{9D8B030D-6E8A-4147-A177-3AD203B41FA5}">
                      <a16:colId xmlns:a16="http://schemas.microsoft.com/office/drawing/2014/main" val="2491076301"/>
                    </a:ext>
                  </a:extLst>
                </a:gridCol>
                <a:gridCol w="904758">
                  <a:extLst>
                    <a:ext uri="{9D8B030D-6E8A-4147-A177-3AD203B41FA5}">
                      <a16:colId xmlns:a16="http://schemas.microsoft.com/office/drawing/2014/main" val="916307938"/>
                    </a:ext>
                  </a:extLst>
                </a:gridCol>
                <a:gridCol w="904758">
                  <a:extLst>
                    <a:ext uri="{9D8B030D-6E8A-4147-A177-3AD203B41FA5}">
                      <a16:colId xmlns:a16="http://schemas.microsoft.com/office/drawing/2014/main" val="319097611"/>
                    </a:ext>
                  </a:extLst>
                </a:gridCol>
              </a:tblGrid>
              <a:tr h="641357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850462"/>
                  </a:ext>
                </a:extLst>
              </a:tr>
              <a:tr h="641357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y=2x+5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584707"/>
                  </a:ext>
                </a:extLst>
              </a:tr>
              <a:tr h="73756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y=3x</a:t>
                      </a:r>
                      <a:r>
                        <a:rPr lang="en-IE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I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+2x-7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616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072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27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170006"/>
              </p:ext>
            </p:extLst>
          </p:nvPr>
        </p:nvGraphicFramePr>
        <p:xfrm>
          <a:off x="628650" y="457200"/>
          <a:ext cx="7886700" cy="571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1521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13954"/>
            <a:ext cx="7886700" cy="5563009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The solution can now be read from the graph.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	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Note: we will look at more linear and quadratic graphs in the lab where we will use Microsoft Excel to draw graphs.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28</a:t>
            </a:fld>
            <a:endParaRPr lang="en-IE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449956"/>
              </p:ext>
            </p:extLst>
          </p:nvPr>
        </p:nvGraphicFramePr>
        <p:xfrm>
          <a:off x="1319348" y="1498667"/>
          <a:ext cx="3135087" cy="904898"/>
        </p:xfrm>
        <a:graphic>
          <a:graphicData uri="http://schemas.openxmlformats.org/drawingml/2006/table">
            <a:tbl>
              <a:tblPr/>
              <a:tblGrid>
                <a:gridCol w="1045029">
                  <a:extLst>
                    <a:ext uri="{9D8B030D-6E8A-4147-A177-3AD203B41FA5}">
                      <a16:colId xmlns:a16="http://schemas.microsoft.com/office/drawing/2014/main" val="2316299237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059823117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58125890"/>
                    </a:ext>
                  </a:extLst>
                </a:gridCol>
              </a:tblGrid>
              <a:tr h="452449"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204541"/>
                  </a:ext>
                </a:extLst>
              </a:tr>
              <a:tr h="452449"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740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756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0531"/>
          </a:xfrm>
        </p:spPr>
        <p:txBody>
          <a:bodyPr/>
          <a:lstStyle/>
          <a:p>
            <a:r>
              <a:rPr lang="en-IE" b="1" dirty="0"/>
              <a:t>The Exponential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7886700" cy="5001306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An expression of the form </a:t>
            </a:r>
            <a:r>
              <a:rPr lang="en-IE" dirty="0" err="1"/>
              <a:t>a</a:t>
            </a:r>
            <a:r>
              <a:rPr lang="en-IE" baseline="30000" dirty="0" err="1"/>
              <a:t>x</a:t>
            </a:r>
            <a:r>
              <a:rPr lang="en-IE" dirty="0"/>
              <a:t> is called an exponential expression.</a:t>
            </a:r>
          </a:p>
          <a:p>
            <a:pPr marL="0" indent="0">
              <a:buNone/>
            </a:pPr>
            <a:r>
              <a:rPr lang="en-IE" dirty="0"/>
              <a:t>a is called the base and x is called the power or index.   </a:t>
            </a:r>
          </a:p>
          <a:p>
            <a:pPr marL="0" indent="0">
              <a:buNone/>
            </a:pPr>
            <a:r>
              <a:rPr lang="en-IE" dirty="0"/>
              <a:t>One of the most commonly used values for the base is 2.71828... - this number is denoted by e.  The exponential expression e</a:t>
            </a:r>
            <a:r>
              <a:rPr lang="en-IE" baseline="30000" dirty="0"/>
              <a:t>x</a:t>
            </a:r>
            <a:r>
              <a:rPr lang="en-IE" dirty="0"/>
              <a:t> occurs in the modelling of many natural phenomena </a:t>
            </a:r>
            <a:r>
              <a:rPr lang="en-IE" dirty="0" err="1"/>
              <a:t>e.g</a:t>
            </a:r>
            <a:r>
              <a:rPr lang="en-IE" dirty="0"/>
              <a:t> population growth, radioactive decay etc.  </a:t>
            </a:r>
          </a:p>
          <a:p>
            <a:pPr marL="0" indent="0">
              <a:buNone/>
            </a:pPr>
            <a:r>
              <a:rPr lang="en-IE" dirty="0"/>
              <a:t>Many scientific calculators are programmed to evaluate e</a:t>
            </a:r>
            <a:r>
              <a:rPr lang="en-IE" baseline="30000" dirty="0"/>
              <a:t>x</a:t>
            </a:r>
            <a:r>
              <a:rPr lang="en-IE" dirty="0"/>
              <a:t> for many values of x.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642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27017"/>
            <a:ext cx="7886700" cy="5549946"/>
          </a:xfrm>
        </p:spPr>
        <p:txBody>
          <a:bodyPr/>
          <a:lstStyle/>
          <a:p>
            <a:r>
              <a:rPr lang="en-GB" dirty="0"/>
              <a:t>For a rule to be a function, it is crucial that only one output is possible for any given input. </a:t>
            </a:r>
          </a:p>
          <a:p>
            <a:r>
              <a:rPr lang="en-GB" dirty="0"/>
              <a:t>The input to a function can usually take many values and so is called a variable. </a:t>
            </a:r>
          </a:p>
          <a:p>
            <a:r>
              <a:rPr lang="en-GB" dirty="0"/>
              <a:t>The output depends on the value of the input and so will also take many values and will also be a variable.   </a:t>
            </a:r>
          </a:p>
          <a:p>
            <a:r>
              <a:rPr lang="en-GB" dirty="0"/>
              <a:t>The input variable can also be referred to as the independent variable and the output is referred to as the dependent variable.</a:t>
            </a:r>
            <a:endParaRPr lang="en-IE" dirty="0"/>
          </a:p>
          <a:p>
            <a:endParaRPr lang="en-I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7077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666206"/>
                <a:ext cx="7886700" cy="551075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E" dirty="0"/>
                  <a:t>The normal laws of indices  (covered last semester) also apply when e is the base  i.e.</a:t>
                </a:r>
              </a:p>
              <a:p>
                <a:pPr marL="0" indent="0">
                  <a:buNone/>
                </a:pPr>
                <a:r>
                  <a:rPr lang="en-IE" dirty="0"/>
                  <a:t>	e</a:t>
                </a:r>
                <a:r>
                  <a:rPr lang="en-IE" baseline="30000" dirty="0"/>
                  <a:t>x</a:t>
                </a:r>
                <a:r>
                  <a:rPr lang="en-IE" dirty="0"/>
                  <a:t> . </a:t>
                </a:r>
                <a:r>
                  <a:rPr lang="en-IE" dirty="0" err="1"/>
                  <a:t>e</a:t>
                </a:r>
                <a:r>
                  <a:rPr lang="en-IE" baseline="30000" dirty="0" err="1"/>
                  <a:t>y</a:t>
                </a:r>
                <a:r>
                  <a:rPr lang="en-IE" dirty="0"/>
                  <a:t> = </a:t>
                </a:r>
                <a:r>
                  <a:rPr lang="en-IE" dirty="0" err="1"/>
                  <a:t>e</a:t>
                </a:r>
                <a:r>
                  <a:rPr lang="en-IE" baseline="30000" dirty="0" err="1"/>
                  <a:t>x+y</a:t>
                </a:r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	</a:t>
                </a:r>
              </a:p>
              <a:p>
                <a:pPr marL="0" indent="0">
                  <a:buNone/>
                </a:pPr>
                <a:r>
                  <a:rPr lang="en-IE" dirty="0"/>
                  <a:t>	(e</a:t>
                </a:r>
                <a:r>
                  <a:rPr lang="en-IE" baseline="30000" dirty="0"/>
                  <a:t>x</a:t>
                </a:r>
                <a:r>
                  <a:rPr lang="en-IE" dirty="0"/>
                  <a:t>)</a:t>
                </a:r>
                <a:r>
                  <a:rPr lang="en-IE" baseline="30000" dirty="0"/>
                  <a:t>y</a:t>
                </a:r>
                <a:r>
                  <a:rPr lang="en-IE" dirty="0"/>
                  <a:t> = </a:t>
                </a:r>
                <a:r>
                  <a:rPr lang="en-IE" dirty="0" err="1"/>
                  <a:t>e</a:t>
                </a:r>
                <a:r>
                  <a:rPr lang="en-IE" baseline="30000" dirty="0" err="1"/>
                  <a:t>xy</a:t>
                </a:r>
                <a:r>
                  <a:rPr lang="en-IE" dirty="0"/>
                  <a:t> </a:t>
                </a:r>
              </a:p>
              <a:p>
                <a:pPr marL="0" indent="0">
                  <a:buNone/>
                </a:pPr>
                <a:endParaRPr lang="en-IE" baseline="30000" dirty="0"/>
              </a:p>
              <a:p>
                <a:pPr marL="0" indent="0">
                  <a:buNone/>
                </a:pPr>
                <a:r>
                  <a:rPr lang="en-IE" baseline="300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E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E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E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E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E" dirty="0"/>
                  <a:t>  = e</a:t>
                </a:r>
                <a:r>
                  <a:rPr lang="en-IE" baseline="30000" dirty="0"/>
                  <a:t>x-y</a:t>
                </a:r>
              </a:p>
              <a:p>
                <a:pPr marL="0" indent="0">
                  <a:buNone/>
                </a:pPr>
                <a:endParaRPr lang="en-IE" baseline="30000" dirty="0"/>
              </a:p>
              <a:p>
                <a:pPr marL="0" indent="0">
                  <a:buNone/>
                </a:pPr>
                <a:r>
                  <a:rPr lang="en-IE" baseline="30000" dirty="0"/>
                  <a:t>	</a:t>
                </a:r>
                <a:r>
                  <a:rPr lang="en-IE" dirty="0"/>
                  <a:t>e</a:t>
                </a:r>
                <a:r>
                  <a:rPr lang="en-IE" baseline="30000" dirty="0"/>
                  <a:t>0</a:t>
                </a:r>
                <a:r>
                  <a:rPr lang="en-IE" dirty="0"/>
                  <a:t> = 1</a:t>
                </a:r>
                <a:endParaRPr lang="en-IE" baseline="30000" dirty="0"/>
              </a:p>
              <a:p>
                <a:pPr marL="0" indent="0">
                  <a:buNone/>
                </a:pPr>
                <a:r>
                  <a:rPr lang="en-IE" baseline="30000" dirty="0"/>
                  <a:t>	</a:t>
                </a:r>
                <a:endParaRPr lang="en-I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666206"/>
                <a:ext cx="7886700" cy="5510757"/>
              </a:xfrm>
              <a:blipFill>
                <a:blip r:embed="rId2"/>
                <a:stretch>
                  <a:fillRect l="-1546" t="-177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30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3808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0714"/>
          </a:xfrm>
        </p:spPr>
        <p:txBody>
          <a:bodyPr>
            <a:normAutofit fontScale="90000"/>
          </a:bodyPr>
          <a:lstStyle/>
          <a:p>
            <a:r>
              <a:rPr lang="en-IE" b="1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1783"/>
            <a:ext cx="7886700" cy="4975180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Given f(x) = 3e</a:t>
            </a:r>
            <a:r>
              <a:rPr lang="en-IE" baseline="30000" dirty="0"/>
              <a:t>2x</a:t>
            </a:r>
            <a:r>
              <a:rPr lang="en-IE" dirty="0"/>
              <a:t> find f(0), f(1), f(2), f(3), f(10), f(20)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f(0) = 3</a:t>
            </a:r>
          </a:p>
          <a:p>
            <a:pPr marL="0" indent="0">
              <a:buNone/>
            </a:pPr>
            <a:r>
              <a:rPr lang="en-IE" dirty="0"/>
              <a:t>f(1) = 22.17</a:t>
            </a:r>
          </a:p>
          <a:p>
            <a:pPr marL="0" indent="0">
              <a:buNone/>
            </a:pPr>
            <a:r>
              <a:rPr lang="en-IE" dirty="0"/>
              <a:t>f(2) = 163.79</a:t>
            </a:r>
          </a:p>
          <a:p>
            <a:pPr marL="0" indent="0">
              <a:buNone/>
            </a:pPr>
            <a:r>
              <a:rPr lang="en-IE" dirty="0"/>
              <a:t>f(3) = 1210.29</a:t>
            </a:r>
          </a:p>
          <a:p>
            <a:pPr marL="0" indent="0">
              <a:buNone/>
            </a:pPr>
            <a:r>
              <a:rPr lang="en-IE" dirty="0"/>
              <a:t>f(10) = 1455495586</a:t>
            </a:r>
          </a:p>
          <a:p>
            <a:pPr marL="0" indent="0">
              <a:buNone/>
            </a:pPr>
            <a:r>
              <a:rPr lang="en-IE" dirty="0"/>
              <a:t>f(20) = 7.06 x 10</a:t>
            </a:r>
            <a:r>
              <a:rPr lang="en-IE" baseline="30000" dirty="0"/>
              <a:t>17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31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5522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5844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The graph of the exponential function</a:t>
            </a:r>
            <a:endParaRPr lang="en-I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10789"/>
                <a:ext cx="7886700" cy="47661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E" dirty="0"/>
                  <a:t>The exponential function  has the form y = e</a:t>
                </a:r>
                <a:r>
                  <a:rPr lang="en-IE" baseline="30000" dirty="0"/>
                  <a:t>x</a:t>
                </a:r>
                <a:r>
                  <a:rPr lang="en-IE" dirty="0"/>
                  <a:t> .  If we look at this function for the domain -4 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≤4</m:t>
                    </m:r>
                  </m:oMath>
                </a14:m>
                <a:r>
                  <a:rPr lang="en-IE" dirty="0"/>
                  <a:t>  we see that</a:t>
                </a:r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The plot of this function is as follows (next slide):</a:t>
                </a:r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10789"/>
                <a:ext cx="7886700" cy="4766174"/>
              </a:xfrm>
              <a:blipFill>
                <a:blip r:embed="rId2"/>
                <a:stretch>
                  <a:fillRect l="-1546" t="-204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481925"/>
              </p:ext>
            </p:extLst>
          </p:nvPr>
        </p:nvGraphicFramePr>
        <p:xfrm>
          <a:off x="966651" y="2930138"/>
          <a:ext cx="7289071" cy="988719"/>
        </p:xfrm>
        <a:graphic>
          <a:graphicData uri="http://schemas.openxmlformats.org/drawingml/2006/table">
            <a:tbl>
              <a:tblPr firstRow="1" firstCol="1" bandRow="1"/>
              <a:tblGrid>
                <a:gridCol w="515561">
                  <a:extLst>
                    <a:ext uri="{9D8B030D-6E8A-4147-A177-3AD203B41FA5}">
                      <a16:colId xmlns:a16="http://schemas.microsoft.com/office/drawing/2014/main" val="3555508641"/>
                    </a:ext>
                  </a:extLst>
                </a:gridCol>
                <a:gridCol w="752416">
                  <a:extLst>
                    <a:ext uri="{9D8B030D-6E8A-4147-A177-3AD203B41FA5}">
                      <a16:colId xmlns:a16="http://schemas.microsoft.com/office/drawing/2014/main" val="1432920985"/>
                    </a:ext>
                  </a:extLst>
                </a:gridCol>
                <a:gridCol w="752416">
                  <a:extLst>
                    <a:ext uri="{9D8B030D-6E8A-4147-A177-3AD203B41FA5}">
                      <a16:colId xmlns:a16="http://schemas.microsoft.com/office/drawing/2014/main" val="3058198834"/>
                    </a:ext>
                  </a:extLst>
                </a:gridCol>
                <a:gridCol w="752416">
                  <a:extLst>
                    <a:ext uri="{9D8B030D-6E8A-4147-A177-3AD203B41FA5}">
                      <a16:colId xmlns:a16="http://schemas.microsoft.com/office/drawing/2014/main" val="2829498939"/>
                    </a:ext>
                  </a:extLst>
                </a:gridCol>
                <a:gridCol w="752416">
                  <a:extLst>
                    <a:ext uri="{9D8B030D-6E8A-4147-A177-3AD203B41FA5}">
                      <a16:colId xmlns:a16="http://schemas.microsoft.com/office/drawing/2014/main" val="3786130662"/>
                    </a:ext>
                  </a:extLst>
                </a:gridCol>
                <a:gridCol w="752416">
                  <a:extLst>
                    <a:ext uri="{9D8B030D-6E8A-4147-A177-3AD203B41FA5}">
                      <a16:colId xmlns:a16="http://schemas.microsoft.com/office/drawing/2014/main" val="705315431"/>
                    </a:ext>
                  </a:extLst>
                </a:gridCol>
                <a:gridCol w="752416">
                  <a:extLst>
                    <a:ext uri="{9D8B030D-6E8A-4147-A177-3AD203B41FA5}">
                      <a16:colId xmlns:a16="http://schemas.microsoft.com/office/drawing/2014/main" val="625336020"/>
                    </a:ext>
                  </a:extLst>
                </a:gridCol>
                <a:gridCol w="752416">
                  <a:extLst>
                    <a:ext uri="{9D8B030D-6E8A-4147-A177-3AD203B41FA5}">
                      <a16:colId xmlns:a16="http://schemas.microsoft.com/office/drawing/2014/main" val="322050474"/>
                    </a:ext>
                  </a:extLst>
                </a:gridCol>
                <a:gridCol w="753299">
                  <a:extLst>
                    <a:ext uri="{9D8B030D-6E8A-4147-A177-3AD203B41FA5}">
                      <a16:colId xmlns:a16="http://schemas.microsoft.com/office/drawing/2014/main" val="913140408"/>
                    </a:ext>
                  </a:extLst>
                </a:gridCol>
                <a:gridCol w="753299">
                  <a:extLst>
                    <a:ext uri="{9D8B030D-6E8A-4147-A177-3AD203B41FA5}">
                      <a16:colId xmlns:a16="http://schemas.microsoft.com/office/drawing/2014/main" val="1025263560"/>
                    </a:ext>
                  </a:extLst>
                </a:gridCol>
              </a:tblGrid>
              <a:tr h="5204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</a:t>
                      </a:r>
                      <a:endParaRPr lang="en-IE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-4</a:t>
                      </a:r>
                      <a:endParaRPr lang="en-IE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-3</a:t>
                      </a:r>
                      <a:endParaRPr lang="en-IE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-2</a:t>
                      </a:r>
                      <a:endParaRPr lang="en-IE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</a:t>
                      </a:r>
                      <a:endParaRPr lang="en-IE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IE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IE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IE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IE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IE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272422"/>
                  </a:ext>
                </a:extLst>
              </a:tr>
              <a:tr h="4682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GB" sz="16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</a:t>
                      </a:r>
                      <a:endParaRPr lang="en-IE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0.018</a:t>
                      </a:r>
                      <a:endParaRPr lang="en-IE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0.050</a:t>
                      </a:r>
                      <a:endParaRPr lang="en-IE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0.135</a:t>
                      </a:r>
                      <a:endParaRPr lang="en-IE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0.368</a:t>
                      </a:r>
                      <a:endParaRPr lang="en-IE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1.000</a:t>
                      </a:r>
                      <a:endParaRPr lang="en-IE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2.718</a:t>
                      </a:r>
                      <a:endParaRPr lang="en-IE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7.389</a:t>
                      </a:r>
                      <a:endParaRPr lang="en-IE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20.085</a:t>
                      </a:r>
                      <a:endParaRPr lang="en-IE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54.598</a:t>
                      </a:r>
                      <a:endParaRPr lang="en-IE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276528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32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4881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741484"/>
              </p:ext>
            </p:extLst>
          </p:nvPr>
        </p:nvGraphicFramePr>
        <p:xfrm>
          <a:off x="628650" y="653143"/>
          <a:ext cx="7886700" cy="5523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33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2126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87829"/>
            <a:ext cx="7886700" cy="558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We can see that the graph of y = e</a:t>
            </a:r>
            <a:r>
              <a:rPr lang="en-IE" baseline="30000" dirty="0"/>
              <a:t>x</a:t>
            </a:r>
            <a:r>
              <a:rPr lang="en-IE" dirty="0"/>
              <a:t>  has the following properties:</a:t>
            </a:r>
          </a:p>
          <a:p>
            <a:pPr marL="514350" indent="-514350">
              <a:buFont typeface="+mj-lt"/>
              <a:buAutoNum type="alphaLcParenR"/>
            </a:pPr>
            <a:r>
              <a:rPr lang="en-IE" dirty="0"/>
              <a:t>The exponential function is never negative</a:t>
            </a:r>
          </a:p>
          <a:p>
            <a:pPr marL="514350" indent="-514350">
              <a:buFont typeface="+mj-lt"/>
              <a:buAutoNum type="alphaLcParenR"/>
            </a:pPr>
            <a:r>
              <a:rPr lang="en-IE" dirty="0"/>
              <a:t>When x = 0 the value of y is 1</a:t>
            </a:r>
          </a:p>
          <a:p>
            <a:pPr marL="514350" indent="-514350">
              <a:buFont typeface="+mj-lt"/>
              <a:buAutoNum type="alphaLcParenR"/>
            </a:pPr>
            <a:r>
              <a:rPr lang="en-IE" dirty="0"/>
              <a:t>As the value of x increases, the value of e</a:t>
            </a:r>
            <a:r>
              <a:rPr lang="en-IE" baseline="30000" dirty="0"/>
              <a:t>x</a:t>
            </a:r>
            <a:r>
              <a:rPr lang="en-IE" dirty="0"/>
              <a:t>  also increases.  This is known as exponential growth</a:t>
            </a:r>
          </a:p>
          <a:p>
            <a:pPr marL="514350" indent="-514350">
              <a:buFont typeface="+mj-lt"/>
              <a:buAutoNum type="alphaLcParenR"/>
            </a:pPr>
            <a:r>
              <a:rPr lang="en-IE" dirty="0"/>
              <a:t>As the value of x decreases, the value of  e</a:t>
            </a:r>
            <a:r>
              <a:rPr lang="en-IE" baseline="30000" dirty="0"/>
              <a:t>x </a:t>
            </a:r>
            <a:r>
              <a:rPr lang="en-IE" dirty="0"/>
              <a:t> gets nearer to 0.</a:t>
            </a:r>
          </a:p>
          <a:p>
            <a:pPr marL="514350" indent="-514350">
              <a:buFont typeface="+mj-lt"/>
              <a:buAutoNum type="alphaLcParenR"/>
            </a:pPr>
            <a:r>
              <a:rPr lang="en-IE" dirty="0"/>
              <a:t>As x tends towards infinity, the value of e</a:t>
            </a:r>
            <a:r>
              <a:rPr lang="en-IE" baseline="30000" dirty="0"/>
              <a:t>x</a:t>
            </a:r>
            <a:r>
              <a:rPr lang="en-IE" dirty="0"/>
              <a:t> will be larger than the value of x (which tends towards infinity) so the function is said to increase without bound. 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34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600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6028"/>
          </a:xfrm>
        </p:spPr>
        <p:txBody>
          <a:bodyPr/>
          <a:lstStyle/>
          <a:p>
            <a:r>
              <a:rPr lang="en-IE" b="1" dirty="0"/>
              <a:t>Graph of y = e</a:t>
            </a:r>
            <a:r>
              <a:rPr lang="en-IE" b="1" baseline="30000" dirty="0"/>
              <a:t>-x</a:t>
            </a:r>
            <a:endParaRPr lang="en-IE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836010"/>
              </p:ext>
            </p:extLst>
          </p:nvPr>
        </p:nvGraphicFramePr>
        <p:xfrm>
          <a:off x="753210" y="1207362"/>
          <a:ext cx="7762140" cy="8435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3275">
                  <a:extLst>
                    <a:ext uri="{9D8B030D-6E8A-4147-A177-3AD203B41FA5}">
                      <a16:colId xmlns:a16="http://schemas.microsoft.com/office/drawing/2014/main" val="588376511"/>
                    </a:ext>
                  </a:extLst>
                </a:gridCol>
                <a:gridCol w="907098">
                  <a:extLst>
                    <a:ext uri="{9D8B030D-6E8A-4147-A177-3AD203B41FA5}">
                      <a16:colId xmlns:a16="http://schemas.microsoft.com/office/drawing/2014/main" val="421993618"/>
                    </a:ext>
                  </a:extLst>
                </a:gridCol>
                <a:gridCol w="907098">
                  <a:extLst>
                    <a:ext uri="{9D8B030D-6E8A-4147-A177-3AD203B41FA5}">
                      <a16:colId xmlns:a16="http://schemas.microsoft.com/office/drawing/2014/main" val="3971527331"/>
                    </a:ext>
                  </a:extLst>
                </a:gridCol>
                <a:gridCol w="743275">
                  <a:extLst>
                    <a:ext uri="{9D8B030D-6E8A-4147-A177-3AD203B41FA5}">
                      <a16:colId xmlns:a16="http://schemas.microsoft.com/office/drawing/2014/main" val="1364735459"/>
                    </a:ext>
                  </a:extLst>
                </a:gridCol>
                <a:gridCol w="743275">
                  <a:extLst>
                    <a:ext uri="{9D8B030D-6E8A-4147-A177-3AD203B41FA5}">
                      <a16:colId xmlns:a16="http://schemas.microsoft.com/office/drawing/2014/main" val="4147178528"/>
                    </a:ext>
                  </a:extLst>
                </a:gridCol>
                <a:gridCol w="743275">
                  <a:extLst>
                    <a:ext uri="{9D8B030D-6E8A-4147-A177-3AD203B41FA5}">
                      <a16:colId xmlns:a16="http://schemas.microsoft.com/office/drawing/2014/main" val="4011128405"/>
                    </a:ext>
                  </a:extLst>
                </a:gridCol>
                <a:gridCol w="743275">
                  <a:extLst>
                    <a:ext uri="{9D8B030D-6E8A-4147-A177-3AD203B41FA5}">
                      <a16:colId xmlns:a16="http://schemas.microsoft.com/office/drawing/2014/main" val="336117962"/>
                    </a:ext>
                  </a:extLst>
                </a:gridCol>
                <a:gridCol w="743275">
                  <a:extLst>
                    <a:ext uri="{9D8B030D-6E8A-4147-A177-3AD203B41FA5}">
                      <a16:colId xmlns:a16="http://schemas.microsoft.com/office/drawing/2014/main" val="132008013"/>
                    </a:ext>
                  </a:extLst>
                </a:gridCol>
                <a:gridCol w="744147">
                  <a:extLst>
                    <a:ext uri="{9D8B030D-6E8A-4147-A177-3AD203B41FA5}">
                      <a16:colId xmlns:a16="http://schemas.microsoft.com/office/drawing/2014/main" val="1233024463"/>
                    </a:ext>
                  </a:extLst>
                </a:gridCol>
                <a:gridCol w="744147">
                  <a:extLst>
                    <a:ext uri="{9D8B030D-6E8A-4147-A177-3AD203B41FA5}">
                      <a16:colId xmlns:a16="http://schemas.microsoft.com/office/drawing/2014/main" val="4171877353"/>
                    </a:ext>
                  </a:extLst>
                </a:gridCol>
              </a:tblGrid>
              <a:tr h="4217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x</a:t>
                      </a:r>
                      <a:endParaRPr lang="en-I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-4</a:t>
                      </a:r>
                      <a:endParaRPr lang="en-I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-3</a:t>
                      </a:r>
                      <a:endParaRPr lang="en-I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-2</a:t>
                      </a:r>
                      <a:endParaRPr lang="en-I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-1</a:t>
                      </a:r>
                      <a:endParaRPr lang="en-I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0</a:t>
                      </a:r>
                      <a:endParaRPr lang="en-I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</a:t>
                      </a:r>
                      <a:endParaRPr lang="en-I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</a:t>
                      </a:r>
                      <a:endParaRPr lang="en-I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</a:t>
                      </a:r>
                      <a:endParaRPr lang="en-I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4</a:t>
                      </a:r>
                      <a:endParaRPr lang="en-I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1615266"/>
                  </a:ext>
                </a:extLst>
              </a:tr>
              <a:tr h="4217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e</a:t>
                      </a:r>
                      <a:r>
                        <a:rPr lang="en-GB" sz="2000" baseline="30000">
                          <a:effectLst/>
                        </a:rPr>
                        <a:t>-x</a:t>
                      </a:r>
                      <a:endParaRPr lang="en-I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54.598</a:t>
                      </a:r>
                      <a:endParaRPr lang="en-I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20.086</a:t>
                      </a:r>
                      <a:endParaRPr lang="en-I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7.389</a:t>
                      </a:r>
                      <a:endParaRPr lang="en-I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2.718</a:t>
                      </a:r>
                      <a:endParaRPr lang="en-I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1.000</a:t>
                      </a:r>
                      <a:endParaRPr lang="en-I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0.368</a:t>
                      </a:r>
                      <a:endParaRPr lang="en-I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0.135</a:t>
                      </a:r>
                      <a:endParaRPr lang="en-I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0.050</a:t>
                      </a:r>
                      <a:endParaRPr lang="en-I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0.018</a:t>
                      </a:r>
                      <a:endParaRPr lang="en-I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8719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651228"/>
              </p:ext>
            </p:extLst>
          </p:nvPr>
        </p:nvGraphicFramePr>
        <p:xfrm>
          <a:off x="753210" y="2410096"/>
          <a:ext cx="6875499" cy="3546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35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3770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66206"/>
            <a:ext cx="7886700" cy="5510757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In the graph of y = e</a:t>
            </a:r>
            <a:r>
              <a:rPr lang="en-IE" baseline="30000" dirty="0"/>
              <a:t>-x</a:t>
            </a:r>
            <a:r>
              <a:rPr lang="en-IE" dirty="0"/>
              <a:t> we see that as x increases e</a:t>
            </a:r>
            <a:r>
              <a:rPr lang="en-IE" baseline="30000" dirty="0"/>
              <a:t>-x</a:t>
            </a:r>
            <a:r>
              <a:rPr lang="en-IE" dirty="0"/>
              <a:t> gets closer and closer to 0 without ever reaching 0.</a:t>
            </a:r>
          </a:p>
          <a:p>
            <a:pPr marL="0" indent="0">
              <a:buNone/>
            </a:pPr>
            <a:r>
              <a:rPr lang="en-IE" b="1" dirty="0"/>
              <a:t>Exponential growth and decay</a:t>
            </a:r>
          </a:p>
          <a:p>
            <a:pPr marL="0" indent="0">
              <a:buNone/>
            </a:pPr>
            <a:r>
              <a:rPr lang="en-GB" b="1" dirty="0"/>
              <a:t>Exponential growth</a:t>
            </a:r>
            <a:r>
              <a:rPr lang="en-GB" dirty="0"/>
              <a:t> occurs when the growth rate of a mathematical function is proportional to the function's current value.  A quantity is said to be subject to </a:t>
            </a:r>
            <a:r>
              <a:rPr lang="en-GB" b="1" dirty="0"/>
              <a:t>exponential decay</a:t>
            </a:r>
            <a:r>
              <a:rPr lang="en-GB" dirty="0"/>
              <a:t> if it decreases at a rate proportional to its value.    </a:t>
            </a:r>
          </a:p>
          <a:p>
            <a:pPr marL="0" indent="0">
              <a:buNone/>
            </a:pPr>
            <a:r>
              <a:rPr lang="en-GB" dirty="0"/>
              <a:t>With exponential growth of a positive value its rate of increase steadily increases, or in the case of exponential decay, its rate of decrease steadily decreases.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36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814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1160"/>
          </a:xfrm>
        </p:spPr>
        <p:txBody>
          <a:bodyPr/>
          <a:lstStyle/>
          <a:p>
            <a:r>
              <a:rPr lang="en-IE" b="1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75657"/>
                <a:ext cx="7886700" cy="5001306"/>
              </a:xfrm>
            </p:spPr>
            <p:txBody>
              <a:bodyPr>
                <a:normAutofit/>
              </a:bodyPr>
              <a:lstStyle/>
              <a:p>
                <a:r>
                  <a:rPr lang="en-IE" dirty="0"/>
                  <a:t>Generally, the input is represented by x, the output is represented by y and the function is represented by f  but other letters can also be used.  </a:t>
                </a:r>
              </a:p>
              <a:p>
                <a:r>
                  <a:rPr lang="en-IE" dirty="0"/>
                  <a:t>If, for example, our function is defined by the rule ‘add 5 to x’ then we could represent this by </a:t>
                </a:r>
              </a:p>
              <a:p>
                <a:pPr marL="457200" lvl="1" indent="0">
                  <a:buNone/>
                </a:pPr>
                <a:r>
                  <a:rPr lang="en-IE" sz="2800" dirty="0">
                    <a:solidFill>
                      <a:srgbClr val="FF0000"/>
                    </a:solidFill>
                  </a:rPr>
                  <a:t>	f(x) = x + 5	 </a:t>
                </a:r>
              </a:p>
              <a:p>
                <a:pPr marL="457200" lvl="1" indent="0">
                  <a:buNone/>
                </a:pPr>
                <a:r>
                  <a:rPr lang="en-IE" sz="2800" dirty="0">
                    <a:solidFill>
                      <a:srgbClr val="FF0000"/>
                    </a:solidFill>
                  </a:rPr>
                  <a:t>	f : x </a:t>
                </a:r>
                <a14:m>
                  <m:oMath xmlns:m="http://schemas.openxmlformats.org/officeDocument/2006/math">
                    <m:r>
                      <a:rPr lang="en-IE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E" sz="2800" dirty="0">
                    <a:solidFill>
                      <a:srgbClr val="FF0000"/>
                    </a:solidFill>
                  </a:rPr>
                  <a:t> x + 5</a:t>
                </a:r>
              </a:p>
              <a:p>
                <a:pPr marL="457200" lvl="1" indent="0">
                  <a:buNone/>
                </a:pPr>
                <a:r>
                  <a:rPr lang="en-IE" sz="2800" dirty="0">
                    <a:solidFill>
                      <a:srgbClr val="FF0000"/>
                    </a:solidFill>
                  </a:rPr>
                  <a:t>	y(x) = x + 5 </a:t>
                </a:r>
              </a:p>
              <a:p>
                <a:pPr marL="457200" lvl="1" indent="0">
                  <a:buNone/>
                </a:pPr>
                <a:r>
                  <a:rPr lang="en-IE" sz="2800" dirty="0">
                    <a:solidFill>
                      <a:srgbClr val="FF0000"/>
                    </a:solidFill>
                  </a:rPr>
                  <a:t>	y = x + 5</a:t>
                </a:r>
              </a:p>
              <a:p>
                <a:r>
                  <a:rPr lang="en-IE" dirty="0"/>
                  <a:t>These notations all have the same meaning.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75657"/>
                <a:ext cx="7886700" cy="5001306"/>
              </a:xfrm>
              <a:blipFill>
                <a:blip r:embed="rId2"/>
                <a:stretch>
                  <a:fillRect l="-1391" t="-2073" r="-123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143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67285"/>
          </a:xfrm>
        </p:spPr>
        <p:txBody>
          <a:bodyPr/>
          <a:lstStyle/>
          <a:p>
            <a:r>
              <a:rPr lang="en-IE" b="1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6470"/>
            <a:ext cx="8149590" cy="529045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E" sz="5100" b="1" dirty="0"/>
              <a:t>Write the following using function notation:</a:t>
            </a:r>
          </a:p>
          <a:p>
            <a:pPr marL="0" indent="0">
              <a:buNone/>
            </a:pPr>
            <a:endParaRPr lang="en-IE" sz="4400" dirty="0"/>
          </a:p>
          <a:p>
            <a:pPr marL="0" indent="0">
              <a:buNone/>
            </a:pPr>
            <a:r>
              <a:rPr lang="en-IE" sz="5100" dirty="0"/>
              <a:t>Multiply the input by 12</a:t>
            </a:r>
          </a:p>
          <a:p>
            <a:pPr marL="0" indent="0">
              <a:buNone/>
            </a:pPr>
            <a:r>
              <a:rPr lang="en-IE" sz="5100" dirty="0"/>
              <a:t>	</a:t>
            </a:r>
            <a:r>
              <a:rPr lang="en-IE" sz="5100" dirty="0">
                <a:solidFill>
                  <a:srgbClr val="FF0000"/>
                </a:solidFill>
              </a:rPr>
              <a:t>f(x) = 12x</a:t>
            </a:r>
          </a:p>
          <a:p>
            <a:pPr marL="0" indent="0">
              <a:buNone/>
            </a:pPr>
            <a:r>
              <a:rPr lang="en-IE" sz="5100" dirty="0"/>
              <a:t>Multiply the input by 3 and add 7 to the result </a:t>
            </a:r>
          </a:p>
          <a:p>
            <a:pPr marL="0" indent="0">
              <a:buNone/>
            </a:pPr>
            <a:r>
              <a:rPr lang="en-IE" sz="5100" dirty="0"/>
              <a:t>	</a:t>
            </a:r>
            <a:r>
              <a:rPr lang="en-IE" sz="5100" dirty="0">
                <a:solidFill>
                  <a:srgbClr val="FF0000"/>
                </a:solidFill>
              </a:rPr>
              <a:t>f(x) = 3x +7</a:t>
            </a:r>
          </a:p>
          <a:p>
            <a:pPr marL="0" indent="0">
              <a:buNone/>
            </a:pPr>
            <a:r>
              <a:rPr lang="en-IE" sz="5100" dirty="0"/>
              <a:t>Multiply the input by -2 and subtract 5 from the result</a:t>
            </a:r>
          </a:p>
          <a:p>
            <a:pPr marL="0" indent="0">
              <a:buNone/>
            </a:pPr>
            <a:r>
              <a:rPr lang="en-IE" sz="5100" dirty="0"/>
              <a:t>	</a:t>
            </a:r>
            <a:r>
              <a:rPr lang="en-IE" sz="5100" dirty="0">
                <a:solidFill>
                  <a:srgbClr val="FF0000"/>
                </a:solidFill>
              </a:rPr>
              <a:t>f(x) = -2x -5 </a:t>
            </a:r>
          </a:p>
          <a:p>
            <a:pPr marL="0" indent="0">
              <a:buNone/>
            </a:pPr>
            <a:r>
              <a:rPr lang="en-IE" sz="5100" dirty="0"/>
              <a:t>Square the input, multiply the result by 2 and add 4 times the input to the result</a:t>
            </a:r>
          </a:p>
          <a:p>
            <a:pPr marL="0" indent="0">
              <a:buNone/>
            </a:pPr>
            <a:r>
              <a:rPr lang="en-IE" sz="5100" dirty="0"/>
              <a:t>	</a:t>
            </a:r>
            <a:r>
              <a:rPr lang="en-IE" sz="5100" dirty="0">
                <a:solidFill>
                  <a:srgbClr val="FF0000"/>
                </a:solidFill>
              </a:rPr>
              <a:t>f(x) = 2x</a:t>
            </a:r>
            <a:r>
              <a:rPr lang="en-IE" sz="5100" baseline="30000" dirty="0">
                <a:solidFill>
                  <a:srgbClr val="FF0000"/>
                </a:solidFill>
              </a:rPr>
              <a:t>2</a:t>
            </a:r>
            <a:r>
              <a:rPr lang="en-IE" sz="5100" dirty="0">
                <a:solidFill>
                  <a:srgbClr val="FF0000"/>
                </a:solidFill>
              </a:rPr>
              <a:t> + 4x</a:t>
            </a:r>
          </a:p>
          <a:p>
            <a:pPr marL="0" indent="0">
              <a:buNone/>
            </a:pPr>
            <a:r>
              <a:rPr lang="en-IE" sz="5100" dirty="0"/>
              <a:t>The result is 4</a:t>
            </a:r>
          </a:p>
          <a:p>
            <a:pPr marL="0" indent="0">
              <a:buNone/>
            </a:pPr>
            <a:r>
              <a:rPr lang="en-IE" sz="5100" dirty="0"/>
              <a:t>	</a:t>
            </a:r>
            <a:r>
              <a:rPr lang="en-IE" sz="5100" dirty="0">
                <a:solidFill>
                  <a:srgbClr val="FF0000"/>
                </a:solidFill>
              </a:rPr>
              <a:t>f(x) = 4</a:t>
            </a:r>
          </a:p>
          <a:p>
            <a:pPr marL="0" indent="0">
              <a:buNone/>
            </a:pPr>
            <a:r>
              <a:rPr lang="en-IE" dirty="0"/>
              <a:t> 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930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70709"/>
            <a:ext cx="7886700" cy="5406254"/>
          </a:xfrm>
        </p:spPr>
        <p:txBody>
          <a:bodyPr>
            <a:normAutofit/>
          </a:bodyPr>
          <a:lstStyle/>
          <a:p>
            <a:r>
              <a:rPr lang="en-GB" dirty="0"/>
              <a:t>Generally for a given function, we have to calculate the output for given input values.  </a:t>
            </a:r>
          </a:p>
          <a:p>
            <a:r>
              <a:rPr lang="en-GB" dirty="0"/>
              <a:t>To do this we substitute the values for the independent variable to give us the corresponding value for the output or the dependent variable.  </a:t>
            </a:r>
            <a:endParaRPr lang="en-IE" dirty="0"/>
          </a:p>
          <a:p>
            <a:pPr marL="0" indent="0">
              <a:buNone/>
            </a:pPr>
            <a:r>
              <a:rPr lang="en-GB" b="1" u="sng" dirty="0"/>
              <a:t>Examples</a:t>
            </a:r>
            <a:r>
              <a:rPr lang="en-GB" dirty="0"/>
              <a:t> </a:t>
            </a:r>
            <a:endParaRPr lang="en-IE" dirty="0"/>
          </a:p>
          <a:p>
            <a:pPr marL="0" indent="0">
              <a:buNone/>
            </a:pPr>
            <a:r>
              <a:rPr lang="en-GB" dirty="0"/>
              <a:t>For the following functions find the output for the given input</a:t>
            </a:r>
            <a:endParaRPr lang="en-IE" dirty="0"/>
          </a:p>
          <a:p>
            <a:pPr marL="514350" indent="-514350">
              <a:buFont typeface="+mj-lt"/>
              <a:buAutoNum type="arabicPeriod"/>
            </a:pPr>
            <a:r>
              <a:rPr lang="en-IE" dirty="0">
                <a:solidFill>
                  <a:srgbClr val="FF0000"/>
                </a:solidFill>
              </a:rPr>
              <a:t>f(x) = 3x + 7</a:t>
            </a:r>
            <a:r>
              <a:rPr lang="en-IE" dirty="0"/>
              <a:t>, find f(4), f(2), f(0), f(-1)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>
                <a:solidFill>
                  <a:srgbClr val="FF0000"/>
                </a:solidFill>
              </a:rPr>
              <a:t>f(x) = 2x</a:t>
            </a:r>
            <a:r>
              <a:rPr lang="en-IE" baseline="30000" dirty="0">
                <a:solidFill>
                  <a:srgbClr val="FF0000"/>
                </a:solidFill>
              </a:rPr>
              <a:t>2</a:t>
            </a:r>
            <a:r>
              <a:rPr lang="en-IE" dirty="0">
                <a:solidFill>
                  <a:srgbClr val="FF0000"/>
                </a:solidFill>
              </a:rPr>
              <a:t> + 3x +7</a:t>
            </a:r>
            <a:r>
              <a:rPr lang="en-IE" dirty="0"/>
              <a:t>, find f(4), f(2), f(0), f(-1)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436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5034"/>
          </a:xfrm>
        </p:spPr>
        <p:txBody>
          <a:bodyPr/>
          <a:lstStyle/>
          <a:p>
            <a:r>
              <a:rPr lang="en-IE" b="1" dirty="0"/>
              <a:t>Example:   </a:t>
            </a:r>
            <a:r>
              <a:rPr lang="en-IE" dirty="0"/>
              <a:t>f(x) = 3x + 7, find f(4), </a:t>
            </a:r>
            <a:endParaRPr lang="en-IE" b="1" dirty="0"/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628650" y="1279525"/>
            <a:ext cx="7886700" cy="4897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 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A function is a rule that receives an input and produces an output.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45029" y="3043646"/>
            <a:ext cx="1985554" cy="130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030583" y="2579915"/>
            <a:ext cx="2442754" cy="953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2400" b="1" dirty="0"/>
              <a:t>f(x) = 3x + 7</a:t>
            </a:r>
          </a:p>
          <a:p>
            <a:pPr algn="ctr"/>
            <a:r>
              <a:rPr lang="en-IE" sz="2400" b="1" dirty="0"/>
              <a:t>f(4) = 3(4) + 7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473337" y="3043646"/>
            <a:ext cx="1672046" cy="130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49531" y="2364377"/>
            <a:ext cx="1449978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Rectangle 22"/>
          <p:cNvSpPr/>
          <p:nvPr/>
        </p:nvSpPr>
        <p:spPr>
          <a:xfrm>
            <a:off x="692331" y="2543991"/>
            <a:ext cx="1332412" cy="3853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2400" b="1" dirty="0">
                <a:solidFill>
                  <a:srgbClr val="FF0000"/>
                </a:solidFill>
              </a:rPr>
              <a:t>Input</a:t>
            </a:r>
          </a:p>
          <a:p>
            <a:pPr algn="ctr"/>
            <a:r>
              <a:rPr lang="en-IE" sz="2400" b="1" dirty="0"/>
              <a:t>x = 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15050" y="2511333"/>
            <a:ext cx="2140676" cy="3853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2400" b="1" dirty="0">
                <a:solidFill>
                  <a:srgbClr val="FF0000"/>
                </a:solidFill>
              </a:rPr>
              <a:t>Output</a:t>
            </a:r>
          </a:p>
          <a:p>
            <a:pPr algn="ctr"/>
            <a:r>
              <a:rPr lang="en-IE" sz="2400" b="1" dirty="0"/>
              <a:t>f(x) = f(4) = 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119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09451"/>
            <a:ext cx="7886700" cy="566751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>
                <a:solidFill>
                  <a:srgbClr val="FF0000"/>
                </a:solidFill>
              </a:rPr>
              <a:t>f(x) = 3x + 7</a:t>
            </a:r>
            <a:r>
              <a:rPr lang="en-IE" dirty="0"/>
              <a:t>, find f(4), f(2), f(0), f(-1)</a:t>
            </a:r>
          </a:p>
          <a:p>
            <a:pPr marL="0" indent="0">
              <a:buNone/>
            </a:pPr>
            <a:r>
              <a:rPr lang="en-IE" dirty="0"/>
              <a:t> 	f(4) = 3(4) + 7 = 12 + 7 = 19</a:t>
            </a:r>
          </a:p>
          <a:p>
            <a:pPr marL="0" indent="0">
              <a:buNone/>
            </a:pPr>
            <a:r>
              <a:rPr lang="en-IE" dirty="0"/>
              <a:t>	f(2) = 3(2) + 7 = 6 + 7 = 13</a:t>
            </a:r>
          </a:p>
          <a:p>
            <a:pPr marL="0" indent="0">
              <a:buNone/>
            </a:pPr>
            <a:r>
              <a:rPr lang="en-IE" dirty="0"/>
              <a:t>	f(0) = 3(0) + 7 = 0 + 7 = 7</a:t>
            </a:r>
          </a:p>
          <a:p>
            <a:pPr marL="0" indent="0">
              <a:buNone/>
            </a:pPr>
            <a:r>
              <a:rPr lang="en-IE" dirty="0"/>
              <a:t>	f(-1) = 3(-1) + 7 = -3 + 7 = 4</a:t>
            </a:r>
          </a:p>
          <a:p>
            <a:pPr marL="0" indent="0">
              <a:buNone/>
            </a:pPr>
            <a:endParaRPr lang="en-IE" dirty="0"/>
          </a:p>
          <a:p>
            <a:pPr marL="514350" indent="-514350">
              <a:buAutoNum type="arabicPeriod" startAt="2"/>
            </a:pPr>
            <a:r>
              <a:rPr lang="en-IE" dirty="0">
                <a:solidFill>
                  <a:srgbClr val="FF0000"/>
                </a:solidFill>
              </a:rPr>
              <a:t>f(x) = 2x</a:t>
            </a:r>
            <a:r>
              <a:rPr lang="en-IE" baseline="30000" dirty="0">
                <a:solidFill>
                  <a:srgbClr val="FF0000"/>
                </a:solidFill>
              </a:rPr>
              <a:t>2</a:t>
            </a:r>
            <a:r>
              <a:rPr lang="en-IE" dirty="0">
                <a:solidFill>
                  <a:srgbClr val="FF0000"/>
                </a:solidFill>
              </a:rPr>
              <a:t> + 3x +7</a:t>
            </a:r>
            <a:r>
              <a:rPr lang="en-IE" dirty="0"/>
              <a:t>, find f(4), f(2), f(0), f(-1)</a:t>
            </a:r>
          </a:p>
          <a:p>
            <a:pPr marL="0" indent="0">
              <a:buNone/>
            </a:pPr>
            <a:r>
              <a:rPr lang="en-IE" dirty="0"/>
              <a:t>	f(4) = 2(4)</a:t>
            </a:r>
            <a:r>
              <a:rPr lang="en-IE" baseline="30000" dirty="0"/>
              <a:t>2</a:t>
            </a:r>
            <a:r>
              <a:rPr lang="en-IE" dirty="0"/>
              <a:t> + 3(4) + 7 = 32+12+7 = 51</a:t>
            </a:r>
          </a:p>
          <a:p>
            <a:pPr marL="0" indent="0">
              <a:buNone/>
            </a:pPr>
            <a:r>
              <a:rPr lang="en-IE" dirty="0"/>
              <a:t>	f(2) = 2(2)</a:t>
            </a:r>
            <a:r>
              <a:rPr lang="en-IE" baseline="30000" dirty="0"/>
              <a:t>2</a:t>
            </a:r>
            <a:r>
              <a:rPr lang="en-IE" dirty="0"/>
              <a:t> + 3(2) + 7 = 8 + 6 + 7 = 21</a:t>
            </a:r>
          </a:p>
          <a:p>
            <a:pPr marL="0" indent="0">
              <a:buNone/>
            </a:pPr>
            <a:r>
              <a:rPr lang="en-IE" dirty="0"/>
              <a:t>	f(0) = 2(0)</a:t>
            </a:r>
            <a:r>
              <a:rPr lang="en-IE" baseline="30000" dirty="0"/>
              <a:t>2</a:t>
            </a:r>
            <a:r>
              <a:rPr lang="en-IE" dirty="0"/>
              <a:t> + 3(0) + 7 = 0 + 0 + 7 = 7</a:t>
            </a:r>
          </a:p>
          <a:p>
            <a:pPr marL="0" indent="0">
              <a:buNone/>
            </a:pPr>
            <a:r>
              <a:rPr lang="en-IE" dirty="0"/>
              <a:t>	f(-1) = 2(-1)</a:t>
            </a:r>
            <a:r>
              <a:rPr lang="en-IE" baseline="30000" dirty="0"/>
              <a:t>2</a:t>
            </a:r>
            <a:r>
              <a:rPr lang="en-IE" dirty="0"/>
              <a:t> + 3(-1) + 7 = 2 – 3 +7 = 6</a:t>
            </a:r>
          </a:p>
          <a:p>
            <a:pPr marL="0" indent="0">
              <a:buNone/>
            </a:pPr>
            <a:r>
              <a:rPr lang="en-IE" dirty="0"/>
              <a:t> 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864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26571"/>
                <a:ext cx="7886700" cy="585039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Sometimes a function has different rules for different values.  In this case, the function is called a </a:t>
                </a:r>
                <a:r>
                  <a:rPr lang="en-GB" b="1" dirty="0"/>
                  <a:t>piecewise</a:t>
                </a:r>
                <a:r>
                  <a:rPr lang="en-GB" dirty="0"/>
                  <a:t> </a:t>
                </a:r>
                <a:r>
                  <a:rPr lang="en-GB" b="1" dirty="0"/>
                  <a:t>function</a:t>
                </a:r>
                <a:r>
                  <a:rPr lang="en-GB" dirty="0"/>
                  <a:t>. </a:t>
                </a:r>
                <a:endParaRPr lang="en-IE" dirty="0"/>
              </a:p>
              <a:p>
                <a:pPr marL="0" indent="0">
                  <a:buNone/>
                </a:pPr>
                <a:r>
                  <a:rPr lang="en-GB" b="1" u="sng" dirty="0"/>
                  <a:t>Examples</a:t>
                </a:r>
                <a:r>
                  <a:rPr lang="en-GB" dirty="0"/>
                  <a:t> </a:t>
                </a:r>
                <a:endParaRPr lang="en-IE" dirty="0"/>
              </a:p>
              <a:p>
                <a:pPr marL="0" indent="0">
                  <a:buNone/>
                </a:pPr>
                <a:r>
                  <a:rPr lang="en-GB" dirty="0"/>
                  <a:t>For the following functions find the output for the given input:</a:t>
                </a:r>
              </a:p>
              <a:p>
                <a:pPr marL="0" indent="0">
                  <a:buNone/>
                </a:pPr>
                <a:endParaRPr lang="en-IE" dirty="0"/>
              </a:p>
              <a:p>
                <a:pPr marL="514350" indent="-514350">
                  <a:buAutoNum type="arabicPeriod"/>
                </a:pPr>
                <a:r>
                  <a:rPr lang="en-IE" dirty="0"/>
                  <a:t>f(x)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 −3</m:t>
                              </m:r>
                            </m:e>
                          </m:mr>
                          <m:m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E" dirty="0"/>
                  <a:t>   when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E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I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≤3</m:t>
                          </m:r>
                        </m:e>
                      </m:mr>
                      <m:m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en-I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 &lt;7</m:t>
                          </m:r>
                        </m:e>
                      </m:mr>
                      <m:m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 ≥7</m:t>
                          </m:r>
                        </m:e>
                      </m:mr>
                    </m:m>
                  </m:oMath>
                </a14:m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Evaluate f(0), f(1), f(3), f(4), f(6), f(7) and f(9).</a:t>
                </a:r>
              </a:p>
              <a:p>
                <a:pPr marL="0" indent="0">
                  <a:buNone/>
                </a:pPr>
                <a:r>
                  <a:rPr lang="en-IE" dirty="0"/>
                  <a:t>What about f(-2)?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26571"/>
                <a:ext cx="7886700" cy="5850392"/>
              </a:xfrm>
              <a:blipFill>
                <a:blip r:embed="rId2"/>
                <a:stretch>
                  <a:fillRect l="-1623" t="-2398" r="-208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9538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612</TotalTime>
  <Words>2897</Words>
  <Application>Microsoft Office PowerPoint</Application>
  <PresentationFormat>On-screen Show (4:3)</PresentationFormat>
  <Paragraphs>429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Times New Roman</vt:lpstr>
      <vt:lpstr>Office Theme</vt:lpstr>
      <vt:lpstr>Functions 1</vt:lpstr>
      <vt:lpstr>Definition</vt:lpstr>
      <vt:lpstr>PowerPoint Presentation</vt:lpstr>
      <vt:lpstr>Notation</vt:lpstr>
      <vt:lpstr>Examples</vt:lpstr>
      <vt:lpstr>PowerPoint Presentation</vt:lpstr>
      <vt:lpstr>Example:   f(x) = 3x + 7, find f(4), </vt:lpstr>
      <vt:lpstr>PowerPoint Presentation</vt:lpstr>
      <vt:lpstr>PowerPoint Presentation</vt:lpstr>
      <vt:lpstr>PowerPoint Presentation</vt:lpstr>
      <vt:lpstr>Try this one</vt:lpstr>
      <vt:lpstr>Composite Functions</vt:lpstr>
      <vt:lpstr>PowerPoint Presentation</vt:lpstr>
      <vt:lpstr>PowerPoint Presentation</vt:lpstr>
      <vt:lpstr>Inverse functions</vt:lpstr>
      <vt:lpstr>Question</vt:lpstr>
      <vt:lpstr>Question</vt:lpstr>
      <vt:lpstr>The Linear Function</vt:lpstr>
      <vt:lpstr>PowerPoint Presentation</vt:lpstr>
      <vt:lpstr>The Quadratic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Exponential Function</vt:lpstr>
      <vt:lpstr>PowerPoint Presentation</vt:lpstr>
      <vt:lpstr>Questions</vt:lpstr>
      <vt:lpstr>The graph of the exponential function</vt:lpstr>
      <vt:lpstr>PowerPoint Presentation</vt:lpstr>
      <vt:lpstr>PowerPoint Presentation</vt:lpstr>
      <vt:lpstr>Graph of y = e-x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Mike.OConnell</dc:creator>
  <cp:lastModifiedBy>Mike OConnell</cp:lastModifiedBy>
  <cp:revision>44</cp:revision>
  <dcterms:created xsi:type="dcterms:W3CDTF">2018-01-20T11:33:42Z</dcterms:created>
  <dcterms:modified xsi:type="dcterms:W3CDTF">2024-01-22T10:15:23Z</dcterms:modified>
</cp:coreProperties>
</file>