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drawings/drawing2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OConnell" userId="b7853501-b147-4c82-bf58-82a0037c7361" providerId="ADAL" clId="{64813960-72CC-42B1-8560-CEE26E37E1DD}"/>
    <pc:docChg chg="custSel modSld">
      <pc:chgData name="Mike OConnell" userId="b7853501-b147-4c82-bf58-82a0037c7361" providerId="ADAL" clId="{64813960-72CC-42B1-8560-CEE26E37E1DD}" dt="2024-01-23T12:19:08.901" v="23" actId="20577"/>
      <pc:docMkLst>
        <pc:docMk/>
      </pc:docMkLst>
      <pc:sldChg chg="modSp mod">
        <pc:chgData name="Mike OConnell" userId="b7853501-b147-4c82-bf58-82a0037c7361" providerId="ADAL" clId="{64813960-72CC-42B1-8560-CEE26E37E1DD}" dt="2024-01-23T12:19:08.901" v="23" actId="20577"/>
        <pc:sldMkLst>
          <pc:docMk/>
          <pc:sldMk cId="3078837588" sldId="256"/>
        </pc:sldMkLst>
        <pc:spChg chg="mod">
          <ac:chgData name="Mike OConnell" userId="b7853501-b147-4c82-bf58-82a0037c7361" providerId="ADAL" clId="{64813960-72CC-42B1-8560-CEE26E37E1DD}" dt="2024-01-23T12:19:08.901" v="23" actId="20577"/>
          <ac:spMkLst>
            <pc:docMk/>
            <pc:sldMk cId="3078837588" sldId="256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y = sin x</a:t>
            </a:r>
          </a:p>
        </c:rich>
      </c:tx>
      <c:layout>
        <c:manualLayout>
          <c:xMode val="edge"/>
          <c:yMode val="edge"/>
          <c:x val="0.46717666423170695"/>
          <c:y val="0.18133842910533821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Sheet1!$B$29</c:f>
              <c:strCache>
                <c:ptCount val="1"/>
                <c:pt idx="0">
                  <c:v>y</c:v>
                </c:pt>
              </c:strCache>
            </c:strRef>
          </c:tx>
          <c:xVal>
            <c:numRef>
              <c:f>Sheet1!$C$28:$O$28</c:f>
              <c:numCache>
                <c:formatCode>General</c:formatCode>
                <c:ptCount val="13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90</c:v>
                </c:pt>
                <c:pt idx="4">
                  <c:v>120</c:v>
                </c:pt>
                <c:pt idx="5">
                  <c:v>150</c:v>
                </c:pt>
                <c:pt idx="6">
                  <c:v>180</c:v>
                </c:pt>
                <c:pt idx="7">
                  <c:v>210</c:v>
                </c:pt>
                <c:pt idx="8">
                  <c:v>240</c:v>
                </c:pt>
                <c:pt idx="9">
                  <c:v>270</c:v>
                </c:pt>
                <c:pt idx="10">
                  <c:v>300</c:v>
                </c:pt>
                <c:pt idx="11">
                  <c:v>330</c:v>
                </c:pt>
                <c:pt idx="12">
                  <c:v>360</c:v>
                </c:pt>
              </c:numCache>
            </c:numRef>
          </c:xVal>
          <c:yVal>
            <c:numRef>
              <c:f>Sheet1!$C$29:$O$29</c:f>
              <c:numCache>
                <c:formatCode>General</c:formatCode>
                <c:ptCount val="13"/>
                <c:pt idx="0">
                  <c:v>0</c:v>
                </c:pt>
                <c:pt idx="1">
                  <c:v>0.49999999999999994</c:v>
                </c:pt>
                <c:pt idx="2">
                  <c:v>0.8660254037844386</c:v>
                </c:pt>
                <c:pt idx="3">
                  <c:v>1</c:v>
                </c:pt>
                <c:pt idx="4">
                  <c:v>0.86602540378443871</c:v>
                </c:pt>
                <c:pt idx="5">
                  <c:v>0.50000000000000033</c:v>
                </c:pt>
                <c:pt idx="6">
                  <c:v>0</c:v>
                </c:pt>
                <c:pt idx="7">
                  <c:v>-0.49999999999999939</c:v>
                </c:pt>
                <c:pt idx="8">
                  <c:v>-0.86602540378443837</c:v>
                </c:pt>
                <c:pt idx="9">
                  <c:v>-1</c:v>
                </c:pt>
                <c:pt idx="10">
                  <c:v>-0.8660254037844386</c:v>
                </c:pt>
                <c:pt idx="11">
                  <c:v>-0.49999999999999967</c:v>
                </c:pt>
                <c:pt idx="12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20A-4079-9951-EF0617126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56608"/>
        <c:axId val="35718272"/>
      </c:scatterChart>
      <c:valAx>
        <c:axId val="34356608"/>
        <c:scaling>
          <c:orientation val="minMax"/>
          <c:max val="400"/>
          <c:min val="0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x-axis</a:t>
                </a:r>
              </a:p>
            </c:rich>
          </c:tx>
          <c:layout>
            <c:manualLayout>
              <c:xMode val="edge"/>
              <c:yMode val="edge"/>
              <c:x val="0.89806953022143376"/>
              <c:y val="0.4031044616320265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5875">
            <a:solidFill>
              <a:schemeClr val="tx1"/>
            </a:solidFill>
          </a:ln>
        </c:spPr>
        <c:crossAx val="35718272"/>
        <c:crosses val="autoZero"/>
        <c:crossBetween val="midCat"/>
        <c:majorUnit val="30"/>
      </c:valAx>
      <c:valAx>
        <c:axId val="35718272"/>
        <c:scaling>
          <c:orientation val="minMax"/>
        </c:scaling>
        <c:delete val="0"/>
        <c:axPos val="l"/>
        <c:min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y -axis</a:t>
                </a:r>
              </a:p>
            </c:rich>
          </c:tx>
          <c:layout>
            <c:manualLayout>
              <c:xMode val="edge"/>
              <c:yMode val="edge"/>
              <c:x val="2.17538877662776E-2"/>
              <c:y val="9.382091662425433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5875">
            <a:solidFill>
              <a:schemeClr val="tx1"/>
            </a:solidFill>
          </a:ln>
        </c:spPr>
        <c:crossAx val="343566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E" sz="1200"/>
              <a:t>y = cos x</a:t>
            </a:r>
          </a:p>
        </c:rich>
      </c:tx>
      <c:layout>
        <c:manualLayout>
          <c:xMode val="edge"/>
          <c:yMode val="edge"/>
          <c:x val="0.27940335044326353"/>
          <c:y val="0.24918638843147287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y</c:v>
                </c:pt>
              </c:strCache>
            </c:strRef>
          </c:tx>
          <c:xVal>
            <c:numRef>
              <c:f>Sheet1!$C$11:$O$11</c:f>
              <c:numCache>
                <c:formatCode>General</c:formatCode>
                <c:ptCount val="13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90</c:v>
                </c:pt>
                <c:pt idx="4">
                  <c:v>120</c:v>
                </c:pt>
                <c:pt idx="5">
                  <c:v>150</c:v>
                </c:pt>
                <c:pt idx="6">
                  <c:v>180</c:v>
                </c:pt>
                <c:pt idx="7">
                  <c:v>210</c:v>
                </c:pt>
                <c:pt idx="8">
                  <c:v>240</c:v>
                </c:pt>
                <c:pt idx="9">
                  <c:v>270</c:v>
                </c:pt>
                <c:pt idx="10">
                  <c:v>300</c:v>
                </c:pt>
                <c:pt idx="11">
                  <c:v>330</c:v>
                </c:pt>
                <c:pt idx="12">
                  <c:v>360</c:v>
                </c:pt>
              </c:numCache>
            </c:numRef>
          </c:xVal>
          <c:yVal>
            <c:numRef>
              <c:f>Sheet1!$C$12:$O$12</c:f>
              <c:numCache>
                <c:formatCode>General</c:formatCode>
                <c:ptCount val="13"/>
                <c:pt idx="0">
                  <c:v>1</c:v>
                </c:pt>
                <c:pt idx="1">
                  <c:v>0.86602540378443871</c:v>
                </c:pt>
                <c:pt idx="2">
                  <c:v>0.50000000000000011</c:v>
                </c:pt>
                <c:pt idx="3">
                  <c:v>0</c:v>
                </c:pt>
                <c:pt idx="4">
                  <c:v>-0.49999999999999978</c:v>
                </c:pt>
                <c:pt idx="5">
                  <c:v>-0.86602540378443849</c:v>
                </c:pt>
                <c:pt idx="6">
                  <c:v>-1</c:v>
                </c:pt>
                <c:pt idx="7">
                  <c:v>-0.86602540378443904</c:v>
                </c:pt>
                <c:pt idx="8">
                  <c:v>-0.50000000000000044</c:v>
                </c:pt>
                <c:pt idx="9">
                  <c:v>0</c:v>
                </c:pt>
                <c:pt idx="10">
                  <c:v>0.50000000000000011</c:v>
                </c:pt>
                <c:pt idx="11">
                  <c:v>0.86602540378443882</c:v>
                </c:pt>
                <c:pt idx="12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B75-4BA6-BF16-FD6CF50AB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70976"/>
        <c:axId val="39481344"/>
      </c:scatterChart>
      <c:valAx>
        <c:axId val="39470976"/>
        <c:scaling>
          <c:orientation val="minMax"/>
          <c:max val="360"/>
          <c:min val="0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x-axix</a:t>
                </a:r>
              </a:p>
            </c:rich>
          </c:tx>
          <c:layout>
            <c:manualLayout>
              <c:xMode val="edge"/>
              <c:yMode val="edge"/>
              <c:x val="0.8729182990057277"/>
              <c:y val="0.4673918423012416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9481344"/>
        <c:crosses val="autoZero"/>
        <c:crossBetween val="midCat"/>
        <c:majorUnit val="30"/>
      </c:valAx>
      <c:valAx>
        <c:axId val="39481344"/>
        <c:scaling>
          <c:orientation val="minMax"/>
        </c:scaling>
        <c:delete val="0"/>
        <c:axPos val="l"/>
        <c:min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y-axis</a:t>
                </a:r>
              </a:p>
            </c:rich>
          </c:tx>
          <c:layout>
            <c:manualLayout>
              <c:xMode val="edge"/>
              <c:yMode val="edge"/>
              <c:x val="9.63327859879584E-2"/>
              <c:y val="3.262206809181328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94709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y = sin x</a:t>
            </a:r>
          </a:p>
        </c:rich>
      </c:tx>
      <c:layout>
        <c:manualLayout>
          <c:xMode val="edge"/>
          <c:yMode val="edge"/>
          <c:x val="0.46717666423170695"/>
          <c:y val="0.18133842910533821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Sheet1!$B$29</c:f>
              <c:strCache>
                <c:ptCount val="1"/>
                <c:pt idx="0">
                  <c:v>y</c:v>
                </c:pt>
              </c:strCache>
            </c:strRef>
          </c:tx>
          <c:xVal>
            <c:numRef>
              <c:f>Sheet1!$C$28:$O$28</c:f>
              <c:numCache>
                <c:formatCode>General</c:formatCode>
                <c:ptCount val="13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90</c:v>
                </c:pt>
                <c:pt idx="4">
                  <c:v>120</c:v>
                </c:pt>
                <c:pt idx="5">
                  <c:v>150</c:v>
                </c:pt>
                <c:pt idx="6">
                  <c:v>180</c:v>
                </c:pt>
                <c:pt idx="7">
                  <c:v>210</c:v>
                </c:pt>
                <c:pt idx="8">
                  <c:v>240</c:v>
                </c:pt>
                <c:pt idx="9">
                  <c:v>270</c:v>
                </c:pt>
                <c:pt idx="10">
                  <c:v>300</c:v>
                </c:pt>
                <c:pt idx="11">
                  <c:v>330</c:v>
                </c:pt>
                <c:pt idx="12">
                  <c:v>360</c:v>
                </c:pt>
              </c:numCache>
            </c:numRef>
          </c:xVal>
          <c:yVal>
            <c:numRef>
              <c:f>Sheet1!$C$29:$O$29</c:f>
              <c:numCache>
                <c:formatCode>General</c:formatCode>
                <c:ptCount val="13"/>
                <c:pt idx="0">
                  <c:v>0</c:v>
                </c:pt>
                <c:pt idx="1">
                  <c:v>0.49999999999999994</c:v>
                </c:pt>
                <c:pt idx="2">
                  <c:v>0.8660254037844386</c:v>
                </c:pt>
                <c:pt idx="3">
                  <c:v>1</c:v>
                </c:pt>
                <c:pt idx="4">
                  <c:v>0.86602540378443871</c:v>
                </c:pt>
                <c:pt idx="5">
                  <c:v>0.50000000000000033</c:v>
                </c:pt>
                <c:pt idx="6">
                  <c:v>0</c:v>
                </c:pt>
                <c:pt idx="7">
                  <c:v>-0.49999999999999939</c:v>
                </c:pt>
                <c:pt idx="8">
                  <c:v>-0.86602540378443837</c:v>
                </c:pt>
                <c:pt idx="9">
                  <c:v>-1</c:v>
                </c:pt>
                <c:pt idx="10">
                  <c:v>-0.8660254037844386</c:v>
                </c:pt>
                <c:pt idx="11">
                  <c:v>-0.49999999999999967</c:v>
                </c:pt>
                <c:pt idx="12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AF3-43FB-BA7B-C888F6242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142376"/>
        <c:axId val="221141984"/>
      </c:scatterChart>
      <c:valAx>
        <c:axId val="221142376"/>
        <c:scaling>
          <c:orientation val="minMax"/>
          <c:max val="400"/>
          <c:min val="0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x-axis</a:t>
                </a:r>
              </a:p>
            </c:rich>
          </c:tx>
          <c:layout>
            <c:manualLayout>
              <c:xMode val="edge"/>
              <c:yMode val="edge"/>
              <c:x val="0.89806953022143376"/>
              <c:y val="0.4031044616320265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5875">
            <a:solidFill>
              <a:schemeClr val="tx1"/>
            </a:solidFill>
          </a:ln>
        </c:spPr>
        <c:crossAx val="221141984"/>
        <c:crosses val="autoZero"/>
        <c:crossBetween val="midCat"/>
        <c:majorUnit val="30"/>
      </c:valAx>
      <c:valAx>
        <c:axId val="221141984"/>
        <c:scaling>
          <c:orientation val="minMax"/>
        </c:scaling>
        <c:delete val="0"/>
        <c:axPos val="l"/>
        <c:min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y -axis</a:t>
                </a:r>
              </a:p>
            </c:rich>
          </c:tx>
          <c:layout>
            <c:manualLayout>
              <c:xMode val="edge"/>
              <c:yMode val="edge"/>
              <c:x val="2.17538877662776E-2"/>
              <c:y val="9.382091662425433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5875">
            <a:solidFill>
              <a:schemeClr val="tx1"/>
            </a:solidFill>
          </a:ln>
        </c:spPr>
        <c:crossAx val="2211423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 sz="1400"/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y=3sin4x</c:v>
                </c:pt>
              </c:strCache>
            </c:strRef>
          </c:tx>
          <c:xVal>
            <c:numRef>
              <c:f>Sheet1!$B$1:$Q$1</c:f>
              <c:numCache>
                <c:formatCode>General</c:formatCode>
                <c:ptCount val="1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</c:numCache>
            </c:numRef>
          </c:xVal>
          <c:yVal>
            <c:numRef>
              <c:f>Sheet1!$B$2:$Q$2</c:f>
              <c:numCache>
                <c:formatCode>General</c:formatCode>
                <c:ptCount val="16"/>
                <c:pt idx="0">
                  <c:v>0</c:v>
                </c:pt>
                <c:pt idx="1">
                  <c:v>1.9283628290596178</c:v>
                </c:pt>
                <c:pt idx="2">
                  <c:v>2.9544232590366239</c:v>
                </c:pt>
                <c:pt idx="3">
                  <c:v>2.598076211353316</c:v>
                </c:pt>
                <c:pt idx="4">
                  <c:v>1.0260604299770066</c:v>
                </c:pt>
                <c:pt idx="5">
                  <c:v>-1.026060429977006</c:v>
                </c:pt>
                <c:pt idx="6">
                  <c:v>-2.5980762113533151</c:v>
                </c:pt>
                <c:pt idx="7">
                  <c:v>-2.9544232590366244</c:v>
                </c:pt>
                <c:pt idx="8">
                  <c:v>-1.9283628290596186</c:v>
                </c:pt>
                <c:pt idx="9">
                  <c:v>-7.3508907294517201E-16</c:v>
                </c:pt>
                <c:pt idx="10">
                  <c:v>1.9283628290596173</c:v>
                </c:pt>
                <c:pt idx="11">
                  <c:v>2.9544232590366239</c:v>
                </c:pt>
                <c:pt idx="12">
                  <c:v>2.5980762113533173</c:v>
                </c:pt>
                <c:pt idx="13">
                  <c:v>1.0260604299770062</c:v>
                </c:pt>
                <c:pt idx="14">
                  <c:v>-1.026060429977004</c:v>
                </c:pt>
                <c:pt idx="15">
                  <c:v>-2.598076211353316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395-413C-8CF0-35CCE8F13A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7085232"/>
        <c:axId val="217084448"/>
      </c:scatterChart>
      <c:valAx>
        <c:axId val="217085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7084448"/>
        <c:crosses val="autoZero"/>
        <c:crossBetween val="midCat"/>
        <c:majorUnit val="10"/>
      </c:valAx>
      <c:valAx>
        <c:axId val="2170844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70852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E" dirty="0"/>
              <a:t>Y = 3cos(2x+30)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6.533306600563818E-2"/>
          <c:y val="0.1440968474554476"/>
          <c:w val="0.90274569845435992"/>
          <c:h val="0.8110417606153651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xVal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2.5979999999999999</c:v>
                </c:pt>
                <c:pt idx="1">
                  <c:v>1.929</c:v>
                </c:pt>
                <c:pt idx="2">
                  <c:v>1.026</c:v>
                </c:pt>
                <c:pt idx="3">
                  <c:v>0</c:v>
                </c:pt>
                <c:pt idx="4">
                  <c:v>-1.026</c:v>
                </c:pt>
                <c:pt idx="5">
                  <c:v>-1.929</c:v>
                </c:pt>
                <c:pt idx="6">
                  <c:v>-2.5979999999999999</c:v>
                </c:pt>
                <c:pt idx="7">
                  <c:v>-2.95</c:v>
                </c:pt>
                <c:pt idx="8">
                  <c:v>-2.95</c:v>
                </c:pt>
                <c:pt idx="9">
                  <c:v>-2.5979999999999999</c:v>
                </c:pt>
                <c:pt idx="10">
                  <c:v>-1.929</c:v>
                </c:pt>
                <c:pt idx="11">
                  <c:v>-1.026</c:v>
                </c:pt>
                <c:pt idx="12">
                  <c:v>0</c:v>
                </c:pt>
                <c:pt idx="13">
                  <c:v>1.026</c:v>
                </c:pt>
                <c:pt idx="14">
                  <c:v>1.929</c:v>
                </c:pt>
                <c:pt idx="15">
                  <c:v>2.5979999999999999</c:v>
                </c:pt>
                <c:pt idx="16">
                  <c:v>2.95</c:v>
                </c:pt>
                <c:pt idx="17">
                  <c:v>2.95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871-458F-9B64-5113F3646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7083664"/>
        <c:axId val="217083272"/>
      </c:scatterChart>
      <c:valAx>
        <c:axId val="217083664"/>
        <c:scaling>
          <c:orientation val="minMax"/>
          <c:max val="18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217083272"/>
        <c:crosses val="autoZero"/>
        <c:crossBetween val="midCat"/>
        <c:majorUnit val="20"/>
      </c:valAx>
      <c:valAx>
        <c:axId val="217083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70836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33066005638207E-2"/>
          <c:y val="0.14409684745544771"/>
          <c:w val="0.90274569845436015"/>
          <c:h val="0.8110417606153651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xVal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2.5979999999999999</c:v>
                </c:pt>
                <c:pt idx="1">
                  <c:v>1.929</c:v>
                </c:pt>
                <c:pt idx="2">
                  <c:v>1.026</c:v>
                </c:pt>
                <c:pt idx="3">
                  <c:v>0</c:v>
                </c:pt>
                <c:pt idx="4">
                  <c:v>-1.026</c:v>
                </c:pt>
                <c:pt idx="5">
                  <c:v>-1.929</c:v>
                </c:pt>
                <c:pt idx="6">
                  <c:v>-2.5979999999999999</c:v>
                </c:pt>
                <c:pt idx="7">
                  <c:v>-2.9499999999999997</c:v>
                </c:pt>
                <c:pt idx="8">
                  <c:v>-2.9499999999999997</c:v>
                </c:pt>
                <c:pt idx="9">
                  <c:v>-2.5979999999999999</c:v>
                </c:pt>
                <c:pt idx="10">
                  <c:v>-1.929</c:v>
                </c:pt>
                <c:pt idx="11">
                  <c:v>-1.026</c:v>
                </c:pt>
                <c:pt idx="12">
                  <c:v>0</c:v>
                </c:pt>
                <c:pt idx="13">
                  <c:v>1.026</c:v>
                </c:pt>
                <c:pt idx="14">
                  <c:v>1.929</c:v>
                </c:pt>
                <c:pt idx="15">
                  <c:v>2.5979999999999999</c:v>
                </c:pt>
                <c:pt idx="16">
                  <c:v>2.9499999999999997</c:v>
                </c:pt>
                <c:pt idx="17">
                  <c:v>2.9499999999999997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C90-4242-8529-4149FDEA4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7082488"/>
        <c:axId val="217082096"/>
      </c:scatterChart>
      <c:valAx>
        <c:axId val="217082488"/>
        <c:scaling>
          <c:orientation val="minMax"/>
          <c:max val="18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217082096"/>
        <c:crosses val="autoZero"/>
        <c:crossBetween val="midCat"/>
        <c:majorUnit val="20"/>
      </c:valAx>
      <c:valAx>
        <c:axId val="2170820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70824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33066005638207E-2"/>
          <c:y val="0.14409684745544771"/>
          <c:w val="0.90274569845436015"/>
          <c:h val="0.8110417606153651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xVal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2.5979999999999999</c:v>
                </c:pt>
                <c:pt idx="1">
                  <c:v>1.929</c:v>
                </c:pt>
                <c:pt idx="2">
                  <c:v>1.026</c:v>
                </c:pt>
                <c:pt idx="3">
                  <c:v>0</c:v>
                </c:pt>
                <c:pt idx="4">
                  <c:v>-1.026</c:v>
                </c:pt>
                <c:pt idx="5">
                  <c:v>-1.929</c:v>
                </c:pt>
                <c:pt idx="6">
                  <c:v>-2.5979999999999999</c:v>
                </c:pt>
                <c:pt idx="7">
                  <c:v>-2.9499999999999997</c:v>
                </c:pt>
                <c:pt idx="8">
                  <c:v>-2.9499999999999997</c:v>
                </c:pt>
                <c:pt idx="9">
                  <c:v>-2.5979999999999999</c:v>
                </c:pt>
                <c:pt idx="10">
                  <c:v>-1.929</c:v>
                </c:pt>
                <c:pt idx="11">
                  <c:v>-1.026</c:v>
                </c:pt>
                <c:pt idx="12">
                  <c:v>0</c:v>
                </c:pt>
                <c:pt idx="13">
                  <c:v>1.026</c:v>
                </c:pt>
                <c:pt idx="14">
                  <c:v>1.929</c:v>
                </c:pt>
                <c:pt idx="15">
                  <c:v>2.5979999999999999</c:v>
                </c:pt>
                <c:pt idx="16">
                  <c:v>2.9499999999999997</c:v>
                </c:pt>
                <c:pt idx="17">
                  <c:v>2.9499999999999997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C73-4E65-A164-DD44F16AD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285160"/>
        <c:axId val="120284768"/>
      </c:scatterChart>
      <c:valAx>
        <c:axId val="120285160"/>
        <c:scaling>
          <c:orientation val="minMax"/>
          <c:max val="18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120284768"/>
        <c:crosses val="autoZero"/>
        <c:crossBetween val="midCat"/>
        <c:majorUnit val="20"/>
      </c:valAx>
      <c:valAx>
        <c:axId val="1202847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02851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0.16146</cdr:x>
      <cdr:y>0.43564</cdr:y>
    </cdr:from>
    <cdr:to>
      <cdr:x>0.16165</cdr:x>
      <cdr:y>0.56191</cdr:y>
    </cdr:to>
    <cdr:sp macro="" textlink="">
      <cdr:nvSpPr>
        <cdr:cNvPr id="3" name="Straight Connector 2"/>
        <cdr:cNvSpPr/>
      </cdr:nvSpPr>
      <cdr:spPr>
        <a:xfrm xmlns:a="http://schemas.openxmlformats.org/drawingml/2006/main" rot="5400000">
          <a:off x="1043760" y="2256634"/>
          <a:ext cx="571504" cy="158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0.48264</cdr:x>
      <cdr:y>0.26201</cdr:y>
    </cdr:from>
    <cdr:to>
      <cdr:x>0.71702</cdr:x>
      <cdr:y>0.53034</cdr:y>
    </cdr:to>
    <cdr:sp macro="" textlink="">
      <cdr:nvSpPr>
        <cdr:cNvPr id="7" name="Straight Arrow Connector 6"/>
        <cdr:cNvSpPr/>
      </cdr:nvSpPr>
      <cdr:spPr>
        <a:xfrm xmlns:a="http://schemas.openxmlformats.org/drawingml/2006/main">
          <a:off x="3971924" y="1185858"/>
          <a:ext cx="1928826" cy="121444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0.17882</cdr:x>
      <cdr:y>0.26201</cdr:y>
    </cdr:from>
    <cdr:to>
      <cdr:x>0.41319</cdr:x>
      <cdr:y>0.53034</cdr:y>
    </cdr:to>
    <cdr:sp macro="" textlink="">
      <cdr:nvSpPr>
        <cdr:cNvPr id="9" name="Straight Arrow Connector 8"/>
        <cdr:cNvSpPr/>
      </cdr:nvSpPr>
      <cdr:spPr>
        <a:xfrm xmlns:a="http://schemas.openxmlformats.org/drawingml/2006/main" rot="10800000" flipV="1">
          <a:off x="1471593" y="1185858"/>
          <a:ext cx="1928827" cy="1214447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0.1874</cdr:x>
      <cdr:y>0.49895</cdr:y>
    </cdr:from>
    <cdr:to>
      <cdr:x>0.18759</cdr:x>
      <cdr:y>0.5463</cdr:y>
    </cdr:to>
    <cdr:sp macro="" textlink="">
      <cdr:nvSpPr>
        <cdr:cNvPr id="3" name="Straight Connector 2"/>
        <cdr:cNvSpPr/>
      </cdr:nvSpPr>
      <cdr:spPr>
        <a:xfrm xmlns:a="http://schemas.openxmlformats.org/drawingml/2006/main" rot="5400000" flipH="1" flipV="1">
          <a:off x="1542238" y="2258222"/>
          <a:ext cx="1589" cy="214314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0.06597</cdr:x>
      <cdr:y>0.49877</cdr:y>
    </cdr:from>
    <cdr:to>
      <cdr:x>0.1875</cdr:x>
      <cdr:y>0.49912</cdr:y>
    </cdr:to>
    <cdr:sp macro="" textlink="">
      <cdr:nvSpPr>
        <cdr:cNvPr id="5" name="Straight Connector 4"/>
        <cdr:cNvSpPr/>
      </cdr:nvSpPr>
      <cdr:spPr>
        <a:xfrm xmlns:a="http://schemas.openxmlformats.org/drawingml/2006/main" rot="10800000">
          <a:off x="542900" y="2257428"/>
          <a:ext cx="1000132" cy="158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0.17882</cdr:x>
      <cdr:y>0.57769</cdr:y>
    </cdr:from>
    <cdr:to>
      <cdr:x>0.1875</cdr:x>
      <cdr:y>0.75132</cdr:y>
    </cdr:to>
    <cdr:sp macro="" textlink="">
      <cdr:nvSpPr>
        <cdr:cNvPr id="7" name="Straight Arrow Connector 6"/>
        <cdr:cNvSpPr/>
      </cdr:nvSpPr>
      <cdr:spPr>
        <a:xfrm xmlns:a="http://schemas.openxmlformats.org/drawingml/2006/main" flipV="1">
          <a:off x="1471594" y="2614618"/>
          <a:ext cx="71438" cy="78581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0C182-2C1D-4A22-8E37-3184E2A4C843}" type="datetimeFigureOut">
              <a:rPr lang="en-IE" smtClean="0"/>
              <a:t>23/01/2024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7C343-138F-4E1E-BB0D-E4DFB64EE5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379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C370-C6C3-494B-94C8-9643C4A7D949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871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C221-9EA8-469D-9F5F-E0120D5B372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871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877BC-58BB-403C-B7D9-6513F7D3884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3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ECABDB-8F58-4077-9430-B2DBB025EAC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1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3E9AE-3145-4102-9343-480A69D6E22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41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34B1-589B-48D6-8781-E9A12C5154EE}" type="datetimeFigureOut">
              <a:rPr lang="en-IE" smtClean="0"/>
              <a:t>23/01/2024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05AB-E0B4-45ED-8E34-E483C4F735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006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34B1-589B-48D6-8781-E9A12C5154EE}" type="datetimeFigureOut">
              <a:rPr lang="en-IE" smtClean="0"/>
              <a:t>23/01/2024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05AB-E0B4-45ED-8E34-E483C4F735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572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34B1-589B-48D6-8781-E9A12C5154EE}" type="datetimeFigureOut">
              <a:rPr lang="en-IE" smtClean="0"/>
              <a:t>23/01/2024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05AB-E0B4-45ED-8E34-E483C4F735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403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34B1-589B-48D6-8781-E9A12C5154EE}" type="datetimeFigureOut">
              <a:rPr lang="en-IE" smtClean="0"/>
              <a:t>23/01/2024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05AB-E0B4-45ED-8E34-E483C4F735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810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34B1-589B-48D6-8781-E9A12C5154EE}" type="datetimeFigureOut">
              <a:rPr lang="en-IE" smtClean="0"/>
              <a:t>23/01/2024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05AB-E0B4-45ED-8E34-E483C4F735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943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34B1-589B-48D6-8781-E9A12C5154EE}" type="datetimeFigureOut">
              <a:rPr lang="en-IE" smtClean="0"/>
              <a:t>23/01/2024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05AB-E0B4-45ED-8E34-E483C4F735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19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34B1-589B-48D6-8781-E9A12C5154EE}" type="datetimeFigureOut">
              <a:rPr lang="en-IE" smtClean="0"/>
              <a:t>23/01/2024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05AB-E0B4-45ED-8E34-E483C4F735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461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34B1-589B-48D6-8781-E9A12C5154EE}" type="datetimeFigureOut">
              <a:rPr lang="en-IE" smtClean="0"/>
              <a:t>23/01/2024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05AB-E0B4-45ED-8E34-E483C4F735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88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34B1-589B-48D6-8781-E9A12C5154EE}" type="datetimeFigureOut">
              <a:rPr lang="en-IE" smtClean="0"/>
              <a:t>23/01/2024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05AB-E0B4-45ED-8E34-E483C4F735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318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34B1-589B-48D6-8781-E9A12C5154EE}" type="datetimeFigureOut">
              <a:rPr lang="en-IE" smtClean="0"/>
              <a:t>23/01/2024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05AB-E0B4-45ED-8E34-E483C4F735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782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34B1-589B-48D6-8781-E9A12C5154EE}" type="datetimeFigureOut">
              <a:rPr lang="en-IE" smtClean="0"/>
              <a:t>23/01/2024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05AB-E0B4-45ED-8E34-E483C4F735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223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34B1-589B-48D6-8781-E9A12C5154EE}" type="datetimeFigureOut">
              <a:rPr lang="en-IE" smtClean="0"/>
              <a:t>23/01/2024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05AB-E0B4-45ED-8E34-E483C4F735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63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1.pn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9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Functions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Trigonometric functions</a:t>
            </a:r>
          </a:p>
        </p:txBody>
      </p:sp>
    </p:spTree>
    <p:extLst>
      <p:ext uri="{BB962C8B-B14F-4D97-AF65-F5344CB8AC3E}">
        <p14:creationId xmlns:p14="http://schemas.microsoft.com/office/powerpoint/2010/main" val="307883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E" sz="3600" b="1" dirty="0"/>
              <a:t>Using the ratios to solve an angle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419872" y="1340768"/>
                <a:ext cx="5266928" cy="47853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Relative to angle x the two sides we know are </a:t>
                </a:r>
                <a:r>
                  <a:rPr lang="en-IE" dirty="0">
                    <a:solidFill>
                      <a:srgbClr val="FF0000"/>
                    </a:solidFill>
                  </a:rPr>
                  <a:t>adjacent</a:t>
                </a:r>
                <a:r>
                  <a:rPr lang="en-IE" dirty="0"/>
                  <a:t> and </a:t>
                </a:r>
                <a:r>
                  <a:rPr lang="en-IE" dirty="0">
                    <a:solidFill>
                      <a:srgbClr val="FF0000"/>
                    </a:solidFill>
                  </a:rPr>
                  <a:t>hypotenuse</a:t>
                </a:r>
                <a:r>
                  <a:rPr lang="en-IE" dirty="0"/>
                  <a:t>……use </a:t>
                </a:r>
                <a:r>
                  <a:rPr lang="en-IE" dirty="0">
                    <a:solidFill>
                      <a:srgbClr val="FF0000"/>
                    </a:solidFill>
                  </a:rPr>
                  <a:t>cosine</a:t>
                </a:r>
                <a:r>
                  <a:rPr lang="en-IE" dirty="0"/>
                  <a:t> ratio.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 err="1"/>
                  <a:t>cos</a:t>
                </a:r>
                <a:r>
                  <a:rPr lang="en-IE" dirty="0"/>
                  <a:t>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𝑎𝑑𝑗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h𝑦𝑝</m:t>
                        </m:r>
                      </m:den>
                    </m:f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24</m:t>
                        </m:r>
                      </m:den>
                    </m:f>
                  </m:oMath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 err="1"/>
                  <a:t>cos</a:t>
                </a:r>
                <a:r>
                  <a:rPr lang="en-IE" dirty="0"/>
                  <a:t> x = 0.375</a:t>
                </a:r>
              </a:p>
              <a:p>
                <a:pPr marL="0" indent="0">
                  <a:buNone/>
                </a:pPr>
                <a:r>
                  <a:rPr lang="en-IE" dirty="0"/>
                  <a:t>x = cos</a:t>
                </a:r>
                <a:r>
                  <a:rPr lang="en-IE" baseline="30000" dirty="0"/>
                  <a:t>-1</a:t>
                </a:r>
                <a:r>
                  <a:rPr lang="en-IE" dirty="0"/>
                  <a:t> (0.375) = 67.98° </a:t>
                </a:r>
              </a:p>
              <a:p>
                <a:pPr marL="0" indent="0">
                  <a:buNone/>
                </a:pPr>
                <a:r>
                  <a:rPr lang="en-IE" dirty="0"/>
                  <a:t> 			= 67° 59'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419872" y="1340768"/>
                <a:ext cx="5266928" cy="4785395"/>
              </a:xfrm>
              <a:blipFill>
                <a:blip r:embed="rId2"/>
                <a:stretch>
                  <a:fillRect l="-2315" t="-216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Mathematical Methods -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71DE-ACA4-4942-8915-E55DC1F08775}" type="slidenum">
              <a:rPr lang="en-US" smtClean="0"/>
              <a:t>10</a:t>
            </a:fld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971600" y="2276872"/>
            <a:ext cx="1368152" cy="266429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1655676" y="32396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3688" y="448655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x°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6193" y="500177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53711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Find angle x</a:t>
            </a:r>
          </a:p>
        </p:txBody>
      </p:sp>
    </p:spTree>
    <p:extLst>
      <p:ext uri="{BB962C8B-B14F-4D97-AF65-F5344CB8AC3E}">
        <p14:creationId xmlns:p14="http://schemas.microsoft.com/office/powerpoint/2010/main" val="192639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E" sz="3600" b="1" dirty="0"/>
              <a:t>Radian measure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en-IE" dirty="0"/>
              <a:t>Angles are measured in degrees or radians. </a:t>
            </a:r>
          </a:p>
          <a:p>
            <a:r>
              <a:rPr lang="en-US" dirty="0"/>
              <a:t>A </a:t>
            </a:r>
            <a:r>
              <a:rPr lang="en-US" b="1" dirty="0"/>
              <a:t>Radian</a:t>
            </a:r>
            <a:r>
              <a:rPr lang="en-US" dirty="0"/>
              <a:t> "cuts out" a length of a circle's circumference equal to the radius. </a:t>
            </a:r>
          </a:p>
          <a:p>
            <a:r>
              <a:rPr lang="en-IE" dirty="0"/>
              <a:t>360° = 2</a:t>
            </a:r>
            <a:r>
              <a:rPr lang="el-GR" dirty="0"/>
              <a:t>π</a:t>
            </a:r>
            <a:r>
              <a:rPr lang="en-IE" dirty="0"/>
              <a:t> radians where </a:t>
            </a:r>
            <a:r>
              <a:rPr lang="el-GR" dirty="0"/>
              <a:t>π</a:t>
            </a:r>
            <a:r>
              <a:rPr lang="en-IE" dirty="0"/>
              <a:t> = 3.14159…..</a:t>
            </a:r>
          </a:p>
          <a:p>
            <a:endParaRPr lang="en-US" dirty="0"/>
          </a:p>
        </p:txBody>
      </p:sp>
      <p:pic>
        <p:nvPicPr>
          <p:cNvPr id="4" name="Picture 1" descr="http://www.mathsisfun.com/geometry/images/radian-definiti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396887"/>
            <a:ext cx="4822358" cy="2836681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AD1F-1D9F-40D1-B0F6-CD4C81301CD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508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r>
              <a:rPr lang="en-IE" dirty="0"/>
              <a:t>360° = 2</a:t>
            </a:r>
            <a:r>
              <a:rPr lang="el-GR" dirty="0"/>
              <a:t>π</a:t>
            </a:r>
            <a:r>
              <a:rPr lang="en-IE" dirty="0"/>
              <a:t> radians</a:t>
            </a:r>
          </a:p>
          <a:p>
            <a:pPr>
              <a:buNone/>
            </a:pPr>
            <a:r>
              <a:rPr lang="en-IE" dirty="0"/>
              <a:t>1° = 2</a:t>
            </a:r>
            <a:r>
              <a:rPr lang="el-GR" dirty="0"/>
              <a:t>π</a:t>
            </a:r>
            <a:r>
              <a:rPr lang="en-IE" dirty="0"/>
              <a:t>/360 radians = 0.01745 radians.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>
                <a:solidFill>
                  <a:srgbClr val="FF0000"/>
                </a:solidFill>
              </a:rPr>
              <a:t>2</a:t>
            </a:r>
            <a:r>
              <a:rPr lang="el-GR" dirty="0">
                <a:solidFill>
                  <a:srgbClr val="FF0000"/>
                </a:solidFill>
              </a:rPr>
              <a:t>π</a:t>
            </a:r>
            <a:r>
              <a:rPr lang="en-IE" dirty="0">
                <a:solidFill>
                  <a:srgbClr val="FF0000"/>
                </a:solidFill>
              </a:rPr>
              <a:t> radians = 360° </a:t>
            </a:r>
          </a:p>
          <a:p>
            <a:pPr>
              <a:buNone/>
            </a:pPr>
            <a:r>
              <a:rPr lang="en-IE" dirty="0">
                <a:solidFill>
                  <a:srgbClr val="FF0000"/>
                </a:solidFill>
              </a:rPr>
              <a:t>1 radian = 360/2</a:t>
            </a:r>
            <a:r>
              <a:rPr lang="el-GR" dirty="0">
                <a:solidFill>
                  <a:srgbClr val="FF0000"/>
                </a:solidFill>
              </a:rPr>
              <a:t>π</a:t>
            </a:r>
            <a:r>
              <a:rPr lang="en-IE" dirty="0">
                <a:solidFill>
                  <a:srgbClr val="FF0000"/>
                </a:solidFill>
              </a:rPr>
              <a:t> degrees = 57.296°</a:t>
            </a:r>
          </a:p>
          <a:p>
            <a:pPr>
              <a:buNone/>
            </a:pPr>
            <a:endParaRPr lang="en-IE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E" dirty="0"/>
              <a:t>Always check your calculator is in correct mode when using degrees or radians.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AD1F-1D9F-40D1-B0F6-CD4C81301CD0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647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E" sz="3600" b="1" dirty="0"/>
              <a:t>Trigonometric ratios and radians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IE" dirty="0"/>
              <a:t>Find Sin 1.2 </a:t>
            </a:r>
            <a:r>
              <a:rPr lang="en-IE" dirty="0" err="1"/>
              <a:t>rads</a:t>
            </a:r>
            <a:r>
              <a:rPr lang="en-IE" dirty="0"/>
              <a:t>.   		</a:t>
            </a:r>
            <a:r>
              <a:rPr lang="en-IE" dirty="0" err="1">
                <a:solidFill>
                  <a:srgbClr val="FF0000"/>
                </a:solidFill>
              </a:rPr>
              <a:t>Ans</a:t>
            </a:r>
            <a:r>
              <a:rPr lang="en-IE" dirty="0">
                <a:solidFill>
                  <a:srgbClr val="FF0000"/>
                </a:solidFill>
              </a:rPr>
              <a:t> = 0.9320</a:t>
            </a:r>
          </a:p>
          <a:p>
            <a:r>
              <a:rPr lang="en-IE" dirty="0"/>
              <a:t>Find Cos 1.68 </a:t>
            </a:r>
            <a:r>
              <a:rPr lang="en-IE" dirty="0" err="1"/>
              <a:t>rads</a:t>
            </a:r>
            <a:r>
              <a:rPr lang="en-IE" dirty="0"/>
              <a:t>.		</a:t>
            </a:r>
            <a:r>
              <a:rPr lang="en-IE" dirty="0" err="1">
                <a:solidFill>
                  <a:srgbClr val="FF0000"/>
                </a:solidFill>
              </a:rPr>
              <a:t>Ans</a:t>
            </a:r>
            <a:r>
              <a:rPr lang="en-IE" dirty="0">
                <a:solidFill>
                  <a:srgbClr val="FF0000"/>
                </a:solidFill>
              </a:rPr>
              <a:t> = -0.1090</a:t>
            </a:r>
          </a:p>
          <a:p>
            <a:r>
              <a:rPr lang="en-IE" dirty="0"/>
              <a:t>Evaluate Sin</a:t>
            </a:r>
            <a:r>
              <a:rPr lang="en-IE" baseline="30000" dirty="0"/>
              <a:t>-1</a:t>
            </a:r>
            <a:r>
              <a:rPr lang="en-IE" dirty="0"/>
              <a:t> (.8660) in </a:t>
            </a:r>
            <a:r>
              <a:rPr lang="en-IE" dirty="0" err="1"/>
              <a:t>rads</a:t>
            </a:r>
            <a:r>
              <a:rPr lang="en-IE" dirty="0"/>
              <a:t>  </a:t>
            </a:r>
          </a:p>
          <a:p>
            <a:r>
              <a:rPr lang="en-IE" dirty="0"/>
              <a:t> 		</a:t>
            </a:r>
            <a:r>
              <a:rPr lang="en-IE" dirty="0" err="1">
                <a:solidFill>
                  <a:srgbClr val="FF0000"/>
                </a:solidFill>
              </a:rPr>
              <a:t>Ans</a:t>
            </a:r>
            <a:r>
              <a:rPr lang="en-IE" dirty="0">
                <a:solidFill>
                  <a:srgbClr val="FF0000"/>
                </a:solidFill>
              </a:rPr>
              <a:t> = 1.0471 </a:t>
            </a:r>
            <a:r>
              <a:rPr lang="en-IE" dirty="0" err="1">
                <a:solidFill>
                  <a:srgbClr val="FF0000"/>
                </a:solidFill>
              </a:rPr>
              <a:t>rads</a:t>
            </a:r>
            <a:endParaRPr lang="en-IE" dirty="0">
              <a:solidFill>
                <a:srgbClr val="FF0000"/>
              </a:solidFill>
            </a:endParaRPr>
          </a:p>
          <a:p>
            <a:r>
              <a:rPr lang="en-IE" dirty="0"/>
              <a:t>Evaluate Tan</a:t>
            </a:r>
            <a:r>
              <a:rPr lang="en-IE" baseline="30000" dirty="0"/>
              <a:t>-1</a:t>
            </a:r>
            <a:r>
              <a:rPr lang="en-IE" dirty="0"/>
              <a:t> (2.688) in </a:t>
            </a:r>
            <a:r>
              <a:rPr lang="en-IE" dirty="0" err="1"/>
              <a:t>rads</a:t>
            </a:r>
            <a:r>
              <a:rPr lang="en-IE" dirty="0"/>
              <a:t> </a:t>
            </a:r>
          </a:p>
          <a:p>
            <a:r>
              <a:rPr lang="en-IE" dirty="0"/>
              <a:t> 		</a:t>
            </a:r>
            <a:r>
              <a:rPr lang="en-IE" dirty="0" err="1">
                <a:solidFill>
                  <a:srgbClr val="FF0000"/>
                </a:solidFill>
              </a:rPr>
              <a:t>Ans</a:t>
            </a:r>
            <a:r>
              <a:rPr lang="en-IE" dirty="0">
                <a:solidFill>
                  <a:srgbClr val="FF0000"/>
                </a:solidFill>
              </a:rPr>
              <a:t> = 1.215 </a:t>
            </a:r>
            <a:r>
              <a:rPr lang="en-IE" dirty="0" err="1">
                <a:solidFill>
                  <a:srgbClr val="FF0000"/>
                </a:solidFill>
              </a:rPr>
              <a:t>rads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AD1F-1D9F-40D1-B0F6-CD4C81301CD0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063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E" sz="3600" b="1" dirty="0"/>
              <a:t>Graphs of trigonometric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E" dirty="0"/>
              <a:t>You will need to be able to plot the graphs of  y = a sin </a:t>
            </a:r>
            <a:r>
              <a:rPr lang="en-IE" dirty="0" err="1"/>
              <a:t>bx</a:t>
            </a:r>
            <a:r>
              <a:rPr lang="en-IE" dirty="0"/>
              <a:t> and y = a </a:t>
            </a:r>
            <a:r>
              <a:rPr lang="en-IE" dirty="0" err="1"/>
              <a:t>cos</a:t>
            </a:r>
            <a:r>
              <a:rPr lang="en-IE" dirty="0"/>
              <a:t> </a:t>
            </a:r>
            <a:r>
              <a:rPr lang="en-IE" dirty="0" err="1"/>
              <a:t>bx</a:t>
            </a:r>
            <a:r>
              <a:rPr lang="en-IE" dirty="0"/>
              <a:t> using both degrees and radians.</a:t>
            </a:r>
          </a:p>
          <a:p>
            <a:r>
              <a:rPr lang="en-US" dirty="0"/>
              <a:t>We can use a table of values to plot selected points between </a:t>
            </a:r>
            <a:r>
              <a:rPr lang="en-US" i="1" dirty="0"/>
              <a:t>x = 0 and x = 360, and </a:t>
            </a:r>
            <a:r>
              <a:rPr lang="en-US" dirty="0"/>
              <a:t>draw a smooth curve between them. We can then extend the graph to the right and to the left, because we know that the graph repeats itself.</a:t>
            </a:r>
          </a:p>
          <a:p>
            <a:r>
              <a:rPr lang="en-US" dirty="0"/>
              <a:t>You will also need to be able to sketch the graph of a sine or cosine function…..you need to know period, amplitude and general shape of curve to do this.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AD1F-1D9F-40D1-B0F6-CD4C81301CD0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301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Graph of y = sin x for 0° ≤ x≤ 360°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115616" y="1916832"/>
          <a:ext cx="6624736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AD1F-1D9F-40D1-B0F6-CD4C81301CD0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262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Graph of y = </a:t>
            </a:r>
            <a:r>
              <a:rPr lang="en-IE" dirty="0" err="1"/>
              <a:t>cos</a:t>
            </a:r>
            <a:r>
              <a:rPr lang="en-IE" dirty="0"/>
              <a:t> x for 0°≤ x≤ 360°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1043608" y="1556793"/>
          <a:ext cx="6428755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AD1F-1D9F-40D1-B0F6-CD4C81301CD0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823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B9E8-4678-8685-1323-FC4E6CB5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200" b="1" dirty="0"/>
              <a:t>Period and amplitude of a sine or cosine graph.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BEB25-F823-A8CC-61BC-1FC3A7079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IE" b="1" i="0" dirty="0">
                    <a:solidFill>
                      <a:srgbClr val="555555"/>
                    </a:solidFill>
                    <a:effectLst/>
                    <a:latin typeface="Open Sans" panose="020B0606030504020204" pitchFamily="34" charset="0"/>
                  </a:rPr>
                  <a:t>Amplitude:</a:t>
                </a:r>
                <a:r>
                  <a:rPr lang="en-IE" b="0" i="0" dirty="0">
                    <a:solidFill>
                      <a:srgbClr val="555555"/>
                    </a:solidFill>
                    <a:effectLst/>
                    <a:latin typeface="Open Sans" panose="020B0606030504020204" pitchFamily="34" charset="0"/>
                  </a:rPr>
                  <a:t> The amplitude of the graph of a sine function is the vertical distance from the top of a peak to the centre line.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IE" b="1" i="0" dirty="0">
                    <a:solidFill>
                      <a:srgbClr val="555555"/>
                    </a:solidFill>
                    <a:effectLst/>
                    <a:latin typeface="Open Sans" panose="020B0606030504020204" pitchFamily="34" charset="0"/>
                  </a:rPr>
                  <a:t>Period:</a:t>
                </a:r>
                <a:r>
                  <a:rPr lang="en-IE" b="0" i="0" dirty="0">
                    <a:solidFill>
                      <a:srgbClr val="555555"/>
                    </a:solidFill>
                    <a:effectLst/>
                    <a:latin typeface="Open Sans" panose="020B0606030504020204" pitchFamily="34" charset="0"/>
                  </a:rPr>
                  <a:t> The period of a sine function is the horizontal distance over which one complete cycle of the sine graph is completed. This is the horizontal distance from peak to peak.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IE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For the function y = 3sin2x the amplitude is 3 and the period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dirty="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dirty="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</m:num>
                      <m:den>
                        <m:r>
                          <a:rPr lang="en-IE" b="0" i="1" dirty="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E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 = 180</a:t>
                </a:r>
                <a14:m>
                  <m:oMath xmlns:m="http://schemas.openxmlformats.org/officeDocument/2006/math">
                    <m:r>
                      <a:rPr lang="en-IE" i="1" smtClean="0">
                        <a:solidFill>
                          <a:srgbClr val="5555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E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BEB25-F823-A8CC-61BC-1FC3A7079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391" t="-1359" r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45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Mathematical Methods - Functions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D82849-8164-4645-A89A-29E914FDB7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IE" sz="4400" dirty="0">
                <a:solidFill>
                  <a:schemeClr val="tx2"/>
                </a:solidFill>
              </a:rPr>
              <a:t>Trigonometric Waveforms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2702502" y="4941168"/>
            <a:ext cx="417375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>
            <a:off x="7092280" y="3414713"/>
            <a:ext cx="0" cy="1616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2051720" y="3414713"/>
            <a:ext cx="0" cy="14525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899592" y="3972719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amplitude</a:t>
            </a:r>
            <a:endParaRPr lang="en-US" sz="1600"/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3632200" y="5128203"/>
            <a:ext cx="24951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dirty="0"/>
              <a:t>Period</a:t>
            </a:r>
          </a:p>
          <a:p>
            <a:r>
              <a:rPr lang="en-GB" sz="1600" dirty="0"/>
              <a:t>(x-axis for 1 complete cycle)</a:t>
            </a:r>
            <a:endParaRPr lang="en-US" sz="1600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1797487" y="1711598"/>
          <a:ext cx="5983784" cy="3406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052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 animBg="1"/>
      <p:bldP spid="60428" grpId="0" animBg="1"/>
      <p:bldP spid="60429" grpId="0"/>
      <p:bldP spid="604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Mathematical Methods - Functions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4729E2-523F-4A39-AC6A-7F0C2EEA5E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221" name="Rectangle 1026"/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IE" sz="4400">
                <a:solidFill>
                  <a:schemeClr val="tx2"/>
                </a:solidFill>
              </a:rPr>
              <a:t>Trigonometric Waveforms</a:t>
            </a:r>
            <a:endParaRPr lang="en-US" sz="4400">
              <a:solidFill>
                <a:schemeClr val="tx2"/>
              </a:solidFill>
            </a:endParaRPr>
          </a:p>
        </p:txBody>
      </p:sp>
      <p:pic>
        <p:nvPicPr>
          <p:cNvPr id="62467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6150" y="2481263"/>
            <a:ext cx="36957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2468" name="Object 1028"/>
          <p:cNvGraphicFramePr>
            <a:graphicFrameLocks noChangeAspect="1"/>
          </p:cNvGraphicFramePr>
          <p:nvPr/>
        </p:nvGraphicFramePr>
        <p:xfrm>
          <a:off x="4752975" y="4217988"/>
          <a:ext cx="952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087" imgH="533169" progId="Equation.3">
                  <p:embed/>
                </p:oleObj>
              </mc:Choice>
              <mc:Fallback>
                <p:oleObj name="Equation" r:id="rId4" imgW="952087" imgH="533169" progId="Equation.3">
                  <p:embed/>
                  <p:pic>
                    <p:nvPicPr>
                      <p:cNvPr id="6246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4217988"/>
                        <a:ext cx="952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1029"/>
          <p:cNvGraphicFramePr>
            <a:graphicFrameLocks noChangeAspect="1"/>
          </p:cNvGraphicFramePr>
          <p:nvPr/>
        </p:nvGraphicFramePr>
        <p:xfrm>
          <a:off x="4070350" y="3059113"/>
          <a:ext cx="787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058" imgH="253890" progId="Equation.3">
                  <p:embed/>
                </p:oleObj>
              </mc:Choice>
              <mc:Fallback>
                <p:oleObj name="Equation" r:id="rId6" imgW="787058" imgH="253890" progId="Equation.3">
                  <p:embed/>
                  <p:pic>
                    <p:nvPicPr>
                      <p:cNvPr id="62469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3059113"/>
                        <a:ext cx="7874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1030"/>
          <p:cNvGraphicFramePr>
            <a:graphicFrameLocks noChangeAspect="1"/>
          </p:cNvGraphicFramePr>
          <p:nvPr/>
        </p:nvGraphicFramePr>
        <p:xfrm>
          <a:off x="2998788" y="2557463"/>
          <a:ext cx="927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6698" imgH="253890" progId="Equation.3">
                  <p:embed/>
                </p:oleObj>
              </mc:Choice>
              <mc:Fallback>
                <p:oleObj name="Equation" r:id="rId8" imgW="926698" imgH="253890" progId="Equation.3">
                  <p:embed/>
                  <p:pic>
                    <p:nvPicPr>
                      <p:cNvPr id="6247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2557463"/>
                        <a:ext cx="9271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Line 1031"/>
          <p:cNvSpPr>
            <a:spLocks noChangeShapeType="1"/>
          </p:cNvSpPr>
          <p:nvPr/>
        </p:nvSpPr>
        <p:spPr bwMode="auto">
          <a:xfrm flipH="1">
            <a:off x="2479675" y="2692400"/>
            <a:ext cx="488950" cy="1635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72" name="Line 1032"/>
          <p:cNvSpPr>
            <a:spLocks noChangeShapeType="1"/>
          </p:cNvSpPr>
          <p:nvPr/>
        </p:nvSpPr>
        <p:spPr bwMode="auto">
          <a:xfrm flipH="1">
            <a:off x="2466975" y="3206750"/>
            <a:ext cx="1566863" cy="174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73" name="Line 1033"/>
          <p:cNvSpPr>
            <a:spLocks noChangeShapeType="1"/>
          </p:cNvSpPr>
          <p:nvPr/>
        </p:nvSpPr>
        <p:spPr bwMode="auto">
          <a:xfrm flipH="1" flipV="1">
            <a:off x="4057650" y="4159250"/>
            <a:ext cx="665163" cy="374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74" name="Text Box 1034"/>
          <p:cNvSpPr txBox="1">
            <a:spLocks noChangeArrowheads="1"/>
          </p:cNvSpPr>
          <p:nvPr/>
        </p:nvSpPr>
        <p:spPr bwMode="auto">
          <a:xfrm>
            <a:off x="6259513" y="2235200"/>
            <a:ext cx="127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y=Asin</a:t>
            </a:r>
            <a:r>
              <a:rPr lang="en-GB">
                <a:sym typeface="Symbol" pitchFamily="18" charset="2"/>
              </a:rPr>
              <a:t></a:t>
            </a:r>
            <a:endParaRPr lang="en-US"/>
          </a:p>
        </p:txBody>
      </p:sp>
      <p:sp>
        <p:nvSpPr>
          <p:cNvPr id="62475" name="Text Box 1035"/>
          <p:cNvSpPr txBox="1">
            <a:spLocks noChangeArrowheads="1"/>
          </p:cNvSpPr>
          <p:nvPr/>
        </p:nvSpPr>
        <p:spPr bwMode="auto">
          <a:xfrm>
            <a:off x="6659563" y="3155950"/>
            <a:ext cx="1741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Affects amplitude</a:t>
            </a:r>
            <a:endParaRPr lang="en-US" sz="1600"/>
          </a:p>
        </p:txBody>
      </p:sp>
      <p:sp>
        <p:nvSpPr>
          <p:cNvPr id="62476" name="Line 1036"/>
          <p:cNvSpPr>
            <a:spLocks noChangeShapeType="1"/>
          </p:cNvSpPr>
          <p:nvPr/>
        </p:nvSpPr>
        <p:spPr bwMode="auto">
          <a:xfrm flipH="1" flipV="1">
            <a:off x="6715140" y="2571744"/>
            <a:ext cx="785818" cy="64294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77" name="Text Box 1037"/>
          <p:cNvSpPr txBox="1">
            <a:spLocks noChangeArrowheads="1"/>
          </p:cNvSpPr>
          <p:nvPr/>
        </p:nvSpPr>
        <p:spPr bwMode="auto">
          <a:xfrm>
            <a:off x="6321425" y="3910013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Amplitude = 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nimBg="1"/>
      <p:bldP spid="62472" grpId="0" animBg="1"/>
      <p:bldP spid="62473" grpId="0" animBg="1"/>
      <p:bldP spid="62474" grpId="0"/>
      <p:bldP spid="62475" grpId="0"/>
      <p:bldP spid="62476" grpId="0" animBg="1"/>
      <p:bldP spid="624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8097"/>
          </a:xfrm>
        </p:spPr>
        <p:txBody>
          <a:bodyPr/>
          <a:lstStyle/>
          <a:p>
            <a:r>
              <a:rPr lang="en-IE" b="1" dirty="0"/>
              <a:t>Trigonometric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3224"/>
            <a:ext cx="7886700" cy="4883740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In mathematics, the trigonometric functions are functions of an angle. They relate the angles of a triangle to the lengths of its sides.</a:t>
            </a:r>
          </a:p>
          <a:p>
            <a:pPr marL="0" indent="0">
              <a:buNone/>
            </a:pPr>
            <a:r>
              <a:rPr lang="en-IE" dirty="0"/>
              <a:t>The most familiar trigonometric functions are the sine, cosine, and tangent.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3941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Mathematical Methods - Functions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09C739-4F5C-4437-9C65-01FB58E7C06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863" y="2495550"/>
            <a:ext cx="36957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IE" sz="4400">
                <a:solidFill>
                  <a:schemeClr val="tx2"/>
                </a:solidFill>
              </a:rPr>
              <a:t>Trigonometric Waveforms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387935" y="2419866"/>
            <a:ext cx="1069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   y=</a:t>
            </a:r>
            <a:r>
              <a:rPr lang="en-GB" dirty="0" err="1"/>
              <a:t>sinb</a:t>
            </a:r>
            <a:r>
              <a:rPr lang="en-GB" dirty="0">
                <a:sym typeface="Symbol" pitchFamily="18" charset="2"/>
              </a:rPr>
              <a:t></a:t>
            </a:r>
            <a:endParaRPr lang="en-US" dirty="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6659563" y="3155950"/>
            <a:ext cx="13974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dirty="0"/>
              <a:t>Affects period</a:t>
            </a:r>
            <a:endParaRPr lang="en-US" sz="1600" dirty="0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 flipH="1" flipV="1">
            <a:off x="7177088" y="2655888"/>
            <a:ext cx="312737" cy="5254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6786578" y="4000504"/>
            <a:ext cx="1012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Period = </a:t>
            </a:r>
            <a:endParaRPr lang="en-US" dirty="0"/>
          </a:p>
        </p:txBody>
      </p: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8053388" y="3929065"/>
          <a:ext cx="317500" cy="533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225" imgH="532937" progId="Equation.3">
                  <p:embed/>
                </p:oleObj>
              </mc:Choice>
              <mc:Fallback>
                <p:oleObj name="Equation" r:id="rId4" imgW="317225" imgH="532937" progId="Equation.3">
                  <p:embed/>
                  <p:pic>
                    <p:nvPicPr>
                      <p:cNvPr id="634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388" y="3929065"/>
                        <a:ext cx="317500" cy="533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4833938" y="3005138"/>
          <a:ext cx="81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447" imgH="533169" progId="Equation.3">
                  <p:embed/>
                </p:oleObj>
              </mc:Choice>
              <mc:Fallback>
                <p:oleObj name="Equation" r:id="rId6" imgW="812447" imgH="533169" progId="Equation.3">
                  <p:embed/>
                  <p:pic>
                    <p:nvPicPr>
                      <p:cNvPr id="634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005138"/>
                        <a:ext cx="812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1841500" y="2241550"/>
            <a:ext cx="863600" cy="4016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2762250" y="2085975"/>
          <a:ext cx="901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309" imgH="253890" progId="Equation.3">
                  <p:embed/>
                </p:oleObj>
              </mc:Choice>
              <mc:Fallback>
                <p:oleObj name="Equation" r:id="rId8" imgW="901309" imgH="253890" progId="Equation.3">
                  <p:embed/>
                  <p:pic>
                    <p:nvPicPr>
                      <p:cNvPr id="634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2085975"/>
                        <a:ext cx="9017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Line 12"/>
          <p:cNvSpPr>
            <a:spLocks noChangeShapeType="1"/>
          </p:cNvSpPr>
          <p:nvPr/>
        </p:nvSpPr>
        <p:spPr bwMode="auto">
          <a:xfrm flipH="1">
            <a:off x="2868613" y="2692400"/>
            <a:ext cx="1477962" cy="615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4411663" y="2487613"/>
          <a:ext cx="787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7058" imgH="253890" progId="Equation.3">
                  <p:embed/>
                </p:oleObj>
              </mc:Choice>
              <mc:Fallback>
                <p:oleObj name="Equation" r:id="rId10" imgW="787058" imgH="253890" progId="Equation.3">
                  <p:embed/>
                  <p:pic>
                    <p:nvPicPr>
                      <p:cNvPr id="635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2487613"/>
                        <a:ext cx="7874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Line 14"/>
          <p:cNvSpPr>
            <a:spLocks noChangeShapeType="1"/>
          </p:cNvSpPr>
          <p:nvPr/>
        </p:nvSpPr>
        <p:spPr bwMode="auto">
          <a:xfrm flipH="1">
            <a:off x="4371975" y="3295650"/>
            <a:ext cx="387350" cy="1127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3" grpId="0"/>
      <p:bldP spid="63494" grpId="0" animBg="1"/>
      <p:bldP spid="63495" grpId="0"/>
      <p:bldP spid="63498" grpId="0" animBg="1"/>
      <p:bldP spid="63500" grpId="0" animBg="1"/>
      <p:bldP spid="6350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Mathematical Methods - Functions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5627B2-A82A-40A3-AE25-D200C823822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IE" sz="4400">
                <a:solidFill>
                  <a:schemeClr val="tx2"/>
                </a:solidFill>
              </a:rPr>
              <a:t>Trigonometric Waveforms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935038" y="20193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>
                <a:cs typeface="Times New Roman" pitchFamily="18" charset="0"/>
              </a:rPr>
              <a:t>Example: State the amplitude and period of the waveform and sketch the curve </a:t>
            </a:r>
          </a:p>
          <a:p>
            <a:r>
              <a:rPr lang="en-GB" sz="1800">
                <a:cs typeface="Times New Roman" pitchFamily="18" charset="0"/>
              </a:rPr>
              <a:t>for one complete cycle</a:t>
            </a:r>
            <a:endParaRPr lang="en-US" sz="1800">
              <a:cs typeface="Times New Roman" pitchFamily="18" charset="0"/>
            </a:endParaRPr>
          </a:p>
        </p:txBody>
      </p:sp>
      <p:graphicFrame>
        <p:nvGraphicFramePr>
          <p:cNvPr id="93184" name="Object 0"/>
          <p:cNvGraphicFramePr>
            <a:graphicFrameLocks noChangeAspect="1"/>
          </p:cNvGraphicFramePr>
          <p:nvPr/>
        </p:nvGraphicFramePr>
        <p:xfrm>
          <a:off x="3721100" y="2641600"/>
          <a:ext cx="1016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559" imgH="253890" progId="Equation.3">
                  <p:embed/>
                </p:oleObj>
              </mc:Choice>
              <mc:Fallback>
                <p:oleObj name="Equation" r:id="rId3" imgW="1015559" imgH="253890" progId="Equation.3">
                  <p:embed/>
                  <p:pic>
                    <p:nvPicPr>
                      <p:cNvPr id="9318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2641600"/>
                        <a:ext cx="1016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060450" y="2960688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Amp = 3</a:t>
            </a:r>
            <a:endParaRPr lang="en-US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595938" y="3048000"/>
            <a:ext cx="143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Period = </a:t>
            </a:r>
            <a:endParaRPr lang="en-US"/>
          </a:p>
        </p:txBody>
      </p:sp>
      <p:graphicFrame>
        <p:nvGraphicFramePr>
          <p:cNvPr id="93185" name="Object 1"/>
          <p:cNvGraphicFramePr>
            <a:graphicFrameLocks noChangeAspect="1"/>
          </p:cNvGraphicFramePr>
          <p:nvPr/>
        </p:nvGraphicFramePr>
        <p:xfrm>
          <a:off x="6950075" y="2965450"/>
          <a:ext cx="596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634680" progId="Equation.3">
                  <p:embed/>
                </p:oleObj>
              </mc:Choice>
              <mc:Fallback>
                <p:oleObj name="Equation" r:id="rId5" imgW="596880" imgH="634680" progId="Equation.3">
                  <p:embed/>
                  <p:pic>
                    <p:nvPicPr>
                      <p:cNvPr id="931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2965450"/>
                        <a:ext cx="5969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Line 11"/>
          <p:cNvSpPr>
            <a:spLocks noChangeShapeType="1"/>
          </p:cNvSpPr>
          <p:nvPr/>
        </p:nvSpPr>
        <p:spPr bwMode="auto">
          <a:xfrm flipH="1">
            <a:off x="4773613" y="3441700"/>
            <a:ext cx="2178050" cy="122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 flipH="1" flipV="1">
            <a:off x="4559300" y="2824163"/>
            <a:ext cx="214313" cy="739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2420938" y="3227388"/>
            <a:ext cx="1573212" cy="107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V="1">
            <a:off x="3994150" y="2851150"/>
            <a:ext cx="120650" cy="484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6645275" y="4433888"/>
            <a:ext cx="24257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/>
              <a:t>Note: This axis can be</a:t>
            </a:r>
          </a:p>
          <a:p>
            <a:r>
              <a:rPr lang="en-IE" sz="1800"/>
              <a:t>scaled in degrees or</a:t>
            </a:r>
          </a:p>
          <a:p>
            <a:r>
              <a:rPr lang="en-IE" sz="1800"/>
              <a:t>      radians</a:t>
            </a:r>
            <a:endParaRPr lang="en-GB" sz="1800"/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6775450" y="5041900"/>
          <a:ext cx="2746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700" imgH="139700" progId="Equation.3">
                  <p:embed/>
                </p:oleObj>
              </mc:Choice>
              <mc:Fallback>
                <p:oleObj name="Equation" r:id="rId7" imgW="139700" imgH="139700" progId="Equation.3">
                  <p:embed/>
                  <p:pic>
                    <p:nvPicPr>
                      <p:cNvPr id="931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5041900"/>
                        <a:ext cx="274638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5983288" y="4611688"/>
            <a:ext cx="633412" cy="323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0" name="Chart 19"/>
          <p:cNvGraphicFramePr>
            <a:graphicFrameLocks/>
          </p:cNvGraphicFramePr>
          <p:nvPr/>
        </p:nvGraphicFramePr>
        <p:xfrm>
          <a:off x="1274761" y="35639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93514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6" grpId="0"/>
      <p:bldP spid="56327" grpId="0"/>
      <p:bldP spid="56331" grpId="0" animBg="1"/>
      <p:bldP spid="56332" grpId="0" animBg="1"/>
      <p:bldP spid="56333" grpId="0" animBg="1"/>
      <p:bldP spid="56334" grpId="0" animBg="1"/>
      <p:bldP spid="56335" grpId="0"/>
      <p:bldP spid="563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785786" y="571480"/>
            <a:ext cx="785818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Plot the graph of y = 3cos(2x + 30°) for values of x such that 0 ≤ x ≤ 180° using intervals of 10°.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IE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I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	State the amplitude and period of                	        y = 3cos(2x + 30°)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(ii)	Use your graph to solve                          	     3cos(2x + 30°) =  1.2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(iii)	Use your graph to find y when             		x = 25°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(iv)	What is the value of y when               		x = 400°?</a:t>
            </a:r>
            <a:endParaRPr kumimoji="0" lang="en-I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80BD-2D3D-4A57-A32B-0E0F13022641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Mathematical Methods - Functions</a:t>
            </a:r>
          </a:p>
        </p:txBody>
      </p:sp>
    </p:spTree>
    <p:extLst>
      <p:ext uri="{BB962C8B-B14F-4D97-AF65-F5344CB8AC3E}">
        <p14:creationId xmlns:p14="http://schemas.microsoft.com/office/powerpoint/2010/main" val="236701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First make out the 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80BD-2D3D-4A57-A32B-0E0F13022641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Mathematical Methods - Functions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628649" y="1894115"/>
          <a:ext cx="7886702" cy="1293222"/>
        </p:xfrm>
        <a:graphic>
          <a:graphicData uri="http://schemas.openxmlformats.org/drawingml/2006/table">
            <a:tbl>
              <a:tblPr firstRow="1" bandRow="1"/>
              <a:tblGrid>
                <a:gridCol w="1696540">
                  <a:extLst>
                    <a:ext uri="{9D8B030D-6E8A-4147-A177-3AD203B41FA5}">
                      <a16:colId xmlns:a16="http://schemas.microsoft.com/office/drawing/2014/main" val="1801143031"/>
                    </a:ext>
                  </a:extLst>
                </a:gridCol>
                <a:gridCol w="875211">
                  <a:extLst>
                    <a:ext uri="{9D8B030D-6E8A-4147-A177-3AD203B41FA5}">
                      <a16:colId xmlns:a16="http://schemas.microsoft.com/office/drawing/2014/main" val="4219325064"/>
                    </a:ext>
                  </a:extLst>
                </a:gridCol>
                <a:gridCol w="714704">
                  <a:extLst>
                    <a:ext uri="{9D8B030D-6E8A-4147-A177-3AD203B41FA5}">
                      <a16:colId xmlns:a16="http://schemas.microsoft.com/office/drawing/2014/main" val="1843570626"/>
                    </a:ext>
                  </a:extLst>
                </a:gridCol>
                <a:gridCol w="889090">
                  <a:extLst>
                    <a:ext uri="{9D8B030D-6E8A-4147-A177-3AD203B41FA5}">
                      <a16:colId xmlns:a16="http://schemas.microsoft.com/office/drawing/2014/main" val="2822294755"/>
                    </a:ext>
                  </a:extLst>
                </a:gridCol>
                <a:gridCol w="889090">
                  <a:extLst>
                    <a:ext uri="{9D8B030D-6E8A-4147-A177-3AD203B41FA5}">
                      <a16:colId xmlns:a16="http://schemas.microsoft.com/office/drawing/2014/main" val="2791770615"/>
                    </a:ext>
                  </a:extLst>
                </a:gridCol>
                <a:gridCol w="940689">
                  <a:extLst>
                    <a:ext uri="{9D8B030D-6E8A-4147-A177-3AD203B41FA5}">
                      <a16:colId xmlns:a16="http://schemas.microsoft.com/office/drawing/2014/main" val="4082009340"/>
                    </a:ext>
                  </a:extLst>
                </a:gridCol>
                <a:gridCol w="940689">
                  <a:extLst>
                    <a:ext uri="{9D8B030D-6E8A-4147-A177-3AD203B41FA5}">
                      <a16:colId xmlns:a16="http://schemas.microsoft.com/office/drawing/2014/main" val="4074488470"/>
                    </a:ext>
                  </a:extLst>
                </a:gridCol>
                <a:gridCol w="940689">
                  <a:extLst>
                    <a:ext uri="{9D8B030D-6E8A-4147-A177-3AD203B41FA5}">
                      <a16:colId xmlns:a16="http://schemas.microsoft.com/office/drawing/2014/main" val="1995979072"/>
                    </a:ext>
                  </a:extLst>
                </a:gridCol>
              </a:tblGrid>
              <a:tr h="611700"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114034"/>
                  </a:ext>
                </a:extLst>
              </a:tr>
              <a:tr h="681522"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y=3cos(2x + 30)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63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94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Plot your graph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80BD-2D3D-4A57-A32B-0E0F13022641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Mathematical Methods - Functions</a:t>
            </a:r>
          </a:p>
        </p:txBody>
      </p:sp>
    </p:spTree>
    <p:extLst>
      <p:ext uri="{BB962C8B-B14F-4D97-AF65-F5344CB8AC3E}">
        <p14:creationId xmlns:p14="http://schemas.microsoft.com/office/powerpoint/2010/main" val="4178263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r>
              <a:rPr lang="en-IE" dirty="0"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en-IE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lang="en-IE" dirty="0">
                <a:latin typeface="Arial" pitchFamily="34" charset="0"/>
                <a:ea typeface="Times New Roman" pitchFamily="18" charset="0"/>
                <a:cs typeface="Arial" pitchFamily="34" charset="0"/>
              </a:rPr>
              <a:t>) State the amplitude and period of                	        y = 3cos(2x + 30°)</a:t>
            </a:r>
          </a:p>
          <a:p>
            <a:pPr>
              <a:buNone/>
            </a:pPr>
            <a:endParaRPr lang="en-IE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E" dirty="0">
                <a:latin typeface="Arial" pitchFamily="34" charset="0"/>
                <a:cs typeface="Arial" pitchFamily="34" charset="0"/>
              </a:rPr>
              <a:t> 			Amplitude = 3</a:t>
            </a:r>
          </a:p>
          <a:p>
            <a:pPr>
              <a:buNone/>
            </a:pPr>
            <a:r>
              <a:rPr lang="en-IE" dirty="0">
                <a:latin typeface="Arial" pitchFamily="34" charset="0"/>
                <a:cs typeface="Arial" pitchFamily="34" charset="0"/>
              </a:rPr>
              <a:t>	 		Period = 360/2 = 180°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80BD-2D3D-4A57-A32B-0E0F13022641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Mathematical Methods - Functions</a:t>
            </a:r>
          </a:p>
        </p:txBody>
      </p:sp>
    </p:spTree>
    <p:extLst>
      <p:ext uri="{BB962C8B-B14F-4D97-AF65-F5344CB8AC3E}">
        <p14:creationId xmlns:p14="http://schemas.microsoft.com/office/powerpoint/2010/main" val="391276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(ii) Solving 3cos(2x+30) = 1.2……….</a:t>
            </a:r>
            <a:br>
              <a:rPr lang="en-IE" dirty="0"/>
            </a:br>
            <a:r>
              <a:rPr lang="en-IE" dirty="0"/>
              <a:t>x = 18° and x = 132°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000100" y="3571876"/>
            <a:ext cx="5429288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180149" y="3821115"/>
            <a:ext cx="500066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214686"/>
            <a:ext cx="5714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1.2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571472" y="3399352"/>
            <a:ext cx="428628" cy="172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8992" y="23574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X =18 and 132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80BD-2D3D-4A57-A32B-0E0F13022641}" type="slidenum">
              <a:rPr lang="en-US" smtClean="0"/>
              <a:t>26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Mathematical Methods -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69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I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(iii) Find y when x = 25°……..</a:t>
            </a:r>
            <a:br>
              <a:rPr kumimoji="0" lang="en-I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I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ans. y = 0.5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1604" y="507207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x=25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80BD-2D3D-4A57-A32B-0E0F13022641}" type="slidenum">
              <a:rPr lang="en-US" smtClean="0"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Mathematical Methods - Functions</a:t>
            </a:r>
          </a:p>
        </p:txBody>
      </p:sp>
    </p:spTree>
    <p:extLst>
      <p:ext uri="{BB962C8B-B14F-4D97-AF65-F5344CB8AC3E}">
        <p14:creationId xmlns:p14="http://schemas.microsoft.com/office/powerpoint/2010/main" val="4035251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lvl="0"/>
                <a:r>
                  <a:rPr lang="en-IE" dirty="0"/>
                  <a:t>(iv) What is the value of y when             x = 400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IE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r="-11259" b="-2978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44824"/>
                <a:ext cx="8229600" cy="4281339"/>
              </a:xfrm>
            </p:spPr>
            <p:txBody>
              <a:bodyPr/>
              <a:lstStyle/>
              <a:p>
                <a:r>
                  <a:rPr lang="en-IE" dirty="0"/>
                  <a:t>x = 400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IE" dirty="0"/>
                  <a:t> is not available on the x-axis. </a:t>
                </a:r>
              </a:p>
              <a:p>
                <a:r>
                  <a:rPr lang="en-IE" dirty="0"/>
                  <a:t>Subtract as many periods (180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IE" dirty="0"/>
                  <a:t>) as possible from 400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IE" dirty="0"/>
                  <a:t> </a:t>
                </a:r>
              </a:p>
              <a:p>
                <a:r>
                  <a:rPr lang="en-IE" dirty="0"/>
                  <a:t>400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IE" dirty="0"/>
                  <a:t> - 360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IE" dirty="0"/>
                  <a:t> = 40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IE" dirty="0"/>
              </a:p>
              <a:p>
                <a:r>
                  <a:rPr lang="en-IE" dirty="0"/>
                  <a:t>Now when x = 40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IE" dirty="0"/>
                  <a:t> can be read from graph.</a:t>
                </a:r>
              </a:p>
              <a:p>
                <a:r>
                  <a:rPr lang="en-IE" dirty="0"/>
                  <a:t>When x = 40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IE" dirty="0"/>
                  <a:t>, y = -1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44824"/>
                <a:ext cx="8229600" cy="4281339"/>
              </a:xfrm>
              <a:blipFill rotWithShape="1">
                <a:blip r:embed="rId3"/>
                <a:stretch>
                  <a:fillRect l="-1630" t="-170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80BD-2D3D-4A57-A32B-0E0F130226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0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5211"/>
            <a:ext cx="7886700" cy="5301752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Note: we will look at more trigonometric graphs in the lab where we will use Microsoft Excel to draw graphs.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01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3600" b="1" dirty="0"/>
              <a:t>Trigonometric Ratios in a right-angled triangle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/>
          <a:lstStyle/>
          <a:p>
            <a:r>
              <a:rPr lang="en-IE" dirty="0"/>
              <a:t>The sides of a right angled triangle are labelled according to the angle in question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2571736" y="2928934"/>
            <a:ext cx="2714644" cy="2786082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71736" y="5286388"/>
            <a:ext cx="42862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786050" y="5500702"/>
            <a:ext cx="42862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71736" y="3214686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x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00496" y="3786190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hypotenuse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28662" y="4000504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adjacent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57554" y="5857892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opposite</a:t>
            </a: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Mathematical Methods - Functions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71DE-ACA4-4942-8915-E55DC1F087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6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786478"/>
          </a:xfrm>
        </p:spPr>
        <p:txBody>
          <a:bodyPr/>
          <a:lstStyle/>
          <a:p>
            <a:r>
              <a:rPr lang="en-IE" dirty="0"/>
              <a:t>The sides of a right angled triangle are labelled according to the angle in question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2428860" y="2000240"/>
            <a:ext cx="2714644" cy="2786082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28860" y="4357694"/>
            <a:ext cx="42862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43174" y="4572008"/>
            <a:ext cx="42862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6248" y="4214818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x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57620" y="292893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hypotenuse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00364" y="4929198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adjacent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57224" y="3000372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opposite</a:t>
            </a:r>
            <a:endParaRPr lang="en-US" sz="24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71DE-ACA4-4942-8915-E55DC1F087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0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868958"/>
          </a:xfrm>
        </p:spPr>
        <p:txBody>
          <a:bodyPr>
            <a:normAutofit/>
          </a:bodyPr>
          <a:lstStyle/>
          <a:p>
            <a:r>
              <a:rPr lang="en-IE" sz="3600" b="1" dirty="0"/>
              <a:t>Trigonometric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</p:spPr>
            <p:txBody>
              <a:bodyPr/>
              <a:lstStyle/>
              <a:p>
                <a:r>
                  <a:rPr lang="en-IE" dirty="0"/>
                  <a:t>sin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𝑜𝑝𝑝𝑜𝑠𝑖𝑡𝑒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h𝑦𝑝𝑜𝑡𝑒𝑛𝑢𝑠𝑒</m:t>
                        </m:r>
                      </m:den>
                    </m:f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𝑜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r>
                  <a:rPr lang="en-IE" dirty="0"/>
                  <a:t> </a:t>
                </a:r>
              </a:p>
              <a:p>
                <a:endParaRPr lang="en-IE" dirty="0"/>
              </a:p>
              <a:p>
                <a:r>
                  <a:rPr lang="en-IE" dirty="0" err="1"/>
                  <a:t>cos</a:t>
                </a:r>
                <a:r>
                  <a:rPr lang="en-I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𝑎𝑑𝑗𝑎𝑐𝑒𝑛𝑡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h𝑦𝑝𝑜𝑡𝑒𝑛𝑢𝑠𝑒</m:t>
                        </m:r>
                      </m:den>
                    </m:f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r>
                  <a:rPr lang="en-IE" dirty="0"/>
                  <a:t> </a:t>
                </a:r>
              </a:p>
              <a:p>
                <a:endParaRPr lang="en-IE" dirty="0"/>
              </a:p>
              <a:p>
                <a:r>
                  <a:rPr lang="en-IE" dirty="0"/>
                  <a:t>tan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𝑜𝑝𝑝𝑜𝑠𝑖𝑡𝑒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𝑎𝑑𝑗𝑎𝑐𝑒𝑛𝑡</m:t>
                        </m:r>
                      </m:den>
                    </m:f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𝑜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endParaRPr lang="en-IE" dirty="0"/>
              </a:p>
              <a:p>
                <a:endParaRPr lang="en-IE" dirty="0"/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71DE-ACA4-4942-8915-E55DC1F087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1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Cos 75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IE" dirty="0"/>
              </a:p>
              <a:p>
                <a:r>
                  <a:rPr lang="en-IE" dirty="0"/>
                  <a:t>Sin 46.25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IE" dirty="0">
                  <a:ea typeface="Cambria Math"/>
                </a:endParaRPr>
              </a:p>
              <a:p>
                <a:r>
                  <a:rPr lang="en-IE" dirty="0"/>
                  <a:t>Tan 125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°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 35</m:t>
                    </m:r>
                  </m:oMath>
                </a14:m>
                <a:r>
                  <a:rPr lang="en-IE" dirty="0"/>
                  <a:t>’</a:t>
                </a:r>
              </a:p>
              <a:p>
                <a:r>
                  <a:rPr lang="en-IE" dirty="0"/>
                  <a:t>Sin</a:t>
                </a:r>
                <a:r>
                  <a:rPr lang="en-IE" baseline="30000" dirty="0"/>
                  <a:t>-1</a:t>
                </a:r>
                <a:r>
                  <a:rPr lang="en-IE" dirty="0"/>
                  <a:t> (.2456)</a:t>
                </a:r>
              </a:p>
              <a:p>
                <a:r>
                  <a:rPr lang="en-IE" dirty="0"/>
                  <a:t>Cos</a:t>
                </a:r>
                <a:r>
                  <a:rPr lang="en-IE" baseline="30000" dirty="0"/>
                  <a:t>-1</a:t>
                </a:r>
                <a:r>
                  <a:rPr lang="en-IE" dirty="0"/>
                  <a:t> (-0.4673)</a:t>
                </a:r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2564" t="-12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b="1" dirty="0">
                    <a:solidFill>
                      <a:srgbClr val="FF0000"/>
                    </a:solidFill>
                  </a:rPr>
                  <a:t>0.2588</a:t>
                </a:r>
              </a:p>
              <a:p>
                <a:r>
                  <a:rPr lang="en-IE" b="1" dirty="0">
                    <a:solidFill>
                      <a:srgbClr val="FF0000"/>
                    </a:solidFill>
                  </a:rPr>
                  <a:t>0.7224</a:t>
                </a:r>
              </a:p>
              <a:p>
                <a:r>
                  <a:rPr lang="en-IE" b="1" dirty="0">
                    <a:solidFill>
                      <a:srgbClr val="FF0000"/>
                    </a:solidFill>
                  </a:rPr>
                  <a:t>-1.398</a:t>
                </a:r>
              </a:p>
              <a:p>
                <a:r>
                  <a:rPr lang="en-IE" b="1" dirty="0">
                    <a:solidFill>
                      <a:srgbClr val="FF0000"/>
                    </a:solidFill>
                  </a:rPr>
                  <a:t>14.22</a:t>
                </a:r>
                <a14:m>
                  <m:oMath xmlns:m="http://schemas.openxmlformats.org/officeDocument/2006/math">
                    <m:r>
                      <a:rPr lang="en-IE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IE" b="1" dirty="0">
                    <a:solidFill>
                      <a:srgbClr val="FF0000"/>
                    </a:solidFill>
                  </a:rPr>
                  <a:t>  or 14</a:t>
                </a:r>
                <a14:m>
                  <m:oMath xmlns:m="http://schemas.openxmlformats.org/officeDocument/2006/math">
                    <m:r>
                      <a:rPr lang="en-IE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° </m:t>
                    </m:r>
                    <m:r>
                      <a:rPr lang="en-IE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𝟏𝟑</m:t>
                    </m:r>
                    <m:r>
                      <a:rPr lang="en-IE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endParaRPr lang="en-IE" b="1" dirty="0">
                  <a:solidFill>
                    <a:srgbClr val="FF0000"/>
                  </a:solidFill>
                </a:endParaRPr>
              </a:p>
              <a:p>
                <a:r>
                  <a:rPr lang="en-IE" b="1" dirty="0">
                    <a:solidFill>
                      <a:srgbClr val="FF0000"/>
                    </a:solidFill>
                  </a:rPr>
                  <a:t>117.86</a:t>
                </a:r>
                <a14:m>
                  <m:oMath xmlns:m="http://schemas.openxmlformats.org/officeDocument/2006/math">
                    <m:r>
                      <a:rPr lang="en-IE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IE" b="1" dirty="0">
                    <a:solidFill>
                      <a:srgbClr val="FF0000"/>
                    </a:solidFill>
                  </a:rPr>
                  <a:t> or 117</a:t>
                </a:r>
                <a14:m>
                  <m:oMath xmlns:m="http://schemas.openxmlformats.org/officeDocument/2006/math">
                    <m:r>
                      <a:rPr lang="en-IE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° </m:t>
                    </m:r>
                    <m:r>
                      <a:rPr lang="en-IE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𝟓𝟐</m:t>
                    </m:r>
                    <m:r>
                      <a:rPr lang="en-IE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endParaRPr lang="en-I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4"/>
                <a:stretch>
                  <a:fillRect l="-2719" t="-12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Mathematical Methods -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71DE-ACA4-4942-8915-E55DC1F087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7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5217"/>
          </a:xfrm>
        </p:spPr>
        <p:txBody>
          <a:bodyPr/>
          <a:lstStyle/>
          <a:p>
            <a:r>
              <a:rPr lang="en-IE" b="1" dirty="0"/>
              <a:t>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40971"/>
                <a:ext cx="7886700" cy="49359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Evaluate the following:</a:t>
                </a:r>
              </a:p>
              <a:p>
                <a:pPr marL="0" indent="0">
                  <a:buNone/>
                </a:pPr>
                <a:r>
                  <a:rPr lang="en-IE" dirty="0"/>
                  <a:t>y = 3sin2x when x = 40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E" dirty="0"/>
                  <a:t> 		</a:t>
                </a:r>
                <a:r>
                  <a:rPr lang="en-IE" dirty="0">
                    <a:solidFill>
                      <a:srgbClr val="FF0000"/>
                    </a:solidFill>
                  </a:rPr>
                  <a:t>[</a:t>
                </a:r>
                <a:r>
                  <a:rPr lang="en-IE" dirty="0" err="1">
                    <a:solidFill>
                      <a:srgbClr val="FF0000"/>
                    </a:solidFill>
                  </a:rPr>
                  <a:t>ans</a:t>
                </a:r>
                <a:r>
                  <a:rPr lang="en-IE" dirty="0">
                    <a:solidFill>
                      <a:srgbClr val="FF0000"/>
                    </a:solidFill>
                  </a:rPr>
                  <a:t>: y= 2.954]</a:t>
                </a:r>
              </a:p>
              <a:p>
                <a:pPr marL="0" indent="0">
                  <a:buNone/>
                </a:pPr>
                <a:endParaRPr lang="en-IE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E" dirty="0"/>
                  <a:t>y = 4cos3x when x = 37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E" dirty="0">
                    <a:ea typeface="Cambria Math" panose="02040503050406030204" pitchFamily="18" charset="0"/>
                  </a:rPr>
                  <a:t>		</a:t>
                </a:r>
                <a:r>
                  <a:rPr lang="en-IE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IE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ans</a:t>
                </a:r>
                <a:r>
                  <a:rPr lang="en-IE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: y = -1.433]</a:t>
                </a:r>
              </a:p>
              <a:p>
                <a:pPr marL="0" indent="0">
                  <a:buNone/>
                </a:pPr>
                <a:endParaRPr lang="en-IE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E" dirty="0"/>
                  <a:t>y = 2tan4x when x = 115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E" dirty="0"/>
                  <a:t>		</a:t>
                </a:r>
                <a:r>
                  <a:rPr lang="en-IE" dirty="0">
                    <a:solidFill>
                      <a:srgbClr val="FF0000"/>
                    </a:solidFill>
                  </a:rPr>
                  <a:t>[</a:t>
                </a:r>
                <a:r>
                  <a:rPr lang="en-IE" dirty="0" err="1">
                    <a:solidFill>
                      <a:srgbClr val="FF0000"/>
                    </a:solidFill>
                  </a:rPr>
                  <a:t>ans</a:t>
                </a:r>
                <a:r>
                  <a:rPr lang="en-IE" dirty="0">
                    <a:solidFill>
                      <a:srgbClr val="FF0000"/>
                    </a:solidFill>
                  </a:rPr>
                  <a:t>: y = -11.343]</a:t>
                </a:r>
              </a:p>
              <a:p>
                <a:pPr marL="0" indent="0">
                  <a:buNone/>
                </a:pPr>
                <a:endParaRPr lang="en-IE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E" dirty="0"/>
                  <a:t>Y = 2sin0.5x when x = 25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E" dirty="0"/>
                  <a:t>	</a:t>
                </a:r>
                <a:r>
                  <a:rPr lang="en-IE" dirty="0">
                    <a:solidFill>
                      <a:srgbClr val="FF0000"/>
                    </a:solidFill>
                  </a:rPr>
                  <a:t>[</a:t>
                </a:r>
                <a:r>
                  <a:rPr lang="en-IE" dirty="0" err="1">
                    <a:solidFill>
                      <a:srgbClr val="FF0000"/>
                    </a:solidFill>
                  </a:rPr>
                  <a:t>ans</a:t>
                </a:r>
                <a:r>
                  <a:rPr lang="en-IE" dirty="0">
                    <a:solidFill>
                      <a:srgbClr val="FF0000"/>
                    </a:solidFill>
                  </a:rPr>
                  <a:t>: y = 0.433]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40971"/>
                <a:ext cx="7886700" cy="4935992"/>
              </a:xfrm>
              <a:blipFill>
                <a:blip r:embed="rId2"/>
                <a:stretch>
                  <a:fillRect l="-1546" t="-210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91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b="1" dirty="0"/>
              <a:t>Use of ratios to solve right-angled triangles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851920" y="1340768"/>
                <a:ext cx="4834880" cy="47853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In relation to the given angle, we have the </a:t>
                </a:r>
                <a:r>
                  <a:rPr lang="en-IE" dirty="0">
                    <a:solidFill>
                      <a:srgbClr val="FF0000"/>
                    </a:solidFill>
                  </a:rPr>
                  <a:t>hypotenuse</a:t>
                </a:r>
                <a:r>
                  <a:rPr lang="en-IE" dirty="0"/>
                  <a:t>, and we are looking for the </a:t>
                </a:r>
                <a:r>
                  <a:rPr lang="en-IE" dirty="0">
                    <a:solidFill>
                      <a:srgbClr val="FF0000"/>
                    </a:solidFill>
                  </a:rPr>
                  <a:t>opposite</a:t>
                </a:r>
                <a:r>
                  <a:rPr lang="en-IE" dirty="0"/>
                  <a:t>…….so we use the </a:t>
                </a:r>
                <a:r>
                  <a:rPr lang="en-IE" dirty="0">
                    <a:solidFill>
                      <a:srgbClr val="FF0000"/>
                    </a:solidFill>
                  </a:rPr>
                  <a:t>sine</a:t>
                </a:r>
                <a:r>
                  <a:rPr lang="en-IE" dirty="0"/>
                  <a:t> ratio.</a:t>
                </a:r>
              </a:p>
              <a:p>
                <a:pPr marL="0" indent="0">
                  <a:buNone/>
                </a:pPr>
                <a:r>
                  <a:rPr lang="en-IE" dirty="0"/>
                  <a:t>sin 42°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𝑜𝑝𝑝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h𝑦𝑝</m:t>
                        </m:r>
                      </m:den>
                    </m:f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dirty="0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IE" b="0" i="1" dirty="0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0.6691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 dirty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IE" i="1" dirty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/>
                        </a:rPr>
                        <m:t>⇒</m:t>
                      </m:r>
                      <m:r>
                        <a:rPr lang="en-IE" b="0" i="1" smtClean="0">
                          <a:latin typeface="Cambria Math"/>
                        </a:rPr>
                        <m:t>𝑥</m:t>
                      </m:r>
                      <m:r>
                        <a:rPr lang="en-I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/>
                            </a:rPr>
                            <m:t>12</m:t>
                          </m:r>
                        </m:e>
                      </m:d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/>
                            </a:rPr>
                            <m:t>0.6691</m:t>
                          </m:r>
                        </m:e>
                      </m:d>
                      <m:r>
                        <a:rPr lang="en-IE" b="0" i="1" smtClean="0">
                          <a:latin typeface="Cambria Math"/>
                        </a:rPr>
                        <m:t>=8.03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851920" y="1340768"/>
                <a:ext cx="4834880" cy="4785395"/>
              </a:xfrm>
              <a:blipFill>
                <a:blip r:embed="rId2"/>
                <a:stretch>
                  <a:fillRect l="-2648" t="-216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71DE-ACA4-4942-8915-E55DC1F08775}" type="slidenum">
              <a:rPr lang="en-US" smtClean="0"/>
              <a:t>8</a:t>
            </a:fld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895369" y="1616168"/>
            <a:ext cx="1872208" cy="216024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1736577" y="236651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465" y="2468795"/>
            <a:ext cx="35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3728" y="34150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42°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355" y="4211921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Find the value of x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95369" y="3501008"/>
            <a:ext cx="3642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59632" y="3501008"/>
            <a:ext cx="0" cy="275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59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E" sz="3600" b="1" dirty="0"/>
              <a:t>Another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39952" y="1196752"/>
                <a:ext cx="4546848" cy="49294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dirty="0"/>
                  <a:t>In relation to the given angle of 38° we have the </a:t>
                </a:r>
                <a:r>
                  <a:rPr lang="en-IE" dirty="0">
                    <a:solidFill>
                      <a:srgbClr val="FF0000"/>
                    </a:solidFill>
                  </a:rPr>
                  <a:t>opposite</a:t>
                </a:r>
                <a:r>
                  <a:rPr lang="en-IE" dirty="0"/>
                  <a:t> and are looking for the </a:t>
                </a:r>
                <a:r>
                  <a:rPr lang="en-IE" dirty="0">
                    <a:solidFill>
                      <a:srgbClr val="FF0000"/>
                    </a:solidFill>
                  </a:rPr>
                  <a:t>adjacent</a:t>
                </a:r>
                <a:r>
                  <a:rPr lang="en-IE" dirty="0"/>
                  <a:t>…..use the </a:t>
                </a:r>
                <a:r>
                  <a:rPr lang="en-IE" dirty="0">
                    <a:solidFill>
                      <a:srgbClr val="FF0000"/>
                    </a:solidFill>
                  </a:rPr>
                  <a:t>tan</a:t>
                </a:r>
                <a:r>
                  <a:rPr lang="en-IE" dirty="0"/>
                  <a:t> ratio</a:t>
                </a:r>
              </a:p>
              <a:p>
                <a:pPr marL="0" indent="0">
                  <a:buNone/>
                </a:pPr>
                <a:r>
                  <a:rPr lang="en-IE" dirty="0"/>
                  <a:t>tan 38°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𝑜𝑝𝑝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𝑎𝑑𝑗</m:t>
                        </m:r>
                      </m:den>
                    </m:f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16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0.7813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/>
                          </a:rPr>
                          <m:t>16</m:t>
                        </m:r>
                      </m:num>
                      <m:den>
                        <m:r>
                          <a:rPr lang="en-IE" i="1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>
                    <a:latin typeface="Cambria Math"/>
                    <a:ea typeface="Cambria Math"/>
                  </a:rPr>
                  <a:t>⇒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/>
                          </a:rPr>
                          <m:t>16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0.7813</m:t>
                        </m:r>
                      </m:den>
                    </m:f>
                  </m:oMath>
                </a14:m>
                <a:r>
                  <a:rPr lang="en-IE" dirty="0"/>
                  <a:t> =  20.48 </a:t>
                </a:r>
              </a:p>
              <a:p>
                <a:pPr marL="0" indent="0">
                  <a:buNone/>
                </a:pPr>
                <a:r>
                  <a:rPr lang="en-IE" dirty="0"/>
                  <a:t>Now find the hypotenuse</a:t>
                </a:r>
              </a:p>
              <a:p>
                <a:pPr marL="0" indent="0">
                  <a:buNone/>
                </a:pPr>
                <a:r>
                  <a:rPr lang="en-IE" dirty="0"/>
                  <a:t>(</a:t>
                </a:r>
                <a:r>
                  <a:rPr lang="en-IE" dirty="0" err="1"/>
                  <a:t>ans</a:t>
                </a:r>
                <a:r>
                  <a:rPr lang="en-IE" dirty="0"/>
                  <a:t> = 25.99)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39952" y="1196752"/>
                <a:ext cx="4546848" cy="4929411"/>
              </a:xfrm>
              <a:blipFill>
                <a:blip r:embed="rId2"/>
                <a:stretch>
                  <a:fillRect l="-2681" t="-197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Mathematical Methods -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71DE-ACA4-4942-8915-E55DC1F0877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 rot="16200000">
            <a:off x="755576" y="2276872"/>
            <a:ext cx="2304256" cy="216024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3001362" y="317232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35696" y="449053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3608" y="41397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38°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445224"/>
            <a:ext cx="260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Find the length of side x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555776" y="4139788"/>
            <a:ext cx="4455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55776" y="4139788"/>
            <a:ext cx="0" cy="350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8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1321</Words>
  <Application>Microsoft Office PowerPoint</Application>
  <PresentationFormat>On-screen Show (4:3)</PresentationFormat>
  <Paragraphs>230</Paragraphs>
  <Slides>29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Open Sans</vt:lpstr>
      <vt:lpstr>Office Theme</vt:lpstr>
      <vt:lpstr>Equation</vt:lpstr>
      <vt:lpstr>Functions 2</vt:lpstr>
      <vt:lpstr>Trigonometric functions</vt:lpstr>
      <vt:lpstr>Trigonometric Ratios in a right-angled triangle</vt:lpstr>
      <vt:lpstr>PowerPoint Presentation</vt:lpstr>
      <vt:lpstr>Trigonometric ratios</vt:lpstr>
      <vt:lpstr>PowerPoint Presentation</vt:lpstr>
      <vt:lpstr>Questions</vt:lpstr>
      <vt:lpstr>Use of ratios to solve right-angled triangles</vt:lpstr>
      <vt:lpstr>Another example</vt:lpstr>
      <vt:lpstr>Using the ratios to solve an angle</vt:lpstr>
      <vt:lpstr>Radian measure</vt:lpstr>
      <vt:lpstr>PowerPoint Presentation</vt:lpstr>
      <vt:lpstr>Trigonometric ratios and radians</vt:lpstr>
      <vt:lpstr>Graphs of trigonometric functions</vt:lpstr>
      <vt:lpstr>Graph of y = sin x for 0° ≤ x≤ 360°</vt:lpstr>
      <vt:lpstr>Graph of y = cos x for 0°≤ x≤ 360°</vt:lpstr>
      <vt:lpstr>Period and amplitude of a sine or cosine graph.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make out the table</vt:lpstr>
      <vt:lpstr>Plot your graph</vt:lpstr>
      <vt:lpstr>PowerPoint Presentation</vt:lpstr>
      <vt:lpstr>(ii) Solving 3cos(2x+30) = 1.2………. x = 18° and x = 132°</vt:lpstr>
      <vt:lpstr>(iii) Find y when x = 25°…….. ans. y = 0.5</vt:lpstr>
      <vt:lpstr>(iv) What is the value of y when             x = 400°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2</dc:title>
  <dc:creator>Mike.OConnell</dc:creator>
  <cp:lastModifiedBy>Mike OConnell</cp:lastModifiedBy>
  <cp:revision>2</cp:revision>
  <dcterms:created xsi:type="dcterms:W3CDTF">2018-01-26T13:01:00Z</dcterms:created>
  <dcterms:modified xsi:type="dcterms:W3CDTF">2024-01-23T12:19:15Z</dcterms:modified>
</cp:coreProperties>
</file>