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7" r:id="rId5"/>
    <p:sldId id="278" r:id="rId6"/>
    <p:sldId id="263" r:id="rId7"/>
    <p:sldId id="279" r:id="rId8"/>
    <p:sldId id="280" r:id="rId9"/>
    <p:sldId id="281" r:id="rId10"/>
    <p:sldId id="299" r:id="rId11"/>
    <p:sldId id="300" r:id="rId12"/>
    <p:sldId id="288" r:id="rId13"/>
    <p:sldId id="283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8B51-696E-48E3-94FE-A5C0938D983A}" type="datetimeFigureOut">
              <a:rPr lang="en-IE" smtClean="0"/>
              <a:t>08/03/2018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6CA0-DE53-456D-BB66-C6D44EA2AD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26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3A4F-230A-490F-8825-2BC124C45ECD}" type="datetimeFigureOut">
              <a:rPr lang="en-IE" smtClean="0"/>
              <a:t>08/03/2018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03D3D-7146-4E7B-8B2F-C3B1072DC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8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0535-42F2-4310-88E3-CBE2AE860215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76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C91-5E4F-4DBD-8BCF-AC89B7756B2B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42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E984-4707-4090-B01C-6C942874EF87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4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7471B-5CDF-4BA7-A37B-C894A0889EA7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A25C2-B951-450B-8D5C-C33D0B0EDD73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0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9C9EF-1E5F-4EBD-BBD5-787560F40C7B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BB44F-2548-43FB-98BA-B999C9A8109D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5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E460-46C0-47B0-958C-18390E285BBF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EB6-D824-499C-9175-E9CE1FA21548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7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5A98-E722-445F-AD6C-B44AD4BF1809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43E28-CEE7-471F-8101-5A3D47E3C64B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2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1876C-4E28-44D7-85D0-89E59B6B030B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8AA7-76D4-491E-A070-AA9337DE038A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8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52B4-BDFC-4C20-9D6A-FA90309CAFB2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1A32-6201-457D-8BA1-3E6C98A9E9E6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47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28870-D2A5-4176-B132-5E5110C7FF1D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222A-7C7E-46F1-B547-CD7FA41F3F62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6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84D-E423-48F9-AC04-E9A6E0A41F2C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6C57-D724-4897-825C-DE5F342893F7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22D-0532-439B-BAB0-DE9035DB8390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3567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E5DCB-BBC4-4685-8328-C03EC257CA64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E7ED-35C0-454F-9CBA-06FCD031D0AC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84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6121-98B3-4812-BABA-25212489B2B2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C9588-77A8-44AC-AC3A-8E5B66CF0110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93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0C00-6C01-450F-86C1-5FA2B8C1B7DC}" type="datetime1">
              <a:rPr lang="en-IE" altLang="zh-TW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89324-4CC3-4018-87D2-B301443814B0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8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8938-D722-4F7C-BB4F-F21F78CC8EDA}" type="datetime1">
              <a:rPr lang="en-IE" smtClean="0">
                <a:solidFill>
                  <a:prstClr val="black">
                    <a:tint val="75000"/>
                  </a:prstClr>
                </a:solidFill>
              </a:rPr>
              <a:t>08/03/2018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9051-0E5F-4388-98B6-AC301E753DA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AB5-839F-426F-B431-F5DC343AE5BF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3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B2F9-1EBC-4D49-B501-4C8F68BA8EF5}" type="datetime1">
              <a:rPr lang="en-IE" smtClean="0"/>
              <a:t>08/03/2018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51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703-FFED-4E4B-82CB-16D2CD68F2CA}" type="datetime1">
              <a:rPr lang="en-IE" smtClean="0"/>
              <a:t>08/03/2018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94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D32-027D-4388-B3DC-6E93203BA4C7}" type="datetime1">
              <a:rPr lang="en-IE" smtClean="0"/>
              <a:t>08/03/2018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8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63BA-1597-44BB-BF4B-F6C78267E5A4}" type="datetime1">
              <a:rPr lang="en-IE" smtClean="0"/>
              <a:t>08/03/2018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2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5DD8-B2A0-4F54-B8DA-776C6058606A}" type="datetime1">
              <a:rPr lang="en-IE" smtClean="0"/>
              <a:t>08/03/2018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65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2F3-6A51-4CF9-BE28-8484839F0D41}" type="datetime1">
              <a:rPr lang="en-IE" smtClean="0"/>
              <a:t>08/03/2018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3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C046-B687-4834-B27C-2AF895918AA3}" type="datetime1">
              <a:rPr lang="en-IE" smtClean="0"/>
              <a:t>08/03/2018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D8CD-F69E-458E-82F8-BF9CD66C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5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96D7A7-5046-4F13-B38B-4C5C8BCD8B0D}" type="datetime1">
              <a:rPr kumimoji="1" lang="en-IE" altLang="zh-TW" b="1" smtClean="0">
                <a:solidFill>
                  <a:prstClr val="black">
                    <a:tint val="75000"/>
                  </a:prstClr>
                </a:solidFill>
                <a:latin typeface="Comic Sans MS" pitchFamily="66" charset="0"/>
              </a:rPr>
              <a:t>08/03/2018</a:t>
            </a:fld>
            <a:endParaRPr kumimoji="1" lang="en-US" altLang="zh-TW" b="1">
              <a:solidFill>
                <a:prstClr val="black">
                  <a:tint val="75000"/>
                </a:prstClr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b="1" smtClean="0">
                <a:solidFill>
                  <a:prstClr val="black">
                    <a:tint val="75000"/>
                  </a:prstClr>
                </a:solidFill>
                <a:latin typeface="Comic Sans MS" pitchFamily="66" charset="0"/>
              </a:rPr>
              <a:t>Mathematical Methods - Matrices 2</a:t>
            </a:r>
            <a:endParaRPr kumimoji="1" lang="en-US" altLang="zh-TW" b="1">
              <a:solidFill>
                <a:prstClr val="black">
                  <a:tint val="75000"/>
                </a:prst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4DB83-83C8-4AE0-9568-C551A397E2BD}" type="slidenum">
              <a:rPr kumimoji="1" lang="en-US" altLang="zh-TW" b="1">
                <a:solidFill>
                  <a:prstClr val="black">
                    <a:tint val="75000"/>
                  </a:prstClr>
                </a:solidFill>
                <a:latin typeface="Comic Sans MS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b="1">
              <a:solidFill>
                <a:prstClr val="black">
                  <a:tint val="75000"/>
                </a:prst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7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icrosoft JhengHei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6.wmf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Matrices 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Matrices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D8CD-F69E-458E-82F8-BF9CD66C322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43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TW" sz="3600" dirty="0">
                <a:solidFill>
                  <a:srgbClr val="1F497D"/>
                </a:solidFill>
              </a:rPr>
              <a:t>Determinants of 3 x </a:t>
            </a:r>
            <a:r>
              <a:rPr lang="en-US" altLang="zh-TW" sz="3600" dirty="0" smtClean="0">
                <a:solidFill>
                  <a:srgbClr val="1F497D"/>
                </a:solidFill>
              </a:rPr>
              <a:t>3 matrix</a:t>
            </a:r>
            <a:endParaRPr lang="en-I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24744"/>
                <a:ext cx="8568952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sz="2800" dirty="0" smtClean="0"/>
                  <a:t>Find the determinant of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sz="2800" dirty="0" smtClean="0"/>
              </a:p>
              <a:p>
                <a:pPr marL="0" indent="0">
                  <a:buNone/>
                </a:pPr>
                <a:r>
                  <a:rPr lang="en-IE" sz="2800" dirty="0" smtClean="0"/>
                  <a:t>|A| = 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sz="2800" dirty="0" smtClean="0"/>
                  <a:t> - 7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sz="2800" dirty="0" smtClean="0"/>
                  <a:t> + 1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sz="2800" dirty="0" smtClean="0"/>
              </a:p>
              <a:p>
                <a:pPr marL="0" indent="0">
                  <a:buNone/>
                </a:pPr>
                <a:endParaRPr lang="en-IE" sz="2800" dirty="0" smtClean="0"/>
              </a:p>
              <a:p>
                <a:pPr marL="0" indent="0">
                  <a:buNone/>
                </a:pPr>
                <a:r>
                  <a:rPr lang="en-IE" sz="2800" dirty="0" smtClean="0"/>
                  <a:t>=   2[(3)(4)-(9)(2)] -7[(5)(4)-(9)(8)] + 1[(5)(2)-(8)(3)]</a:t>
                </a:r>
              </a:p>
              <a:p>
                <a:pPr marL="0" indent="0">
                  <a:buNone/>
                </a:pPr>
                <a:endParaRPr lang="en-IE" sz="2800" dirty="0"/>
              </a:p>
              <a:p>
                <a:pPr marL="0" indent="0">
                  <a:buNone/>
                </a:pPr>
                <a:r>
                  <a:rPr lang="en-IE" sz="2800" dirty="0" smtClean="0"/>
                  <a:t>=  2[-6]  -7[-52] +1[-14]</a:t>
                </a:r>
              </a:p>
              <a:p>
                <a:pPr marL="0" indent="0">
                  <a:buNone/>
                </a:pPr>
                <a:r>
                  <a:rPr lang="en-IE" sz="2800" dirty="0" smtClean="0"/>
                  <a:t>=   -12 + 364 –14 = 338</a:t>
                </a: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24744"/>
                <a:ext cx="8568952" cy="5001419"/>
              </a:xfrm>
              <a:blipFill rotWithShape="1">
                <a:blip r:embed="rId2"/>
                <a:stretch>
                  <a:fillRect l="-14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computer mathematics_matrices2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776" y="2204864"/>
            <a:ext cx="7200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1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kumimoji="1" lang="en-GB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The inverse of a 2</a:t>
            </a:r>
            <a:r>
              <a:rPr kumimoji="1" lang="en-US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×2 Matrix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42738"/>
              </p:ext>
            </p:extLst>
          </p:nvPr>
        </p:nvGraphicFramePr>
        <p:xfrm>
          <a:off x="395536" y="1340768"/>
          <a:ext cx="538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3" imgW="5384800" imgH="342900" progId="Equation.DSMT4">
                  <p:embed/>
                </p:oleObj>
              </mc:Choice>
              <mc:Fallback>
                <p:oleObj name="Equation" r:id="rId3" imgW="5384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538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32972"/>
              </p:ext>
            </p:extLst>
          </p:nvPr>
        </p:nvGraphicFramePr>
        <p:xfrm>
          <a:off x="395536" y="2204864"/>
          <a:ext cx="638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5" imgW="6388100" imgH="838200" progId="Equation.DSMT4">
                  <p:embed/>
                </p:oleObj>
              </mc:Choice>
              <mc:Fallback>
                <p:oleObj name="Equation" r:id="rId5" imgW="6388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04864"/>
                        <a:ext cx="638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55588" y="3644900"/>
          <a:ext cx="858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7" imgW="8585200" imgH="838200" progId="Equation.DSMT4">
                  <p:embed/>
                </p:oleObj>
              </mc:Choice>
              <mc:Fallback>
                <p:oleObj name="Equation" r:id="rId7" imgW="8585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644900"/>
                        <a:ext cx="858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79388" y="4868863"/>
          <a:ext cx="86534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9" imgW="9372600" imgH="342900" progId="Equation.DSMT4">
                  <p:embed/>
                </p:oleObj>
              </mc:Choice>
              <mc:Fallback>
                <p:oleObj name="Equation" r:id="rId9" imgW="9372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868863"/>
                        <a:ext cx="86534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79388" y="5445125"/>
          <a:ext cx="688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1" imgW="6883400" imgH="342900" progId="Equation.DSMT4">
                  <p:embed/>
                </p:oleObj>
              </mc:Choice>
              <mc:Fallback>
                <p:oleObj name="Equation" r:id="rId11" imgW="6883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45125"/>
                        <a:ext cx="688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1A32-6201-457D-8BA1-3E6C98A9E9E6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23728" y="1844824"/>
            <a:ext cx="3240360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436096" y="2492896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6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658C7-BA3F-4911-A0CA-6BC56B12E714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685800" y="54868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3600" b="0" dirty="0" smtClean="0">
                <a:solidFill>
                  <a:srgbClr val="1F497D"/>
                </a:solidFill>
                <a:latin typeface="+mj-lt"/>
              </a:rPr>
              <a:t>Inverse of a 2 x 2 matrix</a:t>
            </a:r>
            <a:endParaRPr lang="en-US" altLang="zh-TW" sz="3600" b="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732392" y="1657275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2800" b="0" dirty="0">
                <a:solidFill>
                  <a:srgbClr val="996633"/>
                </a:solidFill>
                <a:latin typeface="+mj-lt"/>
              </a:rPr>
              <a:t>Example: Find the inverse of</a:t>
            </a:r>
            <a:endParaRPr lang="en-US" altLang="zh-TW" b="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32130"/>
              </p:ext>
            </p:extLst>
          </p:nvPr>
        </p:nvGraphicFramePr>
        <p:xfrm>
          <a:off x="5724128" y="1412776"/>
          <a:ext cx="1800200" cy="10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3" imgW="812447" imgH="457002" progId="Equation.DSMT4">
                  <p:embed/>
                </p:oleObj>
              </mc:Choice>
              <mc:Fallback>
                <p:oleObj name="Equation" r:id="rId3" imgW="812447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1800200" cy="101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19692" y="4148945"/>
            <a:ext cx="7342188" cy="2207232"/>
            <a:chOff x="480" y="3020"/>
            <a:chExt cx="4625" cy="1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0" y="3020"/>
                  <a:ext cx="4625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Comic Sans MS" pitchFamily="66" charset="0"/>
                      <a:ea typeface="新細明體" pitchFamily="18" charset="-12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TW" sz="2800" b="0" dirty="0" smtClean="0">
                      <a:solidFill>
                        <a:srgbClr val="996633"/>
                      </a:solidFill>
                      <a:latin typeface="+mj-lt"/>
                    </a:rPr>
                    <a:t>Hence, the inverse of A is A</a:t>
                  </a:r>
                  <a:r>
                    <a:rPr lang="en-US" altLang="zh-TW" sz="2800" b="0" baseline="30000" dirty="0" smtClean="0">
                      <a:solidFill>
                        <a:srgbClr val="996633"/>
                      </a:solidFill>
                      <a:latin typeface="+mj-lt"/>
                    </a:rPr>
                    <a:t>-1</a:t>
                  </a:r>
                  <a:r>
                    <a:rPr lang="en-US" altLang="zh-TW" sz="2800" b="0" dirty="0" smtClean="0">
                      <a:solidFill>
                        <a:srgbClr val="996633"/>
                      </a:solidFill>
                      <a:latin typeface="+mj-lt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altLang="zh-TW" sz="2800" b="0" i="1" smtClean="0">
                              <a:solidFill>
                                <a:srgbClr val="996633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E" altLang="zh-TW" sz="2800" b="0" i="1" smtClean="0">
                              <a:solidFill>
                                <a:srgbClr val="996633"/>
                              </a:solidFill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a14:m>
                  <a:r>
                    <a:rPr lang="en-US" altLang="zh-TW" sz="2800" b="0" dirty="0" smtClean="0">
                      <a:solidFill>
                        <a:srgbClr val="996633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dirty="0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dirty="0" smtClean="0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altLang="zh-TW" sz="2800" b="0" i="1" dirty="0" smtClean="0">
                                    <a:solidFill>
                                      <a:srgbClr val="996633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altLang="zh-TW" sz="2800" b="0" i="1" dirty="0" smtClean="0">
                                    <a:solidFill>
                                      <a:srgbClr val="996633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altLang="zh-TW" sz="2800" b="0" i="1" dirty="0" smtClean="0">
                                    <a:solidFill>
                                      <a:srgbClr val="996633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E" altLang="zh-TW" sz="2800" b="0" i="1" dirty="0" smtClean="0">
                                    <a:solidFill>
                                      <a:srgbClr val="996633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TW" sz="2800" b="0" dirty="0">
                    <a:solidFill>
                      <a:srgbClr val="996633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663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020"/>
                  <a:ext cx="4625" cy="6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61" b="-227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629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1867801"/>
                    </p:ext>
                  </p:extLst>
                </p:nvPr>
              </p:nvGraphicFramePr>
              <p:xfrm>
                <a:off x="1954" y="3981"/>
                <a:ext cx="1905" cy="7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17" name="Equation" r:id="rId6" imgW="1130300" imgH="457200" progId="Equation.DSMT4">
                        <p:embed/>
                      </p:oleObj>
                    </mc:Choice>
                    <mc:Fallback>
                      <p:oleObj name="Equation" r:id="rId6" imgW="1130300" imgH="457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54" y="3981"/>
                              <a:ext cx="1905" cy="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629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1867801"/>
                    </p:ext>
                  </p:extLst>
                </p:nvPr>
              </p:nvGraphicFramePr>
              <p:xfrm>
                <a:off x="1954" y="3981"/>
                <a:ext cx="1905" cy="7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491" name="Equation" r:id="rId8" imgW="1130300" imgH="457200" progId="Equation.DSMT4">
                        <p:embed/>
                      </p:oleObj>
                    </mc:Choice>
                    <mc:Fallback>
                      <p:oleObj name="Equation" r:id="rId8" imgW="1130300" imgH="457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54" y="3981"/>
                              <a:ext cx="1905" cy="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9692" y="2992417"/>
                <a:ext cx="64087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IE" sz="2800" dirty="0">
                    <a:solidFill>
                      <a:srgbClr val="996633"/>
                    </a:solidFill>
                    <a:latin typeface="+mj-lt"/>
                    <a:ea typeface="新細明體" pitchFamily="18" charset="-120"/>
                  </a:rPr>
                  <a:t>Determinant = (-1)(2) – (1)(0)  = -</a:t>
                </a:r>
                <a:r>
                  <a:rPr kumimoji="1" lang="en-IE" sz="2800" dirty="0" smtClean="0">
                    <a:solidFill>
                      <a:srgbClr val="996633"/>
                    </a:solidFill>
                    <a:latin typeface="+mj-lt"/>
                    <a:ea typeface="新細明體" pitchFamily="18" charset="-120"/>
                  </a:rPr>
                  <a:t>2 </a:t>
                </a:r>
              </a:p>
              <a:p>
                <a:r>
                  <a:rPr kumimoji="1" lang="en-IE" sz="2800" dirty="0" smtClean="0">
                    <a:solidFill>
                      <a:srgbClr val="996633"/>
                    </a:solidFill>
                    <a:latin typeface="Cambria Math"/>
                    <a:ea typeface="Cambria Math"/>
                  </a:rPr>
                  <a:t>⇒ </a:t>
                </a:r>
                <a:r>
                  <a:rPr kumimoji="1" lang="en-IE" sz="2800" dirty="0" smtClean="0">
                    <a:solidFill>
                      <a:srgbClr val="996633"/>
                    </a:solidFill>
                    <a:latin typeface="+mj-lt"/>
                    <a:ea typeface="Cambria Math"/>
                  </a:rPr>
                  <a:t>A has an inverse as determinant </a:t>
                </a:r>
                <a14:m>
                  <m:oMath xmlns:m="http://schemas.openxmlformats.org/officeDocument/2006/math">
                    <m:r>
                      <a:rPr kumimoji="1" lang="en-IE" sz="2800" i="1" smtClean="0">
                        <a:solidFill>
                          <a:srgbClr val="996633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kumimoji="1" lang="en-IE" sz="2800" dirty="0" smtClean="0">
                    <a:solidFill>
                      <a:srgbClr val="996633"/>
                    </a:solidFill>
                    <a:latin typeface="+mj-lt"/>
                    <a:ea typeface="新細明體" pitchFamily="18" charset="-120"/>
                  </a:rPr>
                  <a:t> 0</a:t>
                </a:r>
                <a:endParaRPr kumimoji="1" lang="en-IE" sz="2800" dirty="0">
                  <a:solidFill>
                    <a:srgbClr val="996633"/>
                  </a:solidFill>
                  <a:latin typeface="+mj-lt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92" y="2992417"/>
                <a:ext cx="6408712" cy="954107"/>
              </a:xfrm>
              <a:prstGeom prst="rect">
                <a:avLst/>
              </a:prstGeom>
              <a:blipFill rotWithShape="1">
                <a:blip r:embed="rId10"/>
                <a:stretch>
                  <a:fillRect l="-1903" t="-6410" r="-476" b="-1730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sz="3200" dirty="0">
                <a:solidFill>
                  <a:srgbClr val="1F497D"/>
                </a:solidFill>
              </a:rPr>
              <a:t>Inverse of a 2 x 2 </a:t>
            </a:r>
            <a:r>
              <a:rPr lang="en-US" altLang="zh-TW" sz="3200" dirty="0" smtClean="0">
                <a:solidFill>
                  <a:srgbClr val="1F497D"/>
                </a:solidFill>
              </a:rPr>
              <a:t>matrix - example</a:t>
            </a:r>
            <a:endParaRPr lang="en-I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Find the inverse of the matrix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A</a:t>
                </a:r>
                <a:r>
                  <a:rPr lang="en-IE" baseline="30000" dirty="0" smtClean="0"/>
                  <a:t>-1</a:t>
                </a:r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  <m:r>
                          <a:rPr lang="en-IE" b="0" i="1" smtClean="0">
                            <a:latin typeface="Cambria Math"/>
                          </a:rPr>
                          <m:t>−(2)(5)</m:t>
                        </m:r>
                      </m:den>
                    </m:f>
                  </m:oMath>
                </a14:m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dirty="0" smtClean="0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E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A</a:t>
                </a:r>
                <a:r>
                  <a:rPr lang="en-IE" baseline="30000" dirty="0" smtClean="0"/>
                  <a:t>-1</a:t>
                </a:r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Check A.A</a:t>
                </a:r>
                <a:r>
                  <a:rPr lang="en-IE" baseline="30000" dirty="0" smtClean="0"/>
                  <a:t>-1</a:t>
                </a:r>
                <a:r>
                  <a:rPr lang="en-IE" dirty="0" smtClean="0"/>
                  <a:t> = I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5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A.A</a:t>
                </a:r>
                <a:r>
                  <a:rPr lang="en-IE" baseline="30000" dirty="0"/>
                  <a:t>-1</a:t>
                </a:r>
                <a:r>
                  <a:rPr lang="en-IE" dirty="0"/>
                  <a:t> = I</a:t>
                </a:r>
              </a:p>
              <a:p>
                <a:pPr marL="0" indent="0">
                  <a:buNone/>
                </a:pPr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.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</a:t>
                </a:r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852" t="-147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en-IE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E" dirty="0" smtClean="0"/>
                  <a:t>Find the inverse of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and verify that A.A</a:t>
                </a:r>
                <a:r>
                  <a:rPr lang="en-IE" baseline="30000" dirty="0" smtClean="0"/>
                  <a:t>-1</a:t>
                </a:r>
                <a:r>
                  <a:rPr lang="en-IE" dirty="0" smtClean="0"/>
                  <a:t> = I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E" dirty="0" smtClean="0"/>
                  <a:t>Find the inverse of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>
                <a:blip r:embed="rId2"/>
                <a:stretch>
                  <a:fillRect l="-1704" r="-244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9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Solving simultaneous equations  	</a:t>
            </a:r>
            <a:r>
              <a:rPr lang="en-IE" sz="3200" b="1" dirty="0" smtClean="0"/>
              <a:t>using the inverse </a:t>
            </a:r>
            <a:r>
              <a:rPr lang="en-IE" sz="3200" b="1" dirty="0"/>
              <a:t>method </a:t>
            </a:r>
            <a:endParaRPr lang="en-I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Solve the following equations                                  	a</a:t>
                </a:r>
                <a:r>
                  <a:rPr lang="en-IE" baseline="-25000" dirty="0"/>
                  <a:t>1</a:t>
                </a:r>
                <a:r>
                  <a:rPr lang="en-IE" dirty="0"/>
                  <a:t>x + b</a:t>
                </a:r>
                <a:r>
                  <a:rPr lang="en-IE" baseline="-25000" dirty="0"/>
                  <a:t>1</a:t>
                </a:r>
                <a:r>
                  <a:rPr lang="en-IE" dirty="0"/>
                  <a:t>y = c</a:t>
                </a:r>
                <a:r>
                  <a:rPr lang="en-IE" baseline="-25000" dirty="0"/>
                  <a:t>1</a:t>
                </a:r>
                <a:r>
                  <a:rPr lang="en-IE" dirty="0"/>
                  <a:t> 					</a:t>
                </a:r>
              </a:p>
              <a:p>
                <a:pPr marL="0" indent="0">
                  <a:buNone/>
                </a:pPr>
                <a:r>
                  <a:rPr lang="en-IE" dirty="0"/>
                  <a:t>    </a:t>
                </a:r>
                <a:r>
                  <a:rPr lang="en-IE" dirty="0" smtClean="0"/>
                  <a:t>	a</a:t>
                </a:r>
                <a:r>
                  <a:rPr lang="en-IE" baseline="-25000" dirty="0" smtClean="0"/>
                  <a:t>2</a:t>
                </a:r>
                <a:r>
                  <a:rPr lang="en-IE" dirty="0" smtClean="0"/>
                  <a:t>x </a:t>
                </a:r>
                <a:r>
                  <a:rPr lang="en-IE" dirty="0"/>
                  <a:t>+ b</a:t>
                </a:r>
                <a:r>
                  <a:rPr lang="en-IE" baseline="-25000" dirty="0"/>
                  <a:t>2</a:t>
                </a:r>
                <a:r>
                  <a:rPr lang="en-IE" dirty="0"/>
                  <a:t>y = c</a:t>
                </a:r>
                <a:r>
                  <a:rPr lang="en-IE" baseline="-25000" dirty="0"/>
                  <a:t>2</a:t>
                </a:r>
                <a:r>
                  <a:rPr lang="en-IE" dirty="0"/>
                  <a:t> </a:t>
                </a:r>
              </a:p>
              <a:p>
                <a:pPr marL="0" indent="0">
                  <a:buNone/>
                </a:pPr>
                <a:r>
                  <a:rPr lang="en-IE" dirty="0"/>
                  <a:t> 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First write </a:t>
                </a:r>
                <a:r>
                  <a:rPr lang="en-IE" dirty="0"/>
                  <a:t>in matrix form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.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 </a:t>
                </a: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145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Pre-multiply both sides by the inverse of the coefficient matrix to give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.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E" dirty="0"/>
                  <a:t> 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To give	</a:t>
                </a:r>
                <a:endParaRPr lang="en-I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E" dirty="0"/>
                  <a:t> 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>
                <a:blip r:embed="rId2"/>
                <a:stretch>
                  <a:fillRect l="-1852" t="-1459" r="-111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5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Solve the following using inverse method:</a:t>
                </a:r>
              </a:p>
              <a:p>
                <a:pPr marL="0" indent="0">
                  <a:buNone/>
                </a:pPr>
                <a:r>
                  <a:rPr lang="en-IE" b="1" dirty="0"/>
                  <a:t>2x + y = 5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IE" b="1" dirty="0"/>
                  <a:t>3x – 2y = -</a:t>
                </a:r>
                <a:r>
                  <a:rPr lang="en-IE" b="1" dirty="0" smtClean="0"/>
                  <a:t>3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Write in matrix form to give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0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=</a:t>
                </a:r>
                <a14:m>
                  <m:oMath xmlns:m="http://schemas.openxmlformats.org/officeDocument/2006/math">
                    <m:r>
                      <a:rPr lang="en-IE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	 </a:t>
                </a:r>
                <a:r>
                  <a:rPr lang="en-IE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I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IE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−21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So x = 1 and y = 3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>
                <a:blip r:embed="rId2"/>
                <a:stretch>
                  <a:fillRect l="-1852" t="-138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3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21266-895E-43BA-BB0E-198BC271CC2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772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b="0" dirty="0">
                <a:solidFill>
                  <a:prstClr val="black"/>
                </a:solidFill>
                <a:latin typeface="+mj-lt"/>
              </a:rPr>
              <a:t>Identity </a:t>
            </a:r>
            <a:r>
              <a:rPr lang="en-US" altLang="zh-TW" b="0" dirty="0" smtClean="0">
                <a:solidFill>
                  <a:prstClr val="black"/>
                </a:solidFill>
                <a:latin typeface="+mj-lt"/>
              </a:rPr>
              <a:t>matrix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b="0" dirty="0" smtClean="0">
                <a:solidFill>
                  <a:prstClr val="black"/>
                </a:solidFill>
                <a:latin typeface="+mj-lt"/>
              </a:rPr>
              <a:t>The transpose of a matrix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b="0" dirty="0" smtClean="0">
                <a:solidFill>
                  <a:prstClr val="black"/>
                </a:solidFill>
                <a:latin typeface="+mj-lt"/>
              </a:rPr>
              <a:t>Determinant of a matrix</a:t>
            </a:r>
            <a:endParaRPr lang="en-US" altLang="zh-TW" b="0" dirty="0">
              <a:solidFill>
                <a:prstClr val="black"/>
              </a:solidFill>
              <a:latin typeface="+mj-lt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b="0" dirty="0">
                <a:solidFill>
                  <a:prstClr val="black"/>
                </a:solidFill>
                <a:latin typeface="+mj-lt"/>
              </a:rPr>
              <a:t>The inverse of a matrix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endParaRPr lang="en-US" altLang="zh-TW" b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Solve </a:t>
            </a:r>
            <a:r>
              <a:rPr lang="en-IE" dirty="0"/>
              <a:t>the following using inverse method:</a:t>
            </a:r>
          </a:p>
          <a:p>
            <a:pPr marL="0" indent="0">
              <a:buNone/>
            </a:pPr>
            <a:r>
              <a:rPr lang="en-IE" dirty="0"/>
              <a:t>5x – y = 7</a:t>
            </a:r>
          </a:p>
          <a:p>
            <a:pPr marL="0" indent="0">
              <a:buNone/>
            </a:pPr>
            <a:r>
              <a:rPr lang="en-IE" dirty="0"/>
              <a:t>3x + 2y = -</a:t>
            </a:r>
            <a:r>
              <a:rPr lang="en-IE" dirty="0" smtClean="0"/>
              <a:t>1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Answer: x = 1; y = -2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4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45147"/>
              </p:ext>
            </p:extLst>
          </p:nvPr>
        </p:nvGraphicFramePr>
        <p:xfrm>
          <a:off x="609600" y="1484784"/>
          <a:ext cx="5690592" cy="240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4140200" imgH="1752600" progId="Equation.DSMT4">
                  <p:embed/>
                </p:oleObj>
              </mc:Choice>
              <mc:Fallback>
                <p:oleObj name="Equation" r:id="rId3" imgW="4140200" imgH="175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84784"/>
                        <a:ext cx="5690592" cy="2408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55576" y="4149080"/>
            <a:ext cx="59009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dirty="0"/>
              <a:t>Multiplying by the identity matrix does not 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change </a:t>
            </a:r>
            <a:r>
              <a:rPr lang="en-GB" sz="2400" dirty="0"/>
              <a:t>the matrix.  (i.e.</a:t>
            </a:r>
            <a:r>
              <a:rPr lang="en-US" sz="2400" dirty="0">
                <a:cs typeface="Arial" charset="0"/>
              </a:rPr>
              <a:t>×1</a:t>
            </a:r>
            <a:r>
              <a:rPr lang="en-US" sz="2400" dirty="0" smtClean="0">
                <a:cs typeface="Arial" charset="0"/>
              </a:rPr>
              <a:t>)</a:t>
            </a: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/>
            <a:r>
              <a:rPr lang="en-US" sz="2400" dirty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		A.I = I.A = A</a:t>
            </a:r>
            <a:endParaRPr lang="en-US" sz="2400" dirty="0"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7584" y="467662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zh-TW" b="0" dirty="0">
                <a:solidFill>
                  <a:srgbClr val="1F497D"/>
                </a:solidFill>
                <a:latin typeface="+mj-lt"/>
              </a:rPr>
              <a:t>Identity matrix</a:t>
            </a:r>
            <a:endParaRPr lang="en-US" altLang="zh-TW" b="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1A32-6201-457D-8BA1-3E6C98A9E9E6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altLang="zh-TW" sz="3600" dirty="0">
                <a:solidFill>
                  <a:srgbClr val="1F497D"/>
                </a:solidFill>
              </a:rPr>
              <a:t>Identity </a:t>
            </a:r>
            <a:r>
              <a:rPr lang="en-GB" altLang="zh-TW" sz="3600" dirty="0" smtClean="0">
                <a:solidFill>
                  <a:srgbClr val="1F497D"/>
                </a:solidFill>
              </a:rPr>
              <a:t>matrix</a:t>
            </a:r>
            <a:endParaRPr lang="en-I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C8AB6-9D48-42F3-B186-6FDBEABB5DC6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685800" y="4191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GB" altLang="zh-TW" sz="3200" dirty="0">
                <a:solidFill>
                  <a:srgbClr val="1F497D"/>
                </a:solidFill>
                <a:latin typeface="+mj-lt"/>
              </a:rPr>
              <a:t>The transpose of a matrix</a:t>
            </a:r>
            <a:endParaRPr kumimoji="1" lang="en-US" altLang="zh-TW" sz="320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685800" y="1412776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The matrix obtained by interchanging the rows and columns of a matrix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is called the transpose of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(write </a:t>
            </a:r>
            <a:r>
              <a:rPr lang="en-US" altLang="zh-TW" sz="2800" b="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i="1" baseline="30000" dirty="0" smtClean="0">
                <a:solidFill>
                  <a:srgbClr val="0000FF"/>
                </a:solidFill>
                <a:latin typeface="+mj-lt"/>
              </a:rPr>
              <a:t>T </a:t>
            </a:r>
            <a:r>
              <a:rPr lang="en-US" altLang="zh-TW" sz="2800" b="0" dirty="0" smtClean="0">
                <a:solidFill>
                  <a:prstClr val="black"/>
                </a:solidFill>
                <a:latin typeface="+mj-lt"/>
              </a:rPr>
              <a:t>).</a:t>
            </a:r>
            <a:endParaRPr lang="en-US" altLang="zh-TW" sz="2800" b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7315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altLang="zh-TW" sz="2800" b="0" dirty="0">
                <a:solidFill>
                  <a:srgbClr val="996633"/>
                </a:solidFill>
                <a:latin typeface="+mj-lt"/>
              </a:rPr>
              <a:t>Example: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endParaRPr lang="en-GB" altLang="zh-TW" sz="2800" b="0" dirty="0" smtClean="0">
              <a:solidFill>
                <a:srgbClr val="996633"/>
              </a:solidFill>
              <a:latin typeface="+mj-lt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GB" altLang="zh-TW" sz="2800" b="0" dirty="0" smtClean="0">
                <a:solidFill>
                  <a:srgbClr val="996633"/>
                </a:solidFill>
                <a:latin typeface="+mj-lt"/>
              </a:rPr>
              <a:t>The </a:t>
            </a:r>
            <a:r>
              <a:rPr lang="en-GB" altLang="zh-TW" sz="2800" b="0" dirty="0">
                <a:solidFill>
                  <a:srgbClr val="996633"/>
                </a:solidFill>
                <a:latin typeface="+mj-lt"/>
              </a:rPr>
              <a:t>transpose of </a:t>
            </a:r>
            <a:r>
              <a:rPr lang="en-GB" altLang="zh-TW" sz="2800" b="0" i="1" dirty="0">
                <a:solidFill>
                  <a:srgbClr val="996633"/>
                </a:solidFill>
                <a:latin typeface="+mj-lt"/>
              </a:rPr>
              <a:t>A</a:t>
            </a:r>
            <a:r>
              <a:rPr lang="en-GB" altLang="zh-TW" sz="2800" b="0" dirty="0">
                <a:solidFill>
                  <a:srgbClr val="996633"/>
                </a:solidFill>
                <a:latin typeface="+mj-lt"/>
              </a:rPr>
              <a:t> is </a:t>
            </a:r>
            <a:endParaRPr lang="en-US" altLang="zh-TW" sz="2800" b="0" dirty="0">
              <a:solidFill>
                <a:srgbClr val="996633"/>
              </a:solidFill>
              <a:latin typeface="+mj-lt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2362200" y="3048000"/>
          <a:ext cx="1752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952500" imgH="457200" progId="Equation.DSMT4">
                  <p:embed/>
                </p:oleObj>
              </mc:Choice>
              <mc:Fallback>
                <p:oleObj name="Equation" r:id="rId3" imgW="952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17526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1830"/>
              </p:ext>
            </p:extLst>
          </p:nvPr>
        </p:nvGraphicFramePr>
        <p:xfrm>
          <a:off x="4716016" y="4078997"/>
          <a:ext cx="14954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812447" imgH="710891" progId="Equation.DSMT4">
                  <p:embed/>
                </p:oleObj>
              </mc:Choice>
              <mc:Fallback>
                <p:oleObj name="Equation" r:id="rId5" imgW="812447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78997"/>
                        <a:ext cx="14954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7687F-D7CF-47AB-86F0-83D88D7894C2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558" name="Text Box 2"/>
          <p:cNvSpPr txBox="1">
            <a:spLocks noChangeArrowheads="1"/>
          </p:cNvSpPr>
          <p:nvPr/>
        </p:nvSpPr>
        <p:spPr bwMode="auto">
          <a:xfrm>
            <a:off x="685800" y="476672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3600" b="0" dirty="0" smtClean="0">
                <a:solidFill>
                  <a:srgbClr val="1F497D"/>
                </a:solidFill>
                <a:latin typeface="+mj-lt"/>
              </a:rPr>
              <a:t>Determinants</a:t>
            </a:r>
            <a:endParaRPr lang="en-US" altLang="zh-TW" sz="3600" b="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762000" y="24526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altLang="zh-TW" sz="2800" b="0">
                <a:solidFill>
                  <a:prstClr val="black"/>
                </a:solidFill>
                <a:latin typeface="+mj-lt"/>
              </a:rPr>
              <a:t>Consider a </a:t>
            </a:r>
            <a:r>
              <a:rPr lang="en-GB" altLang="zh-TW" sz="2800" b="0">
                <a:solidFill>
                  <a:srgbClr val="0000FF"/>
                </a:solidFill>
                <a:latin typeface="+mj-lt"/>
              </a:rPr>
              <a:t>2</a:t>
            </a:r>
            <a:r>
              <a:rPr lang="en-GB" altLang="zh-TW" sz="2800" b="0" i="1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>
                <a:solidFill>
                  <a:srgbClr val="0000FF"/>
                </a:solidFill>
                <a:latin typeface="+mj-lt"/>
                <a:sym typeface="Symbol" pitchFamily="18" charset="2"/>
              </a:rPr>
              <a:t></a:t>
            </a:r>
            <a:r>
              <a:rPr lang="en-GB" altLang="zh-TW" sz="2800" b="0" i="1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zh-TW" sz="2800" b="0">
                <a:solidFill>
                  <a:prstClr val="black"/>
                </a:solidFill>
                <a:latin typeface="+mj-lt"/>
              </a:rPr>
              <a:t> matrix: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4876800" y="2286000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952087" imgH="482391" progId="Equation.DSMT4">
                  <p:embed/>
                </p:oleObj>
              </mc:Choice>
              <mc:Fallback>
                <p:oleObj name="Equation" r:id="rId3" imgW="95208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733121" y="1340499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b="0" dirty="0">
                <a:solidFill>
                  <a:srgbClr val="1F497D"/>
                </a:solidFill>
                <a:latin typeface="+mj-lt"/>
              </a:rPr>
              <a:t>Determinant of </a:t>
            </a:r>
            <a:r>
              <a:rPr lang="en-US" altLang="zh-TW" b="0" dirty="0" smtClean="0">
                <a:solidFill>
                  <a:srgbClr val="1F497D"/>
                </a:solidFill>
                <a:latin typeface="+mj-lt"/>
              </a:rPr>
              <a:t>2x2 matrix</a:t>
            </a:r>
            <a:endParaRPr lang="en-US" altLang="zh-TW" b="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762000" y="36576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Determinant of </a:t>
            </a:r>
            <a:r>
              <a:rPr lang="en-US" altLang="zh-TW" sz="2800" b="0" i="1" dirty="0">
                <a:latin typeface="+mj-lt"/>
              </a:rPr>
              <a:t>A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altLang="zh-TW" sz="2800" b="0" dirty="0" smtClean="0">
                <a:solidFill>
                  <a:prstClr val="black"/>
                </a:solidFill>
                <a:latin typeface="+mj-lt"/>
              </a:rPr>
              <a:t>denoted |A| , 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is a </a:t>
            </a:r>
            <a:r>
              <a:rPr lang="en-US" altLang="zh-TW" sz="2800" b="0" u="sng" dirty="0">
                <a:solidFill>
                  <a:srgbClr val="1F497D"/>
                </a:solidFill>
                <a:latin typeface="+mj-lt"/>
              </a:rPr>
              <a:t>number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and can be evaluated by </a:t>
            </a:r>
            <a:endParaRPr lang="en-US" altLang="zh-TW" sz="2800" b="0" baseline="-25000" dirty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3172"/>
              </p:ext>
            </p:extLst>
          </p:nvPr>
        </p:nvGraphicFramePr>
        <p:xfrm>
          <a:off x="2514600" y="4691063"/>
          <a:ext cx="40608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1916868" imgH="482391" progId="Equation.DSMT4">
                  <p:embed/>
                </p:oleObj>
              </mc:Choice>
              <mc:Fallback>
                <p:oleObj name="Equation" r:id="rId5" imgW="191686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91063"/>
                        <a:ext cx="40608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5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ED2FA-13BE-47FC-9280-755C4D89CEB3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82" name="Line 2"/>
          <p:cNvSpPr>
            <a:spLocks noChangeShapeType="1"/>
          </p:cNvSpPr>
          <p:nvPr/>
        </p:nvSpPr>
        <p:spPr bwMode="auto">
          <a:xfrm flipH="1">
            <a:off x="3200400" y="3048000"/>
            <a:ext cx="1143000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E" sz="3200" b="1">
              <a:solidFill>
                <a:prstClr val="black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583" name="Line 3"/>
          <p:cNvSpPr>
            <a:spLocks noChangeShapeType="1"/>
          </p:cNvSpPr>
          <p:nvPr/>
        </p:nvSpPr>
        <p:spPr bwMode="auto">
          <a:xfrm>
            <a:off x="3200400" y="3048000"/>
            <a:ext cx="11430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E" sz="3200" b="1">
              <a:solidFill>
                <a:prstClr val="black"/>
              </a:solidFill>
              <a:latin typeface="Comic Sans MS" pitchFamily="66" charset="0"/>
              <a:ea typeface="新細明體" pitchFamily="18" charset="-120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55617"/>
              </p:ext>
            </p:extLst>
          </p:nvPr>
        </p:nvGraphicFramePr>
        <p:xfrm>
          <a:off x="2123728" y="2852936"/>
          <a:ext cx="5498137" cy="11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" imgW="2006600" imgH="482600" progId="Equation.DSMT4">
                  <p:embed/>
                </p:oleObj>
              </mc:Choice>
              <mc:Fallback>
                <p:oleObj name="Equation" r:id="rId3" imgW="2006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52936"/>
                        <a:ext cx="5498137" cy="113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685800" y="54868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b="0" dirty="0">
                <a:solidFill>
                  <a:srgbClr val="1F497D"/>
                </a:solidFill>
                <a:latin typeface="+mj-lt"/>
              </a:rPr>
              <a:t>Determinant of </a:t>
            </a:r>
            <a:r>
              <a:rPr lang="en-US" altLang="zh-TW" b="0" dirty="0" smtClean="0">
                <a:solidFill>
                  <a:srgbClr val="1F497D"/>
                </a:solidFill>
                <a:latin typeface="+mj-lt"/>
              </a:rPr>
              <a:t>2 x 2</a:t>
            </a:r>
            <a:endParaRPr lang="en-US" altLang="zh-TW" b="0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733425" y="1780742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easy to remember (for order 2 only)..</a:t>
            </a: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60093"/>
              </p:ext>
            </p:extLst>
          </p:nvPr>
        </p:nvGraphicFramePr>
        <p:xfrm>
          <a:off x="6866880" y="4296505"/>
          <a:ext cx="896639" cy="107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381000" imgH="457200" progId="Equation.DSMT4">
                  <p:embed/>
                </p:oleObj>
              </mc:Choice>
              <mc:Fallback>
                <p:oleObj name="Equation" r:id="rId5" imgW="38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880" y="4296505"/>
                        <a:ext cx="896639" cy="1079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762000" y="45767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altLang="zh-TW" sz="2800" b="0">
                <a:solidFill>
                  <a:srgbClr val="996633"/>
                </a:solidFill>
                <a:latin typeface="+mj-lt"/>
              </a:rPr>
              <a:t>Example: Evaluate the determinant:</a:t>
            </a:r>
            <a:endParaRPr lang="en-US" altLang="zh-TW" sz="2800" b="0">
              <a:solidFill>
                <a:srgbClr val="008000"/>
              </a:solidFill>
              <a:latin typeface="+mj-lt"/>
            </a:endParaRPr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579522"/>
              </p:ext>
            </p:extLst>
          </p:nvPr>
        </p:nvGraphicFramePr>
        <p:xfrm>
          <a:off x="2438400" y="5181600"/>
          <a:ext cx="3069704" cy="91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7" imgW="1536700" imgH="457200" progId="Equation.DSMT4">
                  <p:embed/>
                </p:oleObj>
              </mc:Choice>
              <mc:Fallback>
                <p:oleObj name="Equation" r:id="rId7" imgW="1536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3069704" cy="916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4368800" y="37338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2971800" y="379412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FF3300"/>
                </a:solidFill>
              </a:rPr>
              <a:t>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55593-04A7-4F10-B121-A44FAEA9595D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97097" y="2276872"/>
            <a:ext cx="77724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AutoNum type="arabicPeriod"/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If every element of a row (column) is zero, e.g.,                          </a:t>
            </a:r>
            <a:r>
              <a:rPr lang="en-US" altLang="zh-TW" sz="2800" b="0" dirty="0" smtClean="0">
                <a:solidFill>
                  <a:prstClr val="black"/>
                </a:solidFill>
                <a:latin typeface="+mj-lt"/>
              </a:rPr>
              <a:t>       , then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|A| =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0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AutoNum type="arabicPeriod"/>
            </a:pPr>
            <a:endParaRPr lang="en-US" altLang="zh-TW" sz="2800" b="0" dirty="0">
              <a:solidFill>
                <a:prstClr val="black"/>
              </a:solidFill>
              <a:latin typeface="+mj-lt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AutoNum type="arabicPeriod"/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|A</a:t>
            </a:r>
            <a:r>
              <a:rPr lang="en-US" altLang="zh-TW" sz="2800" b="0" i="1" baseline="30000" dirty="0">
                <a:solidFill>
                  <a:srgbClr val="0000FF"/>
                </a:solidFill>
                <a:latin typeface="+mj-lt"/>
              </a:rPr>
              <a:t>T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| = |A|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AutoNum type="arabicPeriod"/>
            </a:pPr>
            <a:endParaRPr lang="en-US" altLang="zh-TW" sz="2800" b="0" i="1" dirty="0">
              <a:solidFill>
                <a:srgbClr val="0000FF"/>
              </a:solidFill>
              <a:latin typeface="+mj-lt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AutoNum type="arabicPeriod"/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|AB| = |A||B|</a:t>
            </a: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 flipH="1">
            <a:off x="2987824" y="44957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E" sz="3200" b="1">
              <a:solidFill>
                <a:prstClr val="black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851920" y="4144962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2000" b="0" dirty="0">
                <a:solidFill>
                  <a:prstClr val="black"/>
                </a:solidFill>
              </a:rPr>
              <a:t>determinant of a matrix </a:t>
            </a:r>
            <a:r>
              <a:rPr lang="en-US" altLang="zh-TW" sz="2000" b="0" dirty="0">
                <a:solidFill>
                  <a:prstClr val="black"/>
                </a:solidFill>
                <a:latin typeface="Times New Roman" pitchFamily="18" charset="0"/>
              </a:rPr>
              <a:t>=</a:t>
            </a:r>
            <a:r>
              <a:rPr lang="en-US" altLang="zh-TW" sz="2000" b="0" dirty="0">
                <a:solidFill>
                  <a:prstClr val="black"/>
                </a:solidFill>
              </a:rPr>
              <a:t> that of its transpose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762000" y="1052736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The following properties are true for determinants of </a:t>
            </a:r>
            <a:r>
              <a:rPr lang="en-US" altLang="zh-TW" sz="2800" b="0" i="1" u="sng" dirty="0">
                <a:solidFill>
                  <a:prstClr val="black"/>
                </a:solidFill>
                <a:latin typeface="+mj-lt"/>
              </a:rPr>
              <a:t>any</a:t>
            </a:r>
            <a:r>
              <a:rPr lang="en-US" altLang="zh-TW" sz="2800" b="0" dirty="0">
                <a:solidFill>
                  <a:prstClr val="black"/>
                </a:solidFill>
                <a:latin typeface="+mj-lt"/>
              </a:rPr>
              <a:t> order.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24018"/>
              </p:ext>
            </p:extLst>
          </p:nvPr>
        </p:nvGraphicFramePr>
        <p:xfrm>
          <a:off x="2303462" y="2924944"/>
          <a:ext cx="2682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1460500" imgH="457200" progId="Equation.DSMT4">
                  <p:embed/>
                </p:oleObj>
              </mc:Choice>
              <mc:Fallback>
                <p:oleObj name="Equation" r:id="rId3" imgW="1460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2" y="2924944"/>
                        <a:ext cx="26828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Mathematical Methods - Matrices 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1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kumimoji="1" lang="en-GB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The</a:t>
            </a:r>
            <a:r>
              <a:rPr lang="en-GB" dirty="0" smtClean="0"/>
              <a:t> </a:t>
            </a:r>
            <a:r>
              <a:rPr kumimoji="1" lang="en-GB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Determinant of a 3</a:t>
            </a:r>
            <a:r>
              <a:rPr kumimoji="1" lang="en-US" sz="3600" dirty="0">
                <a:solidFill>
                  <a:srgbClr val="1F497D"/>
                </a:solidFill>
                <a:ea typeface="新細明體" pitchFamily="18" charset="-120"/>
                <a:cs typeface="+mn-cs"/>
              </a:rPr>
              <a:t>×3 Matrix</a:t>
            </a:r>
            <a:endParaRPr kumimoji="1" lang="en-GB" sz="3600" dirty="0">
              <a:solidFill>
                <a:srgbClr val="1F497D"/>
              </a:solidFill>
              <a:ea typeface="新細明體" pitchFamily="18" charset="-120"/>
              <a:cs typeface="+mn-cs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31775" y="1865313"/>
            <a:ext cx="8443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IE" sz="2800" dirty="0" smtClean="0"/>
              <a:t>	The </a:t>
            </a:r>
            <a:r>
              <a:rPr lang="en-US" sz="2800" dirty="0" smtClean="0">
                <a:cs typeface="Arial" charset="0"/>
              </a:rPr>
              <a:t>determinant </a:t>
            </a:r>
            <a:r>
              <a:rPr lang="en-US" sz="2800" dirty="0">
                <a:cs typeface="Arial" charset="0"/>
              </a:rPr>
              <a:t>of a </a:t>
            </a:r>
            <a:r>
              <a:rPr lang="en-GB" sz="2800" dirty="0"/>
              <a:t>3</a:t>
            </a:r>
            <a:r>
              <a:rPr lang="en-US" sz="2800" dirty="0"/>
              <a:t>×3 matrix is;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/>
          </p:nvPr>
        </p:nvGraphicFramePr>
        <p:xfrm>
          <a:off x="755576" y="2780928"/>
          <a:ext cx="6820748" cy="15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5956300" imgH="1320800" progId="Equation.DSMT4">
                  <p:embed/>
                </p:oleObj>
              </mc:Choice>
              <mc:Fallback>
                <p:oleObj name="Equation" r:id="rId3" imgW="5956300" imgH="13208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6820748" cy="151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computer mathematics_matrices2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1A32-6201-457D-8BA1-3E6C98A9E9E6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477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Microsoft JhengHei</vt:lpstr>
      <vt:lpstr>Arial</vt:lpstr>
      <vt:lpstr>Calibri</vt:lpstr>
      <vt:lpstr>Cambria Math</vt:lpstr>
      <vt:lpstr>Comic Sans MS</vt:lpstr>
      <vt:lpstr>新細明體</vt:lpstr>
      <vt:lpstr>Symbol</vt:lpstr>
      <vt:lpstr>Times New Roman</vt:lpstr>
      <vt:lpstr>Wingdings</vt:lpstr>
      <vt:lpstr>Office Theme</vt:lpstr>
      <vt:lpstr>1_Office Theme</vt:lpstr>
      <vt:lpstr>Equation</vt:lpstr>
      <vt:lpstr>Matrices 2</vt:lpstr>
      <vt:lpstr>PowerPoint Presentation</vt:lpstr>
      <vt:lpstr>PowerPoint Presentation</vt:lpstr>
      <vt:lpstr>Identity matrix</vt:lpstr>
      <vt:lpstr>PowerPoint Presentation</vt:lpstr>
      <vt:lpstr>PowerPoint Presentation</vt:lpstr>
      <vt:lpstr>PowerPoint Presentation</vt:lpstr>
      <vt:lpstr>PowerPoint Presentation</vt:lpstr>
      <vt:lpstr>The Determinant of a 3×3 Matrix</vt:lpstr>
      <vt:lpstr>Determinants of 3 x 3 matrix</vt:lpstr>
      <vt:lpstr>The inverse of a 2×2 Matrix</vt:lpstr>
      <vt:lpstr>PowerPoint Presentation</vt:lpstr>
      <vt:lpstr>Inverse of a 2 x 2 matrix - example</vt:lpstr>
      <vt:lpstr>PowerPoint Presentation</vt:lpstr>
      <vt:lpstr>Questions</vt:lpstr>
      <vt:lpstr>Solving simultaneous equations   using the inverse method </vt:lpstr>
      <vt:lpstr>PowerPoint Presentation</vt:lpstr>
      <vt:lpstr>Example 1</vt:lpstr>
      <vt:lpstr>PowerPoint Presentation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Mike.OConnell</dc:creator>
  <cp:lastModifiedBy>Mike.OConnell</cp:lastModifiedBy>
  <cp:revision>23</cp:revision>
  <cp:lastPrinted>2013-01-17T10:27:53Z</cp:lastPrinted>
  <dcterms:created xsi:type="dcterms:W3CDTF">2012-02-27T10:40:02Z</dcterms:created>
  <dcterms:modified xsi:type="dcterms:W3CDTF">2018-03-08T14:22:20Z</dcterms:modified>
</cp:coreProperties>
</file>