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7"/>
  </p:notesMasterIdLst>
  <p:handoutMasterIdLst>
    <p:handoutMasterId r:id="rId28"/>
  </p:handoutMasterIdLst>
  <p:sldIdLst>
    <p:sldId id="256" r:id="rId2"/>
    <p:sldId id="384" r:id="rId3"/>
    <p:sldId id="385" r:id="rId4"/>
    <p:sldId id="386" r:id="rId5"/>
    <p:sldId id="424" r:id="rId6"/>
    <p:sldId id="387" r:id="rId7"/>
    <p:sldId id="388" r:id="rId8"/>
    <p:sldId id="422" r:id="rId9"/>
    <p:sldId id="389" r:id="rId10"/>
    <p:sldId id="390" r:id="rId11"/>
    <p:sldId id="425" r:id="rId12"/>
    <p:sldId id="391" r:id="rId13"/>
    <p:sldId id="392" r:id="rId14"/>
    <p:sldId id="393" r:id="rId15"/>
    <p:sldId id="394" r:id="rId16"/>
    <p:sldId id="426" r:id="rId17"/>
    <p:sldId id="429" r:id="rId18"/>
    <p:sldId id="428" r:id="rId19"/>
    <p:sldId id="432" r:id="rId20"/>
    <p:sldId id="434" r:id="rId21"/>
    <p:sldId id="433" r:id="rId22"/>
    <p:sldId id="427" r:id="rId23"/>
    <p:sldId id="397" r:id="rId24"/>
    <p:sldId id="431" r:id="rId25"/>
    <p:sldId id="400" r:id="rId26"/>
  </p:sldIdLst>
  <p:sldSz cx="9144000" cy="6858000" type="screen4x3"/>
  <p:notesSz cx="6797675" cy="9926638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3200" b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3200" b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3200" b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3200" b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96633"/>
    <a:srgbClr val="008000"/>
    <a:srgbClr val="66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38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23.xml"/><Relationship Id="rId3" Type="http://schemas.openxmlformats.org/officeDocument/2006/relationships/slide" Target="slides/slide3.xml"/><Relationship Id="rId7" Type="http://schemas.openxmlformats.org/officeDocument/2006/relationships/slide" Target="slides/slide9.xml"/><Relationship Id="rId12" Type="http://schemas.openxmlformats.org/officeDocument/2006/relationships/slide" Target="slides/slide15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4.xml"/><Relationship Id="rId5" Type="http://schemas.openxmlformats.org/officeDocument/2006/relationships/slide" Target="slides/slide6.xml"/><Relationship Id="rId10" Type="http://schemas.openxmlformats.org/officeDocument/2006/relationships/slide" Target="slides/slide13.xml"/><Relationship Id="rId4" Type="http://schemas.openxmlformats.org/officeDocument/2006/relationships/slide" Target="slides/slide4.xml"/><Relationship Id="rId9" Type="http://schemas.openxmlformats.org/officeDocument/2006/relationships/slide" Target="slides/slide12.xml"/><Relationship Id="rId14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15.wmf"/><Relationship Id="rId4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731" cy="4980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876" tIns="45938" rIns="91876" bIns="45938" numCol="1" anchor="t" anchorCtr="0" compatLnSpc="1">
            <a:prstTxWarp prst="textNoShape">
              <a:avLst/>
            </a:prstTxWarp>
          </a:bodyPr>
          <a:lstStyle>
            <a:lvl1pPr algn="l" defTabSz="919028"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944" y="0"/>
            <a:ext cx="2945731" cy="4980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876" tIns="45938" rIns="91876" bIns="45938" numCol="1" anchor="t" anchorCtr="0" compatLnSpc="1">
            <a:prstTxWarp prst="textNoShape">
              <a:avLst/>
            </a:prstTxWarp>
          </a:bodyPr>
          <a:lstStyle>
            <a:lvl1pPr algn="r" defTabSz="919028"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76"/>
            <a:ext cx="2945731" cy="4980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876" tIns="45938" rIns="91876" bIns="45938" numCol="1" anchor="b" anchorCtr="0" compatLnSpc="1">
            <a:prstTxWarp prst="textNoShape">
              <a:avLst/>
            </a:prstTxWarp>
          </a:bodyPr>
          <a:lstStyle>
            <a:lvl1pPr algn="l" defTabSz="919028"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944" y="9428576"/>
            <a:ext cx="2945731" cy="4980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876" tIns="45938" rIns="91876" bIns="45938" numCol="1" anchor="b" anchorCtr="0" compatLnSpc="1">
            <a:prstTxWarp prst="textNoShape">
              <a:avLst/>
            </a:prstTxWarp>
          </a:bodyPr>
          <a:lstStyle>
            <a:lvl1pPr algn="r" defTabSz="919028">
              <a:defRPr sz="1200" b="0"/>
            </a:lvl1pPr>
          </a:lstStyle>
          <a:p>
            <a:pPr>
              <a:defRPr/>
            </a:pPr>
            <a:fld id="{AD1F434D-8275-418C-83E6-F2C509A29E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2983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32754" cy="4473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876" tIns="45938" rIns="91876" bIns="45938" numCol="1" anchor="t" anchorCtr="0" compatLnSpc="1">
            <a:prstTxWarp prst="textNoShape">
              <a:avLst/>
            </a:prstTxWarp>
          </a:bodyPr>
          <a:lstStyle>
            <a:lvl1pPr algn="l" defTabSz="919028"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4654" y="1"/>
            <a:ext cx="2931673" cy="4473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876" tIns="45938" rIns="91876" bIns="45938" numCol="1" anchor="t" anchorCtr="0" compatLnSpc="1">
            <a:prstTxWarp prst="textNoShape">
              <a:avLst/>
            </a:prstTxWarp>
          </a:bodyPr>
          <a:lstStyle>
            <a:lvl1pPr algn="r" defTabSz="919028"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5038" y="782638"/>
            <a:ext cx="4937125" cy="3703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991" y="4710832"/>
            <a:ext cx="5026344" cy="44871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876" tIns="45938" rIns="91876" bIns="459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36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1659"/>
            <a:ext cx="2932754" cy="44963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876" tIns="45938" rIns="91876" bIns="45938" numCol="1" anchor="b" anchorCtr="0" compatLnSpc="1">
            <a:prstTxWarp prst="textNoShape">
              <a:avLst/>
            </a:prstTxWarp>
          </a:bodyPr>
          <a:lstStyle>
            <a:lvl1pPr algn="l" defTabSz="919028"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4654" y="9421659"/>
            <a:ext cx="2931673" cy="44963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876" tIns="45938" rIns="91876" bIns="45938" numCol="1" anchor="b" anchorCtr="0" compatLnSpc="1">
            <a:prstTxWarp prst="textNoShape">
              <a:avLst/>
            </a:prstTxWarp>
          </a:bodyPr>
          <a:lstStyle>
            <a:lvl1pPr algn="r" defTabSz="919028">
              <a:defRPr sz="1200" b="0"/>
            </a:lvl1pPr>
          </a:lstStyle>
          <a:p>
            <a:pPr>
              <a:defRPr/>
            </a:pPr>
            <a:fld id="{24D0B4C7-22C1-409F-9C1A-8F76256785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1523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28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39012" indent="-284236" defTabSz="919028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36942" indent="-227388" defTabSz="919028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591719" indent="-227388" defTabSz="919028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46496" indent="-227388" defTabSz="919028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01273" indent="-227388" algn="ctr" defTabSz="919028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56049" indent="-227388" algn="ctr" defTabSz="919028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10826" indent="-227388" algn="ctr" defTabSz="919028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65603" indent="-227388" algn="ctr" defTabSz="919028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fld id="{3867C12F-8B4F-4C49-81BC-263B236F304E}" type="slidenum">
              <a:rPr lang="en-US" altLang="zh-TW" sz="1200" b="0"/>
              <a:pPr eaLnBrk="1" hangingPunct="1"/>
              <a:t>1</a:t>
            </a:fld>
            <a:endParaRPr lang="en-US" altLang="zh-TW" sz="1200" b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Mathematical Methods - Matrices 1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A25C2-B951-450B-8D5C-C33D0B0ED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586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Mathematical Methods - Matrices 1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C9588-77A8-44AC-AC3A-8E5B66CF01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755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Mathematical Methods - Matrices 1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89324-4CC3-4018-87D2-B301443814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1716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Mathematical Methods - Matrices 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99051-0E5F-4388-98B6-AC301E753D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7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Mathematical Methods - Matrices 1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BB44F-2548-43FB-98BA-B999C9A8109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222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Mathematical Methods - Matrices 1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18EB6-D824-499C-9175-E9CE1FA2154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466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Mathematical Methods - Matrices 1</a:t>
            </a: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43E28-CEE7-471F-8101-5A3D47E3C6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609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Mathematical Methods - Matrices 1</a:t>
            </a: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48AA7-76D4-491E-A070-AA9337DE03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929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Mathematical Methods - Matrices 1</a:t>
            </a: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B1A32-6201-457D-8BA1-3E6C98A9E9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235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Mathematical Methods - Matrices 1</a:t>
            </a:r>
            <a:endParaRPr lang="en-US" altLang="zh-TW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F222A-7C7E-46F1-B547-CD7FA41F3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106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Mathematical Methods - Matrices 1</a:t>
            </a: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46C57-D724-4897-825C-DE5F342893F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378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Mathematical Methods - Matrices 1</a:t>
            </a: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9E7ED-35C0-454F-9CBA-06FCD031D0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50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 smtClean="0"/>
              <a:t>Mathematical Methods - Matrices 1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C84DB83-83C8-4AE0-9568-C551A397E2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9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icrosoft JhengHei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icrosoft JhengHei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icrosoft JhengHei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icrosoft JhengHei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icrosoft JhengHei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icrosoft JhengHei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icrosoft JhengHei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icrosoft JhengHei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icrosoft JhengHei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5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36838"/>
            <a:ext cx="8785225" cy="1008062"/>
          </a:xfrm>
        </p:spPr>
        <p:txBody>
          <a:bodyPr/>
          <a:lstStyle/>
          <a:p>
            <a:pPr eaLnBrk="1" hangingPunct="1"/>
            <a:r>
              <a:rPr lang="en-GB" altLang="zh-TW" b="1" smtClean="0">
                <a:cs typeface="Arial" charset="0"/>
              </a:rPr>
              <a:t>Matrices</a:t>
            </a:r>
            <a:endParaRPr lang="en-US" altLang="zh-TW" b="1" dirty="0" smtClean="0">
              <a:cs typeface="Arial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32F21E-4EC4-405F-B029-14526C9940F0}" type="slidenum">
              <a:rPr lang="en-US" altLang="zh-TW" smtClean="0">
                <a:latin typeface="Arial" pitchFamily="34" charset="0"/>
                <a:cs typeface="Arial" pitchFamily="34" charset="0"/>
              </a:rPr>
              <a:pPr>
                <a:defRPr/>
              </a:pPr>
              <a:t>1</a:t>
            </a:fld>
            <a:endParaRPr lang="en-US" altLang="zh-TW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Mathematical Methods - Matrices 1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039F-6D41-4AA4-B338-4BC6B2A5A92C}" type="slidenum">
              <a:rPr lang="en-US" altLang="zh-TW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714375" y="642938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3600" b="0" dirty="0">
                <a:solidFill>
                  <a:schemeClr val="tx2"/>
                </a:solidFill>
                <a:latin typeface="+mj-lt"/>
              </a:rPr>
              <a:t>Zero matrices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714375" y="1857375"/>
            <a:ext cx="7924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2"/>
              </a:buClr>
              <a:defRPr/>
            </a:pPr>
            <a:r>
              <a:rPr lang="en-US" altLang="zh-TW" sz="3600" b="0" dirty="0" smtClean="0">
                <a:latin typeface="+mj-lt"/>
              </a:rPr>
              <a:t>If every </a:t>
            </a:r>
            <a:r>
              <a:rPr lang="en-US" altLang="zh-TW" sz="3600" b="0" dirty="0">
                <a:latin typeface="+mj-lt"/>
              </a:rPr>
              <a:t>element of a matrix is zero, it is called a zero matrix, i.e., 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3257550" y="3527425"/>
          <a:ext cx="2671763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3" imgW="1231900" imgH="914400" progId="Equation.DSMT4">
                  <p:embed/>
                </p:oleObj>
              </mc:Choice>
              <mc:Fallback>
                <p:oleObj name="Equation" r:id="rId3" imgW="123190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3527425"/>
                        <a:ext cx="2671763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Mathematical Methods - Matrices 1</a:t>
            </a:r>
            <a:endParaRPr lang="en-US" altLang="zh-TW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42EEB310-FBA9-4AC9-A451-97563E7C6DD9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GB" altLang="zh-TW" sz="3600" dirty="0" smtClean="0">
                <a:solidFill>
                  <a:schemeClr val="tx2"/>
                </a:solidFill>
                <a:ea typeface="新細明體" pitchFamily="18" charset="-120"/>
                <a:cs typeface="+mn-cs"/>
              </a:rPr>
              <a:t/>
            </a:r>
            <a:br>
              <a:rPr kumimoji="1" lang="en-GB" altLang="zh-TW" sz="3600" dirty="0" smtClean="0">
                <a:solidFill>
                  <a:schemeClr val="tx2"/>
                </a:solidFill>
                <a:ea typeface="新細明體" pitchFamily="18" charset="-120"/>
                <a:cs typeface="+mn-cs"/>
              </a:rPr>
            </a:br>
            <a:r>
              <a:rPr kumimoji="1" lang="en-GB" altLang="zh-TW" sz="3600" dirty="0" smtClean="0">
                <a:solidFill>
                  <a:schemeClr val="tx2"/>
                </a:solidFill>
                <a:ea typeface="新細明體" pitchFamily="18" charset="-120"/>
                <a:cs typeface="+mn-cs"/>
              </a:rPr>
              <a:t>Operations of matrices</a:t>
            </a:r>
            <a:br>
              <a:rPr kumimoji="1" lang="en-GB" altLang="zh-TW" sz="3600" dirty="0" smtClean="0">
                <a:solidFill>
                  <a:schemeClr val="tx2"/>
                </a:solidFill>
                <a:ea typeface="新細明體" pitchFamily="18" charset="-120"/>
                <a:cs typeface="+mn-cs"/>
              </a:rPr>
            </a:br>
            <a:r>
              <a:rPr kumimoji="1" lang="en-GB" altLang="zh-TW" sz="3600" dirty="0" smtClean="0">
                <a:solidFill>
                  <a:schemeClr val="tx2"/>
                </a:solidFill>
                <a:ea typeface="新細明體" pitchFamily="18" charset="-120"/>
                <a:cs typeface="+mn-cs"/>
              </a:rPr>
              <a:t> </a:t>
            </a:r>
            <a:br>
              <a:rPr kumimoji="1" lang="en-GB" altLang="zh-TW" sz="3600" dirty="0" smtClean="0">
                <a:solidFill>
                  <a:schemeClr val="tx2"/>
                </a:solidFill>
                <a:ea typeface="新細明體" pitchFamily="18" charset="-120"/>
                <a:cs typeface="+mn-cs"/>
              </a:rPr>
            </a:br>
            <a:r>
              <a:rPr kumimoji="1" lang="en-US" altLang="zh-TW" sz="3600" dirty="0" smtClean="0">
                <a:solidFill>
                  <a:schemeClr val="tx2"/>
                </a:solidFill>
                <a:ea typeface="新細明體" pitchFamily="18" charset="-120"/>
                <a:cs typeface="+mn-cs"/>
              </a:rPr>
              <a:t>Addition and Subtraction of Matrices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4375" y="2714625"/>
            <a:ext cx="7772400" cy="23622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dirty="0" smtClean="0">
                <a:latin typeface="+mj-lt"/>
              </a:rPr>
              <a:t>Matrices can be added together or subtracted from each other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if and only if they are of the same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order.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Corresponding elements are added or subtracted.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Mathematical Methods - Matrices 1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F9056-F20D-40B7-B7FB-8068CC9EDA5E}" type="slidenum">
              <a:rPr lang="en-US" altLang="zh-TW"/>
              <a:pPr>
                <a:defRPr/>
              </a:pPr>
              <a:t>12</a:t>
            </a:fld>
            <a:endParaRPr lang="en-US" altLang="zh-TW"/>
          </a:p>
        </p:txBody>
      </p:sp>
      <p:grpSp>
        <p:nvGrpSpPr>
          <p:cNvPr id="8199" name="Group 5"/>
          <p:cNvGrpSpPr>
            <a:grpSpLocks/>
          </p:cNvGrpSpPr>
          <p:nvPr/>
        </p:nvGrpSpPr>
        <p:grpSpPr bwMode="auto">
          <a:xfrm>
            <a:off x="428625" y="1000125"/>
            <a:ext cx="7731125" cy="2030413"/>
            <a:chOff x="318" y="596"/>
            <a:chExt cx="4870" cy="1279"/>
          </a:xfrm>
        </p:grpSpPr>
        <p:graphicFrame>
          <p:nvGraphicFramePr>
            <p:cNvPr id="8196" name="Object 6"/>
            <p:cNvGraphicFramePr>
              <a:graphicFrameLocks noChangeAspect="1"/>
            </p:cNvGraphicFramePr>
            <p:nvPr/>
          </p:nvGraphicFramePr>
          <p:xfrm>
            <a:off x="1668" y="596"/>
            <a:ext cx="1328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6" name="Equation" r:id="rId3" imgW="965200" imgH="457200" progId="Equation.DSMT4">
                    <p:embed/>
                  </p:oleObj>
                </mc:Choice>
                <mc:Fallback>
                  <p:oleObj name="Equation" r:id="rId3" imgW="965200" imgH="457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8" y="596"/>
                          <a:ext cx="1328" cy="6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7" name="Object 7"/>
            <p:cNvGraphicFramePr>
              <a:graphicFrameLocks noChangeAspect="1"/>
            </p:cNvGraphicFramePr>
            <p:nvPr/>
          </p:nvGraphicFramePr>
          <p:xfrm>
            <a:off x="3693" y="596"/>
            <a:ext cx="1495" cy="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7" name="Equation" r:id="rId5" imgW="1028700" imgH="457200" progId="Equation.DSMT4">
                    <p:embed/>
                  </p:oleObj>
                </mc:Choice>
                <mc:Fallback>
                  <p:oleObj name="Equation" r:id="rId5" imgW="1028700" imgH="457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3" y="596"/>
                          <a:ext cx="1495" cy="6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8" name="Text Box 8"/>
            <p:cNvSpPr txBox="1">
              <a:spLocks noChangeArrowheads="1"/>
            </p:cNvSpPr>
            <p:nvPr/>
          </p:nvSpPr>
          <p:spPr bwMode="auto">
            <a:xfrm>
              <a:off x="318" y="731"/>
              <a:ext cx="4635" cy="1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r>
                <a:rPr lang="en-US" altLang="zh-TW" sz="2800" b="0" dirty="0">
                  <a:latin typeface="+mj-lt"/>
                </a:rPr>
                <a:t>Example: if                         and </a:t>
              </a:r>
            </a:p>
            <a:p>
              <a:pPr algn="l"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en-US" altLang="zh-TW" sz="2800" b="0" dirty="0">
                <a:latin typeface="+mj-lt"/>
              </a:endParaRPr>
            </a:p>
            <a:p>
              <a:pPr algn="l"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r>
                <a:rPr lang="en-US" altLang="zh-TW" sz="2800" b="0" dirty="0">
                  <a:latin typeface="+mj-lt"/>
                </a:rPr>
                <a:t>Evaluate </a:t>
              </a:r>
              <a:r>
                <a:rPr lang="en-GB" altLang="zh-TW" sz="2800" b="0" i="1" dirty="0">
                  <a:latin typeface="+mj-lt"/>
                  <a:cs typeface="Times New Roman" pitchFamily="18" charset="0"/>
                </a:rPr>
                <a:t>A + B</a:t>
              </a:r>
              <a:r>
                <a:rPr lang="en-GB" altLang="zh-TW" sz="2800" b="0" dirty="0">
                  <a:latin typeface="+mj-lt"/>
                </a:rPr>
                <a:t> </a:t>
              </a:r>
              <a:r>
                <a:rPr lang="en-US" altLang="zh-TW" sz="2800" b="0" dirty="0">
                  <a:latin typeface="+mj-lt"/>
                </a:rPr>
                <a:t>and </a:t>
              </a:r>
              <a:r>
                <a:rPr lang="en-GB" altLang="zh-TW" sz="2800" b="0" i="1" dirty="0">
                  <a:latin typeface="+mj-lt"/>
                  <a:cs typeface="Times New Roman" pitchFamily="18" charset="0"/>
                </a:rPr>
                <a:t>A – B.</a:t>
              </a:r>
              <a:r>
                <a:rPr lang="en-GB" altLang="zh-TW" sz="2800" b="0" dirty="0">
                  <a:latin typeface="+mj-lt"/>
                </a:rPr>
                <a:t> </a:t>
              </a:r>
              <a:endParaRPr lang="en-US" altLang="zh-TW" sz="2800" b="0" dirty="0">
                <a:latin typeface="+mj-lt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42938" y="3143250"/>
            <a:ext cx="7286625" cy="2643188"/>
            <a:chOff x="1122" y="3120"/>
            <a:chExt cx="3534" cy="1107"/>
          </a:xfrm>
        </p:grpSpPr>
        <p:graphicFrame>
          <p:nvGraphicFramePr>
            <p:cNvPr id="8194" name="Object 10"/>
            <p:cNvGraphicFramePr>
              <a:graphicFrameLocks noChangeAspect="1"/>
            </p:cNvGraphicFramePr>
            <p:nvPr/>
          </p:nvGraphicFramePr>
          <p:xfrm>
            <a:off x="1124" y="3120"/>
            <a:ext cx="3372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8" name="Equation" r:id="rId7" imgW="2908300" imgH="457200" progId="Equation.DSMT4">
                    <p:embed/>
                  </p:oleObj>
                </mc:Choice>
                <mc:Fallback>
                  <p:oleObj name="Equation" r:id="rId7" imgW="2908300" imgH="4572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4" y="3120"/>
                          <a:ext cx="3372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5" name="Object 11"/>
            <p:cNvGraphicFramePr>
              <a:graphicFrameLocks noChangeAspect="1"/>
            </p:cNvGraphicFramePr>
            <p:nvPr/>
          </p:nvGraphicFramePr>
          <p:xfrm>
            <a:off x="1122" y="3696"/>
            <a:ext cx="3534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9" name="Equation" r:id="rId9" imgW="3048000" imgH="457200" progId="Equation.DSMT4">
                    <p:embed/>
                  </p:oleObj>
                </mc:Choice>
                <mc:Fallback>
                  <p:oleObj name="Equation" r:id="rId9" imgW="3048000" imgH="4572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2" y="3696"/>
                          <a:ext cx="3534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Mathematical Methods - Matrices 1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D073D-7AA5-42D9-BD0A-D8BE35A97BDC}" type="slidenum">
              <a:rPr lang="en-US" altLang="zh-TW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500063" y="357188"/>
            <a:ext cx="7772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b="0" dirty="0">
                <a:solidFill>
                  <a:schemeClr val="tx2"/>
                </a:solidFill>
                <a:latin typeface="+mj-lt"/>
              </a:rPr>
              <a:t>Sums of matrices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285750" y="1214438"/>
            <a:ext cx="7924800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2"/>
              </a:buClr>
              <a:defRPr/>
            </a:pPr>
            <a:r>
              <a:rPr lang="en-US" altLang="zh-TW" sz="2800" b="0" dirty="0">
                <a:latin typeface="+mj-lt"/>
              </a:rPr>
              <a:t>Two matrices of the </a:t>
            </a:r>
            <a:r>
              <a:rPr lang="en-US" altLang="zh-TW" sz="2800" b="0" u="sng" dirty="0">
                <a:latin typeface="+mj-lt"/>
              </a:rPr>
              <a:t>same</a:t>
            </a:r>
            <a:r>
              <a:rPr lang="en-US" altLang="zh-TW" sz="2800" b="0" dirty="0">
                <a:latin typeface="+mj-lt"/>
              </a:rPr>
              <a:t> order are said to be </a:t>
            </a:r>
            <a:r>
              <a:rPr lang="en-US" altLang="zh-TW" sz="2800" b="0" i="1" dirty="0">
                <a:solidFill>
                  <a:schemeClr val="tx2"/>
                </a:solidFill>
                <a:latin typeface="+mj-lt"/>
              </a:rPr>
              <a:t>conformable</a:t>
            </a:r>
            <a:r>
              <a:rPr lang="en-US" altLang="zh-TW" sz="2800" b="0" dirty="0">
                <a:latin typeface="+mj-lt"/>
              </a:rPr>
              <a:t> for addition or subtraction.</a:t>
            </a:r>
          </a:p>
          <a:p>
            <a:pPr algn="l">
              <a:spcBef>
                <a:spcPct val="50000"/>
              </a:spcBef>
              <a:buClr>
                <a:schemeClr val="tx2"/>
              </a:buClr>
              <a:defRPr/>
            </a:pPr>
            <a:r>
              <a:rPr lang="en-US" altLang="zh-TW" sz="2800" b="0" dirty="0">
                <a:latin typeface="+mj-lt"/>
              </a:rPr>
              <a:t>Two matrices of </a:t>
            </a:r>
            <a:r>
              <a:rPr lang="en-US" altLang="zh-TW" sz="2800" b="0" u="sng" dirty="0">
                <a:latin typeface="+mj-lt"/>
              </a:rPr>
              <a:t>different</a:t>
            </a:r>
            <a:r>
              <a:rPr lang="en-US" altLang="zh-TW" sz="2800" b="0" dirty="0">
                <a:latin typeface="+mj-lt"/>
              </a:rPr>
              <a:t> orders cannot be added or subtracted, e.g., </a:t>
            </a:r>
          </a:p>
          <a:p>
            <a:pPr algn="l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altLang="zh-TW" sz="2800" b="0" dirty="0">
              <a:latin typeface="+mj-lt"/>
            </a:endParaRPr>
          </a:p>
          <a:p>
            <a:pPr algn="l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altLang="zh-TW" sz="2800" b="0" dirty="0">
              <a:latin typeface="+mj-lt"/>
            </a:endParaRPr>
          </a:p>
          <a:p>
            <a:pPr algn="l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en-US" altLang="zh-TW" sz="2800" b="0" dirty="0">
              <a:latin typeface="+mj-lt"/>
            </a:endParaRPr>
          </a:p>
          <a:p>
            <a:pPr algn="l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TW" sz="2800" b="0" dirty="0">
                <a:latin typeface="+mj-lt"/>
              </a:rPr>
              <a:t>are NOT conformable for addition or subtraction.</a:t>
            </a: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1214438" y="3429000"/>
          <a:ext cx="1785937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3" imgW="774364" imgH="457002" progId="Equation.DSMT4">
                  <p:embed/>
                </p:oleObj>
              </mc:Choice>
              <mc:Fallback>
                <p:oleObj name="Equation" r:id="rId3" imgW="774364" imgH="45700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429000"/>
                        <a:ext cx="1785937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6"/>
          <p:cNvGraphicFramePr>
            <a:graphicFrameLocks noChangeAspect="1"/>
          </p:cNvGraphicFramePr>
          <p:nvPr/>
        </p:nvGraphicFramePr>
        <p:xfrm>
          <a:off x="4286250" y="3429000"/>
          <a:ext cx="1643063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5" imgW="698500" imgH="711200" progId="Equation.DSMT4">
                  <p:embed/>
                </p:oleObj>
              </mc:Choice>
              <mc:Fallback>
                <p:oleObj name="Equation" r:id="rId5" imgW="698500" imgH="71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3429000"/>
                        <a:ext cx="1643063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Mathematical Methods - Matrices 1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032E44-6799-4F49-94FF-E4EEB6E64BD7}" type="slidenum">
              <a:rPr lang="en-US" altLang="zh-TW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571500" y="428625"/>
            <a:ext cx="7772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b="0" dirty="0">
                <a:solidFill>
                  <a:schemeClr val="tx2"/>
                </a:solidFill>
                <a:latin typeface="+mj-lt"/>
              </a:rPr>
              <a:t>Scalar multiplication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642938" y="1285875"/>
            <a:ext cx="79248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2"/>
              </a:buClr>
              <a:defRPr/>
            </a:pPr>
            <a:r>
              <a:rPr lang="en-US" altLang="zh-TW" sz="2800" b="0" dirty="0">
                <a:latin typeface="+mj-lt"/>
                <a:cs typeface="Times New Roman" pitchFamily="18" charset="0"/>
              </a:rPr>
              <a:t>Let </a:t>
            </a:r>
            <a:r>
              <a:rPr lang="en-US" altLang="zh-TW" sz="2800" b="0" dirty="0">
                <a:solidFill>
                  <a:srgbClr val="0000FF"/>
                </a:solidFill>
                <a:latin typeface="+mj-lt"/>
              </a:rPr>
              <a:t>z</a:t>
            </a:r>
            <a:r>
              <a:rPr lang="en-US" altLang="zh-TW" sz="2800" b="0" dirty="0">
                <a:latin typeface="+mj-lt"/>
                <a:cs typeface="Times New Roman" pitchFamily="18" charset="0"/>
              </a:rPr>
              <a:t> be any scalar and </a:t>
            </a:r>
            <a:r>
              <a:rPr lang="en-GB" altLang="zh-TW" sz="2800" b="0" i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A = </a:t>
            </a:r>
            <a:r>
              <a:rPr lang="en-GB" altLang="zh-TW" sz="2800" b="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[</a:t>
            </a:r>
            <a:r>
              <a:rPr lang="en-GB" altLang="zh-TW" sz="2800" b="0" i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a</a:t>
            </a:r>
            <a:r>
              <a:rPr lang="en-GB" altLang="zh-TW" sz="2800" b="0" i="1" baseline="-30000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ij</a:t>
            </a:r>
            <a:r>
              <a:rPr lang="en-GB" altLang="zh-TW" sz="2800" b="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]</a:t>
            </a:r>
            <a:r>
              <a:rPr lang="en-US" altLang="zh-TW" sz="2800" b="0" dirty="0">
                <a:latin typeface="+mj-lt"/>
                <a:cs typeface="Times New Roman" pitchFamily="18" charset="0"/>
              </a:rPr>
              <a:t> is an </a:t>
            </a:r>
            <a:r>
              <a:rPr lang="en-GB" altLang="zh-TW" sz="2800" b="0" i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m </a:t>
            </a:r>
            <a:r>
              <a:rPr lang="en-GB" altLang="zh-TW" sz="2800" b="0" dirty="0">
                <a:solidFill>
                  <a:srgbClr val="0000FF"/>
                </a:solidFill>
                <a:latin typeface="+mj-lt"/>
                <a:sym typeface="Symbol" pitchFamily="18" charset="2"/>
              </a:rPr>
              <a:t></a:t>
            </a:r>
            <a:r>
              <a:rPr lang="en-GB" altLang="zh-TW" sz="2800" b="0" i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n</a:t>
            </a:r>
            <a:r>
              <a:rPr lang="en-US" altLang="zh-TW" sz="2800" b="0" dirty="0">
                <a:latin typeface="+mj-lt"/>
                <a:cs typeface="Times New Roman" pitchFamily="18" charset="0"/>
              </a:rPr>
              <a:t> matrix. Then </a:t>
            </a:r>
            <a:r>
              <a:rPr lang="en-US" altLang="zh-TW" sz="2800" b="0" i="1" dirty="0">
                <a:solidFill>
                  <a:srgbClr val="0000FF"/>
                </a:solidFill>
                <a:latin typeface="+mj-lt"/>
              </a:rPr>
              <a:t>z</a:t>
            </a:r>
            <a:r>
              <a:rPr lang="en-GB" altLang="zh-TW" sz="2800" b="0" i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A = </a:t>
            </a:r>
            <a:r>
              <a:rPr lang="en-GB" altLang="zh-TW" sz="2800" b="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[</a:t>
            </a:r>
            <a:r>
              <a:rPr lang="en-US" altLang="zh-TW" sz="2800" b="0" i="1" dirty="0">
                <a:solidFill>
                  <a:srgbClr val="0000FF"/>
                </a:solidFill>
                <a:latin typeface="+mj-lt"/>
              </a:rPr>
              <a:t>z</a:t>
            </a:r>
            <a:r>
              <a:rPr lang="en-GB" altLang="zh-TW" sz="2800" b="0" i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a</a:t>
            </a:r>
            <a:r>
              <a:rPr lang="en-GB" altLang="zh-TW" sz="2800" b="0" i="1" baseline="-30000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ij</a:t>
            </a:r>
            <a:r>
              <a:rPr lang="en-GB" altLang="zh-TW" sz="2800" b="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] </a:t>
            </a:r>
            <a:r>
              <a:rPr lang="en-GB" altLang="zh-TW" sz="2800" b="0" dirty="0">
                <a:latin typeface="+mj-lt"/>
              </a:rPr>
              <a:t>for </a:t>
            </a:r>
            <a:r>
              <a:rPr lang="en-GB" altLang="zh-TW" sz="2800" b="0" dirty="0">
                <a:solidFill>
                  <a:srgbClr val="0000FF"/>
                </a:solidFill>
                <a:latin typeface="+mj-lt"/>
              </a:rPr>
              <a:t>1 </a:t>
            </a:r>
            <a:r>
              <a:rPr lang="en-GB" altLang="zh-TW" sz="2800" b="0" dirty="0">
                <a:solidFill>
                  <a:srgbClr val="0000FF"/>
                </a:solidFill>
                <a:latin typeface="+mj-lt"/>
                <a:sym typeface="Symbol" pitchFamily="18" charset="2"/>
              </a:rPr>
              <a:t></a:t>
            </a:r>
            <a:r>
              <a:rPr lang="en-GB" altLang="zh-TW" sz="2800" b="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GB" altLang="zh-TW" sz="2800" b="0" i="1" dirty="0" err="1">
                <a:solidFill>
                  <a:srgbClr val="0000FF"/>
                </a:solidFill>
                <a:latin typeface="+mj-lt"/>
              </a:rPr>
              <a:t>i</a:t>
            </a:r>
            <a:r>
              <a:rPr lang="en-GB" altLang="zh-TW" sz="2800" b="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GB" altLang="zh-TW" sz="2800" b="0" dirty="0">
                <a:solidFill>
                  <a:srgbClr val="0000FF"/>
                </a:solidFill>
                <a:latin typeface="+mj-lt"/>
                <a:sym typeface="Symbol" pitchFamily="18" charset="2"/>
              </a:rPr>
              <a:t></a:t>
            </a:r>
            <a:r>
              <a:rPr lang="en-GB" altLang="zh-TW" sz="2800" b="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GB" altLang="zh-TW" sz="2800" b="0" i="1" dirty="0">
                <a:solidFill>
                  <a:srgbClr val="0000FF"/>
                </a:solidFill>
                <a:latin typeface="+mj-lt"/>
              </a:rPr>
              <a:t>m</a:t>
            </a:r>
            <a:r>
              <a:rPr lang="en-GB" altLang="zh-TW" sz="2800" b="0" dirty="0">
                <a:solidFill>
                  <a:srgbClr val="0000FF"/>
                </a:solidFill>
                <a:latin typeface="+mj-lt"/>
              </a:rPr>
              <a:t>, 1 </a:t>
            </a:r>
            <a:r>
              <a:rPr lang="en-GB" altLang="zh-TW" sz="2800" b="0" dirty="0">
                <a:solidFill>
                  <a:srgbClr val="0000FF"/>
                </a:solidFill>
                <a:latin typeface="+mj-lt"/>
                <a:sym typeface="Symbol" pitchFamily="18" charset="2"/>
              </a:rPr>
              <a:t></a:t>
            </a:r>
            <a:r>
              <a:rPr lang="en-GB" altLang="zh-TW" sz="2800" b="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GB" altLang="zh-TW" sz="2800" b="0" i="1" dirty="0">
                <a:solidFill>
                  <a:srgbClr val="0000FF"/>
                </a:solidFill>
                <a:latin typeface="+mj-lt"/>
              </a:rPr>
              <a:t>j</a:t>
            </a:r>
            <a:r>
              <a:rPr lang="en-GB" altLang="zh-TW" sz="2800" b="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GB" altLang="zh-TW" sz="2800" b="0" dirty="0">
                <a:solidFill>
                  <a:srgbClr val="0000FF"/>
                </a:solidFill>
                <a:latin typeface="+mj-lt"/>
                <a:sym typeface="Symbol" pitchFamily="18" charset="2"/>
              </a:rPr>
              <a:t></a:t>
            </a:r>
            <a:r>
              <a:rPr lang="en-GB" altLang="zh-TW" sz="2800" b="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GB" altLang="zh-TW" sz="2800" b="0" i="1" dirty="0">
                <a:solidFill>
                  <a:srgbClr val="0000FF"/>
                </a:solidFill>
                <a:latin typeface="+mj-lt"/>
              </a:rPr>
              <a:t>n</a:t>
            </a:r>
            <a:r>
              <a:rPr lang="en-GB" altLang="zh-TW" sz="2800" b="0" dirty="0">
                <a:latin typeface="+mj-lt"/>
                <a:cs typeface="Times New Roman" pitchFamily="18" charset="0"/>
              </a:rPr>
              <a:t>, i.e., each element in </a:t>
            </a:r>
            <a:r>
              <a:rPr lang="en-GB" altLang="zh-TW" sz="2800" b="0" i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A</a:t>
            </a:r>
            <a:r>
              <a:rPr lang="en-GB" altLang="zh-TW" sz="2800" b="0" dirty="0">
                <a:latin typeface="+mj-lt"/>
                <a:cs typeface="Times New Roman" pitchFamily="18" charset="0"/>
              </a:rPr>
              <a:t> is </a:t>
            </a:r>
            <a:r>
              <a:rPr lang="en-GB" altLang="zh-TW" sz="2800" b="0" dirty="0">
                <a:latin typeface="+mj-lt"/>
              </a:rPr>
              <a:t>multiplied by </a:t>
            </a:r>
            <a:r>
              <a:rPr lang="en-US" altLang="zh-TW" sz="2800" b="0" i="1" dirty="0">
                <a:solidFill>
                  <a:srgbClr val="0000FF"/>
                </a:solidFill>
                <a:latin typeface="+mj-lt"/>
              </a:rPr>
              <a:t>z</a:t>
            </a:r>
            <a:r>
              <a:rPr lang="en-GB" altLang="zh-TW" sz="2800" b="0" dirty="0">
                <a:latin typeface="+mj-lt"/>
              </a:rPr>
              <a:t>.</a:t>
            </a:r>
            <a:endParaRPr lang="en-US" altLang="zh-TW" sz="2800" b="0" dirty="0">
              <a:latin typeface="+mj-lt"/>
            </a:endParaRPr>
          </a:p>
        </p:txBody>
      </p:sp>
      <p:grpSp>
        <p:nvGrpSpPr>
          <p:cNvPr id="10247" name="Group 5"/>
          <p:cNvGrpSpPr>
            <a:grpSpLocks/>
          </p:cNvGrpSpPr>
          <p:nvPr/>
        </p:nvGrpSpPr>
        <p:grpSpPr bwMode="auto">
          <a:xfrm>
            <a:off x="714375" y="2722563"/>
            <a:ext cx="6553200" cy="842962"/>
            <a:chOff x="450" y="1715"/>
            <a:chExt cx="4128" cy="531"/>
          </a:xfrm>
        </p:grpSpPr>
        <p:graphicFrame>
          <p:nvGraphicFramePr>
            <p:cNvPr id="10243" name="Object 6"/>
            <p:cNvGraphicFramePr>
              <a:graphicFrameLocks noChangeAspect="1"/>
            </p:cNvGraphicFramePr>
            <p:nvPr/>
          </p:nvGraphicFramePr>
          <p:xfrm>
            <a:off x="1538" y="1715"/>
            <a:ext cx="1120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2" name="Equation" r:id="rId3" imgW="965200" imgH="457200" progId="Equation.DSMT4">
                    <p:embed/>
                  </p:oleObj>
                </mc:Choice>
                <mc:Fallback>
                  <p:oleObj name="Equation" r:id="rId3" imgW="965200" imgH="457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8" y="1715"/>
                          <a:ext cx="1120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4" name="Text Box 7"/>
            <p:cNvSpPr txBox="1">
              <a:spLocks noChangeArrowheads="1"/>
            </p:cNvSpPr>
            <p:nvPr/>
          </p:nvSpPr>
          <p:spPr bwMode="auto">
            <a:xfrm>
              <a:off x="450" y="1800"/>
              <a:ext cx="41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r>
                <a:rPr lang="en-US" altLang="zh-TW" sz="2800" b="0" dirty="0">
                  <a:solidFill>
                    <a:srgbClr val="996633"/>
                  </a:solidFill>
                  <a:latin typeface="+mj-lt"/>
                </a:rPr>
                <a:t>Example:                  .  Evaluate 3</a:t>
              </a:r>
              <a:r>
                <a:rPr lang="en-US" altLang="zh-TW" sz="2800" b="0" i="1" dirty="0">
                  <a:solidFill>
                    <a:srgbClr val="996633"/>
                  </a:solidFill>
                  <a:latin typeface="+mj-lt"/>
                </a:rPr>
                <a:t>A</a:t>
              </a:r>
              <a:r>
                <a:rPr lang="en-US" altLang="zh-TW" sz="2800" b="0" dirty="0">
                  <a:solidFill>
                    <a:srgbClr val="996633"/>
                  </a:solidFill>
                  <a:latin typeface="+mj-lt"/>
                </a:rPr>
                <a:t>.</a:t>
              </a:r>
              <a:endParaRPr lang="en-US" altLang="zh-TW" sz="2800" b="0" dirty="0">
                <a:solidFill>
                  <a:srgbClr val="008000"/>
                </a:solidFill>
                <a:latin typeface="+mj-lt"/>
              </a:endParaRPr>
            </a:p>
          </p:txBody>
        </p:sp>
      </p:grpSp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1357313" y="3714750"/>
          <a:ext cx="62166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5" imgW="2489200" imgH="457200" progId="Equation.DSMT4">
                  <p:embed/>
                </p:oleObj>
              </mc:Choice>
              <mc:Fallback>
                <p:oleObj name="Equation" r:id="rId5" imgW="24892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714750"/>
                        <a:ext cx="62166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428625" y="5072063"/>
            <a:ext cx="84296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2"/>
              </a:buClr>
              <a:defRPr/>
            </a:pPr>
            <a:r>
              <a:rPr lang="en-US" altLang="zh-TW" sz="2800" b="0" dirty="0">
                <a:latin typeface="+mj-lt"/>
                <a:cs typeface="Times New Roman" pitchFamily="18" charset="0"/>
              </a:rPr>
              <a:t>  In particular, </a:t>
            </a:r>
            <a:r>
              <a:rPr lang="en-US" altLang="zh-TW" sz="2800" b="0" dirty="0">
                <a:solidFill>
                  <a:srgbClr val="0000FF"/>
                </a:solidFill>
                <a:latin typeface="+mj-lt"/>
              </a:rPr>
              <a:t>l = -1</a:t>
            </a:r>
            <a:r>
              <a:rPr lang="en-US" altLang="zh-TW" sz="2800" b="0" dirty="0">
                <a:latin typeface="+mj-lt"/>
                <a:cs typeface="Times New Roman" pitchFamily="18" charset="0"/>
              </a:rPr>
              <a:t>, i.e., </a:t>
            </a:r>
            <a:r>
              <a:rPr lang="en-US" altLang="zh-TW" sz="2800" b="0" i="1" dirty="0">
                <a:solidFill>
                  <a:srgbClr val="0000FF"/>
                </a:solidFill>
                <a:latin typeface="+mj-lt"/>
              </a:rPr>
              <a:t>-</a:t>
            </a:r>
            <a:r>
              <a:rPr lang="en-GB" altLang="zh-TW" sz="2800" b="0" i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A = </a:t>
            </a:r>
            <a:r>
              <a:rPr lang="en-GB" altLang="zh-TW" sz="2800" b="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[</a:t>
            </a:r>
            <a:r>
              <a:rPr lang="en-US" altLang="zh-TW" sz="2800" b="0" i="1" dirty="0">
                <a:solidFill>
                  <a:srgbClr val="0000FF"/>
                </a:solidFill>
                <a:latin typeface="+mj-lt"/>
              </a:rPr>
              <a:t>-</a:t>
            </a:r>
            <a:r>
              <a:rPr lang="en-GB" altLang="zh-TW" sz="2800" b="0" i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a</a:t>
            </a:r>
            <a:r>
              <a:rPr lang="en-GB" altLang="zh-TW" sz="2800" b="0" i="1" baseline="-30000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ij</a:t>
            </a:r>
            <a:r>
              <a:rPr lang="en-GB" altLang="zh-TW" sz="2800" b="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]</a:t>
            </a:r>
            <a:r>
              <a:rPr lang="en-GB" altLang="zh-TW" sz="2800" b="0" dirty="0">
                <a:latin typeface="+mj-lt"/>
                <a:cs typeface="Times New Roman" pitchFamily="18" charset="0"/>
              </a:rPr>
              <a:t>. It’s called the</a:t>
            </a:r>
            <a:r>
              <a:rPr lang="en-GB" altLang="zh-TW" sz="2800" b="0" i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 </a:t>
            </a:r>
            <a:r>
              <a:rPr lang="en-GB" altLang="zh-TW" sz="2800" b="0" i="1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negative</a:t>
            </a:r>
            <a:r>
              <a:rPr lang="en-GB" altLang="zh-TW" sz="2800" b="0" dirty="0">
                <a:latin typeface="+mj-lt"/>
                <a:cs typeface="Times New Roman" pitchFamily="18" charset="0"/>
              </a:rPr>
              <a:t> of </a:t>
            </a:r>
            <a:r>
              <a:rPr lang="en-GB" altLang="zh-TW" sz="2800" b="0" i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A</a:t>
            </a:r>
            <a:r>
              <a:rPr lang="en-GB" altLang="zh-TW" sz="2800" b="0" dirty="0">
                <a:latin typeface="+mj-lt"/>
                <a:cs typeface="Times New Roman" pitchFamily="18" charset="0"/>
              </a:rPr>
              <a:t>. Note: </a:t>
            </a:r>
            <a:r>
              <a:rPr lang="en-US" altLang="zh-TW" sz="2800" b="0" i="1" dirty="0">
                <a:solidFill>
                  <a:srgbClr val="0000FF"/>
                </a:solidFill>
                <a:latin typeface="+mj-lt"/>
              </a:rPr>
              <a:t>A - </a:t>
            </a:r>
            <a:r>
              <a:rPr lang="en-GB" altLang="zh-TW" sz="2800" b="0" i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A = </a:t>
            </a:r>
            <a:r>
              <a:rPr lang="en-GB" altLang="zh-TW" sz="2800" b="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0</a:t>
            </a:r>
            <a:r>
              <a:rPr lang="en-GB" altLang="zh-TW" sz="2800" b="0" i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GB" altLang="zh-TW" sz="2800" b="0" dirty="0">
                <a:latin typeface="+mj-lt"/>
                <a:cs typeface="Times New Roman" pitchFamily="18" charset="0"/>
              </a:rPr>
              <a:t>is a zero matrix</a:t>
            </a:r>
            <a:endParaRPr lang="en-US" altLang="zh-TW" sz="2800" b="0" dirty="0">
              <a:latin typeface="+mj-lt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Mathematical Methods - Matrices 1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798B-3929-4BA9-8CF0-4899D38B5734}" type="slidenum">
              <a:rPr lang="en-US" altLang="zh-TW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642938" y="642938"/>
            <a:ext cx="7772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b="0" dirty="0">
                <a:solidFill>
                  <a:schemeClr val="tx2"/>
                </a:solidFill>
                <a:latin typeface="+mj-lt"/>
              </a:rPr>
              <a:t>Properties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785813" y="1500188"/>
            <a:ext cx="7924800" cy="244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TW" sz="2800" b="0" dirty="0">
                <a:latin typeface="+mj-lt"/>
              </a:rPr>
              <a:t>Matrices </a:t>
            </a:r>
            <a:r>
              <a:rPr lang="en-GB" altLang="zh-TW" sz="2800" b="0" i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A</a:t>
            </a:r>
            <a:r>
              <a:rPr lang="en-US" altLang="zh-TW" sz="2800" b="0" dirty="0">
                <a:latin typeface="+mj-lt"/>
              </a:rPr>
              <a:t>, </a:t>
            </a:r>
            <a:r>
              <a:rPr lang="en-GB" altLang="zh-TW" sz="2800" b="0" i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B</a:t>
            </a:r>
            <a:r>
              <a:rPr lang="en-US" altLang="zh-TW" sz="2800" b="0" dirty="0">
                <a:latin typeface="+mj-lt"/>
              </a:rPr>
              <a:t> and </a:t>
            </a:r>
            <a:r>
              <a:rPr lang="en-GB" altLang="zh-TW" sz="2800" b="0" i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C </a:t>
            </a:r>
            <a:r>
              <a:rPr lang="en-US" altLang="zh-TW" sz="2800" b="0" dirty="0">
                <a:latin typeface="+mj-lt"/>
              </a:rPr>
              <a:t>are conformable,</a:t>
            </a:r>
            <a:r>
              <a:rPr lang="en-GB" altLang="zh-TW" sz="2800" b="0" i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</a:p>
          <a:p>
            <a:pPr algn="l">
              <a:spcBef>
                <a:spcPct val="50000"/>
              </a:spcBef>
              <a:buClr>
                <a:schemeClr val="tx2"/>
              </a:buClr>
              <a:defRPr/>
            </a:pPr>
            <a:r>
              <a:rPr lang="en-GB" altLang="zh-TW" sz="2800" b="0" i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A + B = B + A</a:t>
            </a:r>
            <a:endParaRPr lang="en-US" altLang="zh-TW" sz="2800" b="0" dirty="0">
              <a:latin typeface="+mj-lt"/>
            </a:endParaRPr>
          </a:p>
          <a:p>
            <a:pPr algn="l">
              <a:spcBef>
                <a:spcPct val="50000"/>
              </a:spcBef>
              <a:buClr>
                <a:schemeClr val="tx2"/>
              </a:buClr>
              <a:defRPr/>
            </a:pPr>
            <a:r>
              <a:rPr lang="en-GB" altLang="zh-TW" sz="2800" b="0" i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A + </a:t>
            </a:r>
            <a:r>
              <a:rPr lang="en-GB" altLang="zh-TW" sz="2800" b="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(</a:t>
            </a:r>
            <a:r>
              <a:rPr lang="en-GB" altLang="zh-TW" sz="2800" b="0" i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B +C</a:t>
            </a:r>
            <a:r>
              <a:rPr lang="en-GB" altLang="zh-TW" sz="2800" b="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)</a:t>
            </a:r>
            <a:r>
              <a:rPr lang="en-GB" altLang="zh-TW" sz="2800" b="0" i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= </a:t>
            </a:r>
            <a:r>
              <a:rPr lang="en-GB" altLang="zh-TW" sz="2800" b="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(</a:t>
            </a:r>
            <a:r>
              <a:rPr lang="en-GB" altLang="zh-TW" sz="2800" b="0" i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A</a:t>
            </a:r>
            <a:r>
              <a:rPr lang="en-GB" altLang="zh-TW" sz="2800" b="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+ </a:t>
            </a:r>
            <a:r>
              <a:rPr lang="en-GB" altLang="zh-TW" sz="2800" b="0" i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B</a:t>
            </a:r>
            <a:r>
              <a:rPr lang="en-GB" altLang="zh-TW" sz="2800" b="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)</a:t>
            </a:r>
            <a:r>
              <a:rPr lang="en-GB" altLang="zh-TW" sz="2800" b="0" i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+C</a:t>
            </a:r>
            <a:endParaRPr lang="en-US" altLang="zh-TW" sz="2800" b="0" dirty="0">
              <a:latin typeface="+mj-lt"/>
            </a:endParaRPr>
          </a:p>
          <a:p>
            <a:pPr algn="l">
              <a:spcBef>
                <a:spcPct val="50000"/>
              </a:spcBef>
              <a:buClr>
                <a:schemeClr val="tx2"/>
              </a:buClr>
              <a:defRPr/>
            </a:pPr>
            <a:r>
              <a:rPr lang="en-US" altLang="zh-TW" sz="2800" b="0" dirty="0">
                <a:solidFill>
                  <a:srgbClr val="0000FF"/>
                </a:solidFill>
                <a:latin typeface="+mj-lt"/>
              </a:rPr>
              <a:t>z</a:t>
            </a:r>
            <a:r>
              <a:rPr lang="en-GB" altLang="zh-TW" sz="2800" b="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(</a:t>
            </a:r>
            <a:r>
              <a:rPr lang="en-GB" altLang="zh-TW" sz="2800" b="0" i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A</a:t>
            </a:r>
            <a:r>
              <a:rPr lang="en-GB" altLang="zh-TW" sz="2800" b="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+ </a:t>
            </a:r>
            <a:r>
              <a:rPr lang="en-GB" altLang="zh-TW" sz="2800" b="0" i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B</a:t>
            </a:r>
            <a:r>
              <a:rPr lang="en-GB" altLang="zh-TW" sz="2800" b="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) = </a:t>
            </a:r>
            <a:r>
              <a:rPr lang="en-US" altLang="zh-TW" sz="2800" b="0" dirty="0">
                <a:latin typeface="+mj-lt"/>
                <a:cs typeface="Times New Roman" pitchFamily="18" charset="0"/>
              </a:rPr>
              <a:t> </a:t>
            </a:r>
            <a:r>
              <a:rPr lang="en-US" altLang="zh-TW" sz="2800" b="0" dirty="0">
                <a:solidFill>
                  <a:srgbClr val="0000FF"/>
                </a:solidFill>
                <a:latin typeface="+mj-lt"/>
              </a:rPr>
              <a:t>z</a:t>
            </a:r>
            <a:r>
              <a:rPr lang="en-GB" altLang="zh-TW" sz="2800" b="0" i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A</a:t>
            </a:r>
            <a:r>
              <a:rPr lang="en-GB" altLang="zh-TW" sz="2800" b="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+ </a:t>
            </a:r>
            <a:r>
              <a:rPr lang="en-US" altLang="zh-TW" sz="2800" b="0" dirty="0">
                <a:solidFill>
                  <a:srgbClr val="0000FF"/>
                </a:solidFill>
                <a:latin typeface="+mj-lt"/>
              </a:rPr>
              <a:t>z</a:t>
            </a:r>
            <a:r>
              <a:rPr lang="en-GB" altLang="zh-TW" sz="2800" b="0" i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B</a:t>
            </a:r>
            <a:r>
              <a:rPr lang="en-US" altLang="zh-TW" sz="2800" b="0" dirty="0">
                <a:latin typeface="+mj-lt"/>
                <a:cs typeface="Times New Roman" pitchFamily="18" charset="0"/>
              </a:rPr>
              <a:t>, where </a:t>
            </a:r>
            <a:r>
              <a:rPr lang="en-US" altLang="zh-TW" sz="2800" b="0" dirty="0">
                <a:solidFill>
                  <a:srgbClr val="0000FF"/>
                </a:solidFill>
                <a:latin typeface="+mj-lt"/>
              </a:rPr>
              <a:t>z</a:t>
            </a:r>
            <a:r>
              <a:rPr lang="en-US" altLang="zh-TW" sz="2800" b="0" dirty="0">
                <a:latin typeface="+mj-lt"/>
                <a:cs typeface="Times New Roman" pitchFamily="18" charset="0"/>
              </a:rPr>
              <a:t> is a scalar</a:t>
            </a:r>
            <a:endParaRPr lang="en-US" altLang="zh-TW" sz="2800" b="0" i="1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5000625" y="2143125"/>
            <a:ext cx="38862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TW" sz="2800" b="0" dirty="0">
                <a:latin typeface="+mj-lt"/>
              </a:rPr>
              <a:t>(commutative law)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TW" sz="2800" b="0" dirty="0">
                <a:latin typeface="+mj-lt"/>
              </a:rPr>
              <a:t>(associative law)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5072063" y="3929063"/>
            <a:ext cx="3886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TW" sz="2800" b="0" dirty="0">
                <a:latin typeface="+mj-lt"/>
              </a:rPr>
              <a:t>(distributive law)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Mathematical Methods - Matrices 1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GB" altLang="zh-TW" sz="3200" dirty="0" smtClean="0">
                <a:solidFill>
                  <a:schemeClr val="tx2"/>
                </a:solidFill>
                <a:ea typeface="新細明體" pitchFamily="18" charset="-120"/>
                <a:cs typeface="+mn-cs"/>
              </a:rPr>
              <a:t>Matrix Multiplication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00063" y="1143000"/>
            <a:ext cx="8215312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en-GB" b="0" dirty="0">
                <a:latin typeface="+mj-lt"/>
              </a:rPr>
              <a:t>Matrix A can only be multiplied by matrix B when the number of columns in matrix A is the same as the number of rows in matrix B.</a:t>
            </a:r>
          </a:p>
          <a:p>
            <a:pPr algn="just">
              <a:defRPr/>
            </a:pPr>
            <a:endParaRPr lang="en-GB" b="0" dirty="0">
              <a:latin typeface="+mj-lt"/>
            </a:endParaRPr>
          </a:p>
          <a:p>
            <a:pPr algn="just">
              <a:defRPr/>
            </a:pPr>
            <a:r>
              <a:rPr lang="en-GB" b="0" dirty="0">
                <a:latin typeface="+mj-lt"/>
              </a:rPr>
              <a:t>A and B might be compatible to form AB but not BA. </a:t>
            </a:r>
          </a:p>
          <a:p>
            <a:pPr algn="just">
              <a:defRPr/>
            </a:pPr>
            <a:endParaRPr lang="en-GB" b="0" dirty="0">
              <a:latin typeface="+mj-lt"/>
            </a:endParaRPr>
          </a:p>
          <a:p>
            <a:pPr algn="just">
              <a:defRPr/>
            </a:pPr>
            <a:r>
              <a:rPr lang="en-GB" b="0" dirty="0">
                <a:latin typeface="+mj-lt"/>
              </a:rPr>
              <a:t>The product of an </a:t>
            </a:r>
            <a:r>
              <a:rPr lang="en-GB" b="0" dirty="0">
                <a:solidFill>
                  <a:srgbClr val="FF0000"/>
                </a:solidFill>
                <a:latin typeface="+mj-lt"/>
              </a:rPr>
              <a:t>m </a:t>
            </a:r>
            <a:r>
              <a:rPr lang="en-US" b="0" dirty="0">
                <a:solidFill>
                  <a:srgbClr val="FF0000"/>
                </a:solidFill>
                <a:latin typeface="+mj-lt"/>
                <a:cs typeface="Arial" charset="0"/>
              </a:rPr>
              <a:t>× n </a:t>
            </a:r>
            <a:r>
              <a:rPr lang="en-US" b="0" dirty="0">
                <a:latin typeface="+mj-lt"/>
                <a:cs typeface="Arial" charset="0"/>
              </a:rPr>
              <a:t>matrix with an </a:t>
            </a:r>
            <a:r>
              <a:rPr lang="en-US" b="0" dirty="0">
                <a:solidFill>
                  <a:srgbClr val="FF0000"/>
                </a:solidFill>
                <a:latin typeface="+mj-lt"/>
                <a:cs typeface="Arial" charset="0"/>
              </a:rPr>
              <a:t>n 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× p </a:t>
            </a:r>
            <a:r>
              <a:rPr lang="en-US" b="0" dirty="0">
                <a:latin typeface="+mj-lt"/>
              </a:rPr>
              <a:t>matrix will result in an 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m × p </a:t>
            </a:r>
            <a:r>
              <a:rPr lang="en-US" b="0" dirty="0">
                <a:latin typeface="+mj-lt"/>
              </a:rPr>
              <a:t>matrix.</a:t>
            </a:r>
            <a:r>
              <a:rPr lang="en-GB" dirty="0">
                <a:latin typeface="+mj-lt"/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Mathematical Methods - Matrices 1</a:t>
            </a:r>
            <a:endParaRPr lang="en-US" altLang="zh-TW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5B1A32-6201-457D-8BA1-3E6C98A9E9E6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BEF51-772E-4780-B309-9A5421CBD036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500063" y="714375"/>
            <a:ext cx="79248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TW" dirty="0"/>
              <a:t>Example</a:t>
            </a:r>
            <a:r>
              <a:rPr lang="en-US" altLang="zh-TW" b="0" dirty="0"/>
              <a:t>: </a:t>
            </a:r>
          </a:p>
          <a:p>
            <a:pPr algn="l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TW" b="0" dirty="0"/>
              <a:t>                                              </a:t>
            </a:r>
          </a:p>
          <a:p>
            <a:pPr algn="l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TW" b="0" dirty="0"/>
              <a:t> 						and </a:t>
            </a:r>
            <a:r>
              <a:rPr lang="en-GB" altLang="zh-TW" b="0" i="1" dirty="0">
                <a:latin typeface="Times New Roman" pitchFamily="18" charset="0"/>
                <a:cs typeface="Times New Roman" pitchFamily="18" charset="0"/>
              </a:rPr>
              <a:t>C = AB</a:t>
            </a:r>
            <a:r>
              <a:rPr lang="en-GB" altLang="zh-TW" b="0" dirty="0"/>
              <a:t>.</a:t>
            </a:r>
          </a:p>
          <a:p>
            <a:pPr algn="l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TW" b="0" dirty="0"/>
              <a:t>Evaluate </a:t>
            </a:r>
            <a:r>
              <a:rPr lang="en-GB" altLang="zh-TW" b="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altLang="zh-TW" b="0" baseline="-30000" dirty="0" smtClean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GB" altLang="zh-TW" b="0" i="1" dirty="0">
                <a:cs typeface="Times New Roman" pitchFamily="18" charset="0"/>
              </a:rPr>
              <a:t>.</a:t>
            </a:r>
            <a:r>
              <a:rPr lang="en-GB" altLang="zh-TW" b="0" dirty="0"/>
              <a:t> </a:t>
            </a:r>
            <a:endParaRPr lang="en-US" altLang="zh-TW" b="0" dirty="0"/>
          </a:p>
        </p:txBody>
      </p:sp>
      <p:graphicFrame>
        <p:nvGraphicFramePr>
          <p:cNvPr id="11266" name="Object 6"/>
          <p:cNvGraphicFramePr>
            <a:graphicFrameLocks noChangeAspect="1"/>
          </p:cNvGraphicFramePr>
          <p:nvPr/>
        </p:nvGraphicFramePr>
        <p:xfrm>
          <a:off x="571500" y="1857375"/>
          <a:ext cx="240823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3" imgW="965200" imgH="457200" progId="Equation.DSMT4">
                  <p:embed/>
                </p:oleObj>
              </mc:Choice>
              <mc:Fallback>
                <p:oleObj name="Equation" r:id="rId3" imgW="9652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857375"/>
                        <a:ext cx="240823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7"/>
          <p:cNvGraphicFramePr>
            <a:graphicFrameLocks noChangeAspect="1"/>
          </p:cNvGraphicFramePr>
          <p:nvPr/>
        </p:nvGraphicFramePr>
        <p:xfrm>
          <a:off x="3643313" y="1643063"/>
          <a:ext cx="2000250" cy="166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Equation" r:id="rId5" imgW="799753" imgH="710891" progId="Equation.DSMT4">
                  <p:embed/>
                </p:oleObj>
              </mc:Choice>
              <mc:Fallback>
                <p:oleObj name="Equation" r:id="rId5" imgW="799753" imgH="71089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1643063"/>
                        <a:ext cx="2000250" cy="166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2" name="Group 9"/>
          <p:cNvGrpSpPr>
            <a:grpSpLocks/>
          </p:cNvGrpSpPr>
          <p:nvPr/>
        </p:nvGrpSpPr>
        <p:grpSpPr bwMode="auto">
          <a:xfrm>
            <a:off x="571500" y="3714750"/>
            <a:ext cx="3214688" cy="1785938"/>
            <a:chOff x="2496" y="3494"/>
            <a:chExt cx="1414" cy="874"/>
          </a:xfrm>
        </p:grpSpPr>
        <p:sp>
          <p:nvSpPr>
            <p:cNvPr id="11273" name="Line 10"/>
            <p:cNvSpPr>
              <a:spLocks noChangeShapeType="1"/>
            </p:cNvSpPr>
            <p:nvPr/>
          </p:nvSpPr>
          <p:spPr bwMode="auto">
            <a:xfrm>
              <a:off x="2496" y="4032"/>
              <a:ext cx="81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11274" name="Line 11"/>
            <p:cNvSpPr>
              <a:spLocks noChangeShapeType="1"/>
            </p:cNvSpPr>
            <p:nvPr/>
          </p:nvSpPr>
          <p:spPr bwMode="auto">
            <a:xfrm>
              <a:off x="3456" y="3552"/>
              <a:ext cx="0" cy="81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graphicFrame>
          <p:nvGraphicFramePr>
            <p:cNvPr id="11268" name="Object 12"/>
            <p:cNvGraphicFramePr>
              <a:graphicFrameLocks noChangeAspect="1"/>
            </p:cNvGraphicFramePr>
            <p:nvPr/>
          </p:nvGraphicFramePr>
          <p:xfrm>
            <a:off x="2496" y="3494"/>
            <a:ext cx="1414" cy="8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1" name="Equation" r:id="rId7" imgW="1218671" imgH="710891" progId="Equation.DSMT4">
                    <p:embed/>
                  </p:oleObj>
                </mc:Choice>
                <mc:Fallback>
                  <p:oleObj name="Equation" r:id="rId7" imgW="1218671" imgH="710891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494"/>
                          <a:ext cx="1414" cy="8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69" name="Object 13"/>
          <p:cNvGraphicFramePr>
            <a:graphicFrameLocks noChangeAspect="1"/>
          </p:cNvGraphicFramePr>
          <p:nvPr/>
        </p:nvGraphicFramePr>
        <p:xfrm>
          <a:off x="4286250" y="4286250"/>
          <a:ext cx="426878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9" imgW="1892300" imgH="228600" progId="Equation.DSMT4">
                  <p:embed/>
                </p:oleObj>
              </mc:Choice>
              <mc:Fallback>
                <p:oleObj name="Equation" r:id="rId9" imgW="18923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4286250"/>
                        <a:ext cx="4268788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Mathematical Methods - Matrices 1</a:t>
            </a:r>
            <a:endParaRPr lang="en-US" altLang="zh-TW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C32F76-A837-44CD-8E4A-9B527F901AE0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000125" y="857250"/>
          <a:ext cx="5000625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3" imgW="2616200" imgH="1320800" progId="Equation.DSMT4">
                  <p:embed/>
                </p:oleObj>
              </mc:Choice>
              <mc:Fallback>
                <p:oleObj name="Equation" r:id="rId3" imgW="2616200" imgH="1320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857250"/>
                        <a:ext cx="5000625" cy="252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785813" y="4000500"/>
          <a:ext cx="5630862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5" imgW="3670300" imgH="838200" progId="Equation.DSMT4">
                  <p:embed/>
                </p:oleObj>
              </mc:Choice>
              <mc:Fallback>
                <p:oleObj name="Equation" r:id="rId5" imgW="3670300" imgH="838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4000500"/>
                        <a:ext cx="5630862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Mathematical Methods - Matrices 1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4664"/>
                <a:ext cx="8229600" cy="59046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E" dirty="0" smtClean="0"/>
                  <a:t>Given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E" dirty="0" smtClean="0"/>
                  <a:t>    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E" dirty="0" smtClean="0"/>
                  <a:t>  </a:t>
                </a:r>
              </a:p>
              <a:p>
                <a:pPr marL="0" indent="0">
                  <a:buNone/>
                </a:pPr>
                <a:r>
                  <a:rPr lang="en-IE" dirty="0" smtClean="0"/>
                  <a:t>Find C = AB</a:t>
                </a:r>
              </a:p>
              <a:p>
                <a:pPr marL="0" indent="0">
                  <a:buNone/>
                </a:pPr>
                <a:endParaRPr lang="en-IE" dirty="0" smtClean="0"/>
              </a:p>
              <a:p>
                <a:pPr marL="0" indent="0">
                  <a:buNone/>
                </a:pPr>
                <a:r>
                  <a:rPr lang="en-IE" dirty="0"/>
                  <a:t>	</a:t>
                </a:r>
                <a:r>
                  <a:rPr lang="en-IE" dirty="0" smtClean="0"/>
                  <a:t>	A			B</a:t>
                </a:r>
                <a:endParaRPr lang="en-IE" dirty="0"/>
              </a:p>
              <a:p>
                <a:pPr marL="0" indent="0">
                  <a:buNone/>
                </a:pPr>
                <a:r>
                  <a:rPr lang="en-IE" dirty="0" smtClean="0"/>
                  <a:t>	    (</a:t>
                </a:r>
                <a:r>
                  <a:rPr lang="en-IE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</a:t>
                </a:r>
                <a:r>
                  <a:rPr lang="en-IE" dirty="0" smtClean="0"/>
                  <a:t> x </a:t>
                </a:r>
                <a:r>
                  <a:rPr lang="en-IE" b="1" dirty="0" smtClean="0">
                    <a:solidFill>
                      <a:srgbClr val="FF0000"/>
                    </a:solidFill>
                  </a:rPr>
                  <a:t>3</a:t>
                </a:r>
                <a:r>
                  <a:rPr lang="en-IE" dirty="0" smtClean="0"/>
                  <a:t>)		     (</a:t>
                </a:r>
                <a:r>
                  <a:rPr lang="en-IE" b="1" dirty="0" smtClean="0">
                    <a:solidFill>
                      <a:srgbClr val="FF0000"/>
                    </a:solidFill>
                  </a:rPr>
                  <a:t>3</a:t>
                </a:r>
                <a:r>
                  <a:rPr lang="en-IE" dirty="0" smtClean="0"/>
                  <a:t> x </a:t>
                </a:r>
                <a:r>
                  <a:rPr lang="en-IE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</a:t>
                </a:r>
                <a:r>
                  <a:rPr lang="en-IE" dirty="0" smtClean="0"/>
                  <a:t>)</a:t>
                </a:r>
              </a:p>
              <a:p>
                <a:pPr marL="0" indent="0">
                  <a:buNone/>
                </a:pPr>
                <a:endParaRPr lang="en-IE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IE" dirty="0">
                    <a:latin typeface="Cambria Math"/>
                    <a:ea typeface="Cambria Math"/>
                  </a:rPr>
                  <a:t>	</a:t>
                </a:r>
                <a:r>
                  <a:rPr lang="en-IE" dirty="0" smtClean="0">
                    <a:latin typeface="Cambria Math"/>
                    <a:ea typeface="Cambria Math"/>
                  </a:rPr>
                  <a:t>⇒ C  is a (2 x 2)</a:t>
                </a:r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4664"/>
                <a:ext cx="8229600" cy="5904656"/>
              </a:xfrm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Mathematical Methods - Matrices 1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BB44F-2548-43FB-98BA-B999C9A8109D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95736" y="4077072"/>
            <a:ext cx="100811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995936" y="4077072"/>
            <a:ext cx="165618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10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61E14-5616-4E38-A358-53BCB6D64887}" type="slidenum">
              <a:rPr lang="en-US" altLang="zh-TW"/>
              <a:pPr>
                <a:defRPr/>
              </a:pPr>
              <a:t>2</a:t>
            </a:fld>
            <a:endParaRPr lang="en-US" altLang="zh-TW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828800" y="2055813"/>
          <a:ext cx="1922463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3" imgW="1028700" imgH="457200" progId="Equation.DSMT4">
                  <p:embed/>
                </p:oleObj>
              </mc:Choice>
              <mc:Fallback>
                <p:oleObj name="Equation" r:id="rId3" imgW="10287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5813"/>
                        <a:ext cx="1922463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3"/>
          <p:cNvSpPr txBox="1">
            <a:spLocks noChangeArrowheads="1"/>
          </p:cNvSpPr>
          <p:nvPr/>
        </p:nvSpPr>
        <p:spPr bwMode="auto">
          <a:xfrm>
            <a:off x="1295400" y="6096000"/>
            <a:ext cx="396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zh-TW" b="0" dirty="0"/>
              <a:t>	</a:t>
            </a:r>
            <a:endParaRPr lang="en-US" altLang="zh-TW" sz="4400" b="0" dirty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GB" altLang="zh-TW" sz="3600" b="0">
                <a:solidFill>
                  <a:schemeClr val="tx2"/>
                </a:solidFill>
                <a:latin typeface="Arial" charset="0"/>
                <a:cs typeface="Arial" charset="0"/>
              </a:rPr>
              <a:t>Matrices</a:t>
            </a:r>
            <a:endParaRPr lang="en-US" altLang="zh-TW" sz="3600" b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5181600" y="1751013"/>
          <a:ext cx="1779588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5" imgW="952087" imgH="710891" progId="Equation.DSMT4">
                  <p:embed/>
                </p:oleObj>
              </mc:Choice>
              <mc:Fallback>
                <p:oleObj name="Equation" r:id="rId5" imgW="952087" imgH="71089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751013"/>
                        <a:ext cx="1779588" cy="177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685800" y="3656013"/>
            <a:ext cx="8077200" cy="13731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GB" altLang="zh-TW" sz="2800" b="0" dirty="0">
                <a:latin typeface="+mj-lt"/>
              </a:rPr>
              <a:t>Both </a:t>
            </a:r>
            <a:r>
              <a:rPr lang="en-GB" altLang="zh-TW" sz="2800" b="0" i="1" dirty="0">
                <a:solidFill>
                  <a:srgbClr val="0000FF"/>
                </a:solidFill>
                <a:latin typeface="+mj-lt"/>
              </a:rPr>
              <a:t>A</a:t>
            </a:r>
            <a:r>
              <a:rPr lang="en-GB" altLang="zh-TW" sz="2800" b="0" dirty="0">
                <a:latin typeface="+mj-lt"/>
              </a:rPr>
              <a:t> and </a:t>
            </a:r>
            <a:r>
              <a:rPr lang="en-GB" altLang="zh-TW" sz="2800" b="0" i="1" dirty="0">
                <a:solidFill>
                  <a:srgbClr val="0000FF"/>
                </a:solidFill>
                <a:latin typeface="+mj-lt"/>
              </a:rPr>
              <a:t>B</a:t>
            </a:r>
            <a:r>
              <a:rPr lang="en-GB" altLang="zh-TW" sz="2800" b="0" dirty="0">
                <a:latin typeface="+mj-lt"/>
              </a:rPr>
              <a:t> are examples of </a:t>
            </a:r>
            <a:r>
              <a:rPr lang="en-GB" altLang="zh-TW" sz="2800" b="0" dirty="0" smtClean="0">
                <a:latin typeface="+mj-lt"/>
              </a:rPr>
              <a:t>a matrix</a:t>
            </a:r>
            <a:r>
              <a:rPr lang="en-GB" altLang="zh-TW" sz="2800" b="0" dirty="0">
                <a:latin typeface="+mj-lt"/>
              </a:rPr>
              <a:t>. </a:t>
            </a:r>
            <a:r>
              <a:rPr lang="en-GB" altLang="zh-TW" sz="2800" dirty="0">
                <a:latin typeface="+mj-lt"/>
              </a:rPr>
              <a:t>A matrix is a rectangular array of numbers enclosed by a pair of brackets.</a:t>
            </a:r>
            <a:endParaRPr lang="en-US" altLang="zh-TW" sz="2800" dirty="0">
              <a:latin typeface="+mj-lt"/>
            </a:endParaRPr>
          </a:p>
        </p:txBody>
      </p:sp>
      <p:sp>
        <p:nvSpPr>
          <p:cNvPr id="201735" name="Text Box 7"/>
          <p:cNvSpPr txBox="1">
            <a:spLocks noChangeArrowheads="1"/>
          </p:cNvSpPr>
          <p:nvPr/>
        </p:nvSpPr>
        <p:spPr bwMode="auto">
          <a:xfrm>
            <a:off x="685800" y="5348288"/>
            <a:ext cx="77724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GB" altLang="zh-TW" b="0" dirty="0">
                <a:latin typeface="+mj-lt"/>
              </a:rPr>
              <a:t>Why </a:t>
            </a:r>
            <a:r>
              <a:rPr lang="en-GB" altLang="zh-TW" b="0" dirty="0" smtClean="0">
                <a:latin typeface="+mj-lt"/>
              </a:rPr>
              <a:t>matrices?</a:t>
            </a:r>
            <a:endParaRPr lang="en-US" altLang="zh-TW" b="0" dirty="0"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Mathematical Methods - Matrices 1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521744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E" dirty="0"/>
                  <a:t>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E" i="1">
                                      <a:latin typeface="Cambria Math"/>
                                    </a:rPr>
                                    <m:t>1 1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E" i="1">
                                      <a:latin typeface="Cambria Math"/>
                                    </a:rPr>
                                    <m:t>1 2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E" i="1">
                                      <a:latin typeface="Cambria Math"/>
                                    </a:rPr>
                                    <m:t>2 1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E" i="1">
                                      <a:latin typeface="Cambria Math"/>
                                    </a:rPr>
                                    <m:t>2 2</m:t>
                                  </m:r>
                                </m:sub>
                              </m:sSub>
                              <m:r>
                                <a:rPr lang="en-IE" i="1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IE" i="1">
                            <a:latin typeface="Cambria Math"/>
                          </a:rPr>
                          <m:t>1 1</m:t>
                        </m:r>
                      </m:sub>
                    </m:sSub>
                  </m:oMath>
                </a14:m>
                <a:r>
                  <a:rPr lang="en-IE" dirty="0"/>
                  <a:t> = (2)(4) + (5)(6) + (1)(7) = 45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IE" i="1">
                            <a:latin typeface="Cambria Math"/>
                          </a:rPr>
                          <m:t>1 2</m:t>
                        </m:r>
                      </m:sub>
                    </m:sSub>
                  </m:oMath>
                </a14:m>
                <a:r>
                  <a:rPr lang="en-IE" dirty="0"/>
                  <a:t> = (2)(1) + (5)(2) + (1)(5) = 17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IE" i="1">
                            <a:latin typeface="Cambria Math"/>
                          </a:rPr>
                          <m:t>2 1</m:t>
                        </m:r>
                      </m:sub>
                    </m:sSub>
                  </m:oMath>
                </a14:m>
                <a:r>
                  <a:rPr lang="en-IE" dirty="0"/>
                  <a:t> = (-4)(4) + (3)(6) + (6)(7) = 44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IE" i="1">
                            <a:latin typeface="Cambria Math"/>
                          </a:rPr>
                          <m:t>2 2</m:t>
                        </m:r>
                      </m:sub>
                    </m:sSub>
                  </m:oMath>
                </a14:m>
                <a:r>
                  <a:rPr lang="en-IE" dirty="0"/>
                  <a:t> = (-4)(1) + (3)(2) + (6)(5) = 32</a:t>
                </a: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5217443"/>
              </a:xfrm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Mathematical Methods - Matrices 1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BB44F-2548-43FB-98BA-B999C9A8109D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6594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5217443"/>
              </a:xfrm>
            </p:spPr>
            <p:txBody>
              <a:bodyPr/>
              <a:lstStyle/>
              <a:p>
                <a:r>
                  <a:rPr lang="en-IE" dirty="0" smtClean="0"/>
                  <a:t>So  </a:t>
                </a:r>
                <a:r>
                  <a:rPr lang="en-IE" dirty="0"/>
                  <a:t>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E" i="1">
                                      <a:latin typeface="Cambria Math"/>
                                    </a:rPr>
                                    <m:t>1 1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E" i="1">
                                      <a:latin typeface="Cambria Math"/>
                                    </a:rPr>
                                    <m:t>1 2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E" i="1">
                                      <a:latin typeface="Cambria Math"/>
                                    </a:rPr>
                                    <m:t>2 1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E" i="1">
                                      <a:latin typeface="Cambria Math"/>
                                    </a:rPr>
                                    <m:t>2 2</m:t>
                                  </m:r>
                                </m:sub>
                              </m:sSub>
                              <m:r>
                                <a:rPr lang="en-IE" i="1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E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b="0" i="1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IE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17</m:t>
                              </m:r>
                            </m:e>
                          </m:mr>
                          <m:mr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44</m:t>
                              </m:r>
                            </m:e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32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E" dirty="0"/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5217443"/>
              </a:xfrm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Mathematical Methods - Matrices 1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BB44F-2548-43FB-98BA-B999C9A8109D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2605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1214438" y="642938"/>
          <a:ext cx="4357687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Equation" r:id="rId3" imgW="2590800" imgH="838200" progId="Equation.DSMT4">
                  <p:embed/>
                </p:oleObj>
              </mc:Choice>
              <mc:Fallback>
                <p:oleObj name="Equation" r:id="rId3" imgW="2590800" imgH="838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642938"/>
                        <a:ext cx="4357687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1214438" y="3500438"/>
          <a:ext cx="7550150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Equation" r:id="rId5" imgW="5537200" imgH="838200" progId="Equation.DSMT4">
                  <p:embed/>
                </p:oleObj>
              </mc:Choice>
              <mc:Fallback>
                <p:oleObj name="Equation" r:id="rId5" imgW="5537200" imgH="838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500438"/>
                        <a:ext cx="7550150" cy="150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1143000" y="5214938"/>
          <a:ext cx="3351213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Equation" r:id="rId7" imgW="2184400" imgH="838200" progId="Equation.DSMT4">
                  <p:embed/>
                </p:oleObj>
              </mc:Choice>
              <mc:Fallback>
                <p:oleObj name="Equation" r:id="rId7" imgW="2184400" imgH="838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14938"/>
                        <a:ext cx="3351213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Box 7"/>
          <p:cNvSpPr txBox="1">
            <a:spLocks noChangeArrowheads="1"/>
          </p:cNvSpPr>
          <p:nvPr/>
        </p:nvSpPr>
        <p:spPr bwMode="auto">
          <a:xfrm>
            <a:off x="1357313" y="2143125"/>
            <a:ext cx="6858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IE">
                <a:solidFill>
                  <a:srgbClr val="FF0000"/>
                </a:solidFill>
              </a:rPr>
              <a:t>2 x 2     2 x 3      =   2 x 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Mathematical Methods - Matrices 1</a:t>
            </a:r>
            <a:endParaRPr lang="en-US" altLang="zh-TW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CF222A-7C7E-46F1-B547-CD7FA41F3F62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9F2D2F-C118-45E4-9FDD-D4DAD9DF1001}" type="slidenum">
              <a:rPr lang="en-US" altLang="zh-TW"/>
              <a:pPr>
                <a:defRPr/>
              </a:pPr>
              <a:t>23</a:t>
            </a:fld>
            <a:endParaRPr lang="en-US" altLang="zh-TW"/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1428750" y="1643063"/>
          <a:ext cx="248285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Equation" r:id="rId3" imgW="965200" imgH="457200" progId="Equation.DSMT4">
                  <p:embed/>
                </p:oleObj>
              </mc:Choice>
              <mc:Fallback>
                <p:oleObj name="Equation" r:id="rId3" imgW="9652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643063"/>
                        <a:ext cx="248285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5"/>
          <p:cNvGraphicFramePr>
            <a:graphicFrameLocks noChangeAspect="1"/>
          </p:cNvGraphicFramePr>
          <p:nvPr/>
        </p:nvGraphicFramePr>
        <p:xfrm>
          <a:off x="4572000" y="1571625"/>
          <a:ext cx="1862138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5" imgW="799753" imgH="710891" progId="Equation.DSMT4">
                  <p:embed/>
                </p:oleObj>
              </mc:Choice>
              <mc:Fallback>
                <p:oleObj name="Equation" r:id="rId5" imgW="799753" imgH="71089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71625"/>
                        <a:ext cx="1862138" cy="165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642938" y="928688"/>
            <a:ext cx="815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TW" sz="2800" b="0" dirty="0">
                <a:latin typeface="+mj-lt"/>
              </a:rPr>
              <a:t>Example: Evaluate </a:t>
            </a:r>
            <a:r>
              <a:rPr lang="en-GB" altLang="zh-TW" sz="2800" b="0" i="1" dirty="0">
                <a:latin typeface="+mj-lt"/>
                <a:cs typeface="Times New Roman" pitchFamily="18" charset="0"/>
              </a:rPr>
              <a:t>C = AB</a:t>
            </a:r>
            <a:r>
              <a:rPr lang="en-GB" altLang="zh-TW" sz="2800" b="0" dirty="0">
                <a:latin typeface="+mj-lt"/>
                <a:cs typeface="Times New Roman" pitchFamily="18" charset="0"/>
              </a:rPr>
              <a:t>. Given </a:t>
            </a:r>
            <a:endParaRPr lang="en-US" altLang="zh-TW" sz="2800" b="0" dirty="0"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Mathematical Methods - Matrices 1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73058-7BFA-4194-AD93-BB0B630C40AD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  <p:graphicFrame>
        <p:nvGraphicFramePr>
          <p:cNvPr id="15362" name="Object 7"/>
          <p:cNvGraphicFramePr>
            <a:graphicFrameLocks noChangeAspect="1"/>
          </p:cNvGraphicFramePr>
          <p:nvPr/>
        </p:nvGraphicFramePr>
        <p:xfrm>
          <a:off x="714375" y="1071563"/>
          <a:ext cx="7578725" cy="207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3" imgW="3441700" imgH="939800" progId="Equation.DSMT4">
                  <p:embed/>
                </p:oleObj>
              </mc:Choice>
              <mc:Fallback>
                <p:oleObj name="Equation" r:id="rId3" imgW="3441700" imgH="939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071563"/>
                        <a:ext cx="7578725" cy="207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8"/>
          <p:cNvGraphicFramePr>
            <a:graphicFrameLocks noChangeAspect="1"/>
          </p:cNvGraphicFramePr>
          <p:nvPr/>
        </p:nvGraphicFramePr>
        <p:xfrm>
          <a:off x="1000125" y="3929063"/>
          <a:ext cx="7569200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5" imgW="2514600" imgH="711200" progId="Equation.DSMT4">
                  <p:embed/>
                </p:oleObj>
              </mc:Choice>
              <mc:Fallback>
                <p:oleObj name="Equation" r:id="rId5" imgW="2514600" imgH="71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929063"/>
                        <a:ext cx="7569200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143250" y="4643438"/>
            <a:ext cx="1571625" cy="158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4501356" y="5001419"/>
            <a:ext cx="1857375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072313" y="4286250"/>
            <a:ext cx="785812" cy="7858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Mathematical Methods - Matrices 1</a:t>
            </a:r>
            <a:endParaRPr lang="en-US" altLang="zh-TW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77542-DC77-4AFF-9885-7CEE2783BE38}" type="slidenum">
              <a:rPr lang="en-US" altLang="zh-TW"/>
              <a:pPr>
                <a:defRPr/>
              </a:pPr>
              <a:t>25</a:t>
            </a:fld>
            <a:endParaRPr lang="en-US" altLang="zh-TW"/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642938" y="500063"/>
            <a:ext cx="7772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>
                <a:solidFill>
                  <a:schemeClr val="tx2"/>
                </a:solidFill>
              </a:rPr>
              <a:t>Properties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642938" y="1285875"/>
            <a:ext cx="792480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TW" sz="2800" b="0"/>
              <a:t>Matrices </a:t>
            </a:r>
            <a:r>
              <a:rPr lang="en-GB" altLang="zh-TW" sz="2800" b="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2800" b="0"/>
              <a:t>, </a:t>
            </a:r>
            <a:r>
              <a:rPr lang="en-GB" altLang="zh-TW" sz="2800" b="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2800" b="0"/>
              <a:t> and </a:t>
            </a:r>
            <a:r>
              <a:rPr lang="en-GB" altLang="zh-TW" sz="2800" b="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zh-TW" sz="2800" b="0"/>
              <a:t>are conformable,</a:t>
            </a:r>
            <a:r>
              <a:rPr lang="en-GB" altLang="zh-TW" sz="2800" b="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GB" altLang="zh-TW" sz="2800" b="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altLang="zh-TW" sz="2800" b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altLang="zh-TW" sz="2800" b="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 + C</a:t>
            </a:r>
            <a:r>
              <a:rPr lang="en-GB" altLang="zh-TW" sz="2800" b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altLang="zh-TW" sz="2800" b="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AB + AC</a:t>
            </a:r>
            <a:endParaRPr lang="en-US" altLang="zh-TW" sz="2800" b="0"/>
          </a:p>
          <a:p>
            <a:pPr algn="l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GB" altLang="zh-TW" sz="2800" b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altLang="zh-TW" sz="2800" b="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 + B</a:t>
            </a:r>
            <a:r>
              <a:rPr lang="en-GB" altLang="zh-TW" sz="2800" b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altLang="zh-TW" sz="2800" b="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 = AC</a:t>
            </a:r>
            <a:r>
              <a:rPr lang="en-GB" altLang="zh-TW" sz="2800" b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GB" altLang="zh-TW" sz="2800" b="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BC</a:t>
            </a:r>
            <a:endParaRPr lang="en-US" altLang="zh-TW" sz="2800" b="0"/>
          </a:p>
          <a:p>
            <a:pPr algn="l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GB" altLang="zh-TW" sz="2800" b="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altLang="zh-TW" sz="2800" b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altLang="zh-TW" sz="2800" b="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GB" altLang="zh-TW" sz="2800" b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altLang="zh-TW" sz="2800" b="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GB" altLang="zh-TW" sz="2800" b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altLang="zh-TW" sz="2800" b="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GB" altLang="zh-TW" sz="2800" b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altLang="zh-TW" sz="2800" b="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altLang="zh-TW" sz="2800" b="0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642938" y="4572000"/>
            <a:ext cx="79248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GB" altLang="zh-TW" sz="2800" b="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GB" altLang="zh-TW" sz="2800" b="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 </a:t>
            </a:r>
            <a:r>
              <a:rPr lang="en-GB" altLang="zh-TW" sz="2800" b="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 </a:t>
            </a:r>
            <a:r>
              <a:rPr lang="en-US" altLang="zh-TW" sz="2800" b="0"/>
              <a:t>in general </a:t>
            </a:r>
          </a:p>
          <a:p>
            <a:pPr algn="l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GB" altLang="zh-TW" sz="2800" b="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AB = </a:t>
            </a:r>
            <a:r>
              <a:rPr lang="en-GB" altLang="zh-TW" sz="2800" b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altLang="zh-TW" sz="2800" b="0"/>
              <a:t>NOT necessarily imply </a:t>
            </a:r>
            <a:r>
              <a:rPr lang="en-GB" altLang="zh-TW" sz="2800" b="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GB" altLang="zh-TW" sz="2800" b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altLang="zh-TW" sz="2800" b="0"/>
              <a:t>or</a:t>
            </a:r>
            <a:r>
              <a:rPr lang="en-GB" altLang="zh-TW" sz="2800" b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zh-TW" sz="2800" b="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 = </a:t>
            </a:r>
            <a:r>
              <a:rPr lang="en-GB" altLang="zh-TW" sz="2800" b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endParaRPr lang="en-US" altLang="zh-TW" sz="2800" b="0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 rot="-5400000">
            <a:off x="1213644" y="3144044"/>
            <a:ext cx="61118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 b="0"/>
              <a:t>However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Mathematical Methods - Matrices 1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52888"/>
            <a:ext cx="7696200" cy="609600"/>
          </a:xfrm>
          <a:noFill/>
        </p:spPr>
        <p:txBody>
          <a:bodyPr/>
          <a:lstStyle/>
          <a:p>
            <a:pPr algn="l" eaLnBrk="1" hangingPunct="1"/>
            <a:r>
              <a:rPr lang="en-GB" altLang="zh-TW" sz="2800" smtClean="0"/>
              <a:t>How about solving</a:t>
            </a:r>
            <a:r>
              <a:rPr lang="en-GB" altLang="zh-TW" sz="3200" smtClean="0"/>
              <a:t> </a:t>
            </a:r>
            <a:endParaRPr lang="en-US" altLang="zh-TW" smtClean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77A0D-9D16-418F-A0B8-0743AC7D54E7}" type="slidenum">
              <a:rPr lang="en-US" altLang="zh-TW"/>
              <a:pPr>
                <a:defRPr/>
              </a:pPr>
              <a:t>3</a:t>
            </a:fld>
            <a:endParaRPr lang="en-US" altLang="zh-TW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838200" y="2286000"/>
          <a:ext cx="14478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3" imgW="774364" imgH="457002" progId="Equation.DSMT4">
                  <p:embed/>
                </p:oleObj>
              </mc:Choice>
              <mc:Fallback>
                <p:oleObj name="Equation" r:id="rId3" imgW="774364" imgH="45700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6000"/>
                        <a:ext cx="14478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114800" y="3367088"/>
          <a:ext cx="2971800" cy="211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5" imgW="1282700" imgH="914400" progId="Equation.DSMT4">
                  <p:embed/>
                </p:oleObj>
              </mc:Choice>
              <mc:Fallback>
                <p:oleObj name="Equation" r:id="rId5" imgW="128270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67088"/>
                        <a:ext cx="2971800" cy="211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684213" y="981075"/>
            <a:ext cx="79248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GB" altLang="zh-TW" sz="2800" b="0" dirty="0">
                <a:latin typeface="+mj-lt"/>
              </a:rPr>
              <a:t>Consider the following set of equations:</a:t>
            </a:r>
            <a:endParaRPr lang="en-US" altLang="zh-TW" sz="2800" b="0" dirty="0">
              <a:latin typeface="+mj-lt"/>
            </a:endParaRPr>
          </a:p>
        </p:txBody>
      </p:sp>
      <p:sp>
        <p:nvSpPr>
          <p:cNvPr id="202758" name="Text Box 6"/>
          <p:cNvSpPr txBox="1">
            <a:spLocks noChangeArrowheads="1"/>
          </p:cNvSpPr>
          <p:nvPr/>
        </p:nvSpPr>
        <p:spPr bwMode="auto">
          <a:xfrm>
            <a:off x="2627313" y="2330450"/>
            <a:ext cx="612140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TW" sz="2800" b="0" dirty="0">
                <a:latin typeface="+mj-lt"/>
              </a:rPr>
              <a:t>It is easy to show that </a:t>
            </a:r>
            <a:r>
              <a:rPr lang="en-GB" altLang="zh-TW" sz="2800" b="0" i="1" dirty="0">
                <a:solidFill>
                  <a:srgbClr val="0000FF"/>
                </a:solidFill>
                <a:latin typeface="+mj-lt"/>
              </a:rPr>
              <a:t>x </a:t>
            </a:r>
            <a:r>
              <a:rPr lang="en-GB" altLang="zh-TW" sz="2800" b="0" dirty="0">
                <a:solidFill>
                  <a:srgbClr val="0000FF"/>
                </a:solidFill>
                <a:latin typeface="+mj-lt"/>
              </a:rPr>
              <a:t>= 3</a:t>
            </a:r>
            <a:r>
              <a:rPr lang="en-GB" altLang="zh-TW" sz="2800" b="0" dirty="0">
                <a:latin typeface="+mj-lt"/>
              </a:rPr>
              <a:t> and </a:t>
            </a:r>
            <a:r>
              <a:rPr lang="en-GB" altLang="zh-TW" sz="2800" b="0" i="1" dirty="0">
                <a:solidFill>
                  <a:srgbClr val="0000FF"/>
                </a:solidFill>
                <a:latin typeface="+mj-lt"/>
              </a:rPr>
              <a:t>y </a:t>
            </a:r>
            <a:r>
              <a:rPr lang="en-GB" altLang="zh-TW" sz="2800" b="0" dirty="0">
                <a:solidFill>
                  <a:srgbClr val="0000FF"/>
                </a:solidFill>
                <a:latin typeface="+mj-lt"/>
              </a:rPr>
              <a:t>= 4</a:t>
            </a:r>
            <a:r>
              <a:rPr lang="en-GB" altLang="zh-TW" sz="2800" b="0" dirty="0">
                <a:latin typeface="+mj-lt"/>
              </a:rPr>
              <a:t>.</a:t>
            </a:r>
            <a:endParaRPr lang="en-US" altLang="zh-TW" sz="2800" b="0" dirty="0">
              <a:latin typeface="+mj-lt"/>
            </a:endParaRPr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1981200" y="6066631"/>
            <a:ext cx="396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zh-TW" b="0"/>
              <a:t>	</a:t>
            </a:r>
            <a:endParaRPr lang="en-US" altLang="zh-TW" sz="4400" b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02760" name="Text Box 8"/>
          <p:cNvSpPr txBox="1">
            <a:spLocks noChangeArrowheads="1"/>
          </p:cNvSpPr>
          <p:nvPr/>
        </p:nvSpPr>
        <p:spPr bwMode="auto">
          <a:xfrm>
            <a:off x="685800" y="5715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zh-TW" b="0">
                <a:latin typeface="+mj-lt"/>
              </a:rPr>
              <a:t>Matrices can help…</a:t>
            </a:r>
            <a:r>
              <a:rPr lang="en-US" altLang="zh-TW" sz="4400" b="0">
                <a:solidFill>
                  <a:schemeClr val="tx2"/>
                </a:solidFill>
                <a:latin typeface="+mj-lt"/>
              </a:rPr>
              <a:t> </a:t>
            </a:r>
            <a:endParaRPr lang="en-US" altLang="zh-TW" sz="2400" b="0"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Mathematical Methods - Matrices 1</a:t>
            </a:r>
            <a:endParaRPr lang="en-US" altLang="zh-TW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328E9-549E-41DB-9EBB-9D234ED473C7}" type="slidenum">
              <a:rPr lang="en-US" altLang="zh-TW"/>
              <a:pPr>
                <a:defRPr/>
              </a:pPr>
              <a:t>4</a:t>
            </a:fld>
            <a:endParaRPr lang="en-US" altLang="zh-TW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708400" y="620713"/>
          <a:ext cx="3608388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3" imgW="1625600" imgH="939800" progId="Equation.DSMT4">
                  <p:embed/>
                </p:oleObj>
              </mc:Choice>
              <mc:Fallback>
                <p:oleObj name="Equation" r:id="rId3" imgW="1625600" imgH="93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620713"/>
                        <a:ext cx="3608388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611188" y="908050"/>
            <a:ext cx="40386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TW" sz="2800" b="0" dirty="0">
                <a:latin typeface="+mj-lt"/>
              </a:rPr>
              <a:t>In the matrix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762000" y="3352800"/>
            <a:ext cx="754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b="0"/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685800" y="3141663"/>
            <a:ext cx="8229600" cy="28686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2"/>
              </a:buClr>
              <a:defRPr/>
            </a:pPr>
            <a:r>
              <a:rPr lang="en-US" altLang="zh-TW" sz="2800" b="0" dirty="0">
                <a:latin typeface="+mj-lt"/>
              </a:rPr>
              <a:t>Numbers </a:t>
            </a:r>
            <a:r>
              <a:rPr lang="en-US" altLang="zh-TW" sz="2800" b="0" i="1" dirty="0" err="1">
                <a:solidFill>
                  <a:srgbClr val="0000FF"/>
                </a:solidFill>
                <a:latin typeface="+mj-lt"/>
              </a:rPr>
              <a:t>a</a:t>
            </a:r>
            <a:r>
              <a:rPr lang="en-US" altLang="zh-TW" sz="2800" b="0" i="1" baseline="-25000" dirty="0" err="1">
                <a:solidFill>
                  <a:srgbClr val="0000FF"/>
                </a:solidFill>
                <a:latin typeface="+mj-lt"/>
              </a:rPr>
              <a:t>ij</a:t>
            </a:r>
            <a:r>
              <a:rPr lang="en-US" altLang="zh-TW" sz="2800" b="0" i="1" baseline="-250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zh-TW" sz="2800" b="0" dirty="0">
                <a:latin typeface="+mj-lt"/>
              </a:rPr>
              <a:t>are called </a:t>
            </a:r>
            <a:r>
              <a:rPr lang="en-US" altLang="zh-TW" sz="2800" b="0" i="1" dirty="0">
                <a:solidFill>
                  <a:schemeClr val="tx2"/>
                </a:solidFill>
                <a:latin typeface="+mj-lt"/>
              </a:rPr>
              <a:t>elements</a:t>
            </a:r>
            <a:r>
              <a:rPr lang="en-US" altLang="zh-TW" sz="2800" b="0" dirty="0">
                <a:latin typeface="+mj-lt"/>
              </a:rPr>
              <a:t>. First subscript indicates the row; second subscript indicates the column. The matrix consists of </a:t>
            </a:r>
            <a:r>
              <a:rPr lang="en-GB" altLang="zh-TW" sz="2800" b="0" i="1" dirty="0" err="1">
                <a:solidFill>
                  <a:srgbClr val="0000FF"/>
                </a:solidFill>
                <a:latin typeface="+mj-lt"/>
              </a:rPr>
              <a:t>mn</a:t>
            </a:r>
            <a:r>
              <a:rPr lang="en-US" altLang="zh-TW" sz="2800" b="0" dirty="0">
                <a:latin typeface="+mj-lt"/>
              </a:rPr>
              <a:t> elements</a:t>
            </a:r>
          </a:p>
          <a:p>
            <a:pPr algn="l">
              <a:spcBef>
                <a:spcPct val="50000"/>
              </a:spcBef>
              <a:buClr>
                <a:schemeClr val="tx2"/>
              </a:buClr>
              <a:defRPr/>
            </a:pPr>
            <a:r>
              <a:rPr lang="en-US" altLang="zh-TW" sz="2800" b="0" dirty="0">
                <a:latin typeface="+mj-lt"/>
              </a:rPr>
              <a:t>It is called “the </a:t>
            </a:r>
            <a:r>
              <a:rPr lang="en-GB" altLang="zh-TW" sz="2800" b="0" i="1" dirty="0">
                <a:solidFill>
                  <a:srgbClr val="0000FF"/>
                </a:solidFill>
                <a:latin typeface="+mj-lt"/>
              </a:rPr>
              <a:t>m </a:t>
            </a:r>
            <a:r>
              <a:rPr lang="en-GB" altLang="zh-TW" sz="2800" b="0" dirty="0">
                <a:solidFill>
                  <a:srgbClr val="0000FF"/>
                </a:solidFill>
                <a:latin typeface="+mj-lt"/>
                <a:sym typeface="Symbol" pitchFamily="18" charset="2"/>
              </a:rPr>
              <a:t></a:t>
            </a:r>
            <a:r>
              <a:rPr lang="en-GB" altLang="zh-TW" sz="2800" b="0" i="1" dirty="0">
                <a:solidFill>
                  <a:srgbClr val="0000FF"/>
                </a:solidFill>
                <a:latin typeface="+mj-lt"/>
              </a:rPr>
              <a:t> n</a:t>
            </a:r>
            <a:r>
              <a:rPr lang="en-US" altLang="zh-TW" sz="2800" b="0" dirty="0">
                <a:latin typeface="+mj-lt"/>
              </a:rPr>
              <a:t> </a:t>
            </a:r>
            <a:r>
              <a:rPr lang="en-GB" altLang="zh-TW" sz="2800" b="0" dirty="0">
                <a:latin typeface="+mj-lt"/>
              </a:rPr>
              <a:t>matrix </a:t>
            </a:r>
            <a:r>
              <a:rPr lang="en-GB" altLang="zh-TW" sz="2800" b="0" i="1" dirty="0">
                <a:solidFill>
                  <a:srgbClr val="0000FF"/>
                </a:solidFill>
                <a:latin typeface="+mj-lt"/>
              </a:rPr>
              <a:t>A </a:t>
            </a:r>
            <a:r>
              <a:rPr lang="en-GB" altLang="zh-TW" sz="2800" b="0" dirty="0">
                <a:solidFill>
                  <a:srgbClr val="0000FF"/>
                </a:solidFill>
                <a:latin typeface="+mj-lt"/>
              </a:rPr>
              <a:t>= [</a:t>
            </a:r>
            <a:r>
              <a:rPr lang="en-US" altLang="zh-TW" sz="2800" b="0" i="1" dirty="0" err="1">
                <a:solidFill>
                  <a:srgbClr val="0000FF"/>
                </a:solidFill>
                <a:latin typeface="+mj-lt"/>
              </a:rPr>
              <a:t>a</a:t>
            </a:r>
            <a:r>
              <a:rPr lang="en-US" altLang="zh-TW" sz="2800" b="0" i="1" baseline="-25000" dirty="0" err="1">
                <a:solidFill>
                  <a:srgbClr val="0000FF"/>
                </a:solidFill>
                <a:latin typeface="+mj-lt"/>
              </a:rPr>
              <a:t>ij</a:t>
            </a:r>
            <a:r>
              <a:rPr lang="en-GB" altLang="zh-TW" sz="2800" b="0" dirty="0">
                <a:solidFill>
                  <a:srgbClr val="0000FF"/>
                </a:solidFill>
                <a:latin typeface="+mj-lt"/>
              </a:rPr>
              <a:t>]</a:t>
            </a:r>
            <a:r>
              <a:rPr lang="en-US" altLang="zh-TW" sz="2800" b="0" dirty="0">
                <a:latin typeface="+mj-lt"/>
              </a:rPr>
              <a:t>” or simply “the </a:t>
            </a:r>
            <a:r>
              <a:rPr lang="en-GB" altLang="zh-TW" sz="2800" b="0" dirty="0">
                <a:latin typeface="+mj-lt"/>
              </a:rPr>
              <a:t>matrix </a:t>
            </a:r>
            <a:r>
              <a:rPr lang="en-GB" altLang="zh-TW" sz="2800" b="0" i="1" dirty="0">
                <a:solidFill>
                  <a:srgbClr val="0000FF"/>
                </a:solidFill>
                <a:latin typeface="+mj-lt"/>
              </a:rPr>
              <a:t>A </a:t>
            </a:r>
            <a:r>
              <a:rPr lang="en-US" altLang="zh-TW" sz="2800" b="0" dirty="0">
                <a:latin typeface="+mj-lt"/>
              </a:rPr>
              <a:t>” if number of rows and columns are understood.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Mathematical Methods - Matrices 1</a:t>
            </a:r>
            <a:endParaRPr lang="en-US" altLang="zh-TW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IE" altLang="zh-TW" sz="3200" b="1" smtClean="0">
                <a:solidFill>
                  <a:schemeClr val="tx2"/>
                </a:solidFill>
              </a:rPr>
              <a:t>Order of a matrix</a:t>
            </a:r>
            <a:endParaRPr lang="en-US" altLang="zh-TW" sz="3200" b="1" smtClean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054600"/>
          </a:xfrm>
        </p:spPr>
        <p:txBody>
          <a:bodyPr/>
          <a:lstStyle/>
          <a:p>
            <a:pPr eaLnBrk="1" hangingPunct="1">
              <a:defRPr/>
            </a:pPr>
            <a:r>
              <a:rPr lang="en-IE" dirty="0" smtClean="0"/>
              <a:t>The order of A =                       is 2 x 3</a:t>
            </a:r>
            <a:endParaRPr lang="en-US" dirty="0" smtClean="0"/>
          </a:p>
          <a:p>
            <a:pPr eaLnBrk="1" hangingPunct="1">
              <a:defRPr/>
            </a:pPr>
            <a:endParaRPr lang="en-IE" dirty="0" smtClean="0"/>
          </a:p>
          <a:p>
            <a:pPr eaLnBrk="1" hangingPunct="1">
              <a:defRPr/>
            </a:pPr>
            <a:endParaRPr lang="en-IE" dirty="0" smtClean="0"/>
          </a:p>
          <a:p>
            <a:pPr eaLnBrk="1" hangingPunct="1">
              <a:defRPr/>
            </a:pPr>
            <a:r>
              <a:rPr lang="en-IE" dirty="0" smtClean="0"/>
              <a:t>The order of B =                   is 3 x 2</a:t>
            </a:r>
          </a:p>
          <a:p>
            <a:pPr eaLnBrk="1" hangingPunct="1">
              <a:defRPr/>
            </a:pPr>
            <a:endParaRPr lang="en-IE" dirty="0" smtClean="0"/>
          </a:p>
          <a:p>
            <a:pPr eaLnBrk="1" hangingPunct="1">
              <a:defRPr/>
            </a:pPr>
            <a:endParaRPr lang="en-IE" dirty="0" smtClean="0"/>
          </a:p>
          <a:p>
            <a:pPr eaLnBrk="1" hangingPunct="1">
              <a:defRPr/>
            </a:pPr>
            <a:r>
              <a:rPr lang="en-IE" dirty="0" smtClean="0"/>
              <a:t>C =                     has order of 1 x 3</a:t>
            </a: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EC5F3-068A-41F4-9979-1F1C4D679FE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103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1000125"/>
            <a:ext cx="2176462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105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2500313"/>
            <a:ext cx="1643062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107" name="Picture 7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4572000"/>
            <a:ext cx="216693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Mathematical Methods - Matrices 1</a:t>
            </a:r>
            <a:endParaRPr lang="en-US" altLang="zh-T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2B19FF-9F7A-4802-8888-ABC5AE290F07}" type="slidenum">
              <a:rPr lang="en-US" altLang="zh-TW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204802" name="Text Box 2"/>
          <p:cNvSpPr txBox="1">
            <a:spLocks noChangeArrowheads="1"/>
          </p:cNvSpPr>
          <p:nvPr/>
        </p:nvSpPr>
        <p:spPr bwMode="auto">
          <a:xfrm>
            <a:off x="685800" y="620713"/>
            <a:ext cx="77724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b="0" dirty="0">
                <a:solidFill>
                  <a:schemeClr val="tx2"/>
                </a:solidFill>
                <a:latin typeface="+mj-lt"/>
              </a:rPr>
              <a:t>Square matrices</a:t>
            </a:r>
          </a:p>
        </p:txBody>
      </p:sp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685800" y="2025650"/>
            <a:ext cx="31242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2"/>
              </a:buClr>
              <a:defRPr/>
            </a:pPr>
            <a:r>
              <a:rPr lang="en-US" altLang="zh-TW" sz="2800" b="0" dirty="0">
                <a:latin typeface="+mj-lt"/>
              </a:rPr>
              <a:t>When </a:t>
            </a:r>
            <a:r>
              <a:rPr lang="en-GB" altLang="zh-TW" sz="2800" b="0" i="1" dirty="0">
                <a:solidFill>
                  <a:srgbClr val="0000FF"/>
                </a:solidFill>
                <a:latin typeface="+mj-lt"/>
              </a:rPr>
              <a:t>m </a:t>
            </a:r>
            <a:r>
              <a:rPr lang="en-GB" altLang="zh-TW" sz="2800" b="0" dirty="0">
                <a:solidFill>
                  <a:srgbClr val="0000FF"/>
                </a:solidFill>
                <a:latin typeface="+mj-lt"/>
                <a:sym typeface="Symbol" pitchFamily="18" charset="2"/>
              </a:rPr>
              <a:t>=</a:t>
            </a:r>
            <a:r>
              <a:rPr lang="en-GB" altLang="zh-TW" sz="2800" b="0" i="1" dirty="0">
                <a:solidFill>
                  <a:srgbClr val="0000FF"/>
                </a:solidFill>
                <a:latin typeface="+mj-lt"/>
              </a:rPr>
              <a:t> n</a:t>
            </a:r>
            <a:r>
              <a:rPr lang="en-US" altLang="zh-TW" sz="2800" b="0" dirty="0">
                <a:latin typeface="+mj-lt"/>
              </a:rPr>
              <a:t>, i.e., </a:t>
            </a:r>
          </a:p>
        </p:txBody>
      </p:sp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685800" y="3644900"/>
            <a:ext cx="7467600" cy="2678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2"/>
              </a:buClr>
              <a:defRPr/>
            </a:pPr>
            <a:r>
              <a:rPr lang="en-GB" altLang="zh-TW" sz="2800" b="0" i="1" dirty="0">
                <a:solidFill>
                  <a:srgbClr val="0000FF"/>
                </a:solidFill>
                <a:latin typeface="+mj-lt"/>
              </a:rPr>
              <a:t>A </a:t>
            </a:r>
            <a:r>
              <a:rPr lang="en-US" altLang="zh-TW" sz="2800" b="0" dirty="0">
                <a:latin typeface="+mj-lt"/>
              </a:rPr>
              <a:t>is called a “square matrix of order </a:t>
            </a:r>
            <a:r>
              <a:rPr lang="en-GB" altLang="zh-TW" sz="2800" b="0" i="1" dirty="0">
                <a:solidFill>
                  <a:srgbClr val="0000FF"/>
                </a:solidFill>
                <a:latin typeface="+mj-lt"/>
              </a:rPr>
              <a:t>n</a:t>
            </a:r>
            <a:r>
              <a:rPr lang="en-US" altLang="zh-TW" sz="2800" b="0" dirty="0">
                <a:latin typeface="+mj-lt"/>
              </a:rPr>
              <a:t>” or “</a:t>
            </a:r>
            <a:r>
              <a:rPr lang="en-GB" altLang="zh-TW" sz="2800" b="0" i="1" dirty="0">
                <a:solidFill>
                  <a:srgbClr val="0000FF"/>
                </a:solidFill>
                <a:latin typeface="+mj-lt"/>
              </a:rPr>
              <a:t>n-</a:t>
            </a:r>
            <a:r>
              <a:rPr lang="en-US" altLang="zh-TW" sz="2800" b="0" dirty="0">
                <a:latin typeface="+mj-lt"/>
              </a:rPr>
              <a:t>square matrix”</a:t>
            </a:r>
          </a:p>
          <a:p>
            <a:pPr algn="l">
              <a:spcBef>
                <a:spcPct val="50000"/>
              </a:spcBef>
              <a:buClr>
                <a:schemeClr val="tx2"/>
              </a:buClr>
              <a:defRPr/>
            </a:pPr>
            <a:r>
              <a:rPr lang="en-US" altLang="zh-TW" sz="2800" b="0" dirty="0">
                <a:latin typeface="+mj-lt"/>
              </a:rPr>
              <a:t>elements </a:t>
            </a:r>
            <a:r>
              <a:rPr lang="en-US" altLang="zh-TW" sz="2800" b="0" i="1" dirty="0">
                <a:solidFill>
                  <a:srgbClr val="0000FF"/>
                </a:solidFill>
                <a:latin typeface="+mj-lt"/>
              </a:rPr>
              <a:t>a</a:t>
            </a:r>
            <a:r>
              <a:rPr lang="en-US" altLang="zh-TW" sz="2800" b="0" baseline="-25000" dirty="0">
                <a:solidFill>
                  <a:srgbClr val="0000FF"/>
                </a:solidFill>
                <a:latin typeface="+mj-lt"/>
              </a:rPr>
              <a:t>11</a:t>
            </a:r>
            <a:r>
              <a:rPr lang="en-US" altLang="zh-TW" sz="2800" b="0" dirty="0">
                <a:latin typeface="+mj-lt"/>
              </a:rPr>
              <a:t>, </a:t>
            </a:r>
            <a:r>
              <a:rPr lang="en-US" altLang="zh-TW" sz="2800" b="0" i="1" dirty="0">
                <a:solidFill>
                  <a:srgbClr val="0000FF"/>
                </a:solidFill>
                <a:latin typeface="+mj-lt"/>
              </a:rPr>
              <a:t>a</a:t>
            </a:r>
            <a:r>
              <a:rPr lang="en-US" altLang="zh-TW" sz="2800" b="0" baseline="-25000" dirty="0">
                <a:solidFill>
                  <a:srgbClr val="0000FF"/>
                </a:solidFill>
                <a:latin typeface="+mj-lt"/>
              </a:rPr>
              <a:t>22</a:t>
            </a:r>
            <a:r>
              <a:rPr lang="en-US" altLang="zh-TW" sz="2800" b="0" dirty="0">
                <a:latin typeface="+mj-lt"/>
              </a:rPr>
              <a:t>, </a:t>
            </a:r>
            <a:r>
              <a:rPr lang="en-US" altLang="zh-TW" sz="2800" b="0" i="1" dirty="0">
                <a:solidFill>
                  <a:srgbClr val="0000FF"/>
                </a:solidFill>
                <a:latin typeface="+mj-lt"/>
              </a:rPr>
              <a:t>a</a:t>
            </a:r>
            <a:r>
              <a:rPr lang="en-US" altLang="zh-TW" sz="2800" b="0" baseline="-25000" dirty="0">
                <a:solidFill>
                  <a:srgbClr val="0000FF"/>
                </a:solidFill>
                <a:latin typeface="+mj-lt"/>
              </a:rPr>
              <a:t>33</a:t>
            </a:r>
            <a:r>
              <a:rPr lang="en-US" altLang="zh-TW" sz="2800" b="0" dirty="0">
                <a:latin typeface="+mj-lt"/>
              </a:rPr>
              <a:t>,…, </a:t>
            </a:r>
            <a:r>
              <a:rPr lang="en-US" altLang="zh-TW" sz="2800" b="0" i="1" dirty="0" err="1">
                <a:solidFill>
                  <a:srgbClr val="0000FF"/>
                </a:solidFill>
                <a:latin typeface="+mj-lt"/>
              </a:rPr>
              <a:t>a</a:t>
            </a:r>
            <a:r>
              <a:rPr lang="en-US" altLang="zh-TW" sz="2800" b="0" i="1" baseline="-25000" dirty="0" err="1">
                <a:solidFill>
                  <a:srgbClr val="0000FF"/>
                </a:solidFill>
                <a:latin typeface="+mj-lt"/>
              </a:rPr>
              <a:t>nn</a:t>
            </a:r>
            <a:r>
              <a:rPr lang="en-US" altLang="zh-TW" sz="2800" b="0" dirty="0">
                <a:latin typeface="+mj-lt"/>
              </a:rPr>
              <a:t> are called diagonal elements. </a:t>
            </a:r>
          </a:p>
          <a:p>
            <a:pPr algn="l">
              <a:spcBef>
                <a:spcPct val="50000"/>
              </a:spcBef>
              <a:buClr>
                <a:schemeClr val="tx2"/>
              </a:buClr>
              <a:defRPr/>
            </a:pPr>
            <a:r>
              <a:rPr lang="en-US" altLang="zh-TW" sz="2800" b="0" dirty="0">
                <a:latin typeface="+mj-lt"/>
              </a:rPr>
              <a:t>                            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4284663" y="1341438"/>
          <a:ext cx="3495675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3" imgW="1574800" imgH="939800" progId="Equation.DSMT4">
                  <p:embed/>
                </p:oleObj>
              </mc:Choice>
              <mc:Fallback>
                <p:oleObj name="Equation" r:id="rId3" imgW="1574800" imgH="93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341438"/>
                        <a:ext cx="3495675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Mathematical Methods - Matrices 1</a:t>
            </a:r>
            <a:endParaRPr lang="en-US" altLang="zh-TW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9D97F-E7F8-42E9-87B0-61CD68DE2271}" type="slidenum">
              <a:rPr lang="en-US" altLang="zh-TW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685800" y="765175"/>
            <a:ext cx="77724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b="0" dirty="0">
                <a:solidFill>
                  <a:schemeClr val="tx2"/>
                </a:solidFill>
                <a:latin typeface="+mj-lt"/>
              </a:rPr>
              <a:t>Equal matrices</a:t>
            </a:r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685800" y="1557338"/>
            <a:ext cx="7924800" cy="4154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2"/>
              </a:buClr>
              <a:defRPr/>
            </a:pPr>
            <a:r>
              <a:rPr lang="en-US" altLang="zh-TW" b="0" dirty="0">
                <a:latin typeface="+mj-lt"/>
              </a:rPr>
              <a:t>Two matrices </a:t>
            </a:r>
            <a:r>
              <a:rPr lang="en-GB" altLang="zh-TW" b="0" i="1" dirty="0">
                <a:solidFill>
                  <a:srgbClr val="0000FF"/>
                </a:solidFill>
                <a:latin typeface="+mj-lt"/>
              </a:rPr>
              <a:t>A </a:t>
            </a:r>
            <a:r>
              <a:rPr lang="en-US" altLang="zh-TW" b="0" dirty="0">
                <a:latin typeface="+mj-lt"/>
              </a:rPr>
              <a:t>and </a:t>
            </a:r>
            <a:r>
              <a:rPr lang="en-GB" altLang="zh-TW" b="0" i="1" dirty="0">
                <a:solidFill>
                  <a:srgbClr val="0000FF"/>
                </a:solidFill>
                <a:latin typeface="+mj-lt"/>
              </a:rPr>
              <a:t>B </a:t>
            </a:r>
            <a:r>
              <a:rPr lang="en-US" altLang="zh-TW" b="0" dirty="0">
                <a:latin typeface="+mj-lt"/>
              </a:rPr>
              <a:t>are said to be equal (</a:t>
            </a:r>
            <a:r>
              <a:rPr lang="en-GB" altLang="zh-TW" b="0" i="1" dirty="0">
                <a:solidFill>
                  <a:srgbClr val="0000FF"/>
                </a:solidFill>
                <a:latin typeface="+mj-lt"/>
              </a:rPr>
              <a:t>A </a:t>
            </a:r>
            <a:r>
              <a:rPr lang="en-GB" altLang="zh-TW" b="0" dirty="0">
                <a:solidFill>
                  <a:srgbClr val="0000FF"/>
                </a:solidFill>
                <a:latin typeface="+mj-lt"/>
              </a:rPr>
              <a:t>= </a:t>
            </a:r>
            <a:r>
              <a:rPr lang="en-GB" altLang="zh-TW" b="0" i="1" dirty="0">
                <a:solidFill>
                  <a:srgbClr val="0000FF"/>
                </a:solidFill>
                <a:latin typeface="+mj-lt"/>
              </a:rPr>
              <a:t>B</a:t>
            </a:r>
            <a:r>
              <a:rPr lang="en-US" altLang="zh-TW" b="0" dirty="0">
                <a:latin typeface="+mj-lt"/>
              </a:rPr>
              <a:t>) if and only if each element of </a:t>
            </a:r>
            <a:r>
              <a:rPr lang="en-GB" altLang="zh-TW" b="0" i="1" dirty="0">
                <a:solidFill>
                  <a:srgbClr val="0000FF"/>
                </a:solidFill>
                <a:latin typeface="+mj-lt"/>
              </a:rPr>
              <a:t>A </a:t>
            </a:r>
            <a:r>
              <a:rPr lang="en-US" altLang="zh-TW" b="0" dirty="0">
                <a:latin typeface="+mj-lt"/>
              </a:rPr>
              <a:t>is equal to the corresponding element of </a:t>
            </a:r>
            <a:r>
              <a:rPr lang="en-GB" altLang="zh-TW" b="0" i="1" dirty="0">
                <a:solidFill>
                  <a:srgbClr val="0000FF"/>
                </a:solidFill>
                <a:latin typeface="+mj-lt"/>
              </a:rPr>
              <a:t>B</a:t>
            </a:r>
            <a:r>
              <a:rPr lang="en-US" altLang="zh-TW" b="0" i="1" dirty="0">
                <a:solidFill>
                  <a:srgbClr val="0000FF"/>
                </a:solidFill>
                <a:latin typeface="+mj-lt"/>
              </a:rPr>
              <a:t>.</a:t>
            </a:r>
            <a:endParaRPr lang="en-US" altLang="zh-TW" b="0" dirty="0">
              <a:latin typeface="+mj-lt"/>
            </a:endParaRPr>
          </a:p>
          <a:p>
            <a:pPr algn="l">
              <a:spcBef>
                <a:spcPct val="50000"/>
              </a:spcBef>
              <a:buClr>
                <a:schemeClr val="tx2"/>
              </a:buClr>
              <a:defRPr/>
            </a:pPr>
            <a:endParaRPr lang="en-US" altLang="zh-TW" sz="2800" b="0" dirty="0">
              <a:latin typeface="+mj-lt"/>
            </a:endParaRPr>
          </a:p>
          <a:p>
            <a:pPr algn="l">
              <a:spcBef>
                <a:spcPct val="50000"/>
              </a:spcBef>
              <a:buClr>
                <a:schemeClr val="tx2"/>
              </a:buClr>
              <a:defRPr/>
            </a:pPr>
            <a:endParaRPr lang="en-US" altLang="zh-TW" sz="2800" b="0" dirty="0">
              <a:latin typeface="+mj-lt"/>
            </a:endParaRPr>
          </a:p>
          <a:p>
            <a:pPr algn="l">
              <a:spcBef>
                <a:spcPct val="50000"/>
              </a:spcBef>
              <a:buClr>
                <a:schemeClr val="tx2"/>
              </a:buClr>
              <a:defRPr/>
            </a:pPr>
            <a:endParaRPr lang="en-US" altLang="zh-TW" sz="2800" b="0" dirty="0">
              <a:latin typeface="+mj-lt"/>
            </a:endParaRPr>
          </a:p>
          <a:p>
            <a:pPr algn="l">
              <a:spcBef>
                <a:spcPct val="50000"/>
              </a:spcBef>
              <a:buClr>
                <a:schemeClr val="tx2"/>
              </a:buClr>
              <a:defRPr/>
            </a:pPr>
            <a:endParaRPr lang="en-US" altLang="zh-TW" sz="2800" b="0" dirty="0"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Mathematical Methods - Matrices 1</a:t>
            </a:r>
            <a:endParaRPr lang="en-US" altLang="zh-TW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sz="3200" smtClean="0">
                <a:solidFill>
                  <a:schemeClr val="tx2"/>
                </a:solidFill>
              </a:rPr>
              <a:t>Equal matrices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484784"/>
            <a:ext cx="8229600" cy="4641379"/>
          </a:xfrm>
          <a:blipFill rotWithShape="1">
            <a:blip r:embed="rId2"/>
            <a:stretch>
              <a:fillRect l="-1852"/>
            </a:stretch>
          </a:blipFill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IE">
                <a:noFill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A2196E-272D-482D-AD9D-7319D9BC00AF}" type="slidenum">
              <a:rPr lang="en-US" altLang="zh-TW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Mathematical Methods - Matrices 1</a:t>
            </a:r>
            <a:endParaRPr lang="en-US" altLang="zh-TW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3F1876-BE9A-408B-83C5-390C7D745291}" type="slidenum">
              <a:rPr lang="en-US" altLang="zh-TW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685800" y="765175"/>
            <a:ext cx="77724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b="0" dirty="0">
                <a:solidFill>
                  <a:schemeClr val="tx2"/>
                </a:solidFill>
                <a:latin typeface="+mj-lt"/>
              </a:rPr>
              <a:t>Equal matrices</a:t>
            </a:r>
          </a:p>
        </p:txBody>
      </p:sp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685800" y="3290888"/>
            <a:ext cx="792480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TW" sz="2800" b="0" dirty="0">
                <a:latin typeface="+mj-lt"/>
              </a:rPr>
              <a:t>Given that </a:t>
            </a:r>
            <a:r>
              <a:rPr lang="en-GB" altLang="zh-TW" sz="2800" b="0" i="1" dirty="0">
                <a:latin typeface="+mj-lt"/>
              </a:rPr>
              <a:t>A </a:t>
            </a:r>
            <a:r>
              <a:rPr lang="en-GB" altLang="zh-TW" sz="2800" b="0" dirty="0">
                <a:latin typeface="+mj-lt"/>
              </a:rPr>
              <a:t>= </a:t>
            </a:r>
            <a:r>
              <a:rPr lang="en-GB" altLang="zh-TW" sz="2800" b="0" i="1" dirty="0">
                <a:latin typeface="+mj-lt"/>
              </a:rPr>
              <a:t>B</a:t>
            </a:r>
            <a:r>
              <a:rPr lang="en-US" altLang="zh-TW" sz="2800" b="0" dirty="0">
                <a:latin typeface="+mj-lt"/>
              </a:rPr>
              <a:t>, find </a:t>
            </a:r>
            <a:r>
              <a:rPr lang="en-US" altLang="zh-TW" sz="2800" b="0" dirty="0" smtClean="0">
                <a:latin typeface="+mj-lt"/>
              </a:rPr>
              <a:t>elements </a:t>
            </a:r>
            <a:r>
              <a:rPr lang="en-US" altLang="zh-TW" sz="2800" b="0" i="1" dirty="0" smtClean="0">
                <a:latin typeface="+mj-lt"/>
              </a:rPr>
              <a:t>a</a:t>
            </a:r>
            <a:r>
              <a:rPr lang="en-US" altLang="zh-TW" sz="2800" b="0" dirty="0">
                <a:latin typeface="+mj-lt"/>
              </a:rPr>
              <a:t>, </a:t>
            </a:r>
            <a:r>
              <a:rPr lang="en-US" altLang="zh-TW" sz="2800" b="0" i="1" dirty="0">
                <a:latin typeface="+mj-lt"/>
              </a:rPr>
              <a:t>b</a:t>
            </a:r>
            <a:r>
              <a:rPr lang="en-US" altLang="zh-TW" sz="2800" b="0" dirty="0">
                <a:latin typeface="+mj-lt"/>
              </a:rPr>
              <a:t>, </a:t>
            </a:r>
            <a:r>
              <a:rPr lang="en-US" altLang="zh-TW" sz="2800" b="0" i="1" dirty="0">
                <a:latin typeface="+mj-lt"/>
              </a:rPr>
              <a:t>c</a:t>
            </a:r>
            <a:r>
              <a:rPr lang="en-US" altLang="zh-TW" sz="2800" b="0" i="1" baseline="-25000" dirty="0">
                <a:latin typeface="+mj-lt"/>
              </a:rPr>
              <a:t> </a:t>
            </a:r>
            <a:r>
              <a:rPr lang="en-US" altLang="zh-TW" sz="2800" b="0" dirty="0">
                <a:latin typeface="+mj-lt"/>
              </a:rPr>
              <a:t>and </a:t>
            </a:r>
            <a:r>
              <a:rPr lang="en-US" altLang="zh-TW" sz="2800" b="0" i="1" dirty="0">
                <a:latin typeface="+mj-lt"/>
              </a:rPr>
              <a:t>d</a:t>
            </a:r>
            <a:r>
              <a:rPr lang="en-US" altLang="zh-TW" sz="2800" b="0" dirty="0">
                <a:latin typeface="+mj-lt"/>
              </a:rPr>
              <a:t>.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2500313" y="1785938"/>
          <a:ext cx="185737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3" imgW="812447" imgH="457002" progId="Equation.DSMT4">
                  <p:embed/>
                </p:oleObj>
              </mc:Choice>
              <mc:Fallback>
                <p:oleObj name="Equation" r:id="rId3" imgW="812447" imgH="45700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1785938"/>
                        <a:ext cx="185737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5500688" y="1785938"/>
          <a:ext cx="1785937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5" imgW="762000" imgH="457200" progId="Equation.DSMT4">
                  <p:embed/>
                </p:oleObj>
              </mc:Choice>
              <mc:Fallback>
                <p:oleObj name="Equation" r:id="rId5" imgW="7620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1785938"/>
                        <a:ext cx="1785937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857250" y="2000250"/>
            <a:ext cx="792480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TW" sz="2800" b="0" dirty="0">
                <a:latin typeface="+mj-lt"/>
              </a:rPr>
              <a:t>Example:                     and</a:t>
            </a:r>
          </a:p>
        </p:txBody>
      </p:sp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685800" y="4038600"/>
            <a:ext cx="79248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TW" sz="2800" b="0">
                <a:latin typeface="+mj-lt"/>
              </a:rPr>
              <a:t>if </a:t>
            </a:r>
            <a:r>
              <a:rPr lang="en-GB" altLang="zh-TW" sz="2800" b="0" i="1">
                <a:latin typeface="+mj-lt"/>
              </a:rPr>
              <a:t>A </a:t>
            </a:r>
            <a:r>
              <a:rPr lang="en-GB" altLang="zh-TW" sz="2800" b="0">
                <a:latin typeface="+mj-lt"/>
              </a:rPr>
              <a:t>= </a:t>
            </a:r>
            <a:r>
              <a:rPr lang="en-GB" altLang="zh-TW" sz="2800" b="0" i="1">
                <a:latin typeface="+mj-lt"/>
              </a:rPr>
              <a:t>B</a:t>
            </a:r>
            <a:r>
              <a:rPr lang="en-US" altLang="zh-TW" sz="2800" b="0">
                <a:latin typeface="+mj-lt"/>
              </a:rPr>
              <a:t>, then </a:t>
            </a:r>
            <a:r>
              <a:rPr lang="en-US" altLang="zh-TW" sz="2800" b="0" i="1">
                <a:latin typeface="+mj-lt"/>
              </a:rPr>
              <a:t>a</a:t>
            </a:r>
            <a:r>
              <a:rPr lang="en-US" altLang="zh-TW" sz="2800" b="0" i="1" baseline="-25000">
                <a:latin typeface="+mj-lt"/>
              </a:rPr>
              <a:t> </a:t>
            </a:r>
            <a:r>
              <a:rPr lang="en-GB" altLang="zh-TW" sz="2800" b="0">
                <a:latin typeface="+mj-lt"/>
              </a:rPr>
              <a:t>= 1</a:t>
            </a:r>
            <a:r>
              <a:rPr lang="en-US" altLang="zh-TW" sz="2800" b="0">
                <a:latin typeface="+mj-lt"/>
              </a:rPr>
              <a:t>, </a:t>
            </a:r>
            <a:r>
              <a:rPr lang="en-US" altLang="zh-TW" sz="2800" b="0" i="1">
                <a:latin typeface="+mj-lt"/>
              </a:rPr>
              <a:t>b</a:t>
            </a:r>
            <a:r>
              <a:rPr lang="en-US" altLang="zh-TW" sz="2800" b="0" i="1" baseline="-25000">
                <a:latin typeface="+mj-lt"/>
              </a:rPr>
              <a:t> </a:t>
            </a:r>
            <a:r>
              <a:rPr lang="en-GB" altLang="zh-TW" sz="2800" b="0">
                <a:latin typeface="+mj-lt"/>
              </a:rPr>
              <a:t>= 0</a:t>
            </a:r>
            <a:r>
              <a:rPr lang="en-US" altLang="zh-TW" sz="2800" b="0">
                <a:latin typeface="+mj-lt"/>
              </a:rPr>
              <a:t>, </a:t>
            </a:r>
            <a:r>
              <a:rPr lang="en-US" altLang="zh-TW" sz="2800" b="0" i="1">
                <a:latin typeface="+mj-lt"/>
              </a:rPr>
              <a:t>c</a:t>
            </a:r>
            <a:r>
              <a:rPr lang="en-US" altLang="zh-TW" sz="2800" b="0" i="1" baseline="-25000">
                <a:latin typeface="+mj-lt"/>
              </a:rPr>
              <a:t> </a:t>
            </a:r>
            <a:r>
              <a:rPr lang="en-GB" altLang="zh-TW" sz="2800" b="0">
                <a:latin typeface="+mj-lt"/>
              </a:rPr>
              <a:t>= -4</a:t>
            </a:r>
            <a:r>
              <a:rPr lang="en-US" altLang="zh-TW" sz="2800" b="0">
                <a:latin typeface="+mj-lt"/>
              </a:rPr>
              <a:t> and </a:t>
            </a:r>
            <a:r>
              <a:rPr lang="en-US" altLang="zh-TW" sz="2800" b="0" i="1">
                <a:latin typeface="+mj-lt"/>
              </a:rPr>
              <a:t>d</a:t>
            </a:r>
            <a:r>
              <a:rPr lang="en-US" altLang="zh-TW" sz="2800" b="0" i="1" baseline="-25000">
                <a:latin typeface="+mj-lt"/>
              </a:rPr>
              <a:t> </a:t>
            </a:r>
            <a:r>
              <a:rPr lang="en-GB" altLang="zh-TW" sz="2800" b="0">
                <a:latin typeface="+mj-lt"/>
              </a:rPr>
              <a:t>= 2</a:t>
            </a:r>
            <a:r>
              <a:rPr lang="en-US" altLang="zh-TW" sz="2800" b="0">
                <a:latin typeface="+mj-lt"/>
              </a:rPr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Mathematical Methods - Matrices 1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6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3660</TotalTime>
  <Words>822</Words>
  <Application>Microsoft Office PowerPoint</Application>
  <PresentationFormat>On-screen Show (4:3)</PresentationFormat>
  <Paragraphs>147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Microsoft JhengHei</vt:lpstr>
      <vt:lpstr>Arial</vt:lpstr>
      <vt:lpstr>Calibri</vt:lpstr>
      <vt:lpstr>Cambria Math</vt:lpstr>
      <vt:lpstr>Comic Sans MS</vt:lpstr>
      <vt:lpstr>新細明體</vt:lpstr>
      <vt:lpstr>Symbol</vt:lpstr>
      <vt:lpstr>Tahoma</vt:lpstr>
      <vt:lpstr>Times New Roman</vt:lpstr>
      <vt:lpstr>Wingdings</vt:lpstr>
      <vt:lpstr>Office Theme</vt:lpstr>
      <vt:lpstr>Equation</vt:lpstr>
      <vt:lpstr>Matrices</vt:lpstr>
      <vt:lpstr>PowerPoint Presentation</vt:lpstr>
      <vt:lpstr>How about solving </vt:lpstr>
      <vt:lpstr>PowerPoint Presentation</vt:lpstr>
      <vt:lpstr>Order of a matrix</vt:lpstr>
      <vt:lpstr>PowerPoint Presentation</vt:lpstr>
      <vt:lpstr>PowerPoint Presentation</vt:lpstr>
      <vt:lpstr>Equal matrices</vt:lpstr>
      <vt:lpstr>PowerPoint Presentation</vt:lpstr>
      <vt:lpstr>PowerPoint Presentation</vt:lpstr>
      <vt:lpstr> Operations of matrices   Addition and Subtraction of Matrices</vt:lpstr>
      <vt:lpstr>PowerPoint Presentation</vt:lpstr>
      <vt:lpstr>PowerPoint Presentation</vt:lpstr>
      <vt:lpstr>PowerPoint Presentation</vt:lpstr>
      <vt:lpstr>PowerPoint Presentation</vt:lpstr>
      <vt:lpstr>Matrix Multiplication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Matrices and Determinants</dc:title>
  <dc:creator>kmpang</dc:creator>
  <cp:lastModifiedBy>Mike.OConnell</cp:lastModifiedBy>
  <cp:revision>175</cp:revision>
  <cp:lastPrinted>2012-02-27T08:53:59Z</cp:lastPrinted>
  <dcterms:created xsi:type="dcterms:W3CDTF">2003-12-22T02:05:08Z</dcterms:created>
  <dcterms:modified xsi:type="dcterms:W3CDTF">2018-01-09T09:53:17Z</dcterms:modified>
</cp:coreProperties>
</file>