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3AD03-E744-4A03-8EA1-F135435D626C}" type="datetimeFigureOut">
              <a:rPr lang="en-IE" smtClean="0"/>
              <a:t>22/02/2021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072-14E8-4788-98A1-14A946C714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37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C95-33BB-4D2B-BA9B-02D6BA25AA85}" type="datetime1">
              <a:rPr lang="en-IE" smtClean="0"/>
              <a:t>22/02/2021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611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1AEF-228F-45E2-8986-EC2A89875102}" type="datetime1">
              <a:rPr lang="en-IE" smtClean="0"/>
              <a:t>22/02/2021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54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BE2A-DFAE-45F2-A7BC-9D675C7D2F82}" type="datetime1">
              <a:rPr lang="en-IE" smtClean="0"/>
              <a:t>22/02/2021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418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736-1BFD-402A-836D-30A89C84A27F}" type="datetime1">
              <a:rPr lang="en-IE" smtClean="0"/>
              <a:t>22/02/2021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82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20C6-6EB7-4659-917C-2DC1F4326F01}" type="datetime1">
              <a:rPr lang="en-IE" smtClean="0"/>
              <a:t>22/02/2021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27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9EED-4E05-48EF-B752-39251ABC0BC7}" type="datetime1">
              <a:rPr lang="en-IE" smtClean="0"/>
              <a:t>22/02/2021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0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E5F-4598-45FC-AAB4-822F79E31D4C}" type="datetime1">
              <a:rPr lang="en-IE" smtClean="0"/>
              <a:t>22/02/2021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8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8BE0-0E29-4AF4-8ADB-394A251BFF53}" type="datetime1">
              <a:rPr lang="en-IE" smtClean="0"/>
              <a:t>22/02/2021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42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A645-B873-46AD-AD31-5EF0E53DF585}" type="datetime1">
              <a:rPr lang="en-IE" smtClean="0"/>
              <a:t>22/02/2021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997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CEF-BBDB-4BC4-87F5-3E921BF3B31E}" type="datetime1">
              <a:rPr lang="en-IE" smtClean="0"/>
              <a:t>22/02/2021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304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4465-2B63-4A55-9D60-FD63D53EDEE2}" type="datetime1">
              <a:rPr lang="en-IE" smtClean="0"/>
              <a:t>22/02/2021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587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02B7-87AA-4DC3-A92C-AEA0BD3B9FAC}" type="datetime1">
              <a:rPr lang="en-IE" smtClean="0"/>
              <a:t>22/02/2021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BDEB-F58A-4719-8657-D10BF6A710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15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Matrices 4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273" y="3573016"/>
            <a:ext cx="8064896" cy="1752600"/>
          </a:xfrm>
        </p:spPr>
        <p:txBody>
          <a:bodyPr>
            <a:normAutofit/>
          </a:bodyPr>
          <a:lstStyle/>
          <a:p>
            <a:pPr algn="l"/>
            <a:r>
              <a:rPr lang="en-IE" sz="2800" dirty="0" smtClean="0">
                <a:solidFill>
                  <a:schemeClr val="tx1"/>
                </a:solidFill>
              </a:rPr>
              <a:t>		Cramer’s </a:t>
            </a:r>
            <a:r>
              <a:rPr lang="en-IE" sz="2800" dirty="0" smtClean="0">
                <a:solidFill>
                  <a:schemeClr val="tx1"/>
                </a:solidFill>
              </a:rPr>
              <a:t>rule on a 3 x </a:t>
            </a:r>
            <a:r>
              <a:rPr lang="en-IE" sz="2800" dirty="0" smtClean="0">
                <a:solidFill>
                  <a:schemeClr val="tx1"/>
                </a:solidFill>
              </a:rPr>
              <a:t>3</a:t>
            </a:r>
            <a:endParaRPr lang="en-IE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E" sz="3600" b="1" dirty="0" smtClean="0"/>
              <a:t>Example from Matrices 3</a:t>
            </a:r>
            <a:endParaRPr lang="en-I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Example 3: Solve the following Cramer’s Rule:</a:t>
            </a:r>
          </a:p>
          <a:p>
            <a:pPr marL="400050" lvl="1" indent="0">
              <a:buNone/>
            </a:pPr>
            <a:r>
              <a:rPr lang="en-IE" sz="3200" dirty="0"/>
              <a:t>3x + 4y + z = 10</a:t>
            </a:r>
          </a:p>
          <a:p>
            <a:pPr marL="400050" lvl="1" indent="0">
              <a:buNone/>
            </a:pPr>
            <a:r>
              <a:rPr lang="en-IE" sz="3200" dirty="0"/>
              <a:t>2x – 3y + 5z = -9</a:t>
            </a:r>
          </a:p>
          <a:p>
            <a:pPr marL="400050" lvl="1" indent="0">
              <a:buNone/>
            </a:pPr>
            <a:r>
              <a:rPr lang="en-IE" sz="3200" dirty="0"/>
              <a:t>x + 2y – z = 6</a:t>
            </a:r>
          </a:p>
          <a:p>
            <a:pPr marL="0" indent="0">
              <a:buNone/>
            </a:pPr>
            <a:r>
              <a:rPr lang="en-IE" dirty="0"/>
              <a:t>[</a:t>
            </a:r>
            <a:r>
              <a:rPr lang="en-IE" dirty="0" err="1"/>
              <a:t>ans</a:t>
            </a:r>
            <a:r>
              <a:rPr lang="en-IE" dirty="0"/>
              <a:t>: x = 1; y = 2; z = -1]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9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/>
                  <a:t>Put into matrix form</a:t>
                </a:r>
              </a:p>
              <a:p>
                <a:pPr marL="0" indent="0">
                  <a:buNone/>
                </a:pPr>
                <a:r>
                  <a:rPr lang="en-IE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.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E" b="0" i="0" dirty="0" smtClean="0">
                                  <a:latin typeface="Cambria Math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E" b="0" i="0" dirty="0" smtClean="0">
                                  <a:latin typeface="Cambria Math"/>
                                </a:rPr>
                                <m:t>y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E" b="0" i="0" dirty="0" smtClean="0">
                                  <a:latin typeface="Cambria Math"/>
                                </a:rPr>
                                <m:t>z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IE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−9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 </a:t>
                </a:r>
                <a:r>
                  <a:rPr lang="en-IE" dirty="0">
                    <a:solidFill>
                      <a:srgbClr val="0070C0"/>
                    </a:solidFill>
                  </a:rPr>
                  <a:t>Let</a:t>
                </a:r>
                <a:r>
                  <a:rPr lang="en-IE" dirty="0" smtClean="0"/>
                  <a:t>  </a:t>
                </a:r>
                <a:r>
                  <a:rPr lang="en-IE" dirty="0" smtClean="0">
                    <a:solidFill>
                      <a:srgbClr val="0070C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IE" dirty="0">
                    <a:solidFill>
                      <a:srgbClr val="0070C0"/>
                    </a:solidFill>
                  </a:rPr>
                  <a:t> </a:t>
                </a:r>
                <a:r>
                  <a:rPr lang="en-IE" dirty="0" smtClean="0">
                    <a:solidFill>
                      <a:srgbClr val="0070C0"/>
                    </a:solidFill>
                  </a:rPr>
                  <a:t>|A| = 3[(-3)(-1)-(5)(2)] - 4[((2)(-1)-(5)(1)] 						+1[(2)(2)-(-3)(1)]</a:t>
                </a:r>
              </a:p>
              <a:p>
                <a:pPr marL="0" indent="0">
                  <a:buNone/>
                </a:pPr>
                <a:r>
                  <a:rPr lang="en-IE" dirty="0">
                    <a:solidFill>
                      <a:srgbClr val="0070C0"/>
                    </a:solidFill>
                  </a:rPr>
                  <a:t> </a:t>
                </a:r>
                <a:r>
                  <a:rPr lang="en-IE" dirty="0" smtClean="0">
                    <a:solidFill>
                      <a:srgbClr val="0070C0"/>
                    </a:solidFill>
                  </a:rPr>
                  <a:t> |A| = 14</a:t>
                </a:r>
                <a:endParaRPr lang="en-I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1852" t="-14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55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>
                    <a:solidFill>
                      <a:srgbClr val="0070C0"/>
                    </a:solidFill>
                  </a:rPr>
                  <a:t>Let </a:t>
                </a:r>
                <a:r>
                  <a:rPr lang="en-IE" dirty="0" err="1" smtClean="0">
                    <a:solidFill>
                      <a:srgbClr val="0070C0"/>
                    </a:solidFill>
                  </a:rPr>
                  <a:t>A</a:t>
                </a:r>
                <a:r>
                  <a:rPr lang="en-IE" baseline="-250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IE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E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IE" dirty="0">
                    <a:solidFill>
                      <a:srgbClr val="0070C0"/>
                    </a:solidFill>
                  </a:rPr>
                  <a:t> </a:t>
                </a:r>
                <a:r>
                  <a:rPr lang="en-IE" dirty="0" smtClean="0">
                    <a:solidFill>
                      <a:srgbClr val="0070C0"/>
                    </a:solidFill>
                  </a:rPr>
                  <a:t>|</a:t>
                </a:r>
                <a:r>
                  <a:rPr lang="en-IE" dirty="0" err="1" smtClean="0">
                    <a:solidFill>
                      <a:srgbClr val="0070C0"/>
                    </a:solidFill>
                  </a:rPr>
                  <a:t>A</a:t>
                </a:r>
                <a:r>
                  <a:rPr lang="en-IE" baseline="-250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IE" dirty="0" smtClean="0">
                    <a:solidFill>
                      <a:srgbClr val="0070C0"/>
                    </a:solidFill>
                  </a:rPr>
                  <a:t>| = 10[(-3)(-1)-(5)(2)] - 4[((-9)(-1)-(5)(6)] 						+1[(-9)(2)-(-3)(6)]</a:t>
                </a:r>
              </a:p>
              <a:p>
                <a:pPr marL="0" indent="0">
                  <a:buNone/>
                </a:pPr>
                <a:endParaRPr lang="en-IE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IE" dirty="0">
                    <a:solidFill>
                      <a:srgbClr val="0070C0"/>
                    </a:solidFill>
                  </a:rPr>
                  <a:t> </a:t>
                </a:r>
                <a:r>
                  <a:rPr lang="en-IE" dirty="0" smtClean="0">
                    <a:solidFill>
                      <a:srgbClr val="0070C0"/>
                    </a:solidFill>
                  </a:rPr>
                  <a:t> |</a:t>
                </a:r>
                <a:r>
                  <a:rPr lang="en-IE" dirty="0" err="1" smtClean="0">
                    <a:solidFill>
                      <a:srgbClr val="0070C0"/>
                    </a:solidFill>
                  </a:rPr>
                  <a:t>A</a:t>
                </a:r>
                <a:r>
                  <a:rPr lang="en-IE" baseline="-250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IE" dirty="0" smtClean="0">
                    <a:solidFill>
                      <a:srgbClr val="0070C0"/>
                    </a:solidFill>
                  </a:rPr>
                  <a:t>| = 14</a:t>
                </a:r>
                <a:endParaRPr lang="en-IE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250"/>
                <a:ext cx="8229600" cy="56499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>
                    <a:solidFill>
                      <a:srgbClr val="FF0000"/>
                    </a:solidFill>
                  </a:rPr>
                  <a:t>Let A</a:t>
                </a:r>
                <a:r>
                  <a:rPr lang="en-IE" baseline="-25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E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E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E" dirty="0">
                    <a:solidFill>
                      <a:srgbClr val="FF0000"/>
                    </a:solidFill>
                  </a:rPr>
                  <a:t> </a:t>
                </a:r>
                <a:r>
                  <a:rPr lang="en-IE" dirty="0" smtClean="0">
                    <a:solidFill>
                      <a:srgbClr val="FF0000"/>
                    </a:solidFill>
                  </a:rPr>
                  <a:t>|A</a:t>
                </a:r>
                <a:r>
                  <a:rPr lang="en-IE" baseline="-25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E" dirty="0" smtClean="0">
                    <a:solidFill>
                      <a:srgbClr val="FF0000"/>
                    </a:solidFill>
                  </a:rPr>
                  <a:t>| = 3[(-9)(-1)-(5)(6)] - 10[((2)(-1)-(5)(1)] 						+1[(2)(6)-(-9)(1)]</a:t>
                </a:r>
              </a:p>
              <a:p>
                <a:pPr marL="0" indent="0">
                  <a:buNone/>
                </a:pPr>
                <a:endParaRPr lang="en-IE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E" dirty="0">
                    <a:solidFill>
                      <a:srgbClr val="FF0000"/>
                    </a:solidFill>
                  </a:rPr>
                  <a:t> </a:t>
                </a:r>
                <a:r>
                  <a:rPr lang="en-IE" dirty="0" smtClean="0">
                    <a:solidFill>
                      <a:srgbClr val="FF0000"/>
                    </a:solidFill>
                  </a:rPr>
                  <a:t> |A</a:t>
                </a:r>
                <a:r>
                  <a:rPr lang="en-IE" baseline="-25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E" dirty="0" smtClean="0">
                    <a:solidFill>
                      <a:srgbClr val="FF0000"/>
                    </a:solidFill>
                  </a:rPr>
                  <a:t>| = 28</a:t>
                </a:r>
                <a:endParaRPr lang="en-IE" dirty="0">
                  <a:solidFill>
                    <a:srgbClr val="FF0000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250"/>
                <a:ext cx="8229600" cy="5649913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53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 smtClean="0">
                    <a:solidFill>
                      <a:srgbClr val="00B050"/>
                    </a:solidFill>
                  </a:rPr>
                  <a:t>Let </a:t>
                </a:r>
                <a:r>
                  <a:rPr lang="en-IE" dirty="0" err="1" smtClean="0">
                    <a:solidFill>
                      <a:srgbClr val="00B050"/>
                    </a:solidFill>
                  </a:rPr>
                  <a:t>A</a:t>
                </a:r>
                <a:r>
                  <a:rPr lang="en-IE" baseline="-25000" dirty="0" err="1" smtClean="0">
                    <a:solidFill>
                      <a:srgbClr val="00B050"/>
                    </a:solidFill>
                  </a:rPr>
                  <a:t>z</a:t>
                </a:r>
                <a:r>
                  <a:rPr lang="en-IE" dirty="0" smtClean="0">
                    <a:solidFill>
                      <a:srgbClr val="00B05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E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−9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E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IE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IE" dirty="0">
                    <a:solidFill>
                      <a:srgbClr val="00B050"/>
                    </a:solidFill>
                  </a:rPr>
                  <a:t> </a:t>
                </a:r>
                <a:r>
                  <a:rPr lang="en-IE" dirty="0" smtClean="0">
                    <a:solidFill>
                      <a:srgbClr val="00B050"/>
                    </a:solidFill>
                  </a:rPr>
                  <a:t>|</a:t>
                </a:r>
                <a:r>
                  <a:rPr lang="en-IE" dirty="0" err="1" smtClean="0">
                    <a:solidFill>
                      <a:srgbClr val="00B050"/>
                    </a:solidFill>
                  </a:rPr>
                  <a:t>A</a:t>
                </a:r>
                <a:r>
                  <a:rPr lang="en-IE" baseline="-25000" dirty="0" err="1" smtClean="0">
                    <a:solidFill>
                      <a:srgbClr val="00B050"/>
                    </a:solidFill>
                  </a:rPr>
                  <a:t>z</a:t>
                </a:r>
                <a:r>
                  <a:rPr lang="en-IE" dirty="0" smtClean="0">
                    <a:solidFill>
                      <a:srgbClr val="00B050"/>
                    </a:solidFill>
                  </a:rPr>
                  <a:t>| = 3[(-3)(6)-(-9)(2)] - 4[((2)(6)-(-9)(1)] 						+10[(2)(2)-(-3)(1)]</a:t>
                </a:r>
              </a:p>
              <a:p>
                <a:pPr marL="0" indent="0">
                  <a:buNone/>
                </a:pPr>
                <a:endParaRPr lang="en-IE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IE" dirty="0">
                    <a:solidFill>
                      <a:srgbClr val="00B050"/>
                    </a:solidFill>
                  </a:rPr>
                  <a:t> </a:t>
                </a:r>
                <a:r>
                  <a:rPr lang="en-IE" dirty="0" smtClean="0">
                    <a:solidFill>
                      <a:srgbClr val="00B050"/>
                    </a:solidFill>
                  </a:rPr>
                  <a:t> |</a:t>
                </a:r>
                <a:r>
                  <a:rPr lang="en-IE" dirty="0" err="1" smtClean="0">
                    <a:solidFill>
                      <a:srgbClr val="00B050"/>
                    </a:solidFill>
                  </a:rPr>
                  <a:t>A</a:t>
                </a:r>
                <a:r>
                  <a:rPr lang="en-IE" baseline="-25000" dirty="0" err="1" smtClean="0">
                    <a:solidFill>
                      <a:srgbClr val="00B050"/>
                    </a:solidFill>
                  </a:rPr>
                  <a:t>z</a:t>
                </a:r>
                <a:r>
                  <a:rPr lang="en-IE" dirty="0" smtClean="0">
                    <a:solidFill>
                      <a:srgbClr val="00B050"/>
                    </a:solidFill>
                  </a:rPr>
                  <a:t>| = -14</a:t>
                </a:r>
                <a:endParaRPr lang="en-IE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7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</p:spPr>
            <p:txBody>
              <a:bodyPr/>
              <a:lstStyle/>
              <a:p>
                <a:r>
                  <a:rPr lang="en-IE" dirty="0" smtClean="0"/>
                  <a:t>x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IE" dirty="0" smtClean="0"/>
                  <a:t>    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14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14</m:t>
                        </m:r>
                      </m:den>
                    </m:f>
                  </m:oMath>
                </a14:m>
                <a:r>
                  <a:rPr lang="en-IE" dirty="0" smtClean="0"/>
                  <a:t>     =  1</a:t>
                </a:r>
              </a:p>
              <a:p>
                <a:endParaRPr lang="en-IE" dirty="0"/>
              </a:p>
              <a:p>
                <a:r>
                  <a:rPr lang="en-IE" dirty="0" smtClean="0"/>
                  <a:t>y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IE" dirty="0" smtClean="0"/>
                  <a:t>    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28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14</m:t>
                        </m:r>
                      </m:den>
                    </m:f>
                  </m:oMath>
                </a14:m>
                <a:r>
                  <a:rPr lang="en-IE" dirty="0" smtClean="0"/>
                  <a:t>  =  2</a:t>
                </a:r>
              </a:p>
              <a:p>
                <a:endParaRPr lang="en-IE" dirty="0"/>
              </a:p>
              <a:p>
                <a:r>
                  <a:rPr lang="en-IE" dirty="0" smtClean="0"/>
                  <a:t>z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IE" dirty="0" smtClean="0"/>
                  <a:t>    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−14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14</m:t>
                        </m:r>
                      </m:den>
                    </m:f>
                  </m:oMath>
                </a14:m>
                <a:r>
                  <a:rPr lang="en-IE" dirty="0" smtClean="0"/>
                  <a:t>     =  -1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matrices4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BDEB-F58A-4719-8657-D10BF6A710FF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9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527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Matrices 4</vt:lpstr>
      <vt:lpstr>Example from Matrices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4</dc:title>
  <dc:creator>Mike.OConnell</dc:creator>
  <cp:lastModifiedBy>Mike.OConnell</cp:lastModifiedBy>
  <cp:revision>22</cp:revision>
  <cp:lastPrinted>2013-01-24T10:01:42Z</cp:lastPrinted>
  <dcterms:created xsi:type="dcterms:W3CDTF">2012-03-06T16:21:23Z</dcterms:created>
  <dcterms:modified xsi:type="dcterms:W3CDTF">2021-02-22T12:57:24Z</dcterms:modified>
</cp:coreProperties>
</file>