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64" r:id="rId2"/>
    <p:sldId id="276" r:id="rId3"/>
    <p:sldId id="258" r:id="rId4"/>
    <p:sldId id="259" r:id="rId5"/>
    <p:sldId id="261" r:id="rId6"/>
    <p:sldId id="262" r:id="rId7"/>
    <p:sldId id="263" r:id="rId8"/>
    <p:sldId id="293" r:id="rId9"/>
    <p:sldId id="265" r:id="rId10"/>
    <p:sldId id="292" r:id="rId11"/>
    <p:sldId id="266" r:id="rId12"/>
    <p:sldId id="277" r:id="rId13"/>
    <p:sldId id="278" r:id="rId14"/>
    <p:sldId id="279" r:id="rId15"/>
    <p:sldId id="280" r:id="rId16"/>
    <p:sldId id="281" r:id="rId17"/>
    <p:sldId id="282" r:id="rId18"/>
    <p:sldId id="283" r:id="rId19"/>
    <p:sldId id="296" r:id="rId20"/>
    <p:sldId id="298" r:id="rId21"/>
    <p:sldId id="271" r:id="rId22"/>
    <p:sldId id="272" r:id="rId23"/>
    <p:sldId id="273" r:id="rId24"/>
    <p:sldId id="274" r:id="rId25"/>
    <p:sldId id="275" r:id="rId26"/>
    <p:sldId id="284" r:id="rId27"/>
    <p:sldId id="286" r:id="rId28"/>
    <p:sldId id="287" r:id="rId29"/>
    <p:sldId id="288" r:id="rId30"/>
    <p:sldId id="289" r:id="rId31"/>
    <p:sldId id="294" r:id="rId32"/>
    <p:sldId id="295"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sorterViewPr>
    <p:cViewPr>
      <p:scale>
        <a:sx n="100" d="100"/>
        <a:sy n="100" d="100"/>
      </p:scale>
      <p:origin x="0" y="-66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86AE33A-6A11-4602-A634-2F768D42DD7F}" type="datetimeFigureOut">
              <a:rPr lang="en-IE" smtClean="0"/>
              <a:t>08/03/2023</a:t>
            </a:fld>
            <a:endParaRPr lang="en-IE"/>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ECE46131-E100-490B-B740-F464A15B0242}" type="slidenum">
              <a:rPr lang="en-IE" smtClean="0"/>
              <a:t>‹#›</a:t>
            </a:fld>
            <a:endParaRPr lang="en-IE"/>
          </a:p>
        </p:txBody>
      </p:sp>
    </p:spTree>
    <p:extLst>
      <p:ext uri="{BB962C8B-B14F-4D97-AF65-F5344CB8AC3E}">
        <p14:creationId xmlns:p14="http://schemas.microsoft.com/office/powerpoint/2010/main" val="3681672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F37485A-0B96-4539-9080-B7B40ED3DD1E}" type="datetimeFigureOut">
              <a:rPr lang="en-IE" smtClean="0"/>
              <a:t>08/03/2023</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99B5708-59AB-4AA9-9EE9-56BD0905FE6E}" type="slidenum">
              <a:rPr lang="en-IE" smtClean="0"/>
              <a:t>‹#›</a:t>
            </a:fld>
            <a:endParaRPr lang="en-IE"/>
          </a:p>
        </p:txBody>
      </p:sp>
    </p:spTree>
    <p:extLst>
      <p:ext uri="{BB962C8B-B14F-4D97-AF65-F5344CB8AC3E}">
        <p14:creationId xmlns:p14="http://schemas.microsoft.com/office/powerpoint/2010/main" val="5399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146669A7-2E42-477D-90F0-DAA96C453444}" type="datetime1">
              <a:rPr lang="en-IE" smtClean="0"/>
              <a:t>08/03/2023</a:t>
            </a:fld>
            <a:endParaRPr lang="en-IE"/>
          </a:p>
        </p:txBody>
      </p:sp>
      <p:sp>
        <p:nvSpPr>
          <p:cNvPr id="5" name="Footer Placeholder 4"/>
          <p:cNvSpPr>
            <a:spLocks noGrp="1"/>
          </p:cNvSpPr>
          <p:nvPr>
            <p:ph type="ftr" sz="quarter" idx="11"/>
          </p:nvPr>
        </p:nvSpPr>
        <p:spPr/>
        <p:txBody>
          <a:bodyPr/>
          <a:lstStyle/>
          <a:p>
            <a:r>
              <a:rPr lang="en-IE"/>
              <a:t>Mathematical Methods - Set Theory 2</a:t>
            </a:r>
          </a:p>
        </p:txBody>
      </p:sp>
      <p:sp>
        <p:nvSpPr>
          <p:cNvPr id="6" name="Slide Number Placeholder 5"/>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287246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2D4CA325-C8DE-41C9-8D32-4FBCA7627989}" type="datetime1">
              <a:rPr lang="en-IE" smtClean="0"/>
              <a:t>08/03/2023</a:t>
            </a:fld>
            <a:endParaRPr lang="en-IE"/>
          </a:p>
        </p:txBody>
      </p:sp>
      <p:sp>
        <p:nvSpPr>
          <p:cNvPr id="5" name="Footer Placeholder 4"/>
          <p:cNvSpPr>
            <a:spLocks noGrp="1"/>
          </p:cNvSpPr>
          <p:nvPr>
            <p:ph type="ftr" sz="quarter" idx="11"/>
          </p:nvPr>
        </p:nvSpPr>
        <p:spPr/>
        <p:txBody>
          <a:bodyPr/>
          <a:lstStyle/>
          <a:p>
            <a:r>
              <a:rPr lang="en-IE"/>
              <a:t>Mathematical Methods - Set Theory 2</a:t>
            </a:r>
          </a:p>
        </p:txBody>
      </p:sp>
      <p:sp>
        <p:nvSpPr>
          <p:cNvPr id="6" name="Slide Number Placeholder 5"/>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30104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8FC2C2C-C58F-43BD-A6DB-2EE48067100C}" type="datetime1">
              <a:rPr lang="en-IE" smtClean="0"/>
              <a:t>08/03/2023</a:t>
            </a:fld>
            <a:endParaRPr lang="en-IE"/>
          </a:p>
        </p:txBody>
      </p:sp>
      <p:sp>
        <p:nvSpPr>
          <p:cNvPr id="5" name="Footer Placeholder 4"/>
          <p:cNvSpPr>
            <a:spLocks noGrp="1"/>
          </p:cNvSpPr>
          <p:nvPr>
            <p:ph type="ftr" sz="quarter" idx="11"/>
          </p:nvPr>
        </p:nvSpPr>
        <p:spPr/>
        <p:txBody>
          <a:bodyPr/>
          <a:lstStyle/>
          <a:p>
            <a:r>
              <a:rPr lang="en-IE"/>
              <a:t>Mathematical Methods - Set Theory 2</a:t>
            </a:r>
          </a:p>
        </p:txBody>
      </p:sp>
      <p:sp>
        <p:nvSpPr>
          <p:cNvPr id="6" name="Slide Number Placeholder 5"/>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6750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18035F7-8105-43AC-A00F-85E02383AB4C}" type="datetime1">
              <a:rPr lang="en-IE" smtClean="0"/>
              <a:t>08/03/2023</a:t>
            </a:fld>
            <a:endParaRPr lang="en-IE"/>
          </a:p>
        </p:txBody>
      </p:sp>
      <p:sp>
        <p:nvSpPr>
          <p:cNvPr id="5" name="Footer Placeholder 4"/>
          <p:cNvSpPr>
            <a:spLocks noGrp="1"/>
          </p:cNvSpPr>
          <p:nvPr>
            <p:ph type="ftr" sz="quarter" idx="11"/>
          </p:nvPr>
        </p:nvSpPr>
        <p:spPr/>
        <p:txBody>
          <a:bodyPr/>
          <a:lstStyle/>
          <a:p>
            <a:r>
              <a:rPr lang="en-IE"/>
              <a:t>Mathematical Methods - Set Theory 2</a:t>
            </a:r>
          </a:p>
        </p:txBody>
      </p:sp>
      <p:sp>
        <p:nvSpPr>
          <p:cNvPr id="6" name="Slide Number Placeholder 5"/>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289514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A07601-D5CC-4EF9-B59F-4E72D029B74D}" type="datetime1">
              <a:rPr lang="en-IE" smtClean="0"/>
              <a:t>08/03/2023</a:t>
            </a:fld>
            <a:endParaRPr lang="en-IE"/>
          </a:p>
        </p:txBody>
      </p:sp>
      <p:sp>
        <p:nvSpPr>
          <p:cNvPr id="5" name="Footer Placeholder 4"/>
          <p:cNvSpPr>
            <a:spLocks noGrp="1"/>
          </p:cNvSpPr>
          <p:nvPr>
            <p:ph type="ftr" sz="quarter" idx="11"/>
          </p:nvPr>
        </p:nvSpPr>
        <p:spPr/>
        <p:txBody>
          <a:bodyPr/>
          <a:lstStyle/>
          <a:p>
            <a:r>
              <a:rPr lang="en-IE"/>
              <a:t>Mathematical Methods - Set Theory 2</a:t>
            </a:r>
          </a:p>
        </p:txBody>
      </p:sp>
      <p:sp>
        <p:nvSpPr>
          <p:cNvPr id="6" name="Slide Number Placeholder 5"/>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61588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60A66BA5-D0C9-4E97-8480-8F405899902A}" type="datetime1">
              <a:rPr lang="en-IE" smtClean="0"/>
              <a:t>08/03/2023</a:t>
            </a:fld>
            <a:endParaRPr lang="en-IE"/>
          </a:p>
        </p:txBody>
      </p:sp>
      <p:sp>
        <p:nvSpPr>
          <p:cNvPr id="6" name="Footer Placeholder 5"/>
          <p:cNvSpPr>
            <a:spLocks noGrp="1"/>
          </p:cNvSpPr>
          <p:nvPr>
            <p:ph type="ftr" sz="quarter" idx="11"/>
          </p:nvPr>
        </p:nvSpPr>
        <p:spPr/>
        <p:txBody>
          <a:bodyPr/>
          <a:lstStyle/>
          <a:p>
            <a:r>
              <a:rPr lang="en-IE"/>
              <a:t>Mathematical Methods - Set Theory 2</a:t>
            </a:r>
          </a:p>
        </p:txBody>
      </p:sp>
      <p:sp>
        <p:nvSpPr>
          <p:cNvPr id="7" name="Slide Number Placeholder 6"/>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10739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7D9628D-B310-40A4-AB46-D71D9B061B04}" type="datetime1">
              <a:rPr lang="en-IE" smtClean="0"/>
              <a:t>08/03/2023</a:t>
            </a:fld>
            <a:endParaRPr lang="en-IE"/>
          </a:p>
        </p:txBody>
      </p:sp>
      <p:sp>
        <p:nvSpPr>
          <p:cNvPr id="8" name="Footer Placeholder 7"/>
          <p:cNvSpPr>
            <a:spLocks noGrp="1"/>
          </p:cNvSpPr>
          <p:nvPr>
            <p:ph type="ftr" sz="quarter" idx="11"/>
          </p:nvPr>
        </p:nvSpPr>
        <p:spPr/>
        <p:txBody>
          <a:bodyPr/>
          <a:lstStyle/>
          <a:p>
            <a:r>
              <a:rPr lang="en-IE"/>
              <a:t>Mathematical Methods - Set Theory 2</a:t>
            </a:r>
          </a:p>
        </p:txBody>
      </p:sp>
      <p:sp>
        <p:nvSpPr>
          <p:cNvPr id="9" name="Slide Number Placeholder 8"/>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38180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6735303B-2C6F-41D7-85FB-F3D0E15F0715}" type="datetime1">
              <a:rPr lang="en-IE" smtClean="0"/>
              <a:t>08/03/2023</a:t>
            </a:fld>
            <a:endParaRPr lang="en-IE"/>
          </a:p>
        </p:txBody>
      </p:sp>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226318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F1369-468C-4A28-A6B0-BF5A8A6C542D}" type="datetime1">
              <a:rPr lang="en-IE" smtClean="0"/>
              <a:t>08/03/2023</a:t>
            </a:fld>
            <a:endParaRPr lang="en-IE"/>
          </a:p>
        </p:txBody>
      </p:sp>
      <p:sp>
        <p:nvSpPr>
          <p:cNvPr id="3" name="Footer Placeholder 2"/>
          <p:cNvSpPr>
            <a:spLocks noGrp="1"/>
          </p:cNvSpPr>
          <p:nvPr>
            <p:ph type="ftr" sz="quarter" idx="11"/>
          </p:nvPr>
        </p:nvSpPr>
        <p:spPr/>
        <p:txBody>
          <a:bodyPr/>
          <a:lstStyle/>
          <a:p>
            <a:r>
              <a:rPr lang="en-IE"/>
              <a:t>Mathematical Methods - Set Theory 2</a:t>
            </a:r>
          </a:p>
        </p:txBody>
      </p:sp>
      <p:sp>
        <p:nvSpPr>
          <p:cNvPr id="4" name="Slide Number Placeholder 3"/>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74457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C6278-8F50-45F7-B5E9-E4BBFF3DA713}" type="datetime1">
              <a:rPr lang="en-IE" smtClean="0"/>
              <a:t>08/03/2023</a:t>
            </a:fld>
            <a:endParaRPr lang="en-IE"/>
          </a:p>
        </p:txBody>
      </p:sp>
      <p:sp>
        <p:nvSpPr>
          <p:cNvPr id="6" name="Footer Placeholder 5"/>
          <p:cNvSpPr>
            <a:spLocks noGrp="1"/>
          </p:cNvSpPr>
          <p:nvPr>
            <p:ph type="ftr" sz="quarter" idx="11"/>
          </p:nvPr>
        </p:nvSpPr>
        <p:spPr/>
        <p:txBody>
          <a:bodyPr/>
          <a:lstStyle/>
          <a:p>
            <a:r>
              <a:rPr lang="en-IE"/>
              <a:t>Mathematical Methods - Set Theory 2</a:t>
            </a:r>
          </a:p>
        </p:txBody>
      </p:sp>
      <p:sp>
        <p:nvSpPr>
          <p:cNvPr id="7" name="Slide Number Placeholder 6"/>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18160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BFD44-F5F8-4D87-A398-4D92932408D2}" type="datetime1">
              <a:rPr lang="en-IE" smtClean="0"/>
              <a:t>08/03/2023</a:t>
            </a:fld>
            <a:endParaRPr lang="en-IE"/>
          </a:p>
        </p:txBody>
      </p:sp>
      <p:sp>
        <p:nvSpPr>
          <p:cNvPr id="6" name="Footer Placeholder 5"/>
          <p:cNvSpPr>
            <a:spLocks noGrp="1"/>
          </p:cNvSpPr>
          <p:nvPr>
            <p:ph type="ftr" sz="quarter" idx="11"/>
          </p:nvPr>
        </p:nvSpPr>
        <p:spPr/>
        <p:txBody>
          <a:bodyPr/>
          <a:lstStyle/>
          <a:p>
            <a:r>
              <a:rPr lang="en-IE"/>
              <a:t>Mathematical Methods - Set Theory 2</a:t>
            </a:r>
          </a:p>
        </p:txBody>
      </p:sp>
      <p:sp>
        <p:nvSpPr>
          <p:cNvPr id="7" name="Slide Number Placeholder 6"/>
          <p:cNvSpPr>
            <a:spLocks noGrp="1"/>
          </p:cNvSpPr>
          <p:nvPr>
            <p:ph type="sldNum" sz="quarter" idx="12"/>
          </p:nvPr>
        </p:nvSpPr>
        <p:spPr/>
        <p:txBody>
          <a:bodyPr/>
          <a:lstStyle/>
          <a:p>
            <a:fld id="{D3549291-F907-4B35-AC4E-A85E7159D396}" type="slidenum">
              <a:rPr lang="en-IE" smtClean="0"/>
              <a:t>‹#›</a:t>
            </a:fld>
            <a:endParaRPr lang="en-IE"/>
          </a:p>
        </p:txBody>
      </p:sp>
    </p:spTree>
    <p:extLst>
      <p:ext uri="{BB962C8B-B14F-4D97-AF65-F5344CB8AC3E}">
        <p14:creationId xmlns:p14="http://schemas.microsoft.com/office/powerpoint/2010/main" val="390316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AA206-D000-4C73-B3CD-F4BA92F5BA5A}" type="datetime1">
              <a:rPr lang="en-IE" smtClean="0"/>
              <a:t>08/03/2023</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Mathematical Methods - Set Theory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49291-F907-4B35-AC4E-A85E7159D396}" type="slidenum">
              <a:rPr lang="en-IE" smtClean="0"/>
              <a:t>‹#›</a:t>
            </a:fld>
            <a:endParaRPr lang="en-IE"/>
          </a:p>
        </p:txBody>
      </p:sp>
    </p:spTree>
    <p:extLst>
      <p:ext uri="{BB962C8B-B14F-4D97-AF65-F5344CB8AC3E}">
        <p14:creationId xmlns:p14="http://schemas.microsoft.com/office/powerpoint/2010/main" val="257256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t>Set Theory 2</a:t>
            </a:r>
            <a:endParaRPr lang="en-US" sz="6000" dirty="0"/>
          </a:p>
        </p:txBody>
      </p:sp>
      <p:sp>
        <p:nvSpPr>
          <p:cNvPr id="4" name="Slide Number Placeholder 3"/>
          <p:cNvSpPr>
            <a:spLocks noGrp="1"/>
          </p:cNvSpPr>
          <p:nvPr>
            <p:ph type="sldNum" sz="quarter" idx="12"/>
          </p:nvPr>
        </p:nvSpPr>
        <p:spPr/>
        <p:txBody>
          <a:bodyPr/>
          <a:lstStyle/>
          <a:p>
            <a:fld id="{D21EB7C8-78D9-407B-8AF8-C2380DE70DEC}" type="slidenum">
              <a:rPr lang="en-US" smtClean="0"/>
              <a:pPr/>
              <a:t>1</a:t>
            </a:fld>
            <a:endParaRPr lang="en-US"/>
          </a:p>
        </p:txBody>
      </p:sp>
      <p:sp>
        <p:nvSpPr>
          <p:cNvPr id="5" name="Footer Placeholder 4"/>
          <p:cNvSpPr>
            <a:spLocks noGrp="1"/>
          </p:cNvSpPr>
          <p:nvPr>
            <p:ph type="ftr" sz="quarter" idx="11"/>
          </p:nvPr>
        </p:nvSpPr>
        <p:spPr/>
        <p:txBody>
          <a:bodyPr/>
          <a:lstStyle/>
          <a:p>
            <a:r>
              <a:rPr lang="en-IE"/>
              <a:t>Mathematical Methods - Set Theory 2</a:t>
            </a:r>
            <a:endParaRPr lang="en-US"/>
          </a:p>
        </p:txBody>
      </p:sp>
    </p:spTree>
    <p:extLst>
      <p:ext uri="{BB962C8B-B14F-4D97-AF65-F5344CB8AC3E}">
        <p14:creationId xmlns:p14="http://schemas.microsoft.com/office/powerpoint/2010/main" val="276443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a:bodyPr>
          <a:lstStyle/>
          <a:p>
            <a:endParaRPr lang="en-IE" sz="3600" b="1" dirty="0"/>
          </a:p>
        </p:txBody>
      </p:sp>
      <p:sp>
        <p:nvSpPr>
          <p:cNvPr id="5" name="Rectangle 4"/>
          <p:cNvSpPr/>
          <p:nvPr/>
        </p:nvSpPr>
        <p:spPr>
          <a:xfrm>
            <a:off x="1403648" y="1988840"/>
            <a:ext cx="6336704" cy="3456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Oval 5"/>
          <p:cNvSpPr/>
          <p:nvPr/>
        </p:nvSpPr>
        <p:spPr>
          <a:xfrm>
            <a:off x="2699792" y="2636912"/>
            <a:ext cx="2376264"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745028" y="2636912"/>
            <a:ext cx="2483156"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extBox 7"/>
          <p:cNvSpPr txBox="1"/>
          <p:nvPr/>
        </p:nvSpPr>
        <p:spPr>
          <a:xfrm>
            <a:off x="1475656" y="1468820"/>
            <a:ext cx="504056" cy="523220"/>
          </a:xfrm>
          <a:prstGeom prst="rect">
            <a:avLst/>
          </a:prstGeom>
          <a:noFill/>
        </p:spPr>
        <p:txBody>
          <a:bodyPr wrap="square" rtlCol="0">
            <a:spAutoFit/>
          </a:bodyPr>
          <a:lstStyle/>
          <a:p>
            <a:r>
              <a:rPr lang="en-IE" sz="2800" b="1" dirty="0"/>
              <a:t>U</a:t>
            </a:r>
          </a:p>
        </p:txBody>
      </p:sp>
      <p:sp>
        <p:nvSpPr>
          <p:cNvPr id="9" name="TextBox 8"/>
          <p:cNvSpPr txBox="1"/>
          <p:nvPr/>
        </p:nvSpPr>
        <p:spPr>
          <a:xfrm>
            <a:off x="1979712" y="2309664"/>
            <a:ext cx="1033124" cy="523220"/>
          </a:xfrm>
          <a:prstGeom prst="rect">
            <a:avLst/>
          </a:prstGeom>
          <a:noFill/>
        </p:spPr>
        <p:txBody>
          <a:bodyPr wrap="square" rtlCol="0">
            <a:spAutoFit/>
          </a:bodyPr>
          <a:lstStyle/>
          <a:p>
            <a:r>
              <a:rPr lang="en-IE" sz="2800" b="1" dirty="0"/>
              <a:t>Math</a:t>
            </a:r>
          </a:p>
        </p:txBody>
      </p:sp>
      <p:sp>
        <p:nvSpPr>
          <p:cNvPr id="10" name="TextBox 9"/>
          <p:cNvSpPr txBox="1"/>
          <p:nvPr/>
        </p:nvSpPr>
        <p:spPr>
          <a:xfrm>
            <a:off x="5940152" y="2379850"/>
            <a:ext cx="1512168" cy="523220"/>
          </a:xfrm>
          <a:prstGeom prst="rect">
            <a:avLst/>
          </a:prstGeom>
          <a:noFill/>
        </p:spPr>
        <p:txBody>
          <a:bodyPr wrap="square" rtlCol="0">
            <a:spAutoFit/>
          </a:bodyPr>
          <a:lstStyle/>
          <a:p>
            <a:r>
              <a:rPr lang="en-IE" sz="2800" b="1" dirty="0"/>
              <a:t>English</a:t>
            </a:r>
          </a:p>
        </p:txBody>
      </p:sp>
      <p:sp>
        <p:nvSpPr>
          <p:cNvPr id="3" name="Oval 2"/>
          <p:cNvSpPr/>
          <p:nvPr/>
        </p:nvSpPr>
        <p:spPr>
          <a:xfrm>
            <a:off x="3745029" y="2780928"/>
            <a:ext cx="1331028" cy="18722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Footer Placeholder 1"/>
          <p:cNvSpPr>
            <a:spLocks noGrp="1"/>
          </p:cNvSpPr>
          <p:nvPr>
            <p:ph type="ftr" sz="quarter" idx="11"/>
          </p:nvPr>
        </p:nvSpPr>
        <p:spPr/>
        <p:txBody>
          <a:bodyPr/>
          <a:lstStyle/>
          <a:p>
            <a:r>
              <a:rPr lang="en-IE"/>
              <a:t>Mathematical Methods - Set Theory 2</a:t>
            </a:r>
          </a:p>
        </p:txBody>
      </p:sp>
      <p:sp>
        <p:nvSpPr>
          <p:cNvPr id="11" name="Slide Number Placeholder 10"/>
          <p:cNvSpPr>
            <a:spLocks noGrp="1"/>
          </p:cNvSpPr>
          <p:nvPr>
            <p:ph type="sldNum" sz="quarter" idx="12"/>
          </p:nvPr>
        </p:nvSpPr>
        <p:spPr/>
        <p:txBody>
          <a:bodyPr/>
          <a:lstStyle/>
          <a:p>
            <a:fld id="{D3549291-F907-4B35-AC4E-A85E7159D396}" type="slidenum">
              <a:rPr lang="en-IE" smtClean="0"/>
              <a:t>10</a:t>
            </a:fld>
            <a:endParaRPr lang="en-IE"/>
          </a:p>
        </p:txBody>
      </p:sp>
    </p:spTree>
    <p:extLst>
      <p:ext uri="{BB962C8B-B14F-4D97-AF65-F5344CB8AC3E}">
        <p14:creationId xmlns:p14="http://schemas.microsoft.com/office/powerpoint/2010/main" val="199540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dirty="0"/>
              <a:t>Solution</a:t>
            </a:r>
          </a:p>
        </p:txBody>
      </p:sp>
      <p:sp>
        <p:nvSpPr>
          <p:cNvPr id="15363" name="Rectangle 3"/>
          <p:cNvSpPr>
            <a:spLocks noGrp="1" noChangeArrowheads="1"/>
          </p:cNvSpPr>
          <p:nvPr>
            <p:ph type="body" idx="1"/>
          </p:nvPr>
        </p:nvSpPr>
        <p:spPr>
          <a:xfrm>
            <a:off x="609600" y="1524000"/>
            <a:ext cx="7772400" cy="4572000"/>
          </a:xfrm>
        </p:spPr>
        <p:txBody>
          <a:bodyPr/>
          <a:lstStyle/>
          <a:p>
            <a:pPr eaLnBrk="1" hangingPunct="1">
              <a:buFont typeface="Wingdings" pitchFamily="2" charset="2"/>
              <a:buNone/>
            </a:pPr>
            <a:r>
              <a:rPr lang="en-US" dirty="0"/>
              <a:t>82 + 65 = 147			82 – 47 = 35</a:t>
            </a:r>
          </a:p>
          <a:p>
            <a:pPr eaLnBrk="1" hangingPunct="1">
              <a:buFont typeface="Wingdings" pitchFamily="2" charset="2"/>
              <a:buNone/>
            </a:pPr>
            <a:r>
              <a:rPr lang="en-US" dirty="0"/>
              <a:t>147 – 100 = 47		65 – 47 = 18</a:t>
            </a:r>
          </a:p>
        </p:txBody>
      </p:sp>
      <p:sp>
        <p:nvSpPr>
          <p:cNvPr id="15364" name="Rectangle 4"/>
          <p:cNvSpPr>
            <a:spLocks noChangeArrowheads="1"/>
          </p:cNvSpPr>
          <p:nvPr/>
        </p:nvSpPr>
        <p:spPr bwMode="auto">
          <a:xfrm>
            <a:off x="1905000" y="3505200"/>
            <a:ext cx="57150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5" name="Oval 5"/>
          <p:cNvSpPr>
            <a:spLocks noChangeArrowheads="1"/>
          </p:cNvSpPr>
          <p:nvPr/>
        </p:nvSpPr>
        <p:spPr bwMode="auto">
          <a:xfrm>
            <a:off x="2590800" y="4114800"/>
            <a:ext cx="2667000" cy="18288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6" name="Oval 6"/>
          <p:cNvSpPr>
            <a:spLocks noChangeArrowheads="1"/>
          </p:cNvSpPr>
          <p:nvPr/>
        </p:nvSpPr>
        <p:spPr bwMode="auto">
          <a:xfrm>
            <a:off x="4267200" y="4114800"/>
            <a:ext cx="2667000" cy="18288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7" name="Text Box 7"/>
          <p:cNvSpPr txBox="1">
            <a:spLocks noChangeArrowheads="1"/>
          </p:cNvSpPr>
          <p:nvPr/>
        </p:nvSpPr>
        <p:spPr bwMode="auto">
          <a:xfrm>
            <a:off x="7696200" y="3505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U</a:t>
            </a:r>
          </a:p>
        </p:txBody>
      </p:sp>
      <p:sp>
        <p:nvSpPr>
          <p:cNvPr id="15368" name="Text Box 8"/>
          <p:cNvSpPr txBox="1">
            <a:spLocks noChangeArrowheads="1"/>
          </p:cNvSpPr>
          <p:nvPr/>
        </p:nvSpPr>
        <p:spPr bwMode="auto">
          <a:xfrm>
            <a:off x="4419600" y="4800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47</a:t>
            </a:r>
          </a:p>
        </p:txBody>
      </p:sp>
      <p:sp>
        <p:nvSpPr>
          <p:cNvPr id="15369" name="Text Box 9"/>
          <p:cNvSpPr txBox="1">
            <a:spLocks noChangeArrowheads="1"/>
          </p:cNvSpPr>
          <p:nvPr/>
        </p:nvSpPr>
        <p:spPr bwMode="auto">
          <a:xfrm>
            <a:off x="20574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Math</a:t>
            </a:r>
          </a:p>
        </p:txBody>
      </p:sp>
      <p:sp>
        <p:nvSpPr>
          <p:cNvPr id="15370" name="Text Box 10"/>
          <p:cNvSpPr txBox="1">
            <a:spLocks noChangeArrowheads="1"/>
          </p:cNvSpPr>
          <p:nvPr/>
        </p:nvSpPr>
        <p:spPr bwMode="auto">
          <a:xfrm>
            <a:off x="6019800" y="38100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English</a:t>
            </a:r>
          </a:p>
        </p:txBody>
      </p:sp>
      <p:sp>
        <p:nvSpPr>
          <p:cNvPr id="15371" name="Text Box 11"/>
          <p:cNvSpPr txBox="1">
            <a:spLocks noChangeArrowheads="1"/>
          </p:cNvSpPr>
          <p:nvPr/>
        </p:nvSpPr>
        <p:spPr bwMode="auto">
          <a:xfrm>
            <a:off x="3200400" y="4800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35</a:t>
            </a:r>
          </a:p>
        </p:txBody>
      </p:sp>
      <p:sp>
        <p:nvSpPr>
          <p:cNvPr id="15372" name="Text Box 12"/>
          <p:cNvSpPr txBox="1">
            <a:spLocks noChangeArrowheads="1"/>
          </p:cNvSpPr>
          <p:nvPr/>
        </p:nvSpPr>
        <p:spPr bwMode="auto">
          <a:xfrm>
            <a:off x="5562600" y="4800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Times New Roman" charset="0"/>
              </a:rPr>
              <a:t>18</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11</a:t>
            </a:fld>
            <a:endParaRPr lang="en-IE"/>
          </a:p>
        </p:txBody>
      </p:sp>
    </p:spTree>
    <p:extLst>
      <p:ext uri="{BB962C8B-B14F-4D97-AF65-F5344CB8AC3E}">
        <p14:creationId xmlns:p14="http://schemas.microsoft.com/office/powerpoint/2010/main" val="1319302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53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P spid="15364" grpId="0" animBg="1"/>
      <p:bldP spid="15364" grpId="1" animBg="1"/>
      <p:bldP spid="15365" grpId="0" animBg="1"/>
      <p:bldP spid="15366" grpId="0" animBg="1"/>
      <p:bldP spid="15367" grpId="0"/>
      <p:bldP spid="15368" grpId="0"/>
      <p:bldP spid="15369" grpId="0"/>
      <p:bldP spid="15370" grpId="0"/>
      <p:bldP spid="15371" grpId="0"/>
      <p:bldP spid="153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691680" y="1700809"/>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itle 3"/>
          <p:cNvSpPr>
            <a:spLocks noGrp="1"/>
          </p:cNvSpPr>
          <p:nvPr>
            <p:ph type="title"/>
          </p:nvPr>
        </p:nvSpPr>
        <p:spPr/>
        <p:txBody>
          <a:bodyPr>
            <a:normAutofit/>
          </a:bodyPr>
          <a:lstStyle/>
          <a:p>
            <a:r>
              <a:rPr lang="en-US" sz="4000" b="1" dirty="0"/>
              <a:t>Venn Diagrams - Three Sets</a:t>
            </a:r>
            <a:endParaRPr lang="en-IE" sz="4000" b="1" dirty="0"/>
          </a:p>
        </p:txBody>
      </p:sp>
      <p:grpSp>
        <p:nvGrpSpPr>
          <p:cNvPr id="21" name="Group 18"/>
          <p:cNvGrpSpPr>
            <a:grpSpLocks/>
          </p:cNvGrpSpPr>
          <p:nvPr/>
        </p:nvGrpSpPr>
        <p:grpSpPr bwMode="auto">
          <a:xfrm>
            <a:off x="2368554" y="2025886"/>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12</a:t>
            </a:fld>
            <a:endParaRPr lang="en-IE"/>
          </a:p>
        </p:txBody>
      </p:sp>
    </p:spTree>
    <p:extLst>
      <p:ext uri="{BB962C8B-B14F-4D97-AF65-F5344CB8AC3E}">
        <p14:creationId xmlns:p14="http://schemas.microsoft.com/office/powerpoint/2010/main" val="194624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37965" y="476672"/>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1" name="Group 18"/>
          <p:cNvGrpSpPr>
            <a:grpSpLocks/>
          </p:cNvGrpSpPr>
          <p:nvPr/>
        </p:nvGrpSpPr>
        <p:grpSpPr bwMode="auto">
          <a:xfrm>
            <a:off x="1128431" y="1161548"/>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20" name="Text Box 3"/>
          <p:cNvSpPr txBox="1">
            <a:spLocks noChangeArrowheads="1"/>
          </p:cNvSpPr>
          <p:nvPr/>
        </p:nvSpPr>
        <p:spPr bwMode="auto">
          <a:xfrm>
            <a:off x="2698205" y="4862804"/>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1: In </a:t>
            </a:r>
            <a:r>
              <a:rPr lang="en-US" sz="3200" i="1" dirty="0"/>
              <a:t>A</a:t>
            </a:r>
            <a:r>
              <a:rPr lang="en-US" sz="3200" dirty="0"/>
              <a:t> but not in </a:t>
            </a:r>
            <a:r>
              <a:rPr lang="en-US" sz="3200" i="1" dirty="0"/>
              <a:t>B</a:t>
            </a:r>
            <a:r>
              <a:rPr lang="en-US" sz="3200" dirty="0"/>
              <a:t> or </a:t>
            </a:r>
            <a:r>
              <a:rPr lang="en-US" sz="3200" i="1" dirty="0"/>
              <a:t>C</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13</a:t>
            </a:fld>
            <a:endParaRPr lang="en-IE"/>
          </a:p>
        </p:txBody>
      </p:sp>
      <mc:AlternateContent xmlns:mc="http://schemas.openxmlformats.org/markup-compatibility/2006" xmlns:a14="http://schemas.microsoft.com/office/drawing/2010/main">
        <mc:Choice Requires="a14">
          <p:sp>
            <p:nvSpPr>
              <p:cNvPr id="4" name="TextBox 3"/>
              <p:cNvSpPr txBox="1"/>
              <p:nvPr/>
            </p:nvSpPr>
            <p:spPr>
              <a:xfrm>
                <a:off x="2760997" y="5338106"/>
                <a:ext cx="5015744" cy="523220"/>
              </a:xfrm>
              <a:prstGeom prst="rect">
                <a:avLst/>
              </a:prstGeom>
              <a:noFill/>
            </p:spPr>
            <p:txBody>
              <a:bodyPr wrap="square" rtlCol="0">
                <a:spAutoFit/>
              </a:bodyPr>
              <a:lstStyle/>
              <a:p>
                <a:r>
                  <a:rPr lang="en-US" sz="2800" dirty="0"/>
                  <a:t>Region 1:      </a:t>
                </a:r>
                <a:r>
                  <a:rPr lang="en-IE" sz="2800" dirty="0"/>
                  <a:t>A-(B </a:t>
                </a:r>
                <a14:m>
                  <m:oMath xmlns:m="http://schemas.openxmlformats.org/officeDocument/2006/math">
                    <m:r>
                      <a:rPr lang="en-IE" sz="2800" i="1" smtClean="0">
                        <a:latin typeface="Cambria Math"/>
                        <a:ea typeface="Cambria Math"/>
                      </a:rPr>
                      <m:t>∪</m:t>
                    </m:r>
                    <m:r>
                      <m:rPr>
                        <m:sty m:val="p"/>
                      </m:rPr>
                      <a:rPr lang="en-IE" sz="2800" b="0" i="0" smtClean="0">
                        <a:latin typeface="Cambria Math"/>
                        <a:ea typeface="Cambria Math"/>
                      </a:rPr>
                      <m:t>C</m:t>
                    </m:r>
                    <m:r>
                      <a:rPr lang="en-IE" sz="2800">
                        <a:latin typeface="Cambria Math"/>
                      </a:rPr>
                      <m:t>)</m:t>
                    </m:r>
                  </m:oMath>
                </a14:m>
                <a:endParaRPr lang="en-I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760997" y="5338106"/>
                <a:ext cx="5015744" cy="523220"/>
              </a:xfrm>
              <a:prstGeom prst="rect">
                <a:avLst/>
              </a:prstGeom>
              <a:blipFill rotWithShape="1">
                <a:blip r:embed="rId2"/>
                <a:stretch>
                  <a:fillRect l="-2552" t="-10465" b="-32558"/>
                </a:stretch>
              </a:blipFill>
            </p:spPr>
            <p:txBody>
              <a:bodyPr/>
              <a:lstStyle/>
              <a:p>
                <a:r>
                  <a:rPr lang="en-IE">
                    <a:noFill/>
                  </a:rPr>
                  <a:t> </a:t>
                </a:r>
              </a:p>
            </p:txBody>
          </p:sp>
        </mc:Fallback>
      </mc:AlternateContent>
    </p:spTree>
    <p:extLst>
      <p:ext uri="{BB962C8B-B14F-4D97-AF65-F5344CB8AC3E}">
        <p14:creationId xmlns:p14="http://schemas.microsoft.com/office/powerpoint/2010/main" val="153163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58897" y="476672"/>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1" name="Group 18"/>
          <p:cNvGrpSpPr>
            <a:grpSpLocks/>
          </p:cNvGrpSpPr>
          <p:nvPr/>
        </p:nvGrpSpPr>
        <p:grpSpPr bwMode="auto">
          <a:xfrm>
            <a:off x="1128431" y="969337"/>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38" name="Text Box 4"/>
          <p:cNvSpPr txBox="1">
            <a:spLocks noChangeArrowheads="1"/>
          </p:cNvSpPr>
          <p:nvPr/>
        </p:nvSpPr>
        <p:spPr bwMode="auto">
          <a:xfrm>
            <a:off x="2760997" y="4941168"/>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2: In </a:t>
            </a:r>
            <a:r>
              <a:rPr lang="en-US" sz="3200" i="1" dirty="0"/>
              <a:t>A</a:t>
            </a:r>
            <a:r>
              <a:rPr lang="en-US" sz="3200" dirty="0"/>
              <a:t> and </a:t>
            </a:r>
            <a:r>
              <a:rPr lang="en-US" sz="3200" i="1" dirty="0"/>
              <a:t>B</a:t>
            </a:r>
            <a:r>
              <a:rPr lang="en-US" sz="3200" dirty="0"/>
              <a:t> but not in </a:t>
            </a:r>
            <a:r>
              <a:rPr lang="en-US" sz="3200" i="1" dirty="0"/>
              <a:t>C</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14</a:t>
            </a:fld>
            <a:endParaRPr lang="en-IE"/>
          </a:p>
        </p:txBody>
      </p:sp>
      <mc:AlternateContent xmlns:mc="http://schemas.openxmlformats.org/markup-compatibility/2006" xmlns:a14="http://schemas.microsoft.com/office/drawing/2010/main">
        <mc:Choice Requires="a14">
          <p:sp>
            <p:nvSpPr>
              <p:cNvPr id="39" name="TextBox 38"/>
              <p:cNvSpPr txBox="1"/>
              <p:nvPr/>
            </p:nvSpPr>
            <p:spPr>
              <a:xfrm>
                <a:off x="2868761" y="5493301"/>
                <a:ext cx="5015744" cy="523220"/>
              </a:xfrm>
              <a:prstGeom prst="rect">
                <a:avLst/>
              </a:prstGeom>
              <a:noFill/>
            </p:spPr>
            <p:txBody>
              <a:bodyPr wrap="square" rtlCol="0">
                <a:spAutoFit/>
              </a:bodyPr>
              <a:lstStyle/>
              <a:p>
                <a:r>
                  <a:rPr lang="en-US" sz="2800" dirty="0"/>
                  <a:t>Region 2:      (</a:t>
                </a:r>
                <a:r>
                  <a:rPr lang="en-IE" sz="2800" dirty="0"/>
                  <a:t>A </a:t>
                </a:r>
                <a14:m>
                  <m:oMath xmlns:m="http://schemas.openxmlformats.org/officeDocument/2006/math">
                    <m:r>
                      <a:rPr lang="en-IE" sz="2800" i="1" smtClean="0">
                        <a:latin typeface="Cambria Math"/>
                        <a:ea typeface="Cambria Math"/>
                      </a:rPr>
                      <m:t>∩</m:t>
                    </m:r>
                    <m:r>
                      <a:rPr lang="en-IE" sz="2800" b="0" i="1" smtClean="0">
                        <a:latin typeface="Cambria Math"/>
                        <a:ea typeface="Cambria Math"/>
                      </a:rPr>
                      <m:t>𝐵</m:t>
                    </m:r>
                    <m:r>
                      <a:rPr lang="en-IE" sz="2800" b="0" i="1" smtClean="0">
                        <a:latin typeface="Cambria Math"/>
                        <a:ea typeface="Cambria Math"/>
                      </a:rPr>
                      <m:t>) </m:t>
                    </m:r>
                  </m:oMath>
                </a14:m>
                <a:r>
                  <a:rPr lang="en-IE" sz="2800" dirty="0"/>
                  <a:t>-</a:t>
                </a:r>
                <a14:m>
                  <m:oMath xmlns:m="http://schemas.openxmlformats.org/officeDocument/2006/math">
                    <m:r>
                      <a:rPr lang="en-IE" sz="2800" b="0" i="0" smtClean="0">
                        <a:latin typeface="Cambria Math"/>
                      </a:rPr>
                      <m:t> </m:t>
                    </m:r>
                    <m:r>
                      <m:rPr>
                        <m:sty m:val="p"/>
                      </m:rPr>
                      <a:rPr lang="en-IE" sz="2800" b="0" i="0" smtClean="0">
                        <a:latin typeface="Cambria Math"/>
                      </a:rPr>
                      <m:t>C</m:t>
                    </m:r>
                  </m:oMath>
                </a14:m>
                <a:endParaRPr lang="en-IE" sz="2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868761" y="5493301"/>
                <a:ext cx="5015744" cy="523220"/>
              </a:xfrm>
              <a:prstGeom prst="rect">
                <a:avLst/>
              </a:prstGeom>
              <a:blipFill rotWithShape="1">
                <a:blip r:embed="rId2"/>
                <a:stretch>
                  <a:fillRect l="-2555" t="-10465" b="-32558"/>
                </a:stretch>
              </a:blipFill>
            </p:spPr>
            <p:txBody>
              <a:bodyPr/>
              <a:lstStyle/>
              <a:p>
                <a:r>
                  <a:rPr lang="en-IE">
                    <a:noFill/>
                  </a:rPr>
                  <a:t> </a:t>
                </a:r>
              </a:p>
            </p:txBody>
          </p:sp>
        </mc:Fallback>
      </mc:AlternateContent>
    </p:spTree>
    <p:extLst>
      <p:ext uri="{BB962C8B-B14F-4D97-AF65-F5344CB8AC3E}">
        <p14:creationId xmlns:p14="http://schemas.microsoft.com/office/powerpoint/2010/main" val="45158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58897" y="741098"/>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1" name="Group 18"/>
          <p:cNvGrpSpPr>
            <a:grpSpLocks/>
          </p:cNvGrpSpPr>
          <p:nvPr/>
        </p:nvGrpSpPr>
        <p:grpSpPr bwMode="auto">
          <a:xfrm>
            <a:off x="1128431" y="1161548"/>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38" name="Text Box 5"/>
          <p:cNvSpPr txBox="1">
            <a:spLocks noChangeArrowheads="1"/>
          </p:cNvSpPr>
          <p:nvPr/>
        </p:nvSpPr>
        <p:spPr bwMode="auto">
          <a:xfrm>
            <a:off x="2719137" y="5036064"/>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3: In </a:t>
            </a:r>
            <a:r>
              <a:rPr lang="en-US" sz="3200" i="1" dirty="0"/>
              <a:t>B</a:t>
            </a:r>
            <a:r>
              <a:rPr lang="en-US" sz="3200" dirty="0"/>
              <a:t> but not in </a:t>
            </a:r>
            <a:r>
              <a:rPr lang="en-US" sz="3200" i="1" dirty="0"/>
              <a:t>A</a:t>
            </a:r>
            <a:r>
              <a:rPr lang="en-US" sz="3200" dirty="0"/>
              <a:t> or </a:t>
            </a:r>
            <a:r>
              <a:rPr lang="en-US" sz="3200" i="1" dirty="0"/>
              <a:t>C</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15</a:t>
            </a:fld>
            <a:endParaRPr lang="en-IE"/>
          </a:p>
        </p:txBody>
      </p:sp>
      <mc:AlternateContent xmlns:mc="http://schemas.openxmlformats.org/markup-compatibility/2006" xmlns:a14="http://schemas.microsoft.com/office/drawing/2010/main">
        <mc:Choice Requires="a14">
          <p:sp>
            <p:nvSpPr>
              <p:cNvPr id="39" name="TextBox 38"/>
              <p:cNvSpPr txBox="1"/>
              <p:nvPr/>
            </p:nvSpPr>
            <p:spPr>
              <a:xfrm>
                <a:off x="2876114" y="5586715"/>
                <a:ext cx="5015744" cy="523220"/>
              </a:xfrm>
              <a:prstGeom prst="rect">
                <a:avLst/>
              </a:prstGeom>
              <a:noFill/>
            </p:spPr>
            <p:txBody>
              <a:bodyPr wrap="square" rtlCol="0">
                <a:spAutoFit/>
              </a:bodyPr>
              <a:lstStyle/>
              <a:p>
                <a:r>
                  <a:rPr lang="en-US" sz="2800" dirty="0"/>
                  <a:t>Region 3:      </a:t>
                </a:r>
                <a:r>
                  <a:rPr lang="en-IE" sz="2800" dirty="0"/>
                  <a:t>B-(A </a:t>
                </a:r>
                <a14:m>
                  <m:oMath xmlns:m="http://schemas.openxmlformats.org/officeDocument/2006/math">
                    <m:r>
                      <a:rPr lang="en-IE" sz="2800" i="1" smtClean="0">
                        <a:latin typeface="Cambria Math"/>
                        <a:ea typeface="Cambria Math"/>
                      </a:rPr>
                      <m:t>∪</m:t>
                    </m:r>
                    <m:r>
                      <m:rPr>
                        <m:sty m:val="p"/>
                      </m:rPr>
                      <a:rPr lang="en-IE" sz="2800" b="0" i="0" smtClean="0">
                        <a:latin typeface="Cambria Math"/>
                        <a:ea typeface="Cambria Math"/>
                      </a:rPr>
                      <m:t>C</m:t>
                    </m:r>
                    <m:r>
                      <a:rPr lang="en-IE" sz="2800">
                        <a:latin typeface="Cambria Math"/>
                      </a:rPr>
                      <m:t>)</m:t>
                    </m:r>
                  </m:oMath>
                </a14:m>
                <a:endParaRPr lang="en-IE" sz="2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876114" y="5586715"/>
                <a:ext cx="5015744" cy="523220"/>
              </a:xfrm>
              <a:prstGeom prst="rect">
                <a:avLst/>
              </a:prstGeom>
              <a:blipFill rotWithShape="1">
                <a:blip r:embed="rId2"/>
                <a:stretch>
                  <a:fillRect l="-2552" t="-10465" b="-32558"/>
                </a:stretch>
              </a:blipFill>
            </p:spPr>
            <p:txBody>
              <a:bodyPr/>
              <a:lstStyle/>
              <a:p>
                <a:r>
                  <a:rPr lang="en-IE">
                    <a:noFill/>
                  </a:rPr>
                  <a:t> </a:t>
                </a:r>
              </a:p>
            </p:txBody>
          </p:sp>
        </mc:Fallback>
      </mc:AlternateContent>
    </p:spTree>
    <p:extLst>
      <p:ext uri="{BB962C8B-B14F-4D97-AF65-F5344CB8AC3E}">
        <p14:creationId xmlns:p14="http://schemas.microsoft.com/office/powerpoint/2010/main" val="408834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58897" y="741098"/>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1" name="Group 18"/>
          <p:cNvGrpSpPr>
            <a:grpSpLocks/>
          </p:cNvGrpSpPr>
          <p:nvPr/>
        </p:nvGrpSpPr>
        <p:grpSpPr bwMode="auto">
          <a:xfrm>
            <a:off x="1128431" y="1161548"/>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38" name="Text Box 6"/>
          <p:cNvSpPr txBox="1">
            <a:spLocks noChangeArrowheads="1"/>
          </p:cNvSpPr>
          <p:nvPr/>
        </p:nvSpPr>
        <p:spPr bwMode="auto">
          <a:xfrm>
            <a:off x="2436576" y="5229200"/>
            <a:ext cx="583264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4: In </a:t>
            </a:r>
            <a:r>
              <a:rPr lang="en-US" sz="3200" i="1" dirty="0"/>
              <a:t>A</a:t>
            </a:r>
            <a:r>
              <a:rPr lang="en-US" sz="3200" dirty="0"/>
              <a:t> and </a:t>
            </a:r>
            <a:r>
              <a:rPr lang="en-US" sz="3200" i="1" dirty="0"/>
              <a:t>C</a:t>
            </a:r>
            <a:r>
              <a:rPr lang="en-US" sz="3200" dirty="0"/>
              <a:t> but not in </a:t>
            </a:r>
            <a:r>
              <a:rPr lang="en-US" sz="3200" i="1" dirty="0"/>
              <a:t>B</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16</a:t>
            </a:fld>
            <a:endParaRPr lang="en-IE"/>
          </a:p>
        </p:txBody>
      </p:sp>
      <mc:AlternateContent xmlns:mc="http://schemas.openxmlformats.org/markup-compatibility/2006" xmlns:a14="http://schemas.microsoft.com/office/drawing/2010/main">
        <mc:Choice Requires="a14">
          <p:sp>
            <p:nvSpPr>
              <p:cNvPr id="4" name="Rectangle 3"/>
              <p:cNvSpPr/>
              <p:nvPr/>
            </p:nvSpPr>
            <p:spPr>
              <a:xfrm>
                <a:off x="2539994" y="5813974"/>
                <a:ext cx="4120238" cy="523220"/>
              </a:xfrm>
              <a:prstGeom prst="rect">
                <a:avLst/>
              </a:prstGeom>
            </p:spPr>
            <p:txBody>
              <a:bodyPr wrap="square">
                <a:spAutoFit/>
              </a:bodyPr>
              <a:lstStyle/>
              <a:p>
                <a:r>
                  <a:rPr lang="en-US" sz="2800" dirty="0"/>
                  <a:t>Region 4:      (</a:t>
                </a:r>
                <a:r>
                  <a:rPr lang="en-IE" sz="2800" dirty="0"/>
                  <a:t>A </a:t>
                </a:r>
                <a14:m>
                  <m:oMath xmlns:m="http://schemas.openxmlformats.org/officeDocument/2006/math">
                    <m:r>
                      <a:rPr lang="en-IE" sz="2800" i="1">
                        <a:latin typeface="Cambria Math"/>
                        <a:ea typeface="Cambria Math"/>
                      </a:rPr>
                      <m:t>∩</m:t>
                    </m:r>
                    <m:r>
                      <a:rPr lang="en-IE" sz="2800" b="0" i="1" smtClean="0">
                        <a:latin typeface="Cambria Math"/>
                        <a:ea typeface="Cambria Math"/>
                      </a:rPr>
                      <m:t>𝐶</m:t>
                    </m:r>
                    <m:r>
                      <a:rPr lang="en-IE" sz="2800" i="1">
                        <a:latin typeface="Cambria Math"/>
                        <a:ea typeface="Cambria Math"/>
                      </a:rPr>
                      <m:t>) </m:t>
                    </m:r>
                  </m:oMath>
                </a14:m>
                <a:r>
                  <a:rPr lang="en-IE" sz="2800" dirty="0"/>
                  <a:t>-</a:t>
                </a:r>
                <a14:m>
                  <m:oMath xmlns:m="http://schemas.openxmlformats.org/officeDocument/2006/math">
                    <m:r>
                      <a:rPr lang="en-IE" sz="2800">
                        <a:latin typeface="Cambria Math"/>
                      </a:rPr>
                      <m:t> </m:t>
                    </m:r>
                    <m:r>
                      <m:rPr>
                        <m:sty m:val="p"/>
                      </m:rPr>
                      <a:rPr lang="en-IE" sz="2800" b="0" i="0" smtClean="0">
                        <a:latin typeface="Cambria Math"/>
                      </a:rPr>
                      <m:t>B</m:t>
                    </m:r>
                  </m:oMath>
                </a14:m>
                <a:endParaRPr lang="en-IE" sz="2800" dirty="0"/>
              </a:p>
            </p:txBody>
          </p:sp>
        </mc:Choice>
        <mc:Fallback xmlns="">
          <p:sp>
            <p:nvSpPr>
              <p:cNvPr id="4" name="Rectangle 3"/>
              <p:cNvSpPr>
                <a:spLocks noRot="1" noChangeAspect="1" noMove="1" noResize="1" noEditPoints="1" noAdjustHandles="1" noChangeArrowheads="1" noChangeShapeType="1" noTextEdit="1"/>
              </p:cNvSpPr>
              <p:nvPr/>
            </p:nvSpPr>
            <p:spPr>
              <a:xfrm>
                <a:off x="2539994" y="5813974"/>
                <a:ext cx="4120238" cy="523220"/>
              </a:xfrm>
              <a:prstGeom prst="rect">
                <a:avLst/>
              </a:prstGeom>
              <a:blipFill rotWithShape="1">
                <a:blip r:embed="rId2"/>
                <a:stretch>
                  <a:fillRect l="-3107" t="-10465" b="-32558"/>
                </a:stretch>
              </a:blipFill>
            </p:spPr>
            <p:txBody>
              <a:bodyPr/>
              <a:lstStyle/>
              <a:p>
                <a:r>
                  <a:rPr lang="en-IE">
                    <a:noFill/>
                  </a:rPr>
                  <a:t> </a:t>
                </a:r>
              </a:p>
            </p:txBody>
          </p:sp>
        </mc:Fallback>
      </mc:AlternateContent>
    </p:spTree>
    <p:extLst>
      <p:ext uri="{BB962C8B-B14F-4D97-AF65-F5344CB8AC3E}">
        <p14:creationId xmlns:p14="http://schemas.microsoft.com/office/powerpoint/2010/main" val="294929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58897" y="741098"/>
            <a:ext cx="4320480" cy="41764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1" name="Group 18"/>
          <p:cNvGrpSpPr>
            <a:grpSpLocks/>
          </p:cNvGrpSpPr>
          <p:nvPr/>
        </p:nvGrpSpPr>
        <p:grpSpPr bwMode="auto">
          <a:xfrm>
            <a:off x="1128431" y="1161548"/>
            <a:ext cx="3139549" cy="3419338"/>
            <a:chOff x="1104" y="888"/>
            <a:chExt cx="1200" cy="1551"/>
          </a:xfrm>
        </p:grpSpPr>
        <p:grpSp>
          <p:nvGrpSpPr>
            <p:cNvPr id="22" name="Group 14"/>
            <p:cNvGrpSpPr>
              <a:grpSpLocks/>
            </p:cNvGrpSpPr>
            <p:nvPr/>
          </p:nvGrpSpPr>
          <p:grpSpPr bwMode="auto">
            <a:xfrm>
              <a:off x="1104" y="1008"/>
              <a:ext cx="1200" cy="1200"/>
              <a:chOff x="1536" y="1008"/>
              <a:chExt cx="1200" cy="1200"/>
            </a:xfrm>
          </p:grpSpPr>
          <p:grpSp>
            <p:nvGrpSpPr>
              <p:cNvPr id="26" name="Group 3"/>
              <p:cNvGrpSpPr>
                <a:grpSpLocks/>
              </p:cNvGrpSpPr>
              <p:nvPr/>
            </p:nvGrpSpPr>
            <p:grpSpPr bwMode="auto">
              <a:xfrm>
                <a:off x="1536" y="1008"/>
                <a:ext cx="1200" cy="1200"/>
                <a:chOff x="1344" y="1152"/>
                <a:chExt cx="864" cy="864"/>
              </a:xfrm>
            </p:grpSpPr>
            <p:sp>
              <p:nvSpPr>
                <p:cNvPr id="34" name="Oval 4"/>
                <p:cNvSpPr>
                  <a:spLocks noChangeArrowheads="1"/>
                </p:cNvSpPr>
                <p:nvPr/>
              </p:nvSpPr>
              <p:spPr bwMode="auto">
                <a:xfrm>
                  <a:off x="1344"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5" name="Oval 5"/>
                <p:cNvSpPr>
                  <a:spLocks noChangeArrowheads="1"/>
                </p:cNvSpPr>
                <p:nvPr/>
              </p:nvSpPr>
              <p:spPr bwMode="auto">
                <a:xfrm>
                  <a:off x="1632" y="1152"/>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sp>
              <p:nvSpPr>
                <p:cNvPr id="36" name="Oval 6"/>
                <p:cNvSpPr>
                  <a:spLocks noChangeArrowheads="1"/>
                </p:cNvSpPr>
                <p:nvPr/>
              </p:nvSpPr>
              <p:spPr bwMode="auto">
                <a:xfrm>
                  <a:off x="1488" y="1440"/>
                  <a:ext cx="576" cy="5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800" b="0" i="0" u="none" strike="noStrike" kern="0" cap="none" spc="0" normalizeH="0" baseline="0" noProof="0">
                    <a:ln>
                      <a:noFill/>
                    </a:ln>
                    <a:solidFill>
                      <a:sysClr val="windowText" lastClr="000000"/>
                    </a:solidFill>
                    <a:effectLst/>
                    <a:uLnTx/>
                    <a:uFillTx/>
                  </a:endParaRPr>
                </a:p>
              </p:txBody>
            </p:sp>
          </p:grpSp>
          <p:sp>
            <p:nvSpPr>
              <p:cNvPr id="27" name="Text Box 7"/>
              <p:cNvSpPr txBox="1">
                <a:spLocks noChangeArrowheads="1"/>
              </p:cNvSpPr>
              <p:nvPr/>
            </p:nvSpPr>
            <p:spPr bwMode="auto">
              <a:xfrm>
                <a:off x="1646" y="1267"/>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1</a:t>
                </a:r>
              </a:p>
            </p:txBody>
          </p:sp>
          <p:sp>
            <p:nvSpPr>
              <p:cNvPr id="28" name="Text Box 8"/>
              <p:cNvSpPr txBox="1">
                <a:spLocks noChangeArrowheads="1"/>
              </p:cNvSpPr>
              <p:nvPr/>
            </p:nvSpPr>
            <p:spPr bwMode="auto">
              <a:xfrm>
                <a:off x="2044" y="115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2</a:t>
                </a:r>
              </a:p>
            </p:txBody>
          </p:sp>
          <p:sp>
            <p:nvSpPr>
              <p:cNvPr id="29" name="Text Box 9"/>
              <p:cNvSpPr txBox="1">
                <a:spLocks noChangeArrowheads="1"/>
              </p:cNvSpPr>
              <p:nvPr/>
            </p:nvSpPr>
            <p:spPr bwMode="auto">
              <a:xfrm>
                <a:off x="2428" y="1248"/>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3</a:t>
                </a:r>
              </a:p>
            </p:txBody>
          </p:sp>
          <p:sp>
            <p:nvSpPr>
              <p:cNvPr id="30" name="Text Box 10"/>
              <p:cNvSpPr txBox="1">
                <a:spLocks noChangeArrowheads="1"/>
              </p:cNvSpPr>
              <p:nvPr/>
            </p:nvSpPr>
            <p:spPr bwMode="auto">
              <a:xfrm>
                <a:off x="1804" y="1584"/>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4</a:t>
                </a:r>
              </a:p>
            </p:txBody>
          </p:sp>
          <p:sp>
            <p:nvSpPr>
              <p:cNvPr id="31" name="Text Box 11"/>
              <p:cNvSpPr txBox="1">
                <a:spLocks noChangeArrowheads="1"/>
              </p:cNvSpPr>
              <p:nvPr/>
            </p:nvSpPr>
            <p:spPr bwMode="auto">
              <a:xfrm>
                <a:off x="2088" y="1479"/>
                <a:ext cx="116" cy="2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rPr>
                  <a:t>5</a:t>
                </a:r>
              </a:p>
            </p:txBody>
          </p:sp>
          <p:sp>
            <p:nvSpPr>
              <p:cNvPr id="32" name="Text Box 12"/>
              <p:cNvSpPr txBox="1">
                <a:spLocks noChangeArrowheads="1"/>
              </p:cNvSpPr>
              <p:nvPr/>
            </p:nvSpPr>
            <p:spPr bwMode="auto">
              <a:xfrm>
                <a:off x="2284" y="1603"/>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6</a:t>
                </a:r>
              </a:p>
            </p:txBody>
          </p:sp>
          <p:sp>
            <p:nvSpPr>
              <p:cNvPr id="33" name="Text Box 13"/>
              <p:cNvSpPr txBox="1">
                <a:spLocks noChangeArrowheads="1"/>
              </p:cNvSpPr>
              <p:nvPr/>
            </p:nvSpPr>
            <p:spPr bwMode="auto">
              <a:xfrm>
                <a:off x="2044" y="1872"/>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7</a:t>
                </a:r>
              </a:p>
            </p:txBody>
          </p:sp>
        </p:grpSp>
        <p:sp>
          <p:nvSpPr>
            <p:cNvPr id="23" name="Text Box 15"/>
            <p:cNvSpPr txBox="1">
              <a:spLocks noChangeArrowheads="1"/>
            </p:cNvSpPr>
            <p:nvPr/>
          </p:nvSpPr>
          <p:spPr bwMode="auto">
            <a:xfrm>
              <a:off x="1194" y="92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a:t>
              </a:r>
            </a:p>
          </p:txBody>
        </p:sp>
        <p:sp>
          <p:nvSpPr>
            <p:cNvPr id="24" name="Text Box 16"/>
            <p:cNvSpPr txBox="1">
              <a:spLocks noChangeArrowheads="1"/>
            </p:cNvSpPr>
            <p:nvPr/>
          </p:nvSpPr>
          <p:spPr bwMode="auto">
            <a:xfrm>
              <a:off x="1996" y="888"/>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B</a:t>
              </a:r>
            </a:p>
          </p:txBody>
        </p:sp>
        <p:sp>
          <p:nvSpPr>
            <p:cNvPr id="25" name="Text Box 17"/>
            <p:cNvSpPr txBox="1">
              <a:spLocks noChangeArrowheads="1"/>
            </p:cNvSpPr>
            <p:nvPr/>
          </p:nvSpPr>
          <p:spPr bwMode="auto">
            <a:xfrm>
              <a:off x="1604" y="220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C</a:t>
              </a:r>
            </a:p>
          </p:txBody>
        </p:sp>
      </p:grpSp>
      <p:sp>
        <p:nvSpPr>
          <p:cNvPr id="38" name="Text Box 7"/>
          <p:cNvSpPr txBox="1">
            <a:spLocks noChangeArrowheads="1"/>
          </p:cNvSpPr>
          <p:nvPr/>
        </p:nvSpPr>
        <p:spPr bwMode="auto">
          <a:xfrm>
            <a:off x="1829597" y="5085184"/>
            <a:ext cx="576064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5: In </a:t>
            </a:r>
            <a:r>
              <a:rPr lang="en-US" sz="3200" i="1" dirty="0"/>
              <a:t>A</a:t>
            </a:r>
            <a:r>
              <a:rPr lang="en-US" sz="3200" dirty="0"/>
              <a:t> and </a:t>
            </a:r>
            <a:r>
              <a:rPr lang="en-US" sz="3200" i="1" dirty="0"/>
              <a:t>B</a:t>
            </a:r>
            <a:r>
              <a:rPr lang="en-US" sz="3200" dirty="0"/>
              <a:t> and </a:t>
            </a:r>
            <a:r>
              <a:rPr lang="en-US" sz="3200" i="1" dirty="0"/>
              <a:t>C</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17</a:t>
            </a:fld>
            <a:endParaRPr lang="en-IE"/>
          </a:p>
        </p:txBody>
      </p:sp>
      <mc:AlternateContent xmlns:mc="http://schemas.openxmlformats.org/markup-compatibility/2006" xmlns:a14="http://schemas.microsoft.com/office/drawing/2010/main">
        <mc:Choice Requires="a14">
          <p:sp>
            <p:nvSpPr>
              <p:cNvPr id="39" name="TextBox 38"/>
              <p:cNvSpPr txBox="1"/>
              <p:nvPr/>
            </p:nvSpPr>
            <p:spPr>
              <a:xfrm>
                <a:off x="2719137" y="5617677"/>
                <a:ext cx="5015744" cy="523220"/>
              </a:xfrm>
              <a:prstGeom prst="rect">
                <a:avLst/>
              </a:prstGeom>
              <a:noFill/>
            </p:spPr>
            <p:txBody>
              <a:bodyPr wrap="square" rtlCol="0">
                <a:spAutoFit/>
              </a:bodyPr>
              <a:lstStyle/>
              <a:p>
                <a:r>
                  <a:rPr lang="en-US" sz="2800" dirty="0"/>
                  <a:t>Region 5:      </a:t>
                </a:r>
                <a:r>
                  <a:rPr lang="en-IE" sz="2800" dirty="0"/>
                  <a:t>A </a:t>
                </a:r>
                <a14:m>
                  <m:oMath xmlns:m="http://schemas.openxmlformats.org/officeDocument/2006/math">
                    <m:r>
                      <a:rPr lang="en-IE" sz="2800" i="1" smtClean="0">
                        <a:latin typeface="Cambria Math"/>
                        <a:ea typeface="Cambria Math"/>
                      </a:rPr>
                      <m:t>∩</m:t>
                    </m:r>
                  </m:oMath>
                </a14:m>
                <a:r>
                  <a:rPr lang="en-IE" sz="2800" dirty="0"/>
                  <a:t> B </a:t>
                </a:r>
                <a14:m>
                  <m:oMath xmlns:m="http://schemas.openxmlformats.org/officeDocument/2006/math">
                    <m:r>
                      <a:rPr lang="en-IE" sz="2800" i="1" smtClean="0">
                        <a:latin typeface="Cambria Math"/>
                        <a:ea typeface="Cambria Math"/>
                      </a:rPr>
                      <m:t>∩</m:t>
                    </m:r>
                    <m:r>
                      <m:rPr>
                        <m:sty m:val="p"/>
                      </m:rPr>
                      <a:rPr lang="en-IE" sz="2800" b="0" i="0" smtClean="0">
                        <a:latin typeface="Cambria Math"/>
                        <a:ea typeface="Cambria Math"/>
                      </a:rPr>
                      <m:t>C</m:t>
                    </m:r>
                  </m:oMath>
                </a14:m>
                <a:endParaRPr lang="en-IE" sz="2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719137" y="5617677"/>
                <a:ext cx="5015744" cy="523220"/>
              </a:xfrm>
              <a:prstGeom prst="rect">
                <a:avLst/>
              </a:prstGeom>
              <a:blipFill rotWithShape="1">
                <a:blip r:embed="rId2"/>
                <a:stretch>
                  <a:fillRect l="-2430" t="-10588" b="-34118"/>
                </a:stretch>
              </a:blipFill>
            </p:spPr>
            <p:txBody>
              <a:bodyPr/>
              <a:lstStyle/>
              <a:p>
                <a:r>
                  <a:rPr lang="en-IE">
                    <a:noFill/>
                  </a:rPr>
                  <a:t> </a:t>
                </a:r>
              </a:p>
            </p:txBody>
          </p:sp>
        </mc:Fallback>
      </mc:AlternateContent>
    </p:spTree>
    <p:extLst>
      <p:ext uri="{BB962C8B-B14F-4D97-AF65-F5344CB8AC3E}">
        <p14:creationId xmlns:p14="http://schemas.microsoft.com/office/powerpoint/2010/main" val="18702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835696" y="1894582"/>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1: In </a:t>
            </a:r>
            <a:r>
              <a:rPr lang="en-US" sz="3200" i="1" dirty="0"/>
              <a:t>A</a:t>
            </a:r>
            <a:r>
              <a:rPr lang="en-US" sz="3200" dirty="0"/>
              <a:t> but not in </a:t>
            </a:r>
            <a:r>
              <a:rPr lang="en-US" sz="3200" i="1" dirty="0"/>
              <a:t>B</a:t>
            </a:r>
            <a:r>
              <a:rPr lang="en-US" sz="3200" dirty="0"/>
              <a:t> or </a:t>
            </a:r>
            <a:r>
              <a:rPr lang="en-US" sz="3200" i="1" dirty="0"/>
              <a:t>C</a:t>
            </a:r>
          </a:p>
        </p:txBody>
      </p:sp>
      <p:sp>
        <p:nvSpPr>
          <p:cNvPr id="4" name="Text Box 4"/>
          <p:cNvSpPr txBox="1">
            <a:spLocks noChangeArrowheads="1"/>
          </p:cNvSpPr>
          <p:nvPr/>
        </p:nvSpPr>
        <p:spPr bwMode="auto">
          <a:xfrm>
            <a:off x="1835696" y="2351782"/>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2: In </a:t>
            </a:r>
            <a:r>
              <a:rPr lang="en-US" sz="3200" i="1" dirty="0"/>
              <a:t>A</a:t>
            </a:r>
            <a:r>
              <a:rPr lang="en-US" sz="3200" dirty="0"/>
              <a:t> and </a:t>
            </a:r>
            <a:r>
              <a:rPr lang="en-US" sz="3200" i="1" dirty="0"/>
              <a:t>B</a:t>
            </a:r>
            <a:r>
              <a:rPr lang="en-US" sz="3200" dirty="0"/>
              <a:t> but not in </a:t>
            </a:r>
            <a:r>
              <a:rPr lang="en-US" sz="3200" i="1" dirty="0"/>
              <a:t>C</a:t>
            </a:r>
          </a:p>
        </p:txBody>
      </p:sp>
      <p:sp>
        <p:nvSpPr>
          <p:cNvPr id="5" name="Text Box 5"/>
          <p:cNvSpPr txBox="1">
            <a:spLocks noChangeArrowheads="1"/>
          </p:cNvSpPr>
          <p:nvPr/>
        </p:nvSpPr>
        <p:spPr bwMode="auto">
          <a:xfrm>
            <a:off x="1835696" y="2808982"/>
            <a:ext cx="56166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3: In </a:t>
            </a:r>
            <a:r>
              <a:rPr lang="en-US" sz="3200" i="1" dirty="0"/>
              <a:t>B</a:t>
            </a:r>
            <a:r>
              <a:rPr lang="en-US" sz="3200" dirty="0"/>
              <a:t> but not in </a:t>
            </a:r>
            <a:r>
              <a:rPr lang="en-US" sz="3200" i="1" dirty="0"/>
              <a:t>A</a:t>
            </a:r>
            <a:r>
              <a:rPr lang="en-US" sz="3200" dirty="0"/>
              <a:t> or </a:t>
            </a:r>
            <a:r>
              <a:rPr lang="en-US" sz="3200" i="1" dirty="0"/>
              <a:t>C</a:t>
            </a:r>
          </a:p>
        </p:txBody>
      </p:sp>
      <p:sp>
        <p:nvSpPr>
          <p:cNvPr id="6" name="Text Box 6"/>
          <p:cNvSpPr txBox="1">
            <a:spLocks noChangeArrowheads="1"/>
          </p:cNvSpPr>
          <p:nvPr/>
        </p:nvSpPr>
        <p:spPr bwMode="auto">
          <a:xfrm>
            <a:off x="1835696" y="3266182"/>
            <a:ext cx="583264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4: In </a:t>
            </a:r>
            <a:r>
              <a:rPr lang="en-US" sz="3200" i="1" dirty="0"/>
              <a:t>A</a:t>
            </a:r>
            <a:r>
              <a:rPr lang="en-US" sz="3200" dirty="0"/>
              <a:t> and </a:t>
            </a:r>
            <a:r>
              <a:rPr lang="en-US" sz="3200" i="1" dirty="0"/>
              <a:t>C</a:t>
            </a:r>
            <a:r>
              <a:rPr lang="en-US" sz="3200" dirty="0"/>
              <a:t> but not in </a:t>
            </a:r>
            <a:r>
              <a:rPr lang="en-US" sz="3200" i="1" dirty="0"/>
              <a:t>B</a:t>
            </a:r>
          </a:p>
        </p:txBody>
      </p:sp>
      <p:sp>
        <p:nvSpPr>
          <p:cNvPr id="7" name="Text Box 7"/>
          <p:cNvSpPr txBox="1">
            <a:spLocks noChangeArrowheads="1"/>
          </p:cNvSpPr>
          <p:nvPr/>
        </p:nvSpPr>
        <p:spPr bwMode="auto">
          <a:xfrm>
            <a:off x="1835696" y="3723382"/>
            <a:ext cx="576064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5: In </a:t>
            </a:r>
            <a:r>
              <a:rPr lang="en-US" sz="3200" i="1" dirty="0"/>
              <a:t>A</a:t>
            </a:r>
            <a:r>
              <a:rPr lang="en-US" sz="3200" dirty="0"/>
              <a:t> and </a:t>
            </a:r>
            <a:r>
              <a:rPr lang="en-US" sz="3200" i="1" dirty="0"/>
              <a:t>B</a:t>
            </a:r>
            <a:r>
              <a:rPr lang="en-US" sz="3200" dirty="0"/>
              <a:t> and </a:t>
            </a:r>
            <a:r>
              <a:rPr lang="en-US" sz="3200" i="1" dirty="0"/>
              <a:t>C</a:t>
            </a:r>
          </a:p>
        </p:txBody>
      </p:sp>
      <p:sp>
        <p:nvSpPr>
          <p:cNvPr id="8" name="Text Box 8"/>
          <p:cNvSpPr txBox="1">
            <a:spLocks noChangeArrowheads="1"/>
          </p:cNvSpPr>
          <p:nvPr/>
        </p:nvSpPr>
        <p:spPr bwMode="auto">
          <a:xfrm>
            <a:off x="1835696" y="4180582"/>
            <a:ext cx="604867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6: In </a:t>
            </a:r>
            <a:r>
              <a:rPr lang="en-US" sz="3200" i="1" dirty="0"/>
              <a:t>B</a:t>
            </a:r>
            <a:r>
              <a:rPr lang="en-US" sz="3200" dirty="0"/>
              <a:t> and </a:t>
            </a:r>
            <a:r>
              <a:rPr lang="en-US" sz="3200" i="1" dirty="0"/>
              <a:t>C</a:t>
            </a:r>
            <a:r>
              <a:rPr lang="en-US" sz="3200" dirty="0"/>
              <a:t> but not in </a:t>
            </a:r>
            <a:r>
              <a:rPr lang="en-US" sz="3200" i="1" dirty="0"/>
              <a:t>A</a:t>
            </a:r>
          </a:p>
        </p:txBody>
      </p:sp>
      <p:sp>
        <p:nvSpPr>
          <p:cNvPr id="9" name="Text Box 9"/>
          <p:cNvSpPr txBox="1">
            <a:spLocks noChangeArrowheads="1"/>
          </p:cNvSpPr>
          <p:nvPr/>
        </p:nvSpPr>
        <p:spPr bwMode="auto">
          <a:xfrm>
            <a:off x="1835696" y="4713982"/>
            <a:ext cx="583264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3200" dirty="0"/>
              <a:t>Region 7: In </a:t>
            </a:r>
            <a:r>
              <a:rPr lang="en-US" sz="3200" i="1" dirty="0"/>
              <a:t>C</a:t>
            </a:r>
            <a:r>
              <a:rPr lang="en-US" sz="3200" dirty="0"/>
              <a:t> but not in </a:t>
            </a:r>
            <a:r>
              <a:rPr lang="en-US" sz="3200" i="1" dirty="0"/>
              <a:t>A</a:t>
            </a:r>
            <a:r>
              <a:rPr lang="en-US" sz="3200" dirty="0"/>
              <a:t> or </a:t>
            </a:r>
            <a:r>
              <a:rPr lang="en-US" sz="3200" i="1" dirty="0"/>
              <a:t>B</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10" name="Slide Number Placeholder 9"/>
          <p:cNvSpPr>
            <a:spLocks noGrp="1"/>
          </p:cNvSpPr>
          <p:nvPr>
            <p:ph type="sldNum" sz="quarter" idx="12"/>
          </p:nvPr>
        </p:nvSpPr>
        <p:spPr/>
        <p:txBody>
          <a:bodyPr/>
          <a:lstStyle/>
          <a:p>
            <a:fld id="{D3549291-F907-4B35-AC4E-A85E7159D396}" type="slidenum">
              <a:rPr lang="en-IE" smtClean="0"/>
              <a:t>18</a:t>
            </a:fld>
            <a:endParaRPr lang="en-IE"/>
          </a:p>
        </p:txBody>
      </p:sp>
    </p:spTree>
    <p:extLst>
      <p:ext uri="{BB962C8B-B14F-4D97-AF65-F5344CB8AC3E}">
        <p14:creationId xmlns:p14="http://schemas.microsoft.com/office/powerpoint/2010/main" val="258387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576F-ED4B-1481-E0CB-5B4BAE109E34}"/>
              </a:ext>
            </a:extLst>
          </p:cNvPr>
          <p:cNvSpPr>
            <a:spLocks noGrp="1"/>
          </p:cNvSpPr>
          <p:nvPr>
            <p:ph type="title"/>
          </p:nvPr>
        </p:nvSpPr>
        <p:spPr>
          <a:xfrm>
            <a:off x="457200" y="274638"/>
            <a:ext cx="8229600" cy="778098"/>
          </a:xfrm>
        </p:spPr>
        <p:txBody>
          <a:bodyPr>
            <a:normAutofit/>
          </a:bodyPr>
          <a:lstStyle/>
          <a:p>
            <a:r>
              <a:rPr lang="en-IE" sz="3200" b="1" dirty="0"/>
              <a:t>Exam Question - Summer 2019</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21DBDD-4A52-4368-9CD4-8DC5F0CEE5F3}"/>
                  </a:ext>
                </a:extLst>
              </p:cNvPr>
              <p:cNvSpPr>
                <a:spLocks noGrp="1"/>
              </p:cNvSpPr>
              <p:nvPr>
                <p:ph idx="1"/>
              </p:nvPr>
            </p:nvSpPr>
            <p:spPr>
              <a:xfrm>
                <a:off x="457200" y="1124744"/>
                <a:ext cx="8229600" cy="5001419"/>
              </a:xfrm>
            </p:spPr>
            <p:txBody>
              <a:bodyPr/>
              <a:lstStyle/>
              <a:p>
                <a:pPr marL="0" indent="0">
                  <a:lnSpc>
                    <a:spcPct val="150000"/>
                  </a:lnSpc>
                  <a:buNone/>
                </a:pPr>
                <a:r>
                  <a:rPr lang="en-GB" sz="1800" b="1" dirty="0">
                    <a:solidFill>
                      <a:srgbClr val="00000A"/>
                    </a:solidFill>
                    <a:effectLst/>
                    <a:latin typeface="Arial" panose="020B0604020202020204" pitchFamily="34" charset="0"/>
                    <a:ea typeface="PMingLiU" panose="02020500000000000000" pitchFamily="18" charset="-120"/>
                    <a:cs typeface="Arial" panose="020B0604020202020204" pitchFamily="34" charset="0"/>
                  </a:rPr>
                  <a:t>Q5 (a) </a:t>
                </a:r>
                <a:r>
                  <a:rPr lang="en-GB" sz="1800" dirty="0">
                    <a:solidFill>
                      <a:srgbClr val="00000A"/>
                    </a:solidFill>
                    <a:effectLst/>
                    <a:latin typeface="Arial" panose="020B0604020202020204" pitchFamily="34" charset="0"/>
                    <a:ea typeface="PMingLiU" panose="02020500000000000000" pitchFamily="18" charset="-120"/>
                    <a:cs typeface="Arial" panose="020B0604020202020204" pitchFamily="34" charset="0"/>
                  </a:rPr>
                  <a:t>On separate Venn diagrams shade the area to represent the following:</a:t>
                </a:r>
                <a:endParaRPr lang="en-IE" sz="1800" dirty="0">
                  <a:solidFill>
                    <a:srgbClr val="00000A"/>
                  </a:solidFill>
                  <a:effectLst/>
                  <a:latin typeface="Arial" panose="020B0604020202020204" pitchFamily="34" charset="0"/>
                  <a:ea typeface="PMingLiU" panose="02020500000000000000" pitchFamily="18" charset="-120"/>
                  <a:cs typeface="Times New Roman" panose="02020603050405020304" pitchFamily="18" charset="0"/>
                </a:endParaRPr>
              </a:p>
              <a:p>
                <a:pPr marL="0" indent="0">
                  <a:lnSpc>
                    <a:spcPct val="150000"/>
                  </a:lnSpc>
                  <a:buNone/>
                </a:pPr>
                <a:r>
                  <a:rPr lang="en-GB" sz="1800" dirty="0">
                    <a:solidFill>
                      <a:srgbClr val="00000A"/>
                    </a:solidFill>
                    <a:effectLst/>
                    <a:latin typeface="Arial" panose="020B0604020202020204" pitchFamily="34" charset="0"/>
                    <a:ea typeface="PMingLiU" panose="02020500000000000000" pitchFamily="18" charset="-120"/>
                    <a:cs typeface="Arial" panose="020B0604020202020204" pitchFamily="34" charset="0"/>
                  </a:rPr>
                  <a:t>		</a:t>
                </a:r>
                <a:r>
                  <a:rPr lang="en-GB" sz="1800" b="1" dirty="0">
                    <a:solidFill>
                      <a:srgbClr val="00000A"/>
                    </a:solidFill>
                    <a:effectLst/>
                    <a:latin typeface="Arial" panose="020B0604020202020204" pitchFamily="34" charset="0"/>
                    <a:ea typeface="PMingLiU" panose="02020500000000000000" pitchFamily="18" charset="-120"/>
                    <a:cs typeface="Arial" panose="020B0604020202020204" pitchFamily="34" charset="0"/>
                  </a:rPr>
                  <a:t>(</a:t>
                </a:r>
                <a:r>
                  <a:rPr lang="en-GB" sz="1800" b="1" dirty="0" err="1">
                    <a:solidFill>
                      <a:srgbClr val="00000A"/>
                    </a:solidFill>
                    <a:effectLst/>
                    <a:latin typeface="Arial" panose="020B0604020202020204" pitchFamily="34" charset="0"/>
                    <a:ea typeface="PMingLiU" panose="02020500000000000000" pitchFamily="18" charset="-120"/>
                    <a:cs typeface="Arial" panose="020B0604020202020204" pitchFamily="34" charset="0"/>
                  </a:rPr>
                  <a:t>i</a:t>
                </a:r>
                <a:r>
                  <a:rPr lang="en-GB" sz="1800" b="1" dirty="0">
                    <a:solidFill>
                      <a:srgbClr val="00000A"/>
                    </a:solidFill>
                    <a:effectLst/>
                    <a:latin typeface="Arial" panose="020B0604020202020204" pitchFamily="34" charset="0"/>
                    <a:ea typeface="PMingLiU" panose="02020500000000000000" pitchFamily="18" charset="-120"/>
                    <a:cs typeface="Arial" panose="020B0604020202020204" pitchFamily="34" charset="0"/>
                  </a:rPr>
                  <a:t>)	</a:t>
                </a:r>
                <a:r>
                  <a:rPr lang="en-GB" sz="1800" dirty="0">
                    <a:solidFill>
                      <a:srgbClr val="00000A"/>
                    </a:solidFill>
                    <a:effectLst/>
                    <a:latin typeface="Arial" panose="020B0604020202020204" pitchFamily="34" charset="0"/>
                    <a:ea typeface="PMingLiU" panose="02020500000000000000" pitchFamily="18" charset="-120"/>
                    <a:cs typeface="Arial" panose="020B0604020202020204" pitchFamily="34" charset="0"/>
                  </a:rPr>
                  <a:t>A </a:t>
                </a:r>
                <a:r>
                  <a:rPr lang="en-GB" sz="1800" dirty="0">
                    <a:solidFill>
                      <a:srgbClr val="00000A"/>
                    </a:solidFill>
                    <a:effectLst/>
                    <a:latin typeface="Arial" panose="020B0604020202020204" pitchFamily="34" charset="0"/>
                    <a:ea typeface="Calibri" panose="020F0502020204030204" pitchFamily="34" charset="0"/>
                    <a:cs typeface="Arial" panose="020B0604020202020204" pitchFamily="34" charset="0"/>
                  </a:rPr>
                  <a:t>– (B – C)						</a:t>
                </a:r>
                <a:r>
                  <a:rPr lang="en-GB" sz="1800" b="1" dirty="0">
                    <a:solidFill>
                      <a:srgbClr val="00000A"/>
                    </a:solidFill>
                    <a:effectLst/>
                    <a:latin typeface="Arial" panose="020B0604020202020204" pitchFamily="34" charset="0"/>
                    <a:ea typeface="PMingLiU" panose="02020500000000000000" pitchFamily="18" charset="-120"/>
                    <a:cs typeface="Arial" panose="020B0604020202020204" pitchFamily="34" charset="0"/>
                  </a:rPr>
                  <a:t>(ii)	</a:t>
                </a:r>
                <a:r>
                  <a:rPr lang="en-GB" sz="1800" dirty="0">
                    <a:solidFill>
                      <a:srgbClr val="00000A"/>
                    </a:solidFill>
                    <a:effectLst/>
                    <a:latin typeface="Arial" panose="020B0604020202020204" pitchFamily="34" charset="0"/>
                    <a:ea typeface="PMingLiU" panose="02020500000000000000" pitchFamily="18" charset="-120"/>
                    <a:cs typeface="Arial" panose="020B0604020202020204" pitchFamily="34" charset="0"/>
                  </a:rPr>
                  <a:t>A </a:t>
                </a:r>
                <a14:m>
                  <m:oMath xmlns:m="http://schemas.openxmlformats.org/officeDocument/2006/math">
                    <m:r>
                      <a:rPr lang="en-GB" sz="1800" i="1">
                        <a:solidFill>
                          <a:srgbClr val="00000A"/>
                        </a:solidFill>
                        <a:effectLst/>
                        <a:latin typeface="Cambria Math" panose="02040503050406030204" pitchFamily="18" charset="0"/>
                        <a:ea typeface="PMingLiU" panose="02020500000000000000" pitchFamily="18" charset="-120"/>
                        <a:cs typeface="Arial" panose="020B0604020202020204" pitchFamily="34" charset="0"/>
                      </a:rPr>
                      <m:t>∩</m:t>
                    </m:r>
                  </m:oMath>
                </a14:m>
                <a:r>
                  <a:rPr lang="en-GB" sz="1800" dirty="0">
                    <a:solidFill>
                      <a:srgbClr val="00000A"/>
                    </a:solidFill>
                    <a:effectLst/>
                    <a:latin typeface="Arial" panose="020B0604020202020204" pitchFamily="34" charset="0"/>
                    <a:ea typeface="Calibri" panose="020F0502020204030204" pitchFamily="34" charset="0"/>
                    <a:cs typeface="Arial" panose="020B0604020202020204" pitchFamily="34" charset="0"/>
                  </a:rPr>
                  <a:t> (B </a:t>
                </a:r>
                <a14:m>
                  <m:oMath xmlns:m="http://schemas.openxmlformats.org/officeDocument/2006/math">
                    <m:r>
                      <a:rPr lang="en-GB" sz="1800" i="1">
                        <a:solidFill>
                          <a:srgbClr val="00000A"/>
                        </a:solidFill>
                        <a:effectLst/>
                        <a:latin typeface="Cambria Math" panose="02040503050406030204" pitchFamily="18" charset="0"/>
                        <a:ea typeface="PMingLiU" panose="02020500000000000000" pitchFamily="18" charset="-120"/>
                        <a:cs typeface="Arial" panose="020B0604020202020204" pitchFamily="34" charset="0"/>
                      </a:rPr>
                      <m:t>∪</m:t>
                    </m:r>
                  </m:oMath>
                </a14:m>
                <a:r>
                  <a:rPr lang="en-GB" sz="1800" dirty="0">
                    <a:solidFill>
                      <a:srgbClr val="00000A"/>
                    </a:solidFill>
                    <a:effectLst/>
                    <a:latin typeface="Arial" panose="020B0604020202020204" pitchFamily="34" charset="0"/>
                    <a:ea typeface="Calibri" panose="020F0502020204030204" pitchFamily="34" charset="0"/>
                    <a:cs typeface="Arial" panose="020B0604020202020204" pitchFamily="34" charset="0"/>
                  </a:rPr>
                  <a:t> C)						</a:t>
                </a:r>
                <a:r>
                  <a:rPr lang="en-GB" sz="1800" b="1" dirty="0">
                    <a:solidFill>
                      <a:srgbClr val="00000A"/>
                    </a:solidFill>
                    <a:effectLst/>
                    <a:latin typeface="Arial" panose="020B0604020202020204" pitchFamily="34" charset="0"/>
                    <a:ea typeface="Calibri" panose="020F0502020204030204" pitchFamily="34" charset="0"/>
                    <a:cs typeface="Arial" panose="020B0604020202020204" pitchFamily="34" charset="0"/>
                  </a:rPr>
                  <a:t>(iii)	</a:t>
                </a:r>
                <a:r>
                  <a:rPr lang="en-GB" sz="1800" dirty="0">
                    <a:solidFill>
                      <a:srgbClr val="00000A"/>
                    </a:solidFill>
                    <a:effectLst/>
                    <a:latin typeface="Arial" panose="020B0604020202020204" pitchFamily="34" charset="0"/>
                    <a:ea typeface="PMingLiU" panose="02020500000000000000" pitchFamily="18" charset="-120"/>
                    <a:cs typeface="Arial" panose="020B0604020202020204" pitchFamily="34" charset="0"/>
                  </a:rPr>
                  <a:t>A</a:t>
                </a:r>
                <a:r>
                  <a:rPr lang="en-GB" sz="1800" dirty="0">
                    <a:solidFill>
                      <a:srgbClr val="00000A"/>
                    </a:solidFill>
                    <a:effectLst/>
                    <a:latin typeface="Arial" panose="020B0604020202020204" pitchFamily="34" charset="0"/>
                    <a:ea typeface="Calibri" panose="020F0502020204030204" pitchFamily="34" charset="0"/>
                    <a:cs typeface="Arial" panose="020B0604020202020204" pitchFamily="34" charset="0"/>
                  </a:rPr>
                  <a:t> – (B </a:t>
                </a:r>
                <a14:m>
                  <m:oMath xmlns:m="http://schemas.openxmlformats.org/officeDocument/2006/math">
                    <m:r>
                      <a:rPr lang="en-GB" sz="1800" i="1">
                        <a:solidFill>
                          <a:srgbClr val="00000A"/>
                        </a:solidFill>
                        <a:effectLst/>
                        <a:latin typeface="Cambria Math" panose="02040503050406030204" pitchFamily="18" charset="0"/>
                        <a:ea typeface="Calibri" panose="020F0502020204030204" pitchFamily="34" charset="0"/>
                        <a:cs typeface="Arial" panose="020B0604020202020204" pitchFamily="34" charset="0"/>
                      </a:rPr>
                      <m:t>∩</m:t>
                    </m:r>
                  </m:oMath>
                </a14:m>
                <a:r>
                  <a:rPr lang="en-GB" sz="1800" dirty="0">
                    <a:solidFill>
                      <a:srgbClr val="00000A"/>
                    </a:solidFill>
                    <a:effectLst/>
                    <a:latin typeface="Arial" panose="020B0604020202020204" pitchFamily="34" charset="0"/>
                    <a:ea typeface="Calibri" panose="020F0502020204030204" pitchFamily="34" charset="0"/>
                    <a:cs typeface="Arial" panose="020B0604020202020204" pitchFamily="34" charset="0"/>
                  </a:rPr>
                  <a:t> C)							</a:t>
                </a:r>
              </a:p>
              <a:p>
                <a:pPr marL="0" indent="0">
                  <a:lnSpc>
                    <a:spcPct val="150000"/>
                  </a:lnSpc>
                  <a:buNone/>
                </a:pPr>
                <a:endParaRPr lang="en-GB" sz="1800" b="1" dirty="0">
                  <a:solidFill>
                    <a:srgbClr val="00000A"/>
                  </a:solidFill>
                  <a:latin typeface="Arial" panose="020B0604020202020204" pitchFamily="34" charset="0"/>
                  <a:cs typeface="Arial" panose="020B0604020202020204" pitchFamily="34" charset="0"/>
                </a:endParaRPr>
              </a:p>
              <a:p>
                <a:pPr marL="0" indent="0">
                  <a:lnSpc>
                    <a:spcPct val="150000"/>
                  </a:lnSpc>
                  <a:buNone/>
                </a:pPr>
                <a:r>
                  <a:rPr lang="en-GB" sz="1800" b="1" dirty="0">
                    <a:solidFill>
                      <a:srgbClr val="00000A"/>
                    </a:solidFill>
                    <a:latin typeface="Arial" panose="020B0604020202020204" pitchFamily="34" charset="0"/>
                    <a:cs typeface="Arial" panose="020B0604020202020204" pitchFamily="34" charset="0"/>
                  </a:rPr>
                  <a:t>Solution on next slide</a:t>
                </a:r>
                <a:endParaRPr lang="en-IE" b="1" dirty="0"/>
              </a:p>
            </p:txBody>
          </p:sp>
        </mc:Choice>
        <mc:Fallback>
          <p:sp>
            <p:nvSpPr>
              <p:cNvPr id="3" name="Content Placeholder 2">
                <a:extLst>
                  <a:ext uri="{FF2B5EF4-FFF2-40B4-BE49-F238E27FC236}">
                    <a16:creationId xmlns:a16="http://schemas.microsoft.com/office/drawing/2014/main" id="{FC21DBDD-4A52-4368-9CD4-8DC5F0CEE5F3}"/>
                  </a:ext>
                </a:extLst>
              </p:cNvPr>
              <p:cNvSpPr>
                <a:spLocks noGrp="1" noRot="1" noChangeAspect="1" noMove="1" noResize="1" noEditPoints="1" noAdjustHandles="1" noChangeArrowheads="1" noChangeShapeType="1" noTextEdit="1"/>
              </p:cNvSpPr>
              <p:nvPr>
                <p:ph idx="1"/>
              </p:nvPr>
            </p:nvSpPr>
            <p:spPr>
              <a:xfrm>
                <a:off x="457200" y="1124744"/>
                <a:ext cx="8229600" cy="5001419"/>
              </a:xfrm>
              <a:blipFill>
                <a:blip r:embed="rId2"/>
                <a:stretch>
                  <a:fillRect l="-593"/>
                </a:stretch>
              </a:blipFill>
            </p:spPr>
            <p:txBody>
              <a:bodyPr/>
              <a:lstStyle/>
              <a:p>
                <a:r>
                  <a:rPr lang="en-IE">
                    <a:noFill/>
                  </a:rPr>
                  <a:t> </a:t>
                </a:r>
              </a:p>
            </p:txBody>
          </p:sp>
        </mc:Fallback>
      </mc:AlternateContent>
      <p:sp>
        <p:nvSpPr>
          <p:cNvPr id="4" name="Footer Placeholder 3">
            <a:extLst>
              <a:ext uri="{FF2B5EF4-FFF2-40B4-BE49-F238E27FC236}">
                <a16:creationId xmlns:a16="http://schemas.microsoft.com/office/drawing/2014/main" id="{B1D15F27-4BE3-B5F7-5711-EB464D432266}"/>
              </a:ext>
            </a:extLst>
          </p:cNvPr>
          <p:cNvSpPr>
            <a:spLocks noGrp="1"/>
          </p:cNvSpPr>
          <p:nvPr>
            <p:ph type="ftr" sz="quarter" idx="11"/>
          </p:nvPr>
        </p:nvSpPr>
        <p:spPr/>
        <p:txBody>
          <a:bodyPr/>
          <a:lstStyle/>
          <a:p>
            <a:r>
              <a:rPr lang="en-IE"/>
              <a:t>Mathematical Methods - Set Theory 2</a:t>
            </a:r>
          </a:p>
        </p:txBody>
      </p:sp>
      <p:sp>
        <p:nvSpPr>
          <p:cNvPr id="5" name="Slide Number Placeholder 4">
            <a:extLst>
              <a:ext uri="{FF2B5EF4-FFF2-40B4-BE49-F238E27FC236}">
                <a16:creationId xmlns:a16="http://schemas.microsoft.com/office/drawing/2014/main" id="{C9E8302F-E8F9-051D-BFFF-672BEBDDFFFC}"/>
              </a:ext>
            </a:extLst>
          </p:cNvPr>
          <p:cNvSpPr>
            <a:spLocks noGrp="1"/>
          </p:cNvSpPr>
          <p:nvPr>
            <p:ph type="sldNum" sz="quarter" idx="12"/>
          </p:nvPr>
        </p:nvSpPr>
        <p:spPr/>
        <p:txBody>
          <a:bodyPr/>
          <a:lstStyle/>
          <a:p>
            <a:fld id="{D3549291-F907-4B35-AC4E-A85E7159D396}" type="slidenum">
              <a:rPr lang="en-IE" smtClean="0"/>
              <a:t>19</a:t>
            </a:fld>
            <a:endParaRPr lang="en-IE"/>
          </a:p>
        </p:txBody>
      </p:sp>
    </p:spTree>
    <p:extLst>
      <p:ext uri="{BB962C8B-B14F-4D97-AF65-F5344CB8AC3E}">
        <p14:creationId xmlns:p14="http://schemas.microsoft.com/office/powerpoint/2010/main" val="166327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E" sz="4000" b="1" dirty="0"/>
              <a:t>Cartesian Product</a:t>
            </a:r>
          </a:p>
        </p:txBody>
      </p:sp>
      <p:sp>
        <p:nvSpPr>
          <p:cNvPr id="3" name="Content Placeholder 2"/>
          <p:cNvSpPr>
            <a:spLocks noGrp="1"/>
          </p:cNvSpPr>
          <p:nvPr>
            <p:ph idx="1"/>
          </p:nvPr>
        </p:nvSpPr>
        <p:spPr>
          <a:xfrm>
            <a:off x="457200" y="1268760"/>
            <a:ext cx="8229600" cy="4857403"/>
          </a:xfrm>
        </p:spPr>
        <p:txBody>
          <a:bodyPr/>
          <a:lstStyle/>
          <a:p>
            <a:r>
              <a:rPr lang="en-IE" b="1" dirty="0">
                <a:effectLst/>
              </a:rPr>
              <a:t>Cartesian product</a:t>
            </a:r>
            <a:r>
              <a:rPr lang="en-IE" dirty="0">
                <a:effectLst/>
              </a:rPr>
              <a:t> of </a:t>
            </a:r>
            <a:r>
              <a:rPr lang="en-IE" i="1" dirty="0">
                <a:effectLst/>
              </a:rPr>
              <a:t>A</a:t>
            </a:r>
            <a:r>
              <a:rPr lang="en-IE" dirty="0">
                <a:effectLst/>
              </a:rPr>
              <a:t> and </a:t>
            </a:r>
            <a:r>
              <a:rPr lang="en-IE" i="1" dirty="0">
                <a:effectLst/>
              </a:rPr>
              <a:t>B</a:t>
            </a:r>
            <a:r>
              <a:rPr lang="en-IE" dirty="0">
                <a:effectLst/>
              </a:rPr>
              <a:t>, denoted </a:t>
            </a:r>
            <a:r>
              <a:rPr lang="en-IE" i="1" dirty="0">
                <a:effectLst/>
              </a:rPr>
              <a:t>A</a:t>
            </a:r>
            <a:r>
              <a:rPr lang="en-IE" dirty="0">
                <a:effectLst/>
              </a:rPr>
              <a:t> × </a:t>
            </a:r>
            <a:r>
              <a:rPr lang="en-IE" i="1" dirty="0">
                <a:effectLst/>
              </a:rPr>
              <a:t>B</a:t>
            </a:r>
            <a:r>
              <a:rPr lang="en-IE" dirty="0">
                <a:effectLst/>
              </a:rPr>
              <a:t>, is the set whose members are all possible ordered pairs (</a:t>
            </a:r>
            <a:r>
              <a:rPr lang="en-IE" i="1" dirty="0" err="1">
                <a:effectLst/>
              </a:rPr>
              <a:t>a</a:t>
            </a:r>
            <a:r>
              <a:rPr lang="en-IE" dirty="0" err="1">
                <a:effectLst/>
              </a:rPr>
              <a:t>,</a:t>
            </a:r>
            <a:r>
              <a:rPr lang="en-IE" i="1" dirty="0" err="1">
                <a:effectLst/>
              </a:rPr>
              <a:t>b</a:t>
            </a:r>
            <a:r>
              <a:rPr lang="en-IE" dirty="0">
                <a:effectLst/>
              </a:rPr>
              <a:t>) where </a:t>
            </a:r>
            <a:r>
              <a:rPr lang="en-IE" i="1" dirty="0">
                <a:effectLst/>
              </a:rPr>
              <a:t>a</a:t>
            </a:r>
            <a:r>
              <a:rPr lang="en-IE" dirty="0">
                <a:effectLst/>
              </a:rPr>
              <a:t> is a member of </a:t>
            </a:r>
            <a:r>
              <a:rPr lang="en-IE" i="1" dirty="0">
                <a:effectLst/>
              </a:rPr>
              <a:t>A</a:t>
            </a:r>
            <a:r>
              <a:rPr lang="en-IE" dirty="0">
                <a:effectLst/>
              </a:rPr>
              <a:t> and </a:t>
            </a:r>
            <a:r>
              <a:rPr lang="en-IE" i="1" dirty="0">
                <a:effectLst/>
              </a:rPr>
              <a:t>b</a:t>
            </a:r>
            <a:r>
              <a:rPr lang="en-IE" dirty="0">
                <a:effectLst/>
              </a:rPr>
              <a:t> is a member of </a:t>
            </a:r>
            <a:r>
              <a:rPr lang="en-IE" i="1" dirty="0">
                <a:effectLst/>
              </a:rPr>
              <a:t>B</a:t>
            </a:r>
            <a:r>
              <a:rPr lang="en-IE" dirty="0">
                <a:effectLst/>
              </a:rPr>
              <a:t>. </a:t>
            </a:r>
          </a:p>
          <a:p>
            <a:r>
              <a:rPr lang="en-IE" dirty="0">
                <a:effectLst/>
              </a:rPr>
              <a:t>The </a:t>
            </a:r>
            <a:r>
              <a:rPr lang="en-IE" dirty="0" err="1">
                <a:effectLst/>
              </a:rPr>
              <a:t>cartesian</a:t>
            </a:r>
            <a:r>
              <a:rPr lang="en-IE" dirty="0">
                <a:effectLst/>
              </a:rPr>
              <a:t> product of {1, 2, 3 } and          {red, white} is {(1, red), (1, white), (2, red), (2, white), (3, red), (3, white)}.</a:t>
            </a:r>
          </a:p>
          <a:p>
            <a:r>
              <a:rPr lang="en-IE" dirty="0"/>
              <a:t>Is A x B = B x A?  No, the ordered pair (1,red) is not the same as (red, 1).</a:t>
            </a:r>
          </a:p>
        </p:txBody>
      </p:sp>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2</a:t>
            </a:fld>
            <a:endParaRPr lang="en-IE"/>
          </a:p>
        </p:txBody>
      </p:sp>
    </p:spTree>
    <p:extLst>
      <p:ext uri="{BB962C8B-B14F-4D97-AF65-F5344CB8AC3E}">
        <p14:creationId xmlns:p14="http://schemas.microsoft.com/office/powerpoint/2010/main" val="85776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CF817A-B19D-B1CB-C0FA-916C60262FF9}"/>
              </a:ext>
            </a:extLst>
          </p:cNvPr>
          <p:cNvPicPr>
            <a:picLocks noChangeAspect="1"/>
          </p:cNvPicPr>
          <p:nvPr/>
        </p:nvPicPr>
        <p:blipFill>
          <a:blip r:embed="rId2"/>
          <a:stretch>
            <a:fillRect/>
          </a:stretch>
        </p:blipFill>
        <p:spPr>
          <a:xfrm>
            <a:off x="954423" y="643466"/>
            <a:ext cx="7235153" cy="5571067"/>
          </a:xfrm>
          <a:prstGeom prst="rect">
            <a:avLst/>
          </a:prstGeom>
        </p:spPr>
      </p:pic>
      <p:sp>
        <p:nvSpPr>
          <p:cNvPr id="3" name="Footer Placeholder 2">
            <a:extLst>
              <a:ext uri="{FF2B5EF4-FFF2-40B4-BE49-F238E27FC236}">
                <a16:creationId xmlns:a16="http://schemas.microsoft.com/office/drawing/2014/main" id="{84B85E39-8F24-6DF4-D534-AB90829C0E3F}"/>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Mathematical Methods - Set Theory 2</a:t>
            </a:r>
          </a:p>
        </p:txBody>
      </p:sp>
      <p:sp>
        <p:nvSpPr>
          <p:cNvPr id="4" name="Slide Number Placeholder 3">
            <a:extLst>
              <a:ext uri="{FF2B5EF4-FFF2-40B4-BE49-F238E27FC236}">
                <a16:creationId xmlns:a16="http://schemas.microsoft.com/office/drawing/2014/main" id="{D75301C4-07BE-9C8C-4532-A46CEB9FDD54}"/>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D3549291-F907-4B35-AC4E-A85E7159D396}" type="slidenum">
              <a:rPr lang="en-US" smtClean="0"/>
              <a:pPr>
                <a:spcAft>
                  <a:spcPts val="600"/>
                </a:spcAft>
              </a:pPr>
              <a:t>20</a:t>
            </a:fld>
            <a:endParaRPr lang="en-US"/>
          </a:p>
        </p:txBody>
      </p:sp>
    </p:spTree>
    <p:extLst>
      <p:ext uri="{BB962C8B-B14F-4D97-AF65-F5344CB8AC3E}">
        <p14:creationId xmlns:p14="http://schemas.microsoft.com/office/powerpoint/2010/main" val="21378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80120"/>
          </a:xfrm>
        </p:spPr>
        <p:txBody>
          <a:bodyPr>
            <a:normAutofit fontScale="90000"/>
          </a:bodyPr>
          <a:lstStyle/>
          <a:p>
            <a:r>
              <a:rPr lang="en-IE" sz="4000" b="1" dirty="0"/>
              <a:t>Logic and Venn diagrams</a:t>
            </a:r>
            <a:br>
              <a:rPr lang="en-IE" sz="4000" b="1" dirty="0"/>
            </a:br>
            <a:r>
              <a:rPr lang="en-IE" sz="4000" b="1" dirty="0"/>
              <a:t>-example with three sets</a:t>
            </a:r>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pPr marL="0" indent="0">
              <a:buNone/>
            </a:pPr>
            <a:r>
              <a:rPr lang="en-IE" dirty="0">
                <a:solidFill>
                  <a:srgbClr val="FF0000"/>
                </a:solidFill>
              </a:rPr>
              <a:t>Example 1</a:t>
            </a:r>
            <a:r>
              <a:rPr lang="en-IE" dirty="0"/>
              <a:t> This term, a survey of 100 students at De Anza college finds that 50 take math, 40 take English, and 30 take history. Of these 15 take English and math, 10 take English and history, 10 take math and history, and 5 take all three subjects. Draw a Venn diagram and determine the following. </a:t>
            </a:r>
          </a:p>
          <a:p>
            <a:pPr lvl="1"/>
            <a:r>
              <a:rPr lang="en-IE" dirty="0"/>
              <a:t>The number of students taking math but not the other two subjects. </a:t>
            </a:r>
          </a:p>
          <a:p>
            <a:pPr lvl="1"/>
            <a:r>
              <a:rPr lang="en-IE" dirty="0"/>
              <a:t>The number of students taking English or math but not history. </a:t>
            </a:r>
          </a:p>
          <a:p>
            <a:pPr lvl="1"/>
            <a:r>
              <a:rPr lang="en-IE" dirty="0"/>
              <a:t>The number of students taking none of these subjects.</a:t>
            </a:r>
          </a:p>
          <a:p>
            <a:endParaRPr lang="en-IE" dirty="0"/>
          </a:p>
        </p:txBody>
      </p:sp>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21</a:t>
            </a:fld>
            <a:endParaRPr lang="en-IE"/>
          </a:p>
        </p:txBody>
      </p:sp>
    </p:spTree>
    <p:extLst>
      <p:ext uri="{BB962C8B-B14F-4D97-AF65-F5344CB8AC3E}">
        <p14:creationId xmlns:p14="http://schemas.microsoft.com/office/powerpoint/2010/main" val="134840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a:bodyPr>
          <a:lstStyle/>
          <a:p>
            <a:r>
              <a:rPr lang="en-IE" sz="4000" b="1" dirty="0"/>
              <a:t>Solution</a:t>
            </a:r>
          </a:p>
        </p:txBody>
      </p:sp>
      <p:sp>
        <p:nvSpPr>
          <p:cNvPr id="5" name="Rectangle 4"/>
          <p:cNvSpPr/>
          <p:nvPr/>
        </p:nvSpPr>
        <p:spPr>
          <a:xfrm>
            <a:off x="1187624" y="1556792"/>
            <a:ext cx="6696744"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2627784" y="2420888"/>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995936" y="2455136"/>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347864" y="3248980"/>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p:cNvSpPr txBox="1"/>
          <p:nvPr/>
        </p:nvSpPr>
        <p:spPr>
          <a:xfrm>
            <a:off x="1331640" y="1124744"/>
            <a:ext cx="2376264" cy="461665"/>
          </a:xfrm>
          <a:prstGeom prst="rect">
            <a:avLst/>
          </a:prstGeom>
          <a:noFill/>
        </p:spPr>
        <p:txBody>
          <a:bodyPr wrap="square" rtlCol="0">
            <a:spAutoFit/>
          </a:bodyPr>
          <a:lstStyle/>
          <a:p>
            <a:r>
              <a:rPr lang="en-IE" sz="2400" b="1" dirty="0"/>
              <a:t>U =100 students</a:t>
            </a:r>
          </a:p>
        </p:txBody>
      </p:sp>
      <p:sp>
        <p:nvSpPr>
          <p:cNvPr id="11" name="TextBox 10"/>
          <p:cNvSpPr txBox="1"/>
          <p:nvPr/>
        </p:nvSpPr>
        <p:spPr>
          <a:xfrm>
            <a:off x="2411760" y="2276872"/>
            <a:ext cx="432048" cy="369332"/>
          </a:xfrm>
          <a:prstGeom prst="rect">
            <a:avLst/>
          </a:prstGeom>
          <a:noFill/>
        </p:spPr>
        <p:txBody>
          <a:bodyPr wrap="square" rtlCol="0">
            <a:spAutoFit/>
          </a:bodyPr>
          <a:lstStyle/>
          <a:p>
            <a:endParaRPr lang="en-IE" dirty="0"/>
          </a:p>
        </p:txBody>
      </p:sp>
      <p:sp>
        <p:nvSpPr>
          <p:cNvPr id="12" name="TextBox 11"/>
          <p:cNvSpPr txBox="1"/>
          <p:nvPr/>
        </p:nvSpPr>
        <p:spPr>
          <a:xfrm>
            <a:off x="6084168" y="2420888"/>
            <a:ext cx="432048" cy="369332"/>
          </a:xfrm>
          <a:prstGeom prst="rect">
            <a:avLst/>
          </a:prstGeom>
          <a:noFill/>
        </p:spPr>
        <p:txBody>
          <a:bodyPr wrap="square" rtlCol="0">
            <a:spAutoFit/>
          </a:bodyPr>
          <a:lstStyle/>
          <a:p>
            <a:endParaRPr lang="en-IE" dirty="0"/>
          </a:p>
        </p:txBody>
      </p:sp>
      <p:sp>
        <p:nvSpPr>
          <p:cNvPr id="13" name="TextBox 12"/>
          <p:cNvSpPr txBox="1"/>
          <p:nvPr/>
        </p:nvSpPr>
        <p:spPr>
          <a:xfrm>
            <a:off x="4535996" y="5013176"/>
            <a:ext cx="360040" cy="461665"/>
          </a:xfrm>
          <a:prstGeom prst="rect">
            <a:avLst/>
          </a:prstGeom>
          <a:noFill/>
        </p:spPr>
        <p:txBody>
          <a:bodyPr wrap="square" rtlCol="0">
            <a:spAutoFit/>
          </a:bodyPr>
          <a:lstStyle/>
          <a:p>
            <a:r>
              <a:rPr lang="en-IE" sz="2400" b="1" dirty="0"/>
              <a:t>H</a:t>
            </a:r>
          </a:p>
        </p:txBody>
      </p:sp>
      <p:sp>
        <p:nvSpPr>
          <p:cNvPr id="14" name="TextBox 13"/>
          <p:cNvSpPr txBox="1"/>
          <p:nvPr/>
        </p:nvSpPr>
        <p:spPr>
          <a:xfrm>
            <a:off x="2411760" y="2276872"/>
            <a:ext cx="432048" cy="461665"/>
          </a:xfrm>
          <a:prstGeom prst="rect">
            <a:avLst/>
          </a:prstGeom>
          <a:noFill/>
        </p:spPr>
        <p:txBody>
          <a:bodyPr wrap="square" rtlCol="0">
            <a:spAutoFit/>
          </a:bodyPr>
          <a:lstStyle/>
          <a:p>
            <a:r>
              <a:rPr lang="en-IE" sz="2400" b="1" dirty="0"/>
              <a:t>M</a:t>
            </a:r>
          </a:p>
        </p:txBody>
      </p:sp>
      <p:sp>
        <p:nvSpPr>
          <p:cNvPr id="15" name="TextBox 14"/>
          <p:cNvSpPr txBox="1"/>
          <p:nvPr/>
        </p:nvSpPr>
        <p:spPr>
          <a:xfrm>
            <a:off x="5796136" y="2143889"/>
            <a:ext cx="504056" cy="461665"/>
          </a:xfrm>
          <a:prstGeom prst="rect">
            <a:avLst/>
          </a:prstGeom>
          <a:noFill/>
        </p:spPr>
        <p:txBody>
          <a:bodyPr wrap="square" rtlCol="0">
            <a:spAutoFit/>
          </a:bodyPr>
          <a:lstStyle/>
          <a:p>
            <a:r>
              <a:rPr lang="en-IE" sz="2400" b="1" dirty="0"/>
              <a:t>E</a:t>
            </a:r>
          </a:p>
        </p:txBody>
      </p:sp>
      <p:sp>
        <p:nvSpPr>
          <p:cNvPr id="16" name="TextBox 15"/>
          <p:cNvSpPr txBox="1"/>
          <p:nvPr/>
        </p:nvSpPr>
        <p:spPr>
          <a:xfrm>
            <a:off x="4140601" y="3313246"/>
            <a:ext cx="252028" cy="461665"/>
          </a:xfrm>
          <a:prstGeom prst="rect">
            <a:avLst/>
          </a:prstGeom>
          <a:noFill/>
        </p:spPr>
        <p:txBody>
          <a:bodyPr wrap="square" rtlCol="0">
            <a:spAutoFit/>
          </a:bodyPr>
          <a:lstStyle/>
          <a:p>
            <a:r>
              <a:rPr lang="en-IE" sz="2400" b="1" dirty="0"/>
              <a:t>5</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22</a:t>
            </a:fld>
            <a:endParaRPr lang="en-IE"/>
          </a:p>
        </p:txBody>
      </p:sp>
    </p:spTree>
    <p:extLst>
      <p:ext uri="{BB962C8B-B14F-4D97-AF65-F5344CB8AC3E}">
        <p14:creationId xmlns:p14="http://schemas.microsoft.com/office/powerpoint/2010/main" val="58796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a:bodyPr>
          <a:lstStyle/>
          <a:p>
            <a:r>
              <a:rPr lang="en-IE" sz="4000" b="1" dirty="0"/>
              <a:t>Solution</a:t>
            </a:r>
          </a:p>
        </p:txBody>
      </p:sp>
      <p:sp>
        <p:nvSpPr>
          <p:cNvPr id="5" name="Rectangle 4"/>
          <p:cNvSpPr/>
          <p:nvPr/>
        </p:nvSpPr>
        <p:spPr>
          <a:xfrm>
            <a:off x="1187624" y="1556792"/>
            <a:ext cx="6696744"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2627784" y="2420888"/>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995936" y="2455136"/>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347864" y="3248980"/>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p:cNvSpPr txBox="1"/>
          <p:nvPr/>
        </p:nvSpPr>
        <p:spPr>
          <a:xfrm>
            <a:off x="1331640" y="1124744"/>
            <a:ext cx="2376264" cy="461665"/>
          </a:xfrm>
          <a:prstGeom prst="rect">
            <a:avLst/>
          </a:prstGeom>
          <a:noFill/>
        </p:spPr>
        <p:txBody>
          <a:bodyPr wrap="square" rtlCol="0">
            <a:spAutoFit/>
          </a:bodyPr>
          <a:lstStyle/>
          <a:p>
            <a:r>
              <a:rPr lang="en-IE" sz="2400" b="1" dirty="0"/>
              <a:t>U =100 students</a:t>
            </a:r>
          </a:p>
        </p:txBody>
      </p:sp>
      <p:sp>
        <p:nvSpPr>
          <p:cNvPr id="11" name="TextBox 10"/>
          <p:cNvSpPr txBox="1"/>
          <p:nvPr/>
        </p:nvSpPr>
        <p:spPr>
          <a:xfrm>
            <a:off x="2411760" y="2276872"/>
            <a:ext cx="432048" cy="369332"/>
          </a:xfrm>
          <a:prstGeom prst="rect">
            <a:avLst/>
          </a:prstGeom>
          <a:noFill/>
        </p:spPr>
        <p:txBody>
          <a:bodyPr wrap="square" rtlCol="0">
            <a:spAutoFit/>
          </a:bodyPr>
          <a:lstStyle/>
          <a:p>
            <a:endParaRPr lang="en-IE" dirty="0"/>
          </a:p>
        </p:txBody>
      </p:sp>
      <p:sp>
        <p:nvSpPr>
          <p:cNvPr id="12" name="TextBox 11"/>
          <p:cNvSpPr txBox="1"/>
          <p:nvPr/>
        </p:nvSpPr>
        <p:spPr>
          <a:xfrm>
            <a:off x="6084168" y="2420888"/>
            <a:ext cx="432048" cy="369332"/>
          </a:xfrm>
          <a:prstGeom prst="rect">
            <a:avLst/>
          </a:prstGeom>
          <a:noFill/>
        </p:spPr>
        <p:txBody>
          <a:bodyPr wrap="square" rtlCol="0">
            <a:spAutoFit/>
          </a:bodyPr>
          <a:lstStyle/>
          <a:p>
            <a:endParaRPr lang="en-IE" dirty="0"/>
          </a:p>
        </p:txBody>
      </p:sp>
      <p:sp>
        <p:nvSpPr>
          <p:cNvPr id="13" name="TextBox 12"/>
          <p:cNvSpPr txBox="1"/>
          <p:nvPr/>
        </p:nvSpPr>
        <p:spPr>
          <a:xfrm>
            <a:off x="4535996" y="5013176"/>
            <a:ext cx="360040" cy="461665"/>
          </a:xfrm>
          <a:prstGeom prst="rect">
            <a:avLst/>
          </a:prstGeom>
          <a:noFill/>
        </p:spPr>
        <p:txBody>
          <a:bodyPr wrap="square" rtlCol="0">
            <a:spAutoFit/>
          </a:bodyPr>
          <a:lstStyle/>
          <a:p>
            <a:r>
              <a:rPr lang="en-IE" sz="2400" b="1" dirty="0"/>
              <a:t>H</a:t>
            </a:r>
          </a:p>
        </p:txBody>
      </p:sp>
      <p:sp>
        <p:nvSpPr>
          <p:cNvPr id="14" name="TextBox 13"/>
          <p:cNvSpPr txBox="1"/>
          <p:nvPr/>
        </p:nvSpPr>
        <p:spPr>
          <a:xfrm>
            <a:off x="2411760" y="2276872"/>
            <a:ext cx="432048" cy="461665"/>
          </a:xfrm>
          <a:prstGeom prst="rect">
            <a:avLst/>
          </a:prstGeom>
          <a:noFill/>
        </p:spPr>
        <p:txBody>
          <a:bodyPr wrap="square" rtlCol="0">
            <a:spAutoFit/>
          </a:bodyPr>
          <a:lstStyle/>
          <a:p>
            <a:r>
              <a:rPr lang="en-IE" sz="2400" b="1" dirty="0"/>
              <a:t>M</a:t>
            </a:r>
          </a:p>
        </p:txBody>
      </p:sp>
      <p:sp>
        <p:nvSpPr>
          <p:cNvPr id="15" name="TextBox 14"/>
          <p:cNvSpPr txBox="1"/>
          <p:nvPr/>
        </p:nvSpPr>
        <p:spPr>
          <a:xfrm>
            <a:off x="5796136" y="2143889"/>
            <a:ext cx="504056" cy="461665"/>
          </a:xfrm>
          <a:prstGeom prst="rect">
            <a:avLst/>
          </a:prstGeom>
          <a:noFill/>
        </p:spPr>
        <p:txBody>
          <a:bodyPr wrap="square" rtlCol="0">
            <a:spAutoFit/>
          </a:bodyPr>
          <a:lstStyle/>
          <a:p>
            <a:r>
              <a:rPr lang="en-IE" sz="2400" b="1" dirty="0"/>
              <a:t>E</a:t>
            </a:r>
          </a:p>
        </p:txBody>
      </p:sp>
      <p:sp>
        <p:nvSpPr>
          <p:cNvPr id="16" name="TextBox 15"/>
          <p:cNvSpPr txBox="1"/>
          <p:nvPr/>
        </p:nvSpPr>
        <p:spPr>
          <a:xfrm>
            <a:off x="4140601" y="3313246"/>
            <a:ext cx="252028" cy="400110"/>
          </a:xfrm>
          <a:prstGeom prst="rect">
            <a:avLst/>
          </a:prstGeom>
          <a:noFill/>
        </p:spPr>
        <p:txBody>
          <a:bodyPr wrap="square" rtlCol="0">
            <a:spAutoFit/>
          </a:bodyPr>
          <a:lstStyle/>
          <a:p>
            <a:r>
              <a:rPr lang="en-IE" sz="2000" b="1" dirty="0"/>
              <a:t>5</a:t>
            </a:r>
          </a:p>
        </p:txBody>
      </p:sp>
      <p:sp>
        <p:nvSpPr>
          <p:cNvPr id="2" name="TextBox 1"/>
          <p:cNvSpPr txBox="1"/>
          <p:nvPr/>
        </p:nvSpPr>
        <p:spPr>
          <a:xfrm>
            <a:off x="4104272" y="2848598"/>
            <a:ext cx="503407" cy="400110"/>
          </a:xfrm>
          <a:prstGeom prst="rect">
            <a:avLst/>
          </a:prstGeom>
          <a:noFill/>
        </p:spPr>
        <p:txBody>
          <a:bodyPr wrap="square" rtlCol="0">
            <a:spAutoFit/>
          </a:bodyPr>
          <a:lstStyle/>
          <a:p>
            <a:r>
              <a:rPr lang="en-IE" sz="2000" b="1" dirty="0"/>
              <a:t>10</a:t>
            </a:r>
          </a:p>
        </p:txBody>
      </p:sp>
      <p:sp>
        <p:nvSpPr>
          <p:cNvPr id="3" name="TextBox 2"/>
          <p:cNvSpPr txBox="1"/>
          <p:nvPr/>
        </p:nvSpPr>
        <p:spPr>
          <a:xfrm>
            <a:off x="3635896" y="3590245"/>
            <a:ext cx="360040" cy="400110"/>
          </a:xfrm>
          <a:prstGeom prst="rect">
            <a:avLst/>
          </a:prstGeom>
          <a:noFill/>
        </p:spPr>
        <p:txBody>
          <a:bodyPr wrap="square" rtlCol="0">
            <a:spAutoFit/>
          </a:bodyPr>
          <a:lstStyle/>
          <a:p>
            <a:r>
              <a:rPr lang="en-IE" sz="2000" b="1" dirty="0"/>
              <a:t>5</a:t>
            </a:r>
          </a:p>
        </p:txBody>
      </p:sp>
      <p:sp>
        <p:nvSpPr>
          <p:cNvPr id="17" name="TextBox 16"/>
          <p:cNvSpPr txBox="1"/>
          <p:nvPr/>
        </p:nvSpPr>
        <p:spPr>
          <a:xfrm>
            <a:off x="4644008" y="3590245"/>
            <a:ext cx="360040" cy="400110"/>
          </a:xfrm>
          <a:prstGeom prst="rect">
            <a:avLst/>
          </a:prstGeom>
          <a:noFill/>
        </p:spPr>
        <p:txBody>
          <a:bodyPr wrap="square" rtlCol="0">
            <a:spAutoFit/>
          </a:bodyPr>
          <a:lstStyle/>
          <a:p>
            <a:r>
              <a:rPr lang="en-IE" sz="2000" b="1" dirty="0"/>
              <a:t>5</a:t>
            </a:r>
          </a:p>
        </p:txBody>
      </p:sp>
      <p:sp>
        <p:nvSpPr>
          <p:cNvPr id="10" name="Footer Placeholder 9"/>
          <p:cNvSpPr>
            <a:spLocks noGrp="1"/>
          </p:cNvSpPr>
          <p:nvPr>
            <p:ph type="ftr" sz="quarter" idx="11"/>
          </p:nvPr>
        </p:nvSpPr>
        <p:spPr/>
        <p:txBody>
          <a:bodyPr/>
          <a:lstStyle/>
          <a:p>
            <a:r>
              <a:rPr lang="en-IE"/>
              <a:t>Mathematical Methods - Set Theory 2</a:t>
            </a:r>
          </a:p>
        </p:txBody>
      </p:sp>
      <p:sp>
        <p:nvSpPr>
          <p:cNvPr id="18" name="Slide Number Placeholder 17"/>
          <p:cNvSpPr>
            <a:spLocks noGrp="1"/>
          </p:cNvSpPr>
          <p:nvPr>
            <p:ph type="sldNum" sz="quarter" idx="12"/>
          </p:nvPr>
        </p:nvSpPr>
        <p:spPr/>
        <p:txBody>
          <a:bodyPr/>
          <a:lstStyle/>
          <a:p>
            <a:fld id="{D3549291-F907-4B35-AC4E-A85E7159D396}" type="slidenum">
              <a:rPr lang="en-IE" smtClean="0"/>
              <a:t>23</a:t>
            </a:fld>
            <a:endParaRPr lang="en-IE"/>
          </a:p>
        </p:txBody>
      </p:sp>
    </p:spTree>
    <p:extLst>
      <p:ext uri="{BB962C8B-B14F-4D97-AF65-F5344CB8AC3E}">
        <p14:creationId xmlns:p14="http://schemas.microsoft.com/office/powerpoint/2010/main" val="77248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a:bodyPr>
          <a:lstStyle/>
          <a:p>
            <a:r>
              <a:rPr lang="en-IE" sz="4000" b="1" dirty="0"/>
              <a:t>Solution</a:t>
            </a:r>
          </a:p>
        </p:txBody>
      </p:sp>
      <p:sp>
        <p:nvSpPr>
          <p:cNvPr id="5" name="Rectangle 4"/>
          <p:cNvSpPr/>
          <p:nvPr/>
        </p:nvSpPr>
        <p:spPr>
          <a:xfrm>
            <a:off x="1187624" y="1556792"/>
            <a:ext cx="6696744"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2627784" y="2420888"/>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995936" y="2455136"/>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347864" y="3248980"/>
            <a:ext cx="2016224"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p:cNvSpPr txBox="1"/>
          <p:nvPr/>
        </p:nvSpPr>
        <p:spPr>
          <a:xfrm>
            <a:off x="1331640" y="1124744"/>
            <a:ext cx="2376264" cy="461665"/>
          </a:xfrm>
          <a:prstGeom prst="rect">
            <a:avLst/>
          </a:prstGeom>
          <a:noFill/>
        </p:spPr>
        <p:txBody>
          <a:bodyPr wrap="square" rtlCol="0">
            <a:spAutoFit/>
          </a:bodyPr>
          <a:lstStyle/>
          <a:p>
            <a:r>
              <a:rPr lang="en-IE" sz="2400" b="1" dirty="0"/>
              <a:t>U =100 students</a:t>
            </a:r>
          </a:p>
        </p:txBody>
      </p:sp>
      <p:sp>
        <p:nvSpPr>
          <p:cNvPr id="11" name="TextBox 10"/>
          <p:cNvSpPr txBox="1"/>
          <p:nvPr/>
        </p:nvSpPr>
        <p:spPr>
          <a:xfrm>
            <a:off x="2411760" y="2276872"/>
            <a:ext cx="432048" cy="369332"/>
          </a:xfrm>
          <a:prstGeom prst="rect">
            <a:avLst/>
          </a:prstGeom>
          <a:noFill/>
        </p:spPr>
        <p:txBody>
          <a:bodyPr wrap="square" rtlCol="0">
            <a:spAutoFit/>
          </a:bodyPr>
          <a:lstStyle/>
          <a:p>
            <a:endParaRPr lang="en-IE" dirty="0"/>
          </a:p>
        </p:txBody>
      </p:sp>
      <p:sp>
        <p:nvSpPr>
          <p:cNvPr id="12" name="TextBox 11"/>
          <p:cNvSpPr txBox="1"/>
          <p:nvPr/>
        </p:nvSpPr>
        <p:spPr>
          <a:xfrm>
            <a:off x="6084168" y="2420888"/>
            <a:ext cx="432048" cy="369332"/>
          </a:xfrm>
          <a:prstGeom prst="rect">
            <a:avLst/>
          </a:prstGeom>
          <a:noFill/>
        </p:spPr>
        <p:txBody>
          <a:bodyPr wrap="square" rtlCol="0">
            <a:spAutoFit/>
          </a:bodyPr>
          <a:lstStyle/>
          <a:p>
            <a:endParaRPr lang="en-IE" dirty="0"/>
          </a:p>
        </p:txBody>
      </p:sp>
      <p:sp>
        <p:nvSpPr>
          <p:cNvPr id="13" name="TextBox 12"/>
          <p:cNvSpPr txBox="1"/>
          <p:nvPr/>
        </p:nvSpPr>
        <p:spPr>
          <a:xfrm>
            <a:off x="4535996" y="5013176"/>
            <a:ext cx="360040" cy="461665"/>
          </a:xfrm>
          <a:prstGeom prst="rect">
            <a:avLst/>
          </a:prstGeom>
          <a:noFill/>
        </p:spPr>
        <p:txBody>
          <a:bodyPr wrap="square" rtlCol="0">
            <a:spAutoFit/>
          </a:bodyPr>
          <a:lstStyle/>
          <a:p>
            <a:r>
              <a:rPr lang="en-IE" sz="2400" b="1" dirty="0"/>
              <a:t>H</a:t>
            </a:r>
          </a:p>
        </p:txBody>
      </p:sp>
      <p:sp>
        <p:nvSpPr>
          <p:cNvPr id="14" name="TextBox 13"/>
          <p:cNvSpPr txBox="1"/>
          <p:nvPr/>
        </p:nvSpPr>
        <p:spPr>
          <a:xfrm>
            <a:off x="2411760" y="2276872"/>
            <a:ext cx="432048" cy="461665"/>
          </a:xfrm>
          <a:prstGeom prst="rect">
            <a:avLst/>
          </a:prstGeom>
          <a:noFill/>
        </p:spPr>
        <p:txBody>
          <a:bodyPr wrap="square" rtlCol="0">
            <a:spAutoFit/>
          </a:bodyPr>
          <a:lstStyle/>
          <a:p>
            <a:r>
              <a:rPr lang="en-IE" sz="2400" b="1" dirty="0"/>
              <a:t>M</a:t>
            </a:r>
          </a:p>
        </p:txBody>
      </p:sp>
      <p:sp>
        <p:nvSpPr>
          <p:cNvPr id="15" name="TextBox 14"/>
          <p:cNvSpPr txBox="1"/>
          <p:nvPr/>
        </p:nvSpPr>
        <p:spPr>
          <a:xfrm>
            <a:off x="5796136" y="2143889"/>
            <a:ext cx="504056" cy="461665"/>
          </a:xfrm>
          <a:prstGeom prst="rect">
            <a:avLst/>
          </a:prstGeom>
          <a:noFill/>
        </p:spPr>
        <p:txBody>
          <a:bodyPr wrap="square" rtlCol="0">
            <a:spAutoFit/>
          </a:bodyPr>
          <a:lstStyle/>
          <a:p>
            <a:r>
              <a:rPr lang="en-IE" sz="2400" b="1" dirty="0"/>
              <a:t>E</a:t>
            </a:r>
          </a:p>
        </p:txBody>
      </p:sp>
      <p:sp>
        <p:nvSpPr>
          <p:cNvPr id="16" name="TextBox 15"/>
          <p:cNvSpPr txBox="1"/>
          <p:nvPr/>
        </p:nvSpPr>
        <p:spPr>
          <a:xfrm>
            <a:off x="4140601" y="3313246"/>
            <a:ext cx="252028" cy="400110"/>
          </a:xfrm>
          <a:prstGeom prst="rect">
            <a:avLst/>
          </a:prstGeom>
          <a:noFill/>
        </p:spPr>
        <p:txBody>
          <a:bodyPr wrap="square" rtlCol="0">
            <a:spAutoFit/>
          </a:bodyPr>
          <a:lstStyle/>
          <a:p>
            <a:r>
              <a:rPr lang="en-IE" sz="2000" b="1" dirty="0"/>
              <a:t>5</a:t>
            </a:r>
          </a:p>
        </p:txBody>
      </p:sp>
      <p:sp>
        <p:nvSpPr>
          <p:cNvPr id="2" name="TextBox 1"/>
          <p:cNvSpPr txBox="1"/>
          <p:nvPr/>
        </p:nvSpPr>
        <p:spPr>
          <a:xfrm>
            <a:off x="4104272" y="2848598"/>
            <a:ext cx="503407" cy="400110"/>
          </a:xfrm>
          <a:prstGeom prst="rect">
            <a:avLst/>
          </a:prstGeom>
          <a:noFill/>
        </p:spPr>
        <p:txBody>
          <a:bodyPr wrap="square" rtlCol="0">
            <a:spAutoFit/>
          </a:bodyPr>
          <a:lstStyle/>
          <a:p>
            <a:r>
              <a:rPr lang="en-IE" sz="2000" b="1" dirty="0"/>
              <a:t>10</a:t>
            </a:r>
          </a:p>
        </p:txBody>
      </p:sp>
      <p:sp>
        <p:nvSpPr>
          <p:cNvPr id="3" name="TextBox 2"/>
          <p:cNvSpPr txBox="1"/>
          <p:nvPr/>
        </p:nvSpPr>
        <p:spPr>
          <a:xfrm>
            <a:off x="3635896" y="3590245"/>
            <a:ext cx="360040" cy="400110"/>
          </a:xfrm>
          <a:prstGeom prst="rect">
            <a:avLst/>
          </a:prstGeom>
          <a:noFill/>
        </p:spPr>
        <p:txBody>
          <a:bodyPr wrap="square" rtlCol="0">
            <a:spAutoFit/>
          </a:bodyPr>
          <a:lstStyle/>
          <a:p>
            <a:r>
              <a:rPr lang="en-IE" sz="2000" b="1" dirty="0"/>
              <a:t>5</a:t>
            </a:r>
          </a:p>
        </p:txBody>
      </p:sp>
      <p:sp>
        <p:nvSpPr>
          <p:cNvPr id="17" name="TextBox 16"/>
          <p:cNvSpPr txBox="1"/>
          <p:nvPr/>
        </p:nvSpPr>
        <p:spPr>
          <a:xfrm>
            <a:off x="4644008" y="3590245"/>
            <a:ext cx="360040" cy="400110"/>
          </a:xfrm>
          <a:prstGeom prst="rect">
            <a:avLst/>
          </a:prstGeom>
          <a:noFill/>
        </p:spPr>
        <p:txBody>
          <a:bodyPr wrap="square" rtlCol="0">
            <a:spAutoFit/>
          </a:bodyPr>
          <a:lstStyle/>
          <a:p>
            <a:r>
              <a:rPr lang="en-IE" sz="2000" b="1" dirty="0"/>
              <a:t>5</a:t>
            </a:r>
          </a:p>
        </p:txBody>
      </p:sp>
      <p:sp>
        <p:nvSpPr>
          <p:cNvPr id="10" name="TextBox 9"/>
          <p:cNvSpPr txBox="1"/>
          <p:nvPr/>
        </p:nvSpPr>
        <p:spPr>
          <a:xfrm>
            <a:off x="3017950" y="2863987"/>
            <a:ext cx="617945" cy="400110"/>
          </a:xfrm>
          <a:prstGeom prst="rect">
            <a:avLst/>
          </a:prstGeom>
          <a:noFill/>
        </p:spPr>
        <p:txBody>
          <a:bodyPr wrap="square" rtlCol="0">
            <a:spAutoFit/>
          </a:bodyPr>
          <a:lstStyle/>
          <a:p>
            <a:r>
              <a:rPr lang="en-IE" sz="2000" b="1" dirty="0"/>
              <a:t>30</a:t>
            </a:r>
          </a:p>
        </p:txBody>
      </p:sp>
      <p:sp>
        <p:nvSpPr>
          <p:cNvPr id="18" name="TextBox 17"/>
          <p:cNvSpPr txBox="1"/>
          <p:nvPr/>
        </p:nvSpPr>
        <p:spPr>
          <a:xfrm>
            <a:off x="5147251" y="2913136"/>
            <a:ext cx="617945" cy="400110"/>
          </a:xfrm>
          <a:prstGeom prst="rect">
            <a:avLst/>
          </a:prstGeom>
          <a:noFill/>
        </p:spPr>
        <p:txBody>
          <a:bodyPr wrap="square" rtlCol="0">
            <a:spAutoFit/>
          </a:bodyPr>
          <a:lstStyle/>
          <a:p>
            <a:r>
              <a:rPr lang="en-IE" sz="2000" b="1" dirty="0"/>
              <a:t>20</a:t>
            </a:r>
          </a:p>
        </p:txBody>
      </p:sp>
      <p:sp>
        <p:nvSpPr>
          <p:cNvPr id="19" name="TextBox 18"/>
          <p:cNvSpPr txBox="1"/>
          <p:nvPr/>
        </p:nvSpPr>
        <p:spPr>
          <a:xfrm>
            <a:off x="4104272" y="4221088"/>
            <a:ext cx="617945" cy="400110"/>
          </a:xfrm>
          <a:prstGeom prst="rect">
            <a:avLst/>
          </a:prstGeom>
          <a:noFill/>
        </p:spPr>
        <p:txBody>
          <a:bodyPr wrap="square" rtlCol="0">
            <a:spAutoFit/>
          </a:bodyPr>
          <a:lstStyle/>
          <a:p>
            <a:r>
              <a:rPr lang="en-IE" sz="2000" b="1" dirty="0"/>
              <a:t>15</a:t>
            </a:r>
          </a:p>
        </p:txBody>
      </p:sp>
      <p:sp>
        <p:nvSpPr>
          <p:cNvPr id="20" name="TextBox 19"/>
          <p:cNvSpPr txBox="1"/>
          <p:nvPr/>
        </p:nvSpPr>
        <p:spPr>
          <a:xfrm>
            <a:off x="1619672" y="4978911"/>
            <a:ext cx="648072" cy="400110"/>
          </a:xfrm>
          <a:prstGeom prst="rect">
            <a:avLst/>
          </a:prstGeom>
          <a:noFill/>
        </p:spPr>
        <p:txBody>
          <a:bodyPr wrap="square" rtlCol="0">
            <a:spAutoFit/>
          </a:bodyPr>
          <a:lstStyle/>
          <a:p>
            <a:r>
              <a:rPr lang="en-IE" sz="2000" b="1" dirty="0"/>
              <a:t>10</a:t>
            </a:r>
          </a:p>
        </p:txBody>
      </p:sp>
      <p:sp>
        <p:nvSpPr>
          <p:cNvPr id="21" name="Footer Placeholder 20"/>
          <p:cNvSpPr>
            <a:spLocks noGrp="1"/>
          </p:cNvSpPr>
          <p:nvPr>
            <p:ph type="ftr" sz="quarter" idx="11"/>
          </p:nvPr>
        </p:nvSpPr>
        <p:spPr/>
        <p:txBody>
          <a:bodyPr/>
          <a:lstStyle/>
          <a:p>
            <a:r>
              <a:rPr lang="en-IE"/>
              <a:t>Mathematical Methods - Set Theory 2</a:t>
            </a:r>
          </a:p>
        </p:txBody>
      </p:sp>
      <p:sp>
        <p:nvSpPr>
          <p:cNvPr id="22" name="Slide Number Placeholder 21"/>
          <p:cNvSpPr>
            <a:spLocks noGrp="1"/>
          </p:cNvSpPr>
          <p:nvPr>
            <p:ph type="sldNum" sz="quarter" idx="12"/>
          </p:nvPr>
        </p:nvSpPr>
        <p:spPr/>
        <p:txBody>
          <a:bodyPr/>
          <a:lstStyle/>
          <a:p>
            <a:fld id="{D3549291-F907-4B35-AC4E-A85E7159D396}" type="slidenum">
              <a:rPr lang="en-IE" smtClean="0"/>
              <a:t>24</a:t>
            </a:fld>
            <a:endParaRPr lang="en-IE"/>
          </a:p>
        </p:txBody>
      </p:sp>
    </p:spTree>
    <p:extLst>
      <p:ext uri="{BB962C8B-B14F-4D97-AF65-F5344CB8AC3E}">
        <p14:creationId xmlns:p14="http://schemas.microsoft.com/office/powerpoint/2010/main" val="224505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50106"/>
          </a:xfrm>
        </p:spPr>
        <p:txBody>
          <a:bodyPr>
            <a:normAutofit/>
          </a:bodyPr>
          <a:lstStyle/>
          <a:p>
            <a:r>
              <a:rPr lang="en-IE" sz="4000" b="1" dirty="0"/>
              <a:t>Answers</a:t>
            </a:r>
          </a:p>
        </p:txBody>
      </p:sp>
      <p:sp>
        <p:nvSpPr>
          <p:cNvPr id="4" name="Content Placeholder 3"/>
          <p:cNvSpPr>
            <a:spLocks noGrp="1"/>
          </p:cNvSpPr>
          <p:nvPr>
            <p:ph idx="1"/>
          </p:nvPr>
        </p:nvSpPr>
        <p:spPr>
          <a:xfrm>
            <a:off x="457200" y="1268760"/>
            <a:ext cx="8229600" cy="4857403"/>
          </a:xfrm>
        </p:spPr>
        <p:txBody>
          <a:bodyPr/>
          <a:lstStyle/>
          <a:p>
            <a:pPr marL="0" indent="0">
              <a:buNone/>
            </a:pPr>
            <a:r>
              <a:rPr lang="en-IE" dirty="0"/>
              <a:t>The number of students taking math but not the other two subjects……. 30</a:t>
            </a:r>
          </a:p>
          <a:p>
            <a:pPr marL="0" indent="0">
              <a:buNone/>
            </a:pPr>
            <a:r>
              <a:rPr lang="en-IE" dirty="0"/>
              <a:t>The number of students taking English or math but not history……..60 </a:t>
            </a:r>
          </a:p>
          <a:p>
            <a:pPr marL="0" indent="0">
              <a:buNone/>
            </a:pPr>
            <a:r>
              <a:rPr lang="en-IE" dirty="0"/>
              <a:t>The number of students taking none of these subjects………10</a:t>
            </a:r>
          </a:p>
          <a:p>
            <a:endParaRPr lang="en-IE" dirty="0"/>
          </a:p>
        </p:txBody>
      </p:sp>
      <p:sp>
        <p:nvSpPr>
          <p:cNvPr id="2" name="Footer Placeholder 1"/>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25</a:t>
            </a:fld>
            <a:endParaRPr lang="en-IE"/>
          </a:p>
        </p:txBody>
      </p:sp>
    </p:spTree>
    <p:extLst>
      <p:ext uri="{BB962C8B-B14F-4D97-AF65-F5344CB8AC3E}">
        <p14:creationId xmlns:p14="http://schemas.microsoft.com/office/powerpoint/2010/main" val="32913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Formula for the Cardinal Number of the Union of Three Sets</a:t>
            </a:r>
            <a:endParaRPr lang="en-IE"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a:solidFill>
                    <a:schemeClr val="tx1"/>
                  </a:solidFill>
                </a:endParaRPr>
              </a:p>
              <a:p>
                <a:pPr marL="0" indent="0">
                  <a:buNone/>
                </a:pPr>
                <a:r>
                  <a:rPr lang="en-US" dirty="0">
                    <a:solidFill>
                      <a:schemeClr val="tx1"/>
                    </a:solidFill>
                  </a:rPr>
                  <a:t>|A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 </a:t>
                </a:r>
              </a:p>
              <a:p>
                <a:pPr marL="0" indent="0">
                  <a:buNone/>
                </a:pPr>
                <a:r>
                  <a:rPr lang="en-US" dirty="0">
                    <a:sym typeface="Symbol" pitchFamily="18" charset="2"/>
                  </a:rPr>
                  <a:t>	</a:t>
                </a:r>
                <a:r>
                  <a:rPr lang="en-US" dirty="0">
                    <a:solidFill>
                      <a:schemeClr val="tx1"/>
                    </a:solidFill>
                    <a:sym typeface="Symbol" pitchFamily="18" charset="2"/>
                  </a:rPr>
                  <a:t>= |A| + |B| + |C| </a:t>
                </a:r>
              </a:p>
              <a:p>
                <a:pPr marL="0" indent="0">
                  <a:buNone/>
                </a:pPr>
                <a:r>
                  <a:rPr lang="en-US" dirty="0">
                    <a:sym typeface="Symbol" pitchFamily="18" charset="2"/>
                  </a:rPr>
                  <a:t>		</a:t>
                </a:r>
                <a:r>
                  <a:rPr lang="en-US" dirty="0">
                    <a:solidFill>
                      <a:schemeClr val="tx1"/>
                    </a:solidFill>
                    <a:sym typeface="Symbol" pitchFamily="18" charset="2"/>
                  </a:rPr>
                  <a:t>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 -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a:t>
                </a:r>
                <a:br>
                  <a:rPr lang="en-US" dirty="0">
                    <a:solidFill>
                      <a:schemeClr val="tx1"/>
                    </a:solidFill>
                    <a:sym typeface="Symbol" pitchFamily="18" charset="2"/>
                  </a:rPr>
                </a:br>
                <a:r>
                  <a:rPr lang="en-US" dirty="0">
                    <a:solidFill>
                      <a:schemeClr val="tx1"/>
                    </a:solidFill>
                    <a:sym typeface="Symbol" pitchFamily="18" charset="2"/>
                  </a:rPr>
                  <a:t>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a:t>
                </a:r>
              </a:p>
              <a:p>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IE">
                    <a:noFill/>
                  </a:rPr>
                  <a:t> </a:t>
                </a:r>
              </a:p>
            </p:txBody>
          </p:sp>
        </mc:Fallback>
      </mc:AlternateContent>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26</a:t>
            </a:fld>
            <a:endParaRPr lang="en-IE"/>
          </a:p>
        </p:txBody>
      </p:sp>
    </p:spTree>
    <p:extLst>
      <p:ext uri="{BB962C8B-B14F-4D97-AF65-F5344CB8AC3E}">
        <p14:creationId xmlns:p14="http://schemas.microsoft.com/office/powerpoint/2010/main" val="787065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72518" cy="5697559"/>
          </a:xfrm>
        </p:spPr>
        <p:txBody>
          <a:bodyPr>
            <a:normAutofit fontScale="92500" lnSpcReduction="20000"/>
          </a:bodyPr>
          <a:lstStyle/>
          <a:p>
            <a:pPr>
              <a:buNone/>
            </a:pPr>
            <a:r>
              <a:rPr lang="en-US" dirty="0"/>
              <a:t>	</a:t>
            </a:r>
            <a:r>
              <a:rPr lang="en-US" b="1" dirty="0">
                <a:solidFill>
                  <a:srgbClr val="FF0000"/>
                </a:solidFill>
              </a:rPr>
              <a:t>Example 2 : </a:t>
            </a:r>
          </a:p>
          <a:p>
            <a:pPr>
              <a:buNone/>
            </a:pPr>
            <a:r>
              <a:rPr lang="en-US" b="1" dirty="0">
                <a:solidFill>
                  <a:srgbClr val="FF0000"/>
                </a:solidFill>
              </a:rPr>
              <a:t>	</a:t>
            </a:r>
            <a:r>
              <a:rPr lang="en-US" dirty="0"/>
              <a:t>A group of 40 students were surveyed about the languages they have chosen: E = English,                  F = French, S = Spanish.</a:t>
            </a:r>
          </a:p>
          <a:p>
            <a:pPr>
              <a:buNone/>
            </a:pPr>
            <a:r>
              <a:rPr lang="en-US" dirty="0"/>
              <a:t>	2 students did not study any of the languages above.</a:t>
            </a:r>
          </a:p>
          <a:p>
            <a:pPr>
              <a:buNone/>
            </a:pPr>
            <a:r>
              <a:rPr lang="en-US" dirty="0"/>
              <a:t>	8 study English and French</a:t>
            </a:r>
          </a:p>
          <a:p>
            <a:pPr>
              <a:buNone/>
            </a:pPr>
            <a:r>
              <a:rPr lang="en-US" dirty="0"/>
              <a:t>	10 study English and Spanish</a:t>
            </a:r>
          </a:p>
          <a:p>
            <a:pPr>
              <a:buNone/>
            </a:pPr>
            <a:r>
              <a:rPr lang="en-US" dirty="0"/>
              <a:t>	6 study French and Spanish</a:t>
            </a:r>
          </a:p>
          <a:p>
            <a:pPr>
              <a:buNone/>
            </a:pPr>
            <a:r>
              <a:rPr lang="en-US" dirty="0"/>
              <a:t>	13 students study French</a:t>
            </a:r>
          </a:p>
          <a:p>
            <a:pPr>
              <a:buNone/>
            </a:pPr>
            <a:r>
              <a:rPr lang="en-US" dirty="0"/>
              <a:t>	28 students study English</a:t>
            </a:r>
          </a:p>
          <a:p>
            <a:pPr>
              <a:buNone/>
            </a:pPr>
            <a:r>
              <a:rPr lang="en-IE" dirty="0"/>
              <a:t>	19 students study Spanish</a:t>
            </a:r>
            <a:endParaRPr lang="en-US" dirty="0"/>
          </a:p>
          <a:p>
            <a:pPr>
              <a:buNone/>
            </a:pPr>
            <a:r>
              <a:rPr lang="en-US" dirty="0"/>
              <a:t>	</a:t>
            </a:r>
          </a:p>
          <a:p>
            <a:endParaRPr lang="en-US" dirty="0"/>
          </a:p>
        </p:txBody>
      </p:sp>
      <p:sp>
        <p:nvSpPr>
          <p:cNvPr id="2" name="Footer Placeholder 1"/>
          <p:cNvSpPr>
            <a:spLocks noGrp="1"/>
          </p:cNvSpPr>
          <p:nvPr>
            <p:ph type="ftr" sz="quarter" idx="11"/>
          </p:nvPr>
        </p:nvSpPr>
        <p:spPr/>
        <p:txBody>
          <a:bodyPr/>
          <a:lstStyle/>
          <a:p>
            <a:r>
              <a:rPr lang="en-IE"/>
              <a:t>Mathematical Methods - Set Theory 2</a:t>
            </a:r>
            <a:endParaRPr lang="en-US"/>
          </a:p>
        </p:txBody>
      </p:sp>
      <p:sp>
        <p:nvSpPr>
          <p:cNvPr id="4" name="Slide Number Placeholder 3"/>
          <p:cNvSpPr>
            <a:spLocks noGrp="1"/>
          </p:cNvSpPr>
          <p:nvPr>
            <p:ph type="sldNum" sz="quarter" idx="12"/>
          </p:nvPr>
        </p:nvSpPr>
        <p:spPr/>
        <p:txBody>
          <a:bodyPr/>
          <a:lstStyle/>
          <a:p>
            <a:fld id="{7AA8FCB1-BF5A-4F2C-8900-BEF8C16C9F1B}" type="slidenum">
              <a:rPr lang="en-US" smtClean="0"/>
              <a:t>27</a:t>
            </a:fld>
            <a:endParaRPr lang="en-US"/>
          </a:p>
        </p:txBody>
      </p:sp>
    </p:spTree>
    <p:extLst>
      <p:ext uri="{BB962C8B-B14F-4D97-AF65-F5344CB8AC3E}">
        <p14:creationId xmlns:p14="http://schemas.microsoft.com/office/powerpoint/2010/main" val="1829924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lstStyle/>
          <a:p>
            <a:pPr marL="514350" indent="-514350">
              <a:buAutoNum type="alphaLcParenBoth"/>
            </a:pPr>
            <a:r>
              <a:rPr lang="en-US" dirty="0"/>
              <a:t>How many students study all three languages?</a:t>
            </a:r>
          </a:p>
          <a:p>
            <a:pPr marL="514350" indent="-514350">
              <a:buAutoNum type="alphaLcParenBoth"/>
            </a:pPr>
            <a:r>
              <a:rPr lang="en-IE" dirty="0"/>
              <a:t>How many students study French and Spanish but not English?</a:t>
            </a:r>
          </a:p>
          <a:p>
            <a:pPr marL="514350" indent="-514350">
              <a:buAutoNum type="alphaLcParenBoth"/>
            </a:pPr>
            <a:r>
              <a:rPr lang="en-IE" dirty="0"/>
              <a:t>How many students study one language only?</a:t>
            </a:r>
            <a:endParaRPr lang="en-US" dirty="0"/>
          </a:p>
        </p:txBody>
      </p:sp>
      <p:sp>
        <p:nvSpPr>
          <p:cNvPr id="2" name="Footer Placeholder 1"/>
          <p:cNvSpPr>
            <a:spLocks noGrp="1"/>
          </p:cNvSpPr>
          <p:nvPr>
            <p:ph type="ftr" sz="quarter" idx="11"/>
          </p:nvPr>
        </p:nvSpPr>
        <p:spPr/>
        <p:txBody>
          <a:bodyPr/>
          <a:lstStyle/>
          <a:p>
            <a:r>
              <a:rPr lang="en-IE"/>
              <a:t>Mathematical Methods - Set Theory 2</a:t>
            </a:r>
            <a:endParaRPr lang="en-US"/>
          </a:p>
        </p:txBody>
      </p:sp>
      <p:sp>
        <p:nvSpPr>
          <p:cNvPr id="4" name="Slide Number Placeholder 3"/>
          <p:cNvSpPr>
            <a:spLocks noGrp="1"/>
          </p:cNvSpPr>
          <p:nvPr>
            <p:ph type="sldNum" sz="quarter" idx="12"/>
          </p:nvPr>
        </p:nvSpPr>
        <p:spPr/>
        <p:txBody>
          <a:bodyPr/>
          <a:lstStyle/>
          <a:p>
            <a:fld id="{7AA8FCB1-BF5A-4F2C-8900-BEF8C16C9F1B}" type="slidenum">
              <a:rPr lang="en-US" smtClean="0"/>
              <a:t>28</a:t>
            </a:fld>
            <a:endParaRPr lang="en-US"/>
          </a:p>
        </p:txBody>
      </p:sp>
    </p:spTree>
    <p:extLst>
      <p:ext uri="{BB962C8B-B14F-4D97-AF65-F5344CB8AC3E}">
        <p14:creationId xmlns:p14="http://schemas.microsoft.com/office/powerpoint/2010/main" val="301381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Formula for the Cardinal Number of the Union of Three Sets</a:t>
            </a:r>
            <a:endParaRPr lang="en-IE"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a:solidFill>
                    <a:schemeClr val="tx1"/>
                  </a:solidFill>
                </a:endParaRPr>
              </a:p>
              <a:p>
                <a:pPr marL="0" indent="0">
                  <a:buNone/>
                </a:pPr>
                <a:r>
                  <a:rPr lang="en-US" dirty="0">
                    <a:solidFill>
                      <a:schemeClr val="tx1"/>
                    </a:solidFill>
                  </a:rPr>
                  <a:t>|A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 </a:t>
                </a:r>
              </a:p>
              <a:p>
                <a:pPr marL="0" indent="0">
                  <a:buNone/>
                </a:pPr>
                <a:r>
                  <a:rPr lang="en-US" dirty="0">
                    <a:sym typeface="Symbol" pitchFamily="18" charset="2"/>
                  </a:rPr>
                  <a:t>	</a:t>
                </a:r>
                <a:r>
                  <a:rPr lang="en-US" dirty="0">
                    <a:solidFill>
                      <a:schemeClr val="tx1"/>
                    </a:solidFill>
                    <a:sym typeface="Symbol" pitchFamily="18" charset="2"/>
                  </a:rPr>
                  <a:t>= |A| + |B| + |C| </a:t>
                </a:r>
              </a:p>
              <a:p>
                <a:pPr marL="0" indent="0">
                  <a:buNone/>
                </a:pPr>
                <a:r>
                  <a:rPr lang="en-US" dirty="0">
                    <a:sym typeface="Symbol" pitchFamily="18" charset="2"/>
                  </a:rPr>
                  <a:t>		</a:t>
                </a:r>
                <a:r>
                  <a:rPr lang="en-US" dirty="0">
                    <a:solidFill>
                      <a:schemeClr val="tx1"/>
                    </a:solidFill>
                    <a:sym typeface="Symbol" pitchFamily="18" charset="2"/>
                  </a:rPr>
                  <a:t>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 -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a:t>
                </a:r>
                <a:br>
                  <a:rPr lang="en-US" dirty="0">
                    <a:solidFill>
                      <a:schemeClr val="tx1"/>
                    </a:solidFill>
                    <a:sym typeface="Symbol" pitchFamily="18" charset="2"/>
                  </a:rPr>
                </a:br>
                <a:r>
                  <a:rPr lang="en-US" dirty="0">
                    <a:solidFill>
                      <a:schemeClr val="tx1"/>
                    </a:solidFill>
                    <a:sym typeface="Symbol" pitchFamily="18" charset="2"/>
                  </a:rPr>
                  <a:t>       						 + |A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B </a:t>
                </a:r>
                <a14:m>
                  <m:oMath xmlns:m="http://schemas.openxmlformats.org/officeDocument/2006/math">
                    <m:r>
                      <a:rPr lang="en-US" i="0" dirty="0" smtClean="0">
                        <a:solidFill>
                          <a:schemeClr val="tx1"/>
                        </a:solidFill>
                        <a:latin typeface="Cambria Math"/>
                        <a:ea typeface="Cambria Math"/>
                        <a:sym typeface="Mathematica1" pitchFamily="2" charset="2"/>
                      </a:rPr>
                      <m:t>∩</m:t>
                    </m:r>
                  </m:oMath>
                </a14:m>
                <a:r>
                  <a:rPr lang="en-US" dirty="0">
                    <a:solidFill>
                      <a:schemeClr val="tx1"/>
                    </a:solidFill>
                    <a:sym typeface="Symbol" pitchFamily="18" charset="2"/>
                  </a:rPr>
                  <a:t> C|</a:t>
                </a:r>
              </a:p>
              <a:p>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en-IE">
                    <a:noFill/>
                  </a:rPr>
                  <a:t> </a:t>
                </a:r>
              </a:p>
            </p:txBody>
          </p:sp>
        </mc:Fallback>
      </mc:AlternateContent>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29</a:t>
            </a:fld>
            <a:endParaRPr lang="en-IE"/>
          </a:p>
        </p:txBody>
      </p:sp>
    </p:spTree>
    <p:extLst>
      <p:ext uri="{BB962C8B-B14F-4D97-AF65-F5344CB8AC3E}">
        <p14:creationId xmlns:p14="http://schemas.microsoft.com/office/powerpoint/2010/main" val="6394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IE" sz="4000" b="1"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80728"/>
                <a:ext cx="8229600" cy="5616624"/>
              </a:xfrm>
            </p:spPr>
            <p:txBody>
              <a:bodyPr>
                <a:normAutofit lnSpcReduction="10000"/>
              </a:bodyPr>
              <a:lstStyle/>
              <a:p>
                <a:pPr marL="0" indent="0">
                  <a:buNone/>
                </a:pPr>
                <a:r>
                  <a:rPr lang="en-IE" dirty="0"/>
                  <a:t>U = {1,2,3,4,5,6,7,8,9,10,11,12}</a:t>
                </a:r>
              </a:p>
              <a:p>
                <a:pPr marL="0" indent="0">
                  <a:buNone/>
                </a:pPr>
                <a:r>
                  <a:rPr lang="en-IE" dirty="0"/>
                  <a:t>A = {2,4,6,8,10,12}       B = {1,2,3,4,5,6}</a:t>
                </a:r>
              </a:p>
              <a:p>
                <a:pPr marL="0" indent="0">
                  <a:buNone/>
                </a:pPr>
                <a:r>
                  <a:rPr lang="en-IE" dirty="0"/>
                  <a:t>Find </a:t>
                </a:r>
              </a:p>
              <a:p>
                <a:pPr marL="914400" lvl="1"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a:t>
                </a:r>
              </a:p>
              <a:p>
                <a:pPr marL="914400" lvl="1"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a:t>
                </a:r>
              </a:p>
              <a:p>
                <a:pPr marL="914400" lvl="1" indent="-514350">
                  <a:buFont typeface="+mj-lt"/>
                  <a:buAutoNum type="arabicPeriod"/>
                </a:pPr>
                <a:r>
                  <a:rPr lang="en-IE" dirty="0"/>
                  <a:t>A – B</a:t>
                </a:r>
              </a:p>
              <a:p>
                <a:pPr marL="914400" lvl="1" indent="-514350">
                  <a:buFont typeface="+mj-lt"/>
                  <a:buAutoNum type="arabicPeriod"/>
                </a:pPr>
                <a:r>
                  <a:rPr lang="en-IE" dirty="0"/>
                  <a:t>B – A</a:t>
                </a:r>
              </a:p>
              <a:p>
                <a:pPr marL="914400" lvl="1" indent="-514350">
                  <a:buFont typeface="+mj-lt"/>
                  <a:buAutoNum type="arabicPeriod"/>
                </a:pPr>
                <a:r>
                  <a:rPr lang="en-IE" dirty="0"/>
                  <a:t>A’ </a:t>
                </a:r>
              </a:p>
              <a:p>
                <a:pPr marL="914400" lvl="1" indent="-514350">
                  <a:buFont typeface="+mj-lt"/>
                  <a:buAutoNum type="arabicPeriod"/>
                </a:pPr>
                <a:r>
                  <a:rPr lang="en-IE" dirty="0"/>
                  <a:t>|A|</a:t>
                </a:r>
              </a:p>
              <a:p>
                <a:pPr marL="914400" lvl="1" indent="-514350">
                  <a:buFont typeface="+mj-lt"/>
                  <a:buAutoNum type="arabicPeriod"/>
                </a:pPr>
                <a:r>
                  <a:rPr lang="en-IE" dirty="0"/>
                  <a:t>U – (A</a:t>
                </a:r>
                <a14:m>
                  <m:oMath xmlns:m="http://schemas.openxmlformats.org/officeDocument/2006/math">
                    <m:r>
                      <a:rPr lang="en-IE" i="1" smtClean="0">
                        <a:latin typeface="Cambria Math"/>
                        <a:ea typeface="Cambria Math"/>
                      </a:rPr>
                      <m:t>∪</m:t>
                    </m:r>
                  </m:oMath>
                </a14:m>
                <a:r>
                  <a:rPr lang="en-IE" dirty="0"/>
                  <a:t>B)</a:t>
                </a:r>
              </a:p>
              <a:p>
                <a:pPr marL="914400" lvl="1"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 )’</a:t>
                </a:r>
              </a:p>
              <a:p>
                <a:pPr marL="914400" lvl="1" indent="-514350">
                  <a:buFont typeface="+mj-lt"/>
                  <a:buAutoNum type="arabicPeriod"/>
                </a:pPr>
                <a:endParaRPr lang="en-IE" dirty="0"/>
              </a:p>
              <a:p>
                <a:pPr marL="914400" lvl="1" indent="-514350">
                  <a:buFont typeface="+mj-lt"/>
                  <a:buAutoNum type="arabicPeriod"/>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80728"/>
                <a:ext cx="8229600" cy="5616624"/>
              </a:xfrm>
              <a:blipFill rotWithShape="1">
                <a:blip r:embed="rId2"/>
                <a:stretch>
                  <a:fillRect l="-1852" t="-2280"/>
                </a:stretch>
              </a:blipFill>
            </p:spPr>
            <p:txBody>
              <a:bodyPr/>
              <a:lstStyle/>
              <a:p>
                <a:r>
                  <a:rPr lang="en-IE">
                    <a:noFill/>
                  </a:rPr>
                  <a:t> </a:t>
                </a:r>
              </a:p>
            </p:txBody>
          </p:sp>
        </mc:Fallback>
      </mc:AlternateContent>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3</a:t>
            </a:fld>
            <a:endParaRPr lang="en-IE"/>
          </a:p>
        </p:txBody>
      </p:sp>
    </p:spTree>
    <p:extLst>
      <p:ext uri="{BB962C8B-B14F-4D97-AF65-F5344CB8AC3E}">
        <p14:creationId xmlns:p14="http://schemas.microsoft.com/office/powerpoint/2010/main" val="2097897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10000"/>
          </a:bodyPr>
          <a:lstStyle/>
          <a:p>
            <a:pPr>
              <a:buNone/>
            </a:pPr>
            <a:r>
              <a:rPr lang="en-US" b="1" dirty="0">
                <a:solidFill>
                  <a:srgbClr val="FF0000"/>
                </a:solidFill>
              </a:rPr>
              <a:t>Example 3:   </a:t>
            </a:r>
            <a:r>
              <a:rPr lang="en-US" dirty="0"/>
              <a:t>In a class of 32 pupils: </a:t>
            </a:r>
          </a:p>
          <a:p>
            <a:pPr>
              <a:buNone/>
            </a:pPr>
            <a:r>
              <a:rPr lang="en-US" dirty="0"/>
              <a:t>17 pupils eat school dinners </a:t>
            </a:r>
          </a:p>
          <a:p>
            <a:pPr>
              <a:buNone/>
            </a:pPr>
            <a:r>
              <a:rPr lang="en-US" dirty="0"/>
              <a:t>16 pupils live in town </a:t>
            </a:r>
          </a:p>
          <a:p>
            <a:pPr>
              <a:buNone/>
            </a:pPr>
            <a:r>
              <a:rPr lang="en-US" dirty="0"/>
              <a:t>13 pupils travel by bus </a:t>
            </a:r>
          </a:p>
          <a:p>
            <a:pPr lvl="0">
              <a:buNone/>
            </a:pPr>
            <a:r>
              <a:rPr lang="en-US" dirty="0"/>
              <a:t>8 pupils live in town, travel to school by bus</a:t>
            </a:r>
          </a:p>
          <a:p>
            <a:pPr lvl="0">
              <a:buNone/>
            </a:pPr>
            <a:r>
              <a:rPr lang="en-US" dirty="0"/>
              <a:t>9 pupils do not live in town, do not travel to school by bus and do not eat school dinners </a:t>
            </a:r>
          </a:p>
          <a:p>
            <a:pPr lvl="0">
              <a:buNone/>
            </a:pPr>
            <a:r>
              <a:rPr lang="en-US" dirty="0"/>
              <a:t>11 pupils live in town and have school dinners </a:t>
            </a:r>
          </a:p>
          <a:p>
            <a:pPr lvl="0">
              <a:buNone/>
            </a:pPr>
            <a:r>
              <a:rPr lang="en-US" dirty="0"/>
              <a:t>9 pupils travel by bus and eat school dinners</a:t>
            </a:r>
          </a:p>
          <a:p>
            <a:pPr lvl="0">
              <a:buNone/>
            </a:pPr>
            <a:r>
              <a:rPr lang="en-US" b="1" dirty="0">
                <a:solidFill>
                  <a:srgbClr val="FF0000"/>
                </a:solidFill>
              </a:rPr>
              <a:t>How many students live in town, travel by bus and eat school dinners? </a:t>
            </a:r>
          </a:p>
          <a:p>
            <a:endParaRPr lang="en-US" dirty="0"/>
          </a:p>
        </p:txBody>
      </p:sp>
      <p:sp>
        <p:nvSpPr>
          <p:cNvPr id="2" name="Footer Placeholder 1"/>
          <p:cNvSpPr>
            <a:spLocks noGrp="1"/>
          </p:cNvSpPr>
          <p:nvPr>
            <p:ph type="ftr" sz="quarter" idx="11"/>
          </p:nvPr>
        </p:nvSpPr>
        <p:spPr/>
        <p:txBody>
          <a:bodyPr/>
          <a:lstStyle/>
          <a:p>
            <a:r>
              <a:rPr lang="en-IE"/>
              <a:t>Mathematical Methods - Set Theory 2</a:t>
            </a:r>
            <a:endParaRPr lang="en-US"/>
          </a:p>
        </p:txBody>
      </p:sp>
      <p:sp>
        <p:nvSpPr>
          <p:cNvPr id="4" name="Slide Number Placeholder 3"/>
          <p:cNvSpPr>
            <a:spLocks noGrp="1"/>
          </p:cNvSpPr>
          <p:nvPr>
            <p:ph type="sldNum" sz="quarter" idx="12"/>
          </p:nvPr>
        </p:nvSpPr>
        <p:spPr/>
        <p:txBody>
          <a:bodyPr/>
          <a:lstStyle/>
          <a:p>
            <a:fld id="{7AA8FCB1-BF5A-4F2C-8900-BEF8C16C9F1B}" type="slidenum">
              <a:rPr lang="en-US" smtClean="0"/>
              <a:t>30</a:t>
            </a:fld>
            <a:endParaRPr lang="en-US"/>
          </a:p>
        </p:txBody>
      </p:sp>
    </p:spTree>
    <p:extLst>
      <p:ext uri="{BB962C8B-B14F-4D97-AF65-F5344CB8AC3E}">
        <p14:creationId xmlns:p14="http://schemas.microsoft.com/office/powerpoint/2010/main" val="911362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5AC3C-86A1-45AC-893D-CC3DA1500F56}"/>
              </a:ext>
            </a:extLst>
          </p:cNvPr>
          <p:cNvSpPr>
            <a:spLocks noGrp="1"/>
          </p:cNvSpPr>
          <p:nvPr>
            <p:ph idx="1"/>
          </p:nvPr>
        </p:nvSpPr>
        <p:spPr>
          <a:xfrm>
            <a:off x="457200" y="332656"/>
            <a:ext cx="8229600" cy="5721499"/>
          </a:xfrm>
        </p:spPr>
        <p:txBody>
          <a:bodyPr>
            <a:normAutofit fontScale="25000" lnSpcReduction="20000"/>
          </a:bodyPr>
          <a:lstStyle/>
          <a:p>
            <a:pPr marL="335915" indent="0">
              <a:lnSpc>
                <a:spcPct val="150000"/>
              </a:lnSpc>
              <a:buNone/>
            </a:pPr>
            <a:r>
              <a:rPr lang="en-IE" sz="11200" b="1" dirty="0">
                <a:solidFill>
                  <a:srgbClr val="FF0000"/>
                </a:solidFill>
              </a:rPr>
              <a:t>Example 4  </a:t>
            </a:r>
            <a:r>
              <a:rPr lang="en-GB" sz="11200" dirty="0">
                <a:solidFill>
                  <a:srgbClr val="00000A"/>
                </a:solidFill>
                <a:effectLst/>
                <a:ea typeface="PMingLiU" panose="02020500000000000000" pitchFamily="18" charset="-120"/>
                <a:cs typeface="Arial" panose="020B0604020202020204" pitchFamily="34" charset="0"/>
              </a:rPr>
              <a:t>From a group of 100 students surveyed we obtain the following:  			</a:t>
            </a:r>
          </a:p>
          <a:p>
            <a:pPr marL="335915" indent="0">
              <a:lnSpc>
                <a:spcPct val="150000"/>
              </a:lnSpc>
              <a:buNone/>
            </a:pPr>
            <a:r>
              <a:rPr lang="en-GB" sz="11200" dirty="0">
                <a:solidFill>
                  <a:srgbClr val="00000A"/>
                </a:solidFill>
                <a:ea typeface="PMingLiU" panose="02020500000000000000" pitchFamily="18" charset="-120"/>
                <a:cs typeface="Arial" panose="020B0604020202020204" pitchFamily="34" charset="0"/>
              </a:rPr>
              <a:t>		</a:t>
            </a:r>
            <a:r>
              <a:rPr lang="en-GB" sz="11200" dirty="0">
                <a:solidFill>
                  <a:srgbClr val="00000A"/>
                </a:solidFill>
                <a:effectLst/>
                <a:ea typeface="PMingLiU" panose="02020500000000000000" pitchFamily="18" charset="-120"/>
                <a:cs typeface="Arial" panose="020B0604020202020204" pitchFamily="34" charset="0"/>
              </a:rPr>
              <a:t>12 play tennis and basketball</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11 play tennis and volleyball</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13 play basketball and volleyball</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40 play tennis</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40 play basketball</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30 play volleyball</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lnSpc>
                <a:spcPct val="150000"/>
              </a:lnSpc>
              <a:buNone/>
            </a:pPr>
            <a:r>
              <a:rPr lang="en-GB" sz="11200" dirty="0">
                <a:solidFill>
                  <a:srgbClr val="00000A"/>
                </a:solidFill>
                <a:effectLst/>
                <a:ea typeface="PMingLiU" panose="02020500000000000000" pitchFamily="18" charset="-120"/>
                <a:cs typeface="Arial" panose="020B0604020202020204" pitchFamily="34" charset="0"/>
              </a:rPr>
              <a:t>		18 play none of the three</a:t>
            </a:r>
            <a:endParaRPr lang="en-IE" sz="11200" dirty="0">
              <a:solidFill>
                <a:srgbClr val="00000A"/>
              </a:solidFill>
              <a:effectLst/>
              <a:ea typeface="PMingLiU" panose="02020500000000000000" pitchFamily="18" charset="-120"/>
              <a:cs typeface="Times New Roman" panose="02020603050405020304" pitchFamily="18" charset="0"/>
            </a:endParaRPr>
          </a:p>
          <a:p>
            <a:pPr marL="0" indent="0">
              <a:buNone/>
            </a:pPr>
            <a:r>
              <a:rPr lang="en-IE" b="1" dirty="0">
                <a:solidFill>
                  <a:srgbClr val="FF0000"/>
                </a:solidFill>
              </a:rPr>
              <a:t> </a:t>
            </a:r>
          </a:p>
        </p:txBody>
      </p:sp>
      <p:sp>
        <p:nvSpPr>
          <p:cNvPr id="4" name="Footer Placeholder 3">
            <a:extLst>
              <a:ext uri="{FF2B5EF4-FFF2-40B4-BE49-F238E27FC236}">
                <a16:creationId xmlns:a16="http://schemas.microsoft.com/office/drawing/2014/main" id="{768CFE56-6A33-4F46-A1F7-16FD69AE7F3D}"/>
              </a:ext>
            </a:extLst>
          </p:cNvPr>
          <p:cNvSpPr>
            <a:spLocks noGrp="1"/>
          </p:cNvSpPr>
          <p:nvPr>
            <p:ph type="ftr" sz="quarter" idx="11"/>
          </p:nvPr>
        </p:nvSpPr>
        <p:spPr/>
        <p:txBody>
          <a:bodyPr/>
          <a:lstStyle/>
          <a:p>
            <a:r>
              <a:rPr lang="en-IE"/>
              <a:t>Mathematical Methods - Set Theory 2</a:t>
            </a:r>
          </a:p>
        </p:txBody>
      </p:sp>
      <p:sp>
        <p:nvSpPr>
          <p:cNvPr id="5" name="Slide Number Placeholder 4">
            <a:extLst>
              <a:ext uri="{FF2B5EF4-FFF2-40B4-BE49-F238E27FC236}">
                <a16:creationId xmlns:a16="http://schemas.microsoft.com/office/drawing/2014/main" id="{7BEE2AFD-DFF0-4342-95F9-7050E81EA927}"/>
              </a:ext>
            </a:extLst>
          </p:cNvPr>
          <p:cNvSpPr>
            <a:spLocks noGrp="1"/>
          </p:cNvSpPr>
          <p:nvPr>
            <p:ph type="sldNum" sz="quarter" idx="12"/>
          </p:nvPr>
        </p:nvSpPr>
        <p:spPr/>
        <p:txBody>
          <a:bodyPr/>
          <a:lstStyle/>
          <a:p>
            <a:fld id="{D3549291-F907-4B35-AC4E-A85E7159D396}" type="slidenum">
              <a:rPr lang="en-IE" smtClean="0"/>
              <a:t>31</a:t>
            </a:fld>
            <a:endParaRPr lang="en-IE"/>
          </a:p>
        </p:txBody>
      </p:sp>
    </p:spTree>
    <p:extLst>
      <p:ext uri="{BB962C8B-B14F-4D97-AF65-F5344CB8AC3E}">
        <p14:creationId xmlns:p14="http://schemas.microsoft.com/office/powerpoint/2010/main" val="4239635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65A35-6FA4-49FC-A1AF-7105B08CC08E}"/>
              </a:ext>
            </a:extLst>
          </p:cNvPr>
          <p:cNvSpPr>
            <a:spLocks noGrp="1"/>
          </p:cNvSpPr>
          <p:nvPr>
            <p:ph idx="1"/>
          </p:nvPr>
        </p:nvSpPr>
        <p:spPr>
          <a:xfrm>
            <a:off x="457200" y="548680"/>
            <a:ext cx="8229600" cy="5577483"/>
          </a:xfrm>
        </p:spPr>
        <p:txBody>
          <a:bodyPr>
            <a:normAutofit/>
          </a:bodyPr>
          <a:lstStyle/>
          <a:p>
            <a:pPr marL="335915" indent="0">
              <a:lnSpc>
                <a:spcPct val="150000"/>
              </a:lnSpc>
              <a:buNone/>
            </a:pPr>
            <a:r>
              <a:rPr lang="en-GB" sz="3200" dirty="0">
                <a:solidFill>
                  <a:srgbClr val="00000A"/>
                </a:solidFill>
                <a:effectLst/>
                <a:ea typeface="PMingLiU" panose="02020500000000000000" pitchFamily="18" charset="-120"/>
                <a:cs typeface="Arial" panose="020B0604020202020204" pitchFamily="34" charset="0"/>
              </a:rPr>
              <a:t> Draw the Venn diagram and answer the following:</a:t>
            </a:r>
            <a:endParaRPr lang="en-IE" sz="3200" dirty="0">
              <a:solidFill>
                <a:srgbClr val="00000A"/>
              </a:solidFill>
              <a:effectLst/>
              <a:ea typeface="PMingLiU" panose="02020500000000000000" pitchFamily="18" charset="-120"/>
              <a:cs typeface="Times New Roman" panose="02020603050405020304" pitchFamily="18" charset="0"/>
            </a:endParaRPr>
          </a:p>
          <a:p>
            <a:pPr marL="1028700" indent="-571500">
              <a:lnSpc>
                <a:spcPct val="150000"/>
              </a:lnSpc>
              <a:buAutoNum type="romanLcParenBoth"/>
              <a:tabLst>
                <a:tab pos="457200" algn="l"/>
                <a:tab pos="914400" algn="l"/>
                <a:tab pos="1371600" algn="l"/>
                <a:tab pos="1828800" algn="l"/>
                <a:tab pos="2286000" algn="l"/>
                <a:tab pos="2743200" algn="l"/>
                <a:tab pos="3200400" algn="l"/>
                <a:tab pos="5076825" algn="l"/>
              </a:tabLst>
            </a:pPr>
            <a:r>
              <a:rPr lang="en-GB" sz="3200" dirty="0">
                <a:solidFill>
                  <a:srgbClr val="00000A"/>
                </a:solidFill>
                <a:effectLst/>
                <a:ea typeface="PMingLiU" panose="02020500000000000000" pitchFamily="18" charset="-120"/>
                <a:cs typeface="Arial" panose="020B0604020202020204" pitchFamily="34" charset="0"/>
              </a:rPr>
              <a:t>How many students play all three sports? </a:t>
            </a:r>
          </a:p>
          <a:p>
            <a:pPr marL="1028700" indent="-571500">
              <a:lnSpc>
                <a:spcPct val="150000"/>
              </a:lnSpc>
              <a:buAutoNum type="romanLcParenBoth"/>
              <a:tabLst>
                <a:tab pos="457200" algn="l"/>
                <a:tab pos="914400" algn="l"/>
                <a:tab pos="1371600" algn="l"/>
                <a:tab pos="1828800" algn="l"/>
                <a:tab pos="2286000" algn="l"/>
                <a:tab pos="2743200" algn="l"/>
                <a:tab pos="3200400" algn="l"/>
                <a:tab pos="5076825" algn="l"/>
              </a:tabLst>
            </a:pPr>
            <a:r>
              <a:rPr lang="en-GB" sz="3200" dirty="0">
                <a:solidFill>
                  <a:srgbClr val="00000A"/>
                </a:solidFill>
                <a:effectLst/>
                <a:ea typeface="PMingLiU" panose="02020500000000000000" pitchFamily="18" charset="-120"/>
                <a:cs typeface="Arial" panose="020B0604020202020204" pitchFamily="34" charset="0"/>
              </a:rPr>
              <a:t>How many play exactly two sports?	         </a:t>
            </a:r>
          </a:p>
          <a:p>
            <a:pPr marL="1028700" indent="-571500">
              <a:lnSpc>
                <a:spcPct val="150000"/>
              </a:lnSpc>
              <a:buAutoNum type="romanLcParenBoth"/>
              <a:tabLst>
                <a:tab pos="457200" algn="l"/>
                <a:tab pos="914400" algn="l"/>
                <a:tab pos="1371600" algn="l"/>
                <a:tab pos="1828800" algn="l"/>
                <a:tab pos="2286000" algn="l"/>
                <a:tab pos="2743200" algn="l"/>
                <a:tab pos="3200400" algn="l"/>
                <a:tab pos="5076825" algn="l"/>
              </a:tabLst>
            </a:pPr>
            <a:r>
              <a:rPr lang="en-GB" sz="3200" dirty="0">
                <a:solidFill>
                  <a:srgbClr val="00000A"/>
                </a:solidFill>
                <a:effectLst/>
                <a:ea typeface="PMingLiU" panose="02020500000000000000" pitchFamily="18" charset="-120"/>
                <a:cs typeface="Arial" panose="020B0604020202020204" pitchFamily="34" charset="0"/>
              </a:rPr>
              <a:t>How many play tennis but not volleyball?   </a:t>
            </a:r>
            <a:r>
              <a:rPr lang="en-GB" sz="3200" b="1" dirty="0">
                <a:solidFill>
                  <a:srgbClr val="00000A"/>
                </a:solidFill>
                <a:effectLst/>
                <a:ea typeface="PMingLiU" panose="02020500000000000000" pitchFamily="18" charset="-120"/>
                <a:cs typeface="Arial" panose="020B0604020202020204" pitchFamily="34" charset="0"/>
              </a:rPr>
              <a:t> </a:t>
            </a:r>
            <a:endParaRPr lang="en-IE" sz="3200" dirty="0">
              <a:solidFill>
                <a:srgbClr val="00000A"/>
              </a:solidFill>
              <a:effectLst/>
              <a:ea typeface="PMingLiU" panose="02020500000000000000" pitchFamily="18" charset="-120"/>
              <a:cs typeface="Times New Roman" panose="02020603050405020304" pitchFamily="18" charset="0"/>
            </a:endParaRPr>
          </a:p>
          <a:p>
            <a:pPr marL="0" indent="0">
              <a:buNone/>
            </a:pPr>
            <a:endParaRPr lang="en-IE" dirty="0"/>
          </a:p>
        </p:txBody>
      </p:sp>
      <p:sp>
        <p:nvSpPr>
          <p:cNvPr id="4" name="Footer Placeholder 3">
            <a:extLst>
              <a:ext uri="{FF2B5EF4-FFF2-40B4-BE49-F238E27FC236}">
                <a16:creationId xmlns:a16="http://schemas.microsoft.com/office/drawing/2014/main" id="{B564E9C8-E6FB-4472-8826-40E94C6D884A}"/>
              </a:ext>
            </a:extLst>
          </p:cNvPr>
          <p:cNvSpPr>
            <a:spLocks noGrp="1"/>
          </p:cNvSpPr>
          <p:nvPr>
            <p:ph type="ftr" sz="quarter" idx="11"/>
          </p:nvPr>
        </p:nvSpPr>
        <p:spPr/>
        <p:txBody>
          <a:bodyPr/>
          <a:lstStyle/>
          <a:p>
            <a:r>
              <a:rPr lang="en-IE"/>
              <a:t>Mathematical Methods - Set Theory 2</a:t>
            </a:r>
          </a:p>
        </p:txBody>
      </p:sp>
      <p:sp>
        <p:nvSpPr>
          <p:cNvPr id="5" name="Slide Number Placeholder 4">
            <a:extLst>
              <a:ext uri="{FF2B5EF4-FFF2-40B4-BE49-F238E27FC236}">
                <a16:creationId xmlns:a16="http://schemas.microsoft.com/office/drawing/2014/main" id="{2CB40832-6163-4BCE-86D7-154BAFACF0A1}"/>
              </a:ext>
            </a:extLst>
          </p:cNvPr>
          <p:cNvSpPr>
            <a:spLocks noGrp="1"/>
          </p:cNvSpPr>
          <p:nvPr>
            <p:ph type="sldNum" sz="quarter" idx="12"/>
          </p:nvPr>
        </p:nvSpPr>
        <p:spPr/>
        <p:txBody>
          <a:bodyPr/>
          <a:lstStyle/>
          <a:p>
            <a:fld id="{D3549291-F907-4B35-AC4E-A85E7159D396}" type="slidenum">
              <a:rPr lang="en-IE" smtClean="0"/>
              <a:t>32</a:t>
            </a:fld>
            <a:endParaRPr lang="en-IE"/>
          </a:p>
        </p:txBody>
      </p:sp>
    </p:spTree>
    <p:extLst>
      <p:ext uri="{BB962C8B-B14F-4D97-AF65-F5344CB8AC3E}">
        <p14:creationId xmlns:p14="http://schemas.microsoft.com/office/powerpoint/2010/main" val="55969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E" sz="4000" b="1"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96752"/>
                <a:ext cx="8229600" cy="4929411"/>
              </a:xfrm>
            </p:spPr>
            <p:txBody>
              <a:bodyPr/>
              <a:lstStyle/>
              <a:p>
                <a:pPr marL="514350"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 = {1,2,3,4,5,6,8,10,12}</a:t>
                </a:r>
              </a:p>
              <a:p>
                <a:pPr marL="514350"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 = {2,4,6}</a:t>
                </a:r>
              </a:p>
              <a:p>
                <a:pPr marL="514350" indent="-514350">
                  <a:buFont typeface="+mj-lt"/>
                  <a:buAutoNum type="arabicPeriod"/>
                </a:pPr>
                <a:r>
                  <a:rPr lang="en-IE" dirty="0"/>
                  <a:t>A – B = {8,10,12}</a:t>
                </a:r>
              </a:p>
              <a:p>
                <a:pPr marL="514350" indent="-514350">
                  <a:buFont typeface="+mj-lt"/>
                  <a:buAutoNum type="arabicPeriod"/>
                </a:pPr>
                <a:r>
                  <a:rPr lang="en-IE" dirty="0"/>
                  <a:t>B – A = {1,3,5}</a:t>
                </a:r>
              </a:p>
              <a:p>
                <a:pPr marL="514350" indent="-514350">
                  <a:buFont typeface="+mj-lt"/>
                  <a:buAutoNum type="arabicPeriod"/>
                </a:pPr>
                <a:r>
                  <a:rPr lang="en-IE" dirty="0"/>
                  <a:t>A’ = {1,3,5,7,9,11}</a:t>
                </a:r>
              </a:p>
              <a:p>
                <a:pPr marL="514350" indent="-514350">
                  <a:buFont typeface="+mj-lt"/>
                  <a:buAutoNum type="arabicPeriod"/>
                </a:pPr>
                <a:r>
                  <a:rPr lang="en-IE" dirty="0"/>
                  <a:t>|A| = 6</a:t>
                </a:r>
              </a:p>
              <a:p>
                <a:pPr marL="514350" indent="-514350">
                  <a:buFont typeface="+mj-lt"/>
                  <a:buAutoNum type="arabicPeriod"/>
                </a:pPr>
                <a:r>
                  <a:rPr lang="en-IE" dirty="0"/>
                  <a:t>U – (A</a:t>
                </a:r>
                <a14:m>
                  <m:oMath xmlns:m="http://schemas.openxmlformats.org/officeDocument/2006/math">
                    <m:r>
                      <a:rPr lang="en-IE" i="1" smtClean="0">
                        <a:latin typeface="Cambria Math"/>
                        <a:ea typeface="Cambria Math"/>
                      </a:rPr>
                      <m:t>∪</m:t>
                    </m:r>
                  </m:oMath>
                </a14:m>
                <a:r>
                  <a:rPr lang="en-IE" dirty="0"/>
                  <a:t>B) = {7,9,11}</a:t>
                </a:r>
              </a:p>
              <a:p>
                <a:pPr marL="514350" indent="-514350">
                  <a:buFont typeface="+mj-lt"/>
                  <a:buAutoNum type="arabicPeriod"/>
                </a:pPr>
                <a:r>
                  <a:rPr lang="en-IE" dirty="0"/>
                  <a:t>(A </a:t>
                </a:r>
                <a14:m>
                  <m:oMath xmlns:m="http://schemas.openxmlformats.org/officeDocument/2006/math">
                    <m:r>
                      <a:rPr lang="en-IE" i="1" smtClean="0">
                        <a:latin typeface="Cambria Math"/>
                        <a:ea typeface="Cambria Math"/>
                      </a:rPr>
                      <m:t>∩</m:t>
                    </m:r>
                  </m:oMath>
                </a14:m>
                <a:r>
                  <a:rPr lang="en-IE" dirty="0"/>
                  <a:t> B )’ = {1,3,5,7,8,9,10,11,12}</a:t>
                </a:r>
              </a:p>
              <a:p>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96752"/>
                <a:ext cx="8229600" cy="4929411"/>
              </a:xfrm>
              <a:blipFill rotWithShape="1">
                <a:blip r:embed="rId2"/>
                <a:stretch>
                  <a:fillRect l="-1926" t="-1731"/>
                </a:stretch>
              </a:blipFill>
            </p:spPr>
            <p:txBody>
              <a:bodyPr/>
              <a:lstStyle/>
              <a:p>
                <a:r>
                  <a:rPr lang="en-IE">
                    <a:noFill/>
                  </a:rPr>
                  <a:t> </a:t>
                </a:r>
              </a:p>
            </p:txBody>
          </p:sp>
        </mc:Fallback>
      </mc:AlternateContent>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4</a:t>
            </a:fld>
            <a:endParaRPr lang="en-IE"/>
          </a:p>
        </p:txBody>
      </p:sp>
    </p:spTree>
    <p:extLst>
      <p:ext uri="{BB962C8B-B14F-4D97-AF65-F5344CB8AC3E}">
        <p14:creationId xmlns:p14="http://schemas.microsoft.com/office/powerpoint/2010/main" val="128056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78098"/>
          </a:xfrm>
        </p:spPr>
        <p:txBody>
          <a:bodyPr>
            <a:normAutofit/>
          </a:bodyPr>
          <a:lstStyle/>
          <a:p>
            <a:r>
              <a:rPr lang="en-IE" sz="4000" b="1" dirty="0"/>
              <a:t>Venn Diagram</a:t>
            </a:r>
          </a:p>
        </p:txBody>
      </p:sp>
      <p:sp>
        <p:nvSpPr>
          <p:cNvPr id="5" name="Rectangle 4"/>
          <p:cNvSpPr/>
          <p:nvPr/>
        </p:nvSpPr>
        <p:spPr>
          <a:xfrm>
            <a:off x="1547664" y="1988840"/>
            <a:ext cx="6192688" cy="3456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Oval 5"/>
          <p:cNvSpPr/>
          <p:nvPr/>
        </p:nvSpPr>
        <p:spPr>
          <a:xfrm>
            <a:off x="2339752" y="2592482"/>
            <a:ext cx="2736304" cy="2132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602114" y="2592482"/>
            <a:ext cx="3058118" cy="21326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extBox 7"/>
          <p:cNvSpPr txBox="1"/>
          <p:nvPr/>
        </p:nvSpPr>
        <p:spPr>
          <a:xfrm>
            <a:off x="1691680" y="1497791"/>
            <a:ext cx="504056" cy="523220"/>
          </a:xfrm>
          <a:prstGeom prst="rect">
            <a:avLst/>
          </a:prstGeom>
          <a:noFill/>
        </p:spPr>
        <p:txBody>
          <a:bodyPr wrap="square" rtlCol="0">
            <a:spAutoFit/>
          </a:bodyPr>
          <a:lstStyle/>
          <a:p>
            <a:r>
              <a:rPr lang="en-IE" sz="2800" b="1" dirty="0"/>
              <a:t>U</a:t>
            </a:r>
          </a:p>
        </p:txBody>
      </p:sp>
      <p:sp>
        <p:nvSpPr>
          <p:cNvPr id="9" name="TextBox 8"/>
          <p:cNvSpPr txBox="1"/>
          <p:nvPr/>
        </p:nvSpPr>
        <p:spPr>
          <a:xfrm>
            <a:off x="2339752" y="2592481"/>
            <a:ext cx="439160" cy="461665"/>
          </a:xfrm>
          <a:prstGeom prst="rect">
            <a:avLst/>
          </a:prstGeom>
          <a:noFill/>
        </p:spPr>
        <p:txBody>
          <a:bodyPr wrap="square" rtlCol="0">
            <a:spAutoFit/>
          </a:bodyPr>
          <a:lstStyle/>
          <a:p>
            <a:r>
              <a:rPr lang="en-IE" sz="2400" b="1" dirty="0"/>
              <a:t>A</a:t>
            </a:r>
          </a:p>
        </p:txBody>
      </p:sp>
      <p:sp>
        <p:nvSpPr>
          <p:cNvPr id="10" name="TextBox 9"/>
          <p:cNvSpPr txBox="1"/>
          <p:nvPr/>
        </p:nvSpPr>
        <p:spPr>
          <a:xfrm>
            <a:off x="6347188" y="2598782"/>
            <a:ext cx="432048" cy="461665"/>
          </a:xfrm>
          <a:prstGeom prst="rect">
            <a:avLst/>
          </a:prstGeom>
          <a:noFill/>
        </p:spPr>
        <p:txBody>
          <a:bodyPr wrap="square" rtlCol="0">
            <a:spAutoFit/>
          </a:bodyPr>
          <a:lstStyle/>
          <a:p>
            <a:r>
              <a:rPr lang="en-IE" sz="2400" b="1" dirty="0"/>
              <a:t>B</a:t>
            </a:r>
          </a:p>
        </p:txBody>
      </p:sp>
      <p:sp>
        <p:nvSpPr>
          <p:cNvPr id="11" name="TextBox 10"/>
          <p:cNvSpPr txBox="1"/>
          <p:nvPr/>
        </p:nvSpPr>
        <p:spPr>
          <a:xfrm>
            <a:off x="4139952" y="3140968"/>
            <a:ext cx="288032" cy="369332"/>
          </a:xfrm>
          <a:prstGeom prst="rect">
            <a:avLst/>
          </a:prstGeom>
          <a:noFill/>
        </p:spPr>
        <p:txBody>
          <a:bodyPr wrap="square" rtlCol="0">
            <a:spAutoFit/>
          </a:bodyPr>
          <a:lstStyle/>
          <a:p>
            <a:r>
              <a:rPr lang="en-IE" dirty="0"/>
              <a:t>2</a:t>
            </a:r>
          </a:p>
        </p:txBody>
      </p:sp>
      <p:sp>
        <p:nvSpPr>
          <p:cNvPr id="12" name="TextBox 11"/>
          <p:cNvSpPr txBox="1"/>
          <p:nvPr/>
        </p:nvSpPr>
        <p:spPr>
          <a:xfrm>
            <a:off x="3995936" y="3658813"/>
            <a:ext cx="288032" cy="369332"/>
          </a:xfrm>
          <a:prstGeom prst="rect">
            <a:avLst/>
          </a:prstGeom>
          <a:noFill/>
        </p:spPr>
        <p:txBody>
          <a:bodyPr wrap="square" rtlCol="0">
            <a:spAutoFit/>
          </a:bodyPr>
          <a:lstStyle/>
          <a:p>
            <a:r>
              <a:rPr lang="en-IE" dirty="0"/>
              <a:t>4</a:t>
            </a:r>
          </a:p>
        </p:txBody>
      </p:sp>
      <p:sp>
        <p:nvSpPr>
          <p:cNvPr id="13" name="TextBox 12"/>
          <p:cNvSpPr txBox="1"/>
          <p:nvPr/>
        </p:nvSpPr>
        <p:spPr>
          <a:xfrm>
            <a:off x="4427984" y="3510300"/>
            <a:ext cx="360040" cy="369332"/>
          </a:xfrm>
          <a:prstGeom prst="rect">
            <a:avLst/>
          </a:prstGeom>
          <a:noFill/>
        </p:spPr>
        <p:txBody>
          <a:bodyPr wrap="square" rtlCol="0">
            <a:spAutoFit/>
          </a:bodyPr>
          <a:lstStyle/>
          <a:p>
            <a:r>
              <a:rPr lang="en-IE" dirty="0"/>
              <a:t>6</a:t>
            </a:r>
          </a:p>
        </p:txBody>
      </p:sp>
      <p:sp>
        <p:nvSpPr>
          <p:cNvPr id="14" name="TextBox 13"/>
          <p:cNvSpPr txBox="1"/>
          <p:nvPr/>
        </p:nvSpPr>
        <p:spPr>
          <a:xfrm>
            <a:off x="2915816" y="3054146"/>
            <a:ext cx="288032" cy="374854"/>
          </a:xfrm>
          <a:prstGeom prst="rect">
            <a:avLst/>
          </a:prstGeom>
          <a:noFill/>
        </p:spPr>
        <p:txBody>
          <a:bodyPr wrap="square" rtlCol="0">
            <a:spAutoFit/>
          </a:bodyPr>
          <a:lstStyle/>
          <a:p>
            <a:r>
              <a:rPr lang="en-IE" dirty="0"/>
              <a:t>8</a:t>
            </a:r>
          </a:p>
        </p:txBody>
      </p:sp>
      <p:sp>
        <p:nvSpPr>
          <p:cNvPr id="15" name="TextBox 14"/>
          <p:cNvSpPr txBox="1"/>
          <p:nvPr/>
        </p:nvSpPr>
        <p:spPr>
          <a:xfrm>
            <a:off x="2699792" y="3658813"/>
            <a:ext cx="504056" cy="369332"/>
          </a:xfrm>
          <a:prstGeom prst="rect">
            <a:avLst/>
          </a:prstGeom>
          <a:noFill/>
        </p:spPr>
        <p:txBody>
          <a:bodyPr wrap="square" rtlCol="0">
            <a:spAutoFit/>
          </a:bodyPr>
          <a:lstStyle/>
          <a:p>
            <a:r>
              <a:rPr lang="en-IE" dirty="0"/>
              <a:t>10</a:t>
            </a:r>
          </a:p>
        </p:txBody>
      </p:sp>
      <p:sp>
        <p:nvSpPr>
          <p:cNvPr id="16" name="TextBox 15"/>
          <p:cNvSpPr txBox="1"/>
          <p:nvPr/>
        </p:nvSpPr>
        <p:spPr>
          <a:xfrm>
            <a:off x="3203848" y="4149080"/>
            <a:ext cx="504056" cy="369332"/>
          </a:xfrm>
          <a:prstGeom prst="rect">
            <a:avLst/>
          </a:prstGeom>
          <a:noFill/>
        </p:spPr>
        <p:txBody>
          <a:bodyPr wrap="square" rtlCol="0">
            <a:spAutoFit/>
          </a:bodyPr>
          <a:lstStyle/>
          <a:p>
            <a:r>
              <a:rPr lang="en-IE" dirty="0"/>
              <a:t>12</a:t>
            </a:r>
          </a:p>
        </p:txBody>
      </p:sp>
      <p:sp>
        <p:nvSpPr>
          <p:cNvPr id="17" name="TextBox 16"/>
          <p:cNvSpPr txBox="1"/>
          <p:nvPr/>
        </p:nvSpPr>
        <p:spPr>
          <a:xfrm>
            <a:off x="5508104" y="3060447"/>
            <a:ext cx="360040" cy="368553"/>
          </a:xfrm>
          <a:prstGeom prst="rect">
            <a:avLst/>
          </a:prstGeom>
          <a:noFill/>
        </p:spPr>
        <p:txBody>
          <a:bodyPr wrap="square" rtlCol="0">
            <a:spAutoFit/>
          </a:bodyPr>
          <a:lstStyle/>
          <a:p>
            <a:r>
              <a:rPr lang="en-IE" dirty="0"/>
              <a:t>1</a:t>
            </a:r>
          </a:p>
        </p:txBody>
      </p:sp>
      <p:sp>
        <p:nvSpPr>
          <p:cNvPr id="18" name="TextBox 17"/>
          <p:cNvSpPr txBox="1"/>
          <p:nvPr/>
        </p:nvSpPr>
        <p:spPr>
          <a:xfrm>
            <a:off x="5796136" y="3658813"/>
            <a:ext cx="360040" cy="369332"/>
          </a:xfrm>
          <a:prstGeom prst="rect">
            <a:avLst/>
          </a:prstGeom>
          <a:noFill/>
        </p:spPr>
        <p:txBody>
          <a:bodyPr wrap="square" rtlCol="0">
            <a:spAutoFit/>
          </a:bodyPr>
          <a:lstStyle/>
          <a:p>
            <a:r>
              <a:rPr lang="en-IE" dirty="0"/>
              <a:t>3</a:t>
            </a:r>
          </a:p>
        </p:txBody>
      </p:sp>
      <p:sp>
        <p:nvSpPr>
          <p:cNvPr id="19" name="TextBox 18"/>
          <p:cNvSpPr txBox="1"/>
          <p:nvPr/>
        </p:nvSpPr>
        <p:spPr>
          <a:xfrm>
            <a:off x="5220072" y="4221088"/>
            <a:ext cx="360040" cy="369332"/>
          </a:xfrm>
          <a:prstGeom prst="rect">
            <a:avLst/>
          </a:prstGeom>
          <a:noFill/>
        </p:spPr>
        <p:txBody>
          <a:bodyPr wrap="square" rtlCol="0">
            <a:spAutoFit/>
          </a:bodyPr>
          <a:lstStyle/>
          <a:p>
            <a:r>
              <a:rPr lang="en-IE" dirty="0"/>
              <a:t>5</a:t>
            </a:r>
          </a:p>
        </p:txBody>
      </p:sp>
      <p:sp>
        <p:nvSpPr>
          <p:cNvPr id="20" name="TextBox 19"/>
          <p:cNvSpPr txBox="1"/>
          <p:nvPr/>
        </p:nvSpPr>
        <p:spPr>
          <a:xfrm>
            <a:off x="1943708" y="4941168"/>
            <a:ext cx="396044" cy="369332"/>
          </a:xfrm>
          <a:prstGeom prst="rect">
            <a:avLst/>
          </a:prstGeom>
          <a:noFill/>
        </p:spPr>
        <p:txBody>
          <a:bodyPr wrap="square" rtlCol="0">
            <a:spAutoFit/>
          </a:bodyPr>
          <a:lstStyle/>
          <a:p>
            <a:r>
              <a:rPr lang="en-IE" dirty="0"/>
              <a:t>7</a:t>
            </a:r>
          </a:p>
        </p:txBody>
      </p:sp>
      <p:sp>
        <p:nvSpPr>
          <p:cNvPr id="21" name="TextBox 20"/>
          <p:cNvSpPr txBox="1"/>
          <p:nvPr/>
        </p:nvSpPr>
        <p:spPr>
          <a:xfrm>
            <a:off x="1691680" y="4149080"/>
            <a:ext cx="360040" cy="369332"/>
          </a:xfrm>
          <a:prstGeom prst="rect">
            <a:avLst/>
          </a:prstGeom>
          <a:noFill/>
        </p:spPr>
        <p:txBody>
          <a:bodyPr wrap="square" rtlCol="0">
            <a:spAutoFit/>
          </a:bodyPr>
          <a:lstStyle/>
          <a:p>
            <a:r>
              <a:rPr lang="en-IE" dirty="0"/>
              <a:t>9</a:t>
            </a:r>
          </a:p>
        </p:txBody>
      </p:sp>
      <p:sp>
        <p:nvSpPr>
          <p:cNvPr id="22" name="TextBox 21"/>
          <p:cNvSpPr txBox="1"/>
          <p:nvPr/>
        </p:nvSpPr>
        <p:spPr>
          <a:xfrm>
            <a:off x="2778912" y="4941168"/>
            <a:ext cx="424936" cy="369332"/>
          </a:xfrm>
          <a:prstGeom prst="rect">
            <a:avLst/>
          </a:prstGeom>
          <a:noFill/>
        </p:spPr>
        <p:txBody>
          <a:bodyPr wrap="square" rtlCol="0">
            <a:spAutoFit/>
          </a:bodyPr>
          <a:lstStyle/>
          <a:p>
            <a:r>
              <a:rPr lang="en-IE" dirty="0"/>
              <a:t>11</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5</a:t>
            </a:fld>
            <a:endParaRPr lang="en-IE"/>
          </a:p>
        </p:txBody>
      </p:sp>
    </p:spTree>
    <p:extLst>
      <p:ext uri="{BB962C8B-B14F-4D97-AF65-F5344CB8AC3E}">
        <p14:creationId xmlns:p14="http://schemas.microsoft.com/office/powerpoint/2010/main" val="352479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457200" y="274638"/>
                <a:ext cx="8229600" cy="778098"/>
              </a:xfrm>
            </p:spPr>
            <p:txBody>
              <a:bodyPr>
                <a:normAutofit/>
              </a:bodyPr>
              <a:lstStyle/>
              <a:p>
                <a:r>
                  <a:rPr lang="en-IE" sz="3600" b="1" dirty="0"/>
                  <a:t>U – (A</a:t>
                </a:r>
                <a14:m>
                  <m:oMath xmlns:m="http://schemas.openxmlformats.org/officeDocument/2006/math">
                    <m:r>
                      <a:rPr lang="en-IE" sz="3600" b="1" i="1" smtClean="0">
                        <a:latin typeface="Cambria Math"/>
                        <a:ea typeface="Cambria Math"/>
                      </a:rPr>
                      <m:t>∪</m:t>
                    </m:r>
                  </m:oMath>
                </a14:m>
                <a:r>
                  <a:rPr lang="en-IE" sz="3600" b="1" dirty="0"/>
                  <a:t>B)  shaded on Venn diagram</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457200" y="274638"/>
                <a:ext cx="8229600" cy="778098"/>
              </a:xfrm>
              <a:blipFill rotWithShape="1">
                <a:blip r:embed="rId2"/>
                <a:stretch>
                  <a:fillRect t="-3125" b="-20313"/>
                </a:stretch>
              </a:blipFill>
            </p:spPr>
            <p:txBody>
              <a:bodyPr/>
              <a:lstStyle/>
              <a:p>
                <a:r>
                  <a:rPr lang="en-IE">
                    <a:noFill/>
                  </a:rPr>
                  <a:t> </a:t>
                </a:r>
              </a:p>
            </p:txBody>
          </p:sp>
        </mc:Fallback>
      </mc:AlternateContent>
      <p:sp>
        <p:nvSpPr>
          <p:cNvPr id="5" name="Rectangle 4"/>
          <p:cNvSpPr/>
          <p:nvPr/>
        </p:nvSpPr>
        <p:spPr>
          <a:xfrm>
            <a:off x="1403648" y="1988840"/>
            <a:ext cx="6336704" cy="345638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Oval 5"/>
          <p:cNvSpPr/>
          <p:nvPr/>
        </p:nvSpPr>
        <p:spPr>
          <a:xfrm>
            <a:off x="2339752" y="2636912"/>
            <a:ext cx="2736304" cy="208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745028" y="2636912"/>
            <a:ext cx="2880320" cy="208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extBox 7"/>
          <p:cNvSpPr txBox="1"/>
          <p:nvPr/>
        </p:nvSpPr>
        <p:spPr>
          <a:xfrm>
            <a:off x="1475656" y="1468820"/>
            <a:ext cx="504056" cy="523220"/>
          </a:xfrm>
          <a:prstGeom prst="rect">
            <a:avLst/>
          </a:prstGeom>
          <a:noFill/>
        </p:spPr>
        <p:txBody>
          <a:bodyPr wrap="square" rtlCol="0">
            <a:spAutoFit/>
          </a:bodyPr>
          <a:lstStyle/>
          <a:p>
            <a:r>
              <a:rPr lang="en-IE" sz="2800" b="1" dirty="0"/>
              <a:t>U</a:t>
            </a:r>
          </a:p>
        </p:txBody>
      </p:sp>
      <p:sp>
        <p:nvSpPr>
          <p:cNvPr id="9" name="TextBox 8"/>
          <p:cNvSpPr txBox="1"/>
          <p:nvPr/>
        </p:nvSpPr>
        <p:spPr>
          <a:xfrm>
            <a:off x="2256752" y="2571274"/>
            <a:ext cx="504056" cy="523220"/>
          </a:xfrm>
          <a:prstGeom prst="rect">
            <a:avLst/>
          </a:prstGeom>
          <a:noFill/>
        </p:spPr>
        <p:txBody>
          <a:bodyPr wrap="square" rtlCol="0">
            <a:spAutoFit/>
          </a:bodyPr>
          <a:lstStyle/>
          <a:p>
            <a:r>
              <a:rPr lang="en-IE" sz="2800" b="1" dirty="0"/>
              <a:t>A</a:t>
            </a:r>
          </a:p>
        </p:txBody>
      </p:sp>
      <p:sp>
        <p:nvSpPr>
          <p:cNvPr id="10" name="TextBox 9"/>
          <p:cNvSpPr txBox="1"/>
          <p:nvPr/>
        </p:nvSpPr>
        <p:spPr>
          <a:xfrm>
            <a:off x="6516216" y="2636912"/>
            <a:ext cx="432048" cy="523220"/>
          </a:xfrm>
          <a:prstGeom prst="rect">
            <a:avLst/>
          </a:prstGeom>
          <a:noFill/>
        </p:spPr>
        <p:txBody>
          <a:bodyPr wrap="square" rtlCol="0">
            <a:spAutoFit/>
          </a:bodyPr>
          <a:lstStyle/>
          <a:p>
            <a:r>
              <a:rPr lang="en-IE" sz="2800" b="1" dirty="0"/>
              <a:t>B</a:t>
            </a:r>
          </a:p>
        </p:txBody>
      </p:sp>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6</a:t>
            </a:fld>
            <a:endParaRPr lang="en-IE"/>
          </a:p>
        </p:txBody>
      </p:sp>
    </p:spTree>
    <p:extLst>
      <p:ext uri="{BB962C8B-B14F-4D97-AF65-F5344CB8AC3E}">
        <p14:creationId xmlns:p14="http://schemas.microsoft.com/office/powerpoint/2010/main" val="214362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457200" y="274638"/>
                <a:ext cx="8229600" cy="778098"/>
              </a:xfrm>
            </p:spPr>
            <p:txBody>
              <a:bodyPr>
                <a:normAutofit/>
              </a:bodyPr>
              <a:lstStyle/>
              <a:p>
                <a:r>
                  <a:rPr lang="en-IE" sz="3600" b="1" dirty="0"/>
                  <a:t>(A </a:t>
                </a:r>
                <a14:m>
                  <m:oMath xmlns:m="http://schemas.openxmlformats.org/officeDocument/2006/math">
                    <m:r>
                      <a:rPr lang="en-IE" sz="3600" b="1">
                        <a:latin typeface="Cambria Math"/>
                      </a:rPr>
                      <m:t>∩</m:t>
                    </m:r>
                  </m:oMath>
                </a14:m>
                <a:r>
                  <a:rPr lang="en-IE" sz="3600" b="1" dirty="0"/>
                  <a:t> B )’ shaded on Venn diagram</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457200" y="274638"/>
                <a:ext cx="8229600" cy="778098"/>
              </a:xfrm>
              <a:blipFill rotWithShape="1">
                <a:blip r:embed="rId2"/>
                <a:stretch>
                  <a:fillRect t="-3125" b="-20313"/>
                </a:stretch>
              </a:blipFill>
            </p:spPr>
            <p:txBody>
              <a:bodyPr/>
              <a:lstStyle/>
              <a:p>
                <a:r>
                  <a:rPr lang="en-IE">
                    <a:noFill/>
                  </a:rPr>
                  <a:t> </a:t>
                </a:r>
              </a:p>
            </p:txBody>
          </p:sp>
        </mc:Fallback>
      </mc:AlternateContent>
      <p:sp>
        <p:nvSpPr>
          <p:cNvPr id="5" name="Rectangle 4"/>
          <p:cNvSpPr/>
          <p:nvPr/>
        </p:nvSpPr>
        <p:spPr>
          <a:xfrm>
            <a:off x="1403648" y="1988840"/>
            <a:ext cx="6336704" cy="3456384"/>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Oval 5"/>
          <p:cNvSpPr/>
          <p:nvPr/>
        </p:nvSpPr>
        <p:spPr>
          <a:xfrm>
            <a:off x="2699792" y="2636912"/>
            <a:ext cx="2376264"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745028" y="2636912"/>
            <a:ext cx="2483156"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extBox 7"/>
          <p:cNvSpPr txBox="1"/>
          <p:nvPr/>
        </p:nvSpPr>
        <p:spPr>
          <a:xfrm>
            <a:off x="1475656" y="1468820"/>
            <a:ext cx="504056" cy="523220"/>
          </a:xfrm>
          <a:prstGeom prst="rect">
            <a:avLst/>
          </a:prstGeom>
          <a:noFill/>
        </p:spPr>
        <p:txBody>
          <a:bodyPr wrap="square" rtlCol="0">
            <a:spAutoFit/>
          </a:bodyPr>
          <a:lstStyle/>
          <a:p>
            <a:r>
              <a:rPr lang="en-IE" sz="2800" b="1" dirty="0"/>
              <a:t>U</a:t>
            </a:r>
          </a:p>
        </p:txBody>
      </p:sp>
      <p:sp>
        <p:nvSpPr>
          <p:cNvPr id="9" name="TextBox 8"/>
          <p:cNvSpPr txBox="1"/>
          <p:nvPr/>
        </p:nvSpPr>
        <p:spPr>
          <a:xfrm>
            <a:off x="2256752" y="2571274"/>
            <a:ext cx="504056" cy="523220"/>
          </a:xfrm>
          <a:prstGeom prst="rect">
            <a:avLst/>
          </a:prstGeom>
          <a:noFill/>
        </p:spPr>
        <p:txBody>
          <a:bodyPr wrap="square" rtlCol="0">
            <a:spAutoFit/>
          </a:bodyPr>
          <a:lstStyle/>
          <a:p>
            <a:r>
              <a:rPr lang="en-IE" sz="2800" b="1" dirty="0"/>
              <a:t>A</a:t>
            </a:r>
          </a:p>
        </p:txBody>
      </p:sp>
      <p:sp>
        <p:nvSpPr>
          <p:cNvPr id="10" name="TextBox 9"/>
          <p:cNvSpPr txBox="1"/>
          <p:nvPr/>
        </p:nvSpPr>
        <p:spPr>
          <a:xfrm>
            <a:off x="6516216" y="2636912"/>
            <a:ext cx="432048" cy="523220"/>
          </a:xfrm>
          <a:prstGeom prst="rect">
            <a:avLst/>
          </a:prstGeom>
          <a:noFill/>
        </p:spPr>
        <p:txBody>
          <a:bodyPr wrap="square" rtlCol="0">
            <a:spAutoFit/>
          </a:bodyPr>
          <a:lstStyle/>
          <a:p>
            <a:r>
              <a:rPr lang="en-IE" sz="2800" b="1" dirty="0"/>
              <a:t>B</a:t>
            </a:r>
          </a:p>
        </p:txBody>
      </p:sp>
      <p:sp>
        <p:nvSpPr>
          <p:cNvPr id="3" name="Oval 2"/>
          <p:cNvSpPr/>
          <p:nvPr/>
        </p:nvSpPr>
        <p:spPr>
          <a:xfrm>
            <a:off x="3745029" y="2780928"/>
            <a:ext cx="1331028" cy="18722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Footer Placeholder 1"/>
          <p:cNvSpPr>
            <a:spLocks noGrp="1"/>
          </p:cNvSpPr>
          <p:nvPr>
            <p:ph type="ftr" sz="quarter" idx="11"/>
          </p:nvPr>
        </p:nvSpPr>
        <p:spPr/>
        <p:txBody>
          <a:bodyPr/>
          <a:lstStyle/>
          <a:p>
            <a:r>
              <a:rPr lang="en-IE"/>
              <a:t>Mathematical Methods - Set Theory 2</a:t>
            </a:r>
          </a:p>
        </p:txBody>
      </p:sp>
      <p:sp>
        <p:nvSpPr>
          <p:cNvPr id="11" name="Slide Number Placeholder 10"/>
          <p:cNvSpPr>
            <a:spLocks noGrp="1"/>
          </p:cNvSpPr>
          <p:nvPr>
            <p:ph type="sldNum" sz="quarter" idx="12"/>
          </p:nvPr>
        </p:nvSpPr>
        <p:spPr/>
        <p:txBody>
          <a:bodyPr/>
          <a:lstStyle/>
          <a:p>
            <a:fld id="{D3549291-F907-4B35-AC4E-A85E7159D396}" type="slidenum">
              <a:rPr lang="en-IE" smtClean="0"/>
              <a:t>7</a:t>
            </a:fld>
            <a:endParaRPr lang="en-IE"/>
          </a:p>
        </p:txBody>
      </p:sp>
    </p:spTree>
    <p:extLst>
      <p:ext uri="{BB962C8B-B14F-4D97-AF65-F5344CB8AC3E}">
        <p14:creationId xmlns:p14="http://schemas.microsoft.com/office/powerpoint/2010/main" val="29355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4704"/>
                <a:ext cx="8229600" cy="5361459"/>
              </a:xfrm>
            </p:spPr>
            <p:txBody>
              <a:bodyPr/>
              <a:lstStyle/>
              <a:p>
                <a:pPr marL="0" indent="0">
                  <a:buNone/>
                </a:pPr>
                <a:r>
                  <a:rPr lang="en-US" dirty="0"/>
                  <a:t>	</a:t>
                </a:r>
                <a:r>
                  <a:rPr lang="en-US" b="1" dirty="0"/>
                  <a:t>Cardinal Number Formula</a:t>
                </a:r>
              </a:p>
              <a:p>
                <a:pPr marL="0" indent="0">
                  <a:buNone/>
                </a:pPr>
                <a:r>
                  <a:rPr lang="en-US" dirty="0"/>
                  <a:t>	|A </a:t>
                </a:r>
                <a14:m>
                  <m:oMath xmlns:m="http://schemas.openxmlformats.org/officeDocument/2006/math">
                    <m:r>
                      <a:rPr lang="en-US" i="1">
                        <a:latin typeface="Cambria Math"/>
                        <a:ea typeface="Cambria Math"/>
                      </a:rPr>
                      <m:t>∪</m:t>
                    </m:r>
                  </m:oMath>
                </a14:m>
                <a:r>
                  <a:rPr lang="en-US" dirty="0"/>
                  <a:t> B| = |A| + |B| - |A </a:t>
                </a:r>
                <a14:m>
                  <m:oMath xmlns:m="http://schemas.openxmlformats.org/officeDocument/2006/math">
                    <m:r>
                      <a:rPr lang="en-US" i="1">
                        <a:latin typeface="Cambria Math"/>
                        <a:ea typeface="Cambria Math"/>
                      </a:rPr>
                      <m:t>∩</m:t>
                    </m:r>
                  </m:oMath>
                </a14:m>
                <a:r>
                  <a:rPr lang="en-US" dirty="0"/>
                  <a:t> B|</a:t>
                </a:r>
              </a:p>
              <a:p>
                <a:pPr marL="0" indent="0">
                  <a:buNone/>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4704"/>
                <a:ext cx="8229600" cy="5361459"/>
              </a:xfrm>
              <a:blipFill rotWithShape="1">
                <a:blip r:embed="rId2"/>
                <a:stretch>
                  <a:fillRect t="-1477"/>
                </a:stretch>
              </a:blipFill>
            </p:spPr>
            <p:txBody>
              <a:bodyPr/>
              <a:lstStyle/>
              <a:p>
                <a:r>
                  <a:rPr lang="en-IE">
                    <a:noFill/>
                  </a:rPr>
                  <a:t> </a:t>
                </a:r>
              </a:p>
            </p:txBody>
          </p:sp>
        </mc:Fallback>
      </mc:AlternateContent>
      <p:sp>
        <p:nvSpPr>
          <p:cNvPr id="4" name="Footer Placeholder 3"/>
          <p:cNvSpPr>
            <a:spLocks noGrp="1"/>
          </p:cNvSpPr>
          <p:nvPr>
            <p:ph type="ftr" sz="quarter" idx="11"/>
          </p:nvPr>
        </p:nvSpPr>
        <p:spPr/>
        <p:txBody>
          <a:bodyPr/>
          <a:lstStyle/>
          <a:p>
            <a:r>
              <a:rPr lang="en-IE"/>
              <a:t>Mathematical Methods - Set Theory 2</a:t>
            </a:r>
          </a:p>
        </p:txBody>
      </p:sp>
      <p:sp>
        <p:nvSpPr>
          <p:cNvPr id="5" name="Slide Number Placeholder 4"/>
          <p:cNvSpPr>
            <a:spLocks noGrp="1"/>
          </p:cNvSpPr>
          <p:nvPr>
            <p:ph type="sldNum" sz="quarter" idx="12"/>
          </p:nvPr>
        </p:nvSpPr>
        <p:spPr/>
        <p:txBody>
          <a:bodyPr/>
          <a:lstStyle/>
          <a:p>
            <a:fld id="{D3549291-F907-4B35-AC4E-A85E7159D396}" type="slidenum">
              <a:rPr lang="en-IE" smtClean="0"/>
              <a:t>8</a:t>
            </a:fld>
            <a:endParaRPr lang="en-IE"/>
          </a:p>
        </p:txBody>
      </p:sp>
      <p:sp>
        <p:nvSpPr>
          <p:cNvPr id="6" name="Rectangle 5"/>
          <p:cNvSpPr/>
          <p:nvPr/>
        </p:nvSpPr>
        <p:spPr>
          <a:xfrm>
            <a:off x="1382401" y="2492896"/>
            <a:ext cx="6336704" cy="34563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Oval 6"/>
          <p:cNvSpPr/>
          <p:nvPr/>
        </p:nvSpPr>
        <p:spPr>
          <a:xfrm>
            <a:off x="2699792" y="3068960"/>
            <a:ext cx="2376264"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745028" y="3068960"/>
            <a:ext cx="2483156" cy="2088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TextBox 8"/>
          <p:cNvSpPr txBox="1"/>
          <p:nvPr/>
        </p:nvSpPr>
        <p:spPr>
          <a:xfrm>
            <a:off x="2375756" y="3068960"/>
            <a:ext cx="648072" cy="523220"/>
          </a:xfrm>
          <a:prstGeom prst="rect">
            <a:avLst/>
          </a:prstGeom>
          <a:noFill/>
        </p:spPr>
        <p:txBody>
          <a:bodyPr wrap="square" rtlCol="0">
            <a:spAutoFit/>
          </a:bodyPr>
          <a:lstStyle/>
          <a:p>
            <a:r>
              <a:rPr lang="en-IE" sz="2800" b="1" dirty="0"/>
              <a:t>A</a:t>
            </a:r>
          </a:p>
        </p:txBody>
      </p:sp>
      <p:sp>
        <p:nvSpPr>
          <p:cNvPr id="10" name="TextBox 9"/>
          <p:cNvSpPr txBox="1"/>
          <p:nvPr/>
        </p:nvSpPr>
        <p:spPr>
          <a:xfrm>
            <a:off x="6213248" y="3076065"/>
            <a:ext cx="648072" cy="523220"/>
          </a:xfrm>
          <a:prstGeom prst="rect">
            <a:avLst/>
          </a:prstGeom>
          <a:noFill/>
        </p:spPr>
        <p:txBody>
          <a:bodyPr wrap="square" rtlCol="0">
            <a:spAutoFit/>
          </a:bodyPr>
          <a:lstStyle/>
          <a:p>
            <a:r>
              <a:rPr lang="en-IE" sz="2800" b="1" dirty="0"/>
              <a:t>B</a:t>
            </a:r>
          </a:p>
        </p:txBody>
      </p:sp>
    </p:spTree>
    <p:extLst>
      <p:ext uri="{BB962C8B-B14F-4D97-AF65-F5344CB8AC3E}">
        <p14:creationId xmlns:p14="http://schemas.microsoft.com/office/powerpoint/2010/main" val="186865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762000"/>
          </a:xfrm>
        </p:spPr>
        <p:txBody>
          <a:bodyPr>
            <a:normAutofit/>
          </a:bodyPr>
          <a:lstStyle/>
          <a:p>
            <a:pPr algn="ctr" eaLnBrk="1" hangingPunct="1"/>
            <a:r>
              <a:rPr lang="en-US" sz="3600" b="1" dirty="0"/>
              <a:t>Logic and Venn diagrams - example</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type="body" idx="1"/>
              </p:nvPr>
            </p:nvSpPr>
            <p:spPr>
              <a:xfrm>
                <a:off x="685800" y="1219200"/>
                <a:ext cx="7772400" cy="5181600"/>
              </a:xfrm>
            </p:spPr>
            <p:txBody>
              <a:bodyPr/>
              <a:lstStyle/>
              <a:p>
                <a:pPr eaLnBrk="1" hangingPunct="1">
                  <a:buFont typeface="Wingdings" pitchFamily="2" charset="2"/>
                  <a:buNone/>
                </a:pPr>
                <a:r>
                  <a:rPr lang="en-US" dirty="0"/>
                  <a:t>	</a:t>
                </a:r>
                <a:r>
                  <a:rPr lang="en-US" sz="2800" dirty="0"/>
                  <a:t>A survey of 100 students revealed that 82 were in Math and 65 were in English. How many students are taking </a:t>
                </a:r>
                <a:r>
                  <a:rPr lang="en-US" sz="2800" b="1" dirty="0"/>
                  <a:t>both</a:t>
                </a:r>
                <a:r>
                  <a:rPr lang="en-US" sz="2800" dirty="0"/>
                  <a:t> Math and English? All 100 students are either in Math or English.</a:t>
                </a:r>
              </a:p>
              <a:p>
                <a:pPr eaLnBrk="1" hangingPunct="1">
                  <a:buFont typeface="Wingdings" pitchFamily="2" charset="2"/>
                  <a:buNone/>
                </a:pPr>
                <a:endParaRPr lang="en-US" dirty="0"/>
              </a:p>
              <a:p>
                <a:pPr eaLnBrk="1" hangingPunct="1">
                  <a:buFont typeface="Wingdings" pitchFamily="2" charset="2"/>
                  <a:buNone/>
                </a:pPr>
                <a:r>
                  <a:rPr lang="en-US" dirty="0"/>
                  <a:t>	Note: |A </a:t>
                </a:r>
                <a14:m>
                  <m:oMath xmlns:m="http://schemas.openxmlformats.org/officeDocument/2006/math">
                    <m:r>
                      <a:rPr lang="en-US" i="1" smtClean="0">
                        <a:latin typeface="Cambria Math"/>
                        <a:ea typeface="Cambria Math"/>
                      </a:rPr>
                      <m:t>∪</m:t>
                    </m:r>
                  </m:oMath>
                </a14:m>
                <a:r>
                  <a:rPr lang="en-US" dirty="0"/>
                  <a:t> B| = |A| + |B| - |A </a:t>
                </a:r>
                <a14:m>
                  <m:oMath xmlns:m="http://schemas.openxmlformats.org/officeDocument/2006/math">
                    <m:r>
                      <a:rPr lang="en-US" i="1" smtClean="0">
                        <a:latin typeface="Cambria Math"/>
                        <a:ea typeface="Cambria Math"/>
                      </a:rPr>
                      <m:t>∩</m:t>
                    </m:r>
                  </m:oMath>
                </a14:m>
                <a:r>
                  <a:rPr lang="en-US" dirty="0"/>
                  <a:t> B|</a:t>
                </a:r>
              </a:p>
              <a:p>
                <a:pPr>
                  <a:buNone/>
                </a:pPr>
                <a:r>
                  <a:rPr lang="en-US" dirty="0">
                    <a:ea typeface="Cambria Math"/>
                  </a:rPr>
                  <a:t>    </a:t>
                </a:r>
                <a14:m>
                  <m:oMath xmlns:m="http://schemas.openxmlformats.org/officeDocument/2006/math">
                    <m:r>
                      <a:rPr lang="en-US" i="1" smtClean="0">
                        <a:latin typeface="Cambria Math"/>
                        <a:ea typeface="Cambria Math"/>
                      </a:rPr>
                      <m:t>⟹</m:t>
                    </m:r>
                  </m:oMath>
                </a14:m>
                <a:r>
                  <a:rPr lang="en-US" dirty="0"/>
                  <a:t>  100 = 82 + 65 - |A </a:t>
                </a:r>
                <a14:m>
                  <m:oMath xmlns:m="http://schemas.openxmlformats.org/officeDocument/2006/math">
                    <m:r>
                      <a:rPr lang="en-US" i="1" smtClean="0">
                        <a:latin typeface="Cambria Math"/>
                        <a:ea typeface="Cambria Math"/>
                      </a:rPr>
                      <m:t>∩</m:t>
                    </m:r>
                  </m:oMath>
                </a14:m>
                <a:r>
                  <a:rPr lang="en-US" dirty="0"/>
                  <a:t> B|</a:t>
                </a:r>
              </a:p>
              <a:p>
                <a:pPr>
                  <a:buNone/>
                </a:pPr>
                <a14:m>
                  <m:oMath xmlns:m="http://schemas.openxmlformats.org/officeDocument/2006/math">
                    <m:r>
                      <a:rPr lang="en-IE" b="0" i="1" smtClean="0">
                        <a:latin typeface="Cambria Math"/>
                        <a:ea typeface="Cambria Math"/>
                      </a:rPr>
                      <m:t>    </m:t>
                    </m:r>
                    <m:r>
                      <a:rPr lang="en-US" i="1" smtClean="0">
                        <a:latin typeface="Cambria Math"/>
                        <a:ea typeface="Cambria Math"/>
                      </a:rPr>
                      <m:t>⟹</m:t>
                    </m:r>
                  </m:oMath>
                </a14:m>
                <a:r>
                  <a:rPr lang="en-US" dirty="0"/>
                  <a:t>   |A </a:t>
                </a:r>
                <a14:m>
                  <m:oMath xmlns:m="http://schemas.openxmlformats.org/officeDocument/2006/math">
                    <m:r>
                      <a:rPr lang="en-US" i="1" smtClean="0">
                        <a:latin typeface="Cambria Math"/>
                        <a:ea typeface="Cambria Math"/>
                      </a:rPr>
                      <m:t>∩</m:t>
                    </m:r>
                  </m:oMath>
                </a14:m>
                <a:r>
                  <a:rPr lang="en-US" dirty="0"/>
                  <a:t> B| = 47</a:t>
                </a:r>
              </a:p>
              <a:p>
                <a:pPr>
                  <a:buNone/>
                </a:pPr>
                <a:endParaRPr lang="en-US" dirty="0"/>
              </a:p>
            </p:txBody>
          </p:sp>
        </mc:Choice>
        <mc:Fallback xmlns="">
          <p:sp>
            <p:nvSpPr>
              <p:cNvPr id="22531" name="Rectangle 3"/>
              <p:cNvSpPr>
                <a:spLocks noGrp="1" noRot="1" noChangeAspect="1" noMove="1" noResize="1" noEditPoints="1" noAdjustHandles="1" noChangeArrowheads="1" noChangeShapeType="1" noTextEdit="1"/>
              </p:cNvSpPr>
              <p:nvPr>
                <p:ph type="body" idx="1"/>
              </p:nvPr>
            </p:nvSpPr>
            <p:spPr>
              <a:xfrm>
                <a:off x="685800" y="1219200"/>
                <a:ext cx="7772400" cy="5181600"/>
              </a:xfrm>
              <a:blipFill rotWithShape="1">
                <a:blip r:embed="rId2"/>
                <a:stretch>
                  <a:fillRect t="-235" r="-1412"/>
                </a:stretch>
              </a:blipFill>
            </p:spPr>
            <p:txBody>
              <a:bodyPr/>
              <a:lstStyle/>
              <a:p>
                <a:r>
                  <a:rPr lang="en-IE">
                    <a:noFill/>
                  </a:rPr>
                  <a:t> </a:t>
                </a:r>
              </a:p>
            </p:txBody>
          </p:sp>
        </mc:Fallback>
      </mc:AlternateContent>
      <p:sp>
        <p:nvSpPr>
          <p:cNvPr id="2" name="Footer Placeholder 1"/>
          <p:cNvSpPr>
            <a:spLocks noGrp="1"/>
          </p:cNvSpPr>
          <p:nvPr>
            <p:ph type="ftr" sz="quarter" idx="11"/>
          </p:nvPr>
        </p:nvSpPr>
        <p:spPr/>
        <p:txBody>
          <a:bodyPr/>
          <a:lstStyle/>
          <a:p>
            <a:r>
              <a:rPr lang="en-IE"/>
              <a:t>Mathematical Methods - Set Theory 2</a:t>
            </a:r>
          </a:p>
        </p:txBody>
      </p:sp>
      <p:sp>
        <p:nvSpPr>
          <p:cNvPr id="3" name="Slide Number Placeholder 2"/>
          <p:cNvSpPr>
            <a:spLocks noGrp="1"/>
          </p:cNvSpPr>
          <p:nvPr>
            <p:ph type="sldNum" sz="quarter" idx="12"/>
          </p:nvPr>
        </p:nvSpPr>
        <p:spPr/>
        <p:txBody>
          <a:bodyPr/>
          <a:lstStyle/>
          <a:p>
            <a:fld id="{D3549291-F907-4B35-AC4E-A85E7159D396}" type="slidenum">
              <a:rPr lang="en-IE" smtClean="0"/>
              <a:t>9</a:t>
            </a:fld>
            <a:endParaRPr lang="en-IE"/>
          </a:p>
        </p:txBody>
      </p:sp>
    </p:spTree>
    <p:extLst>
      <p:ext uri="{BB962C8B-B14F-4D97-AF65-F5344CB8AC3E}">
        <p14:creationId xmlns:p14="http://schemas.microsoft.com/office/powerpoint/2010/main" val="287324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1579</Words>
  <Application>Microsoft Office PowerPoint</Application>
  <PresentationFormat>On-screen Show (4:3)</PresentationFormat>
  <Paragraphs>301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Times New Roman</vt:lpstr>
      <vt:lpstr>Wingdings</vt:lpstr>
      <vt:lpstr>Office Theme</vt:lpstr>
      <vt:lpstr>Set Theory 2</vt:lpstr>
      <vt:lpstr>Cartesian Product</vt:lpstr>
      <vt:lpstr>Question</vt:lpstr>
      <vt:lpstr>Solution</vt:lpstr>
      <vt:lpstr>Venn Diagram</vt:lpstr>
      <vt:lpstr>U – (A∪B)  shaded on Venn diagram</vt:lpstr>
      <vt:lpstr>(A ∩ B )’ shaded on Venn diagram</vt:lpstr>
      <vt:lpstr>PowerPoint Presentation</vt:lpstr>
      <vt:lpstr>Logic and Venn diagrams - example</vt:lpstr>
      <vt:lpstr>PowerPoint Presentation</vt:lpstr>
      <vt:lpstr>Solution</vt:lpstr>
      <vt:lpstr>Venn Diagrams - Three Sets</vt:lpstr>
      <vt:lpstr>PowerPoint Presentation</vt:lpstr>
      <vt:lpstr>PowerPoint Presentation</vt:lpstr>
      <vt:lpstr>PowerPoint Presentation</vt:lpstr>
      <vt:lpstr>PowerPoint Presentation</vt:lpstr>
      <vt:lpstr>PowerPoint Presentation</vt:lpstr>
      <vt:lpstr>PowerPoint Presentation</vt:lpstr>
      <vt:lpstr>Exam Question - Summer 2019</vt:lpstr>
      <vt:lpstr>PowerPoint Presentation</vt:lpstr>
      <vt:lpstr>Logic and Venn diagrams -example with three sets</vt:lpstr>
      <vt:lpstr>Solution</vt:lpstr>
      <vt:lpstr>Solution</vt:lpstr>
      <vt:lpstr>Solution</vt:lpstr>
      <vt:lpstr>Answers</vt:lpstr>
      <vt:lpstr>Formula for the Cardinal Number of the Union of Three Sets</vt:lpstr>
      <vt:lpstr>PowerPoint Presentation</vt:lpstr>
      <vt:lpstr>PowerPoint Presentation</vt:lpstr>
      <vt:lpstr>Formula for the Cardinal Number of the Union of Three Sets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Mike.OConnell</dc:creator>
  <cp:lastModifiedBy>Mike.OConnell</cp:lastModifiedBy>
  <cp:revision>25</cp:revision>
  <cp:lastPrinted>2013-02-07T10:02:52Z</cp:lastPrinted>
  <dcterms:created xsi:type="dcterms:W3CDTF">2012-01-11T09:59:03Z</dcterms:created>
  <dcterms:modified xsi:type="dcterms:W3CDTF">2023-03-08T09:54:39Z</dcterms:modified>
</cp:coreProperties>
</file>