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60" r:id="rId4"/>
    <p:sldId id="282" r:id="rId5"/>
    <p:sldId id="262" r:id="rId6"/>
    <p:sldId id="283" r:id="rId7"/>
    <p:sldId id="286" r:id="rId8"/>
    <p:sldId id="287" r:id="rId9"/>
    <p:sldId id="284" r:id="rId10"/>
    <p:sldId id="285" r:id="rId11"/>
    <p:sldId id="288" r:id="rId12"/>
    <p:sldId id="289" r:id="rId13"/>
    <p:sldId id="290" r:id="rId14"/>
    <p:sldId id="295" r:id="rId15"/>
    <p:sldId id="291" r:id="rId16"/>
    <p:sldId id="294" r:id="rId17"/>
    <p:sldId id="292" r:id="rId18"/>
    <p:sldId id="293" r:id="rId19"/>
    <p:sldId id="263" r:id="rId20"/>
    <p:sldId id="264" r:id="rId21"/>
    <p:sldId id="265" r:id="rId22"/>
    <p:sldId id="266" r:id="rId23"/>
    <p:sldId id="267" r:id="rId24"/>
    <p:sldId id="268" r:id="rId25"/>
    <p:sldId id="270" r:id="rId26"/>
    <p:sldId id="271" r:id="rId27"/>
    <p:sldId id="296" r:id="rId28"/>
    <p:sldId id="297" r:id="rId29"/>
    <p:sldId id="275" r:id="rId30"/>
    <p:sldId id="274" r:id="rId3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B3BCA-44A4-4A92-B6BE-F4736B3000D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B10AF-F9A7-48AE-BF29-07936D3F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4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B358C-1D28-4784-90ED-E97EE83724E3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C3DC-C786-412D-A5BF-56BEF17B2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F0BB62-4124-4BC2-9BE4-1526742D0C0C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BAC929-2170-4261-AF8B-2F568653399E}" type="slidenum">
              <a:rPr lang="en-US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D81F1E-91D9-4757-A16C-88C693B688D8}" type="slidenum">
              <a:rPr lang="en-US"/>
              <a:pPr/>
              <a:t>15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329B9C-7917-4682-A131-2FCFA4E42C36}" type="slidenum">
              <a:rPr lang="en-US"/>
              <a:pPr/>
              <a:t>17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A2C4-3FF5-45DA-8D5C-AEBE73F5E922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751-E401-48F6-940D-DA49BC152D66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2D8B-C128-4555-B6D2-A297CDD3909C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9EE-04EB-4D79-A1E5-AFE36F163BB8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B25-D930-466B-B95D-7C55A699824A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279-5CD3-4514-A876-6A4E00C76758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ADD-126D-4174-A7C8-A4CBB7E5856E}" type="datetime1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97C9-1324-4020-A477-EAC385646479}" type="datetime1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E5FB-A9FB-4DB6-877B-E0592935ACC6}" type="datetime1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8DBD-7FD8-4E40-A616-337C359BF094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6735-777F-4CE8-AB3A-ADB9D301C1FE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306F5-D4A9-450C-8E3B-E163C255B24D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B7C8-78D9-407B-8AF8-C2380DE70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Set Theory 1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200" b="1" dirty="0" smtClean="0"/>
              <a:t>Some examples:</a:t>
            </a:r>
          </a:p>
          <a:p>
            <a:pPr>
              <a:buNone/>
            </a:pPr>
            <a:r>
              <a:rPr lang="en-US" sz="4000" dirty="0" smtClean="0"/>
              <a:t> 		</a:t>
            </a:r>
            <a:r>
              <a:rPr lang="en-US" sz="3600" dirty="0" smtClean="0"/>
              <a:t>A = {</a:t>
            </a:r>
            <a:r>
              <a:rPr lang="en-US" sz="3600" dirty="0" err="1" smtClean="0"/>
              <a:t>a,b,c</a:t>
            </a:r>
            <a:r>
              <a:rPr lang="en-US" sz="3600" dirty="0" smtClean="0"/>
              <a:t>}				 |A| = 3</a:t>
            </a:r>
          </a:p>
          <a:p>
            <a:pPr>
              <a:buNone/>
            </a:pPr>
            <a:r>
              <a:rPr lang="en-IE" sz="3600" dirty="0"/>
              <a:t> </a:t>
            </a:r>
            <a:r>
              <a:rPr lang="en-IE" sz="3600" dirty="0" smtClean="0"/>
              <a:t>		S = {John, Pat, Mary, Liam}   	 |S| = 4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	N = {0,1,2,3,4,5,…}   		 |</a:t>
            </a:r>
            <a:r>
              <a:rPr lang="en-US" sz="3600" dirty="0"/>
              <a:t>N| = </a:t>
            </a:r>
            <a:r>
              <a:rPr lang="en-US" sz="3600" dirty="0">
                <a:sym typeface="Symbol" pitchFamily="18" charset="2"/>
              </a:rPr>
              <a:t></a:t>
            </a:r>
            <a:endParaRPr lang="en-US" sz="3600" dirty="0"/>
          </a:p>
          <a:p>
            <a:pPr>
              <a:buNone/>
            </a:pPr>
            <a:r>
              <a:rPr lang="en-US" sz="3600" dirty="0" smtClean="0"/>
              <a:t> 		Z – set of integers 			 |Z| </a:t>
            </a:r>
            <a:r>
              <a:rPr lang="en-US" sz="3600" dirty="0"/>
              <a:t>= </a:t>
            </a:r>
            <a:r>
              <a:rPr lang="en-US" sz="3600" dirty="0">
                <a:sym typeface="Symbol" pitchFamily="18" charset="2"/>
              </a:rPr>
              <a:t></a:t>
            </a:r>
          </a:p>
          <a:p>
            <a:pPr>
              <a:buNone/>
            </a:pPr>
            <a:r>
              <a:rPr lang="en-US" sz="3600" dirty="0" smtClean="0">
                <a:sym typeface="Symbol" pitchFamily="18" charset="2"/>
              </a:rPr>
              <a:t> 		E = {0, 2, 3, 4, 6, 8, 10, …}         |</a:t>
            </a:r>
            <a:r>
              <a:rPr lang="en-US" sz="3600" dirty="0">
                <a:sym typeface="Symbol" pitchFamily="18" charset="2"/>
              </a:rPr>
              <a:t>E| = </a:t>
            </a:r>
          </a:p>
          <a:p>
            <a:pPr>
              <a:buNone/>
            </a:pPr>
            <a:r>
              <a:rPr lang="en-US" sz="3600" dirty="0" smtClean="0">
                <a:sym typeface="Symbol" pitchFamily="18" charset="2"/>
              </a:rPr>
              <a:t> 		   the empty set                      || </a:t>
            </a:r>
            <a:r>
              <a:rPr lang="en-US" sz="3600" dirty="0">
                <a:sym typeface="Symbol" pitchFamily="18" charset="2"/>
              </a:rPr>
              <a:t>= 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10826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/>
              <a:t>Sets and Subsets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Let A and B be two sets. B is said to be a subset of A if and only if every member x of B is also a member of A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Notation: B </a:t>
            </a:r>
            <a:r>
              <a:rPr lang="en-US" sz="3600" dirty="0" smtClean="0">
                <a:sym typeface="Symbol" pitchFamily="18" charset="2"/>
              </a:rPr>
              <a:t></a:t>
            </a:r>
            <a:r>
              <a:rPr lang="en-US" sz="3600" dirty="0" smtClean="0"/>
              <a:t> A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A = {1, 2, 3, 4, 5, 6}, B = {1, 2},            then B </a:t>
            </a:r>
            <a:r>
              <a:rPr lang="en-US" sz="3600" dirty="0" smtClean="0">
                <a:sym typeface="Symbol" pitchFamily="18" charset="2"/>
              </a:rPr>
              <a:t></a:t>
            </a:r>
            <a:r>
              <a:rPr lang="en-US" sz="3600" dirty="0" smtClean="0"/>
              <a:t> A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D = {a, e, </a:t>
            </a:r>
            <a:r>
              <a:rPr lang="en-US" sz="3600" dirty="0" err="1" smtClean="0"/>
              <a:t>i</a:t>
            </a:r>
            <a:r>
              <a:rPr lang="en-US" sz="3600" dirty="0" smtClean="0"/>
              <a:t>, o, u}, F = {a, e, </a:t>
            </a:r>
            <a:r>
              <a:rPr lang="en-US" sz="3600" dirty="0" err="1" smtClean="0"/>
              <a:t>i</a:t>
            </a:r>
            <a:r>
              <a:rPr lang="en-US" sz="3600" dirty="0" smtClean="0"/>
              <a:t>, o, u},    then  F </a:t>
            </a:r>
            <a:r>
              <a:rPr lang="en-US" sz="3600" dirty="0" smtClean="0">
                <a:sym typeface="Symbol" pitchFamily="18" charset="2"/>
              </a:rPr>
              <a:t> D</a:t>
            </a:r>
            <a:endParaRPr lang="en-US" sz="3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b="1" dirty="0" smtClean="0"/>
              <a:t>Sets and Subsets (contd.)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3200" dirty="0" smtClean="0"/>
              <a:t>If B is a subset of A, and B </a:t>
            </a:r>
            <a:r>
              <a:rPr lang="en-US" sz="3200" dirty="0" smtClean="0">
                <a:sym typeface="Symbol" pitchFamily="18" charset="2"/>
              </a:rPr>
              <a:t> </a:t>
            </a:r>
            <a:r>
              <a:rPr lang="en-US" sz="3200" dirty="0" smtClean="0"/>
              <a:t>A, then we call B a proper subset</a:t>
            </a:r>
          </a:p>
          <a:p>
            <a:pPr lvl="2">
              <a:lnSpc>
                <a:spcPct val="90000"/>
              </a:lnSpc>
            </a:pPr>
            <a:r>
              <a:rPr lang="en-US" sz="3200" dirty="0" smtClean="0"/>
              <a:t>Notation: B </a:t>
            </a:r>
            <a:r>
              <a:rPr lang="en-US" sz="3200" dirty="0" smtClean="0">
                <a:sym typeface="Symbol" pitchFamily="18" charset="2"/>
              </a:rPr>
              <a:t></a:t>
            </a:r>
            <a:r>
              <a:rPr lang="en-US" sz="3200" dirty="0" smtClean="0"/>
              <a:t> A</a:t>
            </a:r>
          </a:p>
          <a:p>
            <a:pPr lvl="2">
              <a:lnSpc>
                <a:spcPct val="90000"/>
              </a:lnSpc>
            </a:pPr>
            <a:r>
              <a:rPr lang="en-US" sz="3200" dirty="0" smtClean="0"/>
              <a:t>A = {1, 2, 3, 4, 5, 6}, B = {1, 2}, then B </a:t>
            </a:r>
            <a:r>
              <a:rPr lang="en-US" sz="3200" dirty="0" smtClean="0">
                <a:sym typeface="Symbol" pitchFamily="18" charset="2"/>
              </a:rPr>
              <a:t></a:t>
            </a:r>
            <a:r>
              <a:rPr lang="en-US" sz="3200" dirty="0" smtClean="0"/>
              <a:t> A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The empty set </a:t>
            </a:r>
            <a:r>
              <a:rPr lang="en-US" sz="3200" dirty="0" smtClean="0">
                <a:sym typeface="Symbol" pitchFamily="18" charset="2"/>
              </a:rPr>
              <a:t></a:t>
            </a:r>
            <a:r>
              <a:rPr lang="en-US" sz="3200" dirty="0" smtClean="0"/>
              <a:t> is a subset of every set, including itself</a:t>
            </a:r>
          </a:p>
          <a:p>
            <a:pPr lvl="2">
              <a:lnSpc>
                <a:spcPct val="90000"/>
              </a:lnSpc>
            </a:pPr>
            <a:r>
              <a:rPr lang="en-US" sz="3200" dirty="0" smtClean="0">
                <a:sym typeface="Symbol" pitchFamily="18" charset="2"/>
              </a:rPr>
              <a:t>     A, for every set A</a:t>
            </a: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3200" dirty="0" smtClean="0"/>
              <a:t>If B is not a subset of A, then we write B </a:t>
            </a:r>
            <a:r>
              <a:rPr lang="en-US" sz="3200" dirty="0" smtClean="0">
                <a:sym typeface="Symbol" pitchFamily="18" charset="2"/>
              </a:rPr>
              <a:t> 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/>
              <a:t>Set Union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dirty="0" smtClean="0"/>
              <a:t>Let A and B be two sets. Then, the </a:t>
            </a:r>
            <a:r>
              <a:rPr lang="en-US" b="1" dirty="0" smtClean="0"/>
              <a:t>union</a:t>
            </a:r>
            <a:r>
              <a:rPr lang="en-US" dirty="0" smtClean="0"/>
              <a:t> of A and B, denoted by A 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dirty="0" smtClean="0"/>
              <a:t> B is the set of all elements x such that either x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A </a:t>
            </a:r>
            <a:r>
              <a:rPr lang="en-US" b="1" dirty="0" smtClean="0"/>
              <a:t>or</a:t>
            </a:r>
            <a:r>
              <a:rPr lang="en-US" dirty="0" smtClean="0"/>
              <a:t> x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B.</a:t>
            </a:r>
          </a:p>
          <a:p>
            <a:pPr>
              <a:buNone/>
            </a:pPr>
            <a:r>
              <a:rPr lang="en-US" dirty="0" smtClean="0"/>
              <a:t>         A 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dirty="0" smtClean="0"/>
              <a:t> B = { </a:t>
            </a:r>
            <a:r>
              <a:rPr lang="en-US" dirty="0" err="1" smtClean="0"/>
              <a:t>x|x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A or x  B}</a:t>
            </a:r>
          </a:p>
          <a:p>
            <a:pPr marL="1143000" lvl="2"/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Examples of Union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A = {10, 20 , 30, 40, 100}, </a:t>
            </a:r>
          </a:p>
          <a:p>
            <a:pPr>
              <a:buNone/>
            </a:pPr>
            <a:r>
              <a:rPr lang="en-US" sz="3600" dirty="0" smtClean="0"/>
              <a:t>B = {1,2,10, 20} </a:t>
            </a:r>
          </a:p>
          <a:p>
            <a:pPr>
              <a:buNone/>
            </a:pPr>
            <a:r>
              <a:rPr lang="en-US" sz="3600" dirty="0"/>
              <a:t>	</a:t>
            </a:r>
            <a:r>
              <a:rPr lang="en-US" sz="3600" dirty="0" smtClean="0"/>
              <a:t>then A </a:t>
            </a:r>
            <a:r>
              <a:rPr lang="en-US" sz="3600" dirty="0" smtClean="0">
                <a:sym typeface="Symbol" pitchFamily="18" charset="2"/>
              </a:rPr>
              <a:t></a:t>
            </a:r>
            <a:r>
              <a:rPr lang="en-US" sz="3600" dirty="0" smtClean="0"/>
              <a:t> B =    {1, 2, 10, 20, 30, 40, 100}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C = {Tom, Bob, Pete}, then C </a:t>
            </a:r>
            <a:r>
              <a:rPr lang="en-US" sz="3600" b="1" dirty="0" smtClean="0">
                <a:solidFill>
                  <a:schemeClr val="tx2"/>
                </a:solidFill>
                <a:sym typeface="Symbol" pitchFamily="18" charset="2"/>
              </a:rPr>
              <a:t>   = C</a:t>
            </a:r>
          </a:p>
          <a:p>
            <a:pPr>
              <a:buNone/>
            </a:pPr>
            <a:endParaRPr lang="en-US" sz="36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3600" dirty="0" smtClean="0">
                <a:sym typeface="Symbol" pitchFamily="18" charset="2"/>
              </a:rPr>
              <a:t>For every set A, A  A = A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/>
              <a:t>Set Intersection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Let A and B be two sets. Then, the </a:t>
            </a:r>
            <a:r>
              <a:rPr lang="en-US" sz="4600" b="1" dirty="0" smtClean="0"/>
              <a:t>intersection</a:t>
            </a:r>
            <a:r>
              <a:rPr lang="en-US" sz="4600" dirty="0" smtClean="0"/>
              <a:t> of A and B, denoted by A </a:t>
            </a:r>
            <a:r>
              <a:rPr lang="en-US" sz="4600" dirty="0" smtClean="0">
                <a:sym typeface="Symbol" pitchFamily="18" charset="2"/>
              </a:rPr>
              <a:t></a:t>
            </a:r>
            <a:r>
              <a:rPr lang="en-US" sz="4600" dirty="0" smtClean="0"/>
              <a:t> B is the set of all elements x such that x </a:t>
            </a:r>
            <a:r>
              <a:rPr lang="en-US" sz="4600" dirty="0" smtClean="0">
                <a:sym typeface="Symbol" pitchFamily="18" charset="2"/>
              </a:rPr>
              <a:t></a:t>
            </a:r>
            <a:r>
              <a:rPr lang="en-US" sz="4600" dirty="0" smtClean="0"/>
              <a:t> A </a:t>
            </a:r>
            <a:r>
              <a:rPr lang="en-US" sz="4600" b="1" dirty="0" smtClean="0"/>
              <a:t>and</a:t>
            </a:r>
            <a:r>
              <a:rPr lang="en-US" sz="4600" dirty="0" smtClean="0"/>
              <a:t> x </a:t>
            </a:r>
            <a:r>
              <a:rPr lang="en-US" sz="4600" dirty="0" smtClean="0">
                <a:sym typeface="Symbol" pitchFamily="18" charset="2"/>
              </a:rPr>
              <a:t></a:t>
            </a:r>
            <a:r>
              <a:rPr lang="en-US" sz="4600" dirty="0" smtClean="0"/>
              <a:t> B.</a:t>
            </a:r>
          </a:p>
          <a:p>
            <a:pPr>
              <a:buNone/>
            </a:pPr>
            <a:r>
              <a:rPr lang="en-US" sz="4600" dirty="0" smtClean="0"/>
              <a:t>                     A </a:t>
            </a:r>
            <a:r>
              <a:rPr lang="en-US" sz="4600" dirty="0" smtClean="0">
                <a:sym typeface="Symbol" pitchFamily="18" charset="2"/>
              </a:rPr>
              <a:t></a:t>
            </a:r>
            <a:r>
              <a:rPr lang="en-US" sz="4600" dirty="0" smtClean="0"/>
              <a:t> B = {</a:t>
            </a:r>
            <a:r>
              <a:rPr lang="en-US" sz="4600" dirty="0" err="1" smtClean="0"/>
              <a:t>x|x</a:t>
            </a:r>
            <a:r>
              <a:rPr lang="en-US" sz="4600" dirty="0" smtClean="0"/>
              <a:t> </a:t>
            </a:r>
            <a:r>
              <a:rPr lang="en-US" sz="4600" dirty="0" smtClean="0">
                <a:sym typeface="Symbol" pitchFamily="18" charset="2"/>
              </a:rPr>
              <a:t> A and x  B}</a:t>
            </a:r>
          </a:p>
          <a:p>
            <a:r>
              <a:rPr lang="en-US" sz="4600" dirty="0" smtClean="0"/>
              <a:t>Examples:</a:t>
            </a:r>
          </a:p>
          <a:p>
            <a:pPr lvl="1"/>
            <a:r>
              <a:rPr lang="en-US" sz="4600" dirty="0" smtClean="0"/>
              <a:t>A = {10, 20 , 30, 40, 100}, B = {1,2 , 10, 20} then A </a:t>
            </a:r>
            <a:r>
              <a:rPr lang="en-US" sz="4600" dirty="0" smtClean="0">
                <a:sym typeface="Symbol" pitchFamily="18" charset="2"/>
              </a:rPr>
              <a:t></a:t>
            </a:r>
            <a:r>
              <a:rPr lang="en-US" sz="4600" dirty="0" smtClean="0"/>
              <a:t> B =   {10, 20}</a:t>
            </a:r>
          </a:p>
          <a:p>
            <a:pPr lvl="1"/>
            <a:r>
              <a:rPr lang="en-US" sz="4600" dirty="0" smtClean="0"/>
              <a:t>Y = {red, blue, green, black}, X = {black, white}, then Y </a:t>
            </a:r>
            <a:r>
              <a:rPr lang="en-US" sz="4600" dirty="0" smtClean="0">
                <a:sym typeface="Symbol" pitchFamily="18" charset="2"/>
              </a:rPr>
              <a:t></a:t>
            </a:r>
            <a:r>
              <a:rPr lang="en-US" sz="4600" dirty="0" smtClean="0"/>
              <a:t> X = {black}</a:t>
            </a:r>
          </a:p>
          <a:p>
            <a:pPr lvl="1"/>
            <a:r>
              <a:rPr lang="en-US" sz="4600" dirty="0" smtClean="0"/>
              <a:t>E = {1, 2, 3}, M={a, b} then, E </a:t>
            </a:r>
            <a:r>
              <a:rPr lang="en-US" sz="4600" dirty="0" smtClean="0">
                <a:sym typeface="Symbol" pitchFamily="18" charset="2"/>
              </a:rPr>
              <a:t> M = </a:t>
            </a:r>
            <a:endParaRPr lang="en-US" sz="4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Examples of intersection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3600" dirty="0" smtClean="0"/>
              <a:t>A = {10, 20 , 30, 40, 100}, </a:t>
            </a:r>
          </a:p>
          <a:p>
            <a:pPr lvl="1">
              <a:buNone/>
            </a:pPr>
            <a:r>
              <a:rPr lang="en-US" sz="3600" dirty="0" smtClean="0"/>
              <a:t>B = {1,2 , 10, 20} </a:t>
            </a:r>
          </a:p>
          <a:p>
            <a:pPr lvl="1">
              <a:buNone/>
            </a:pPr>
            <a:r>
              <a:rPr lang="en-US" sz="3600" dirty="0"/>
              <a:t>	</a:t>
            </a:r>
            <a:r>
              <a:rPr lang="en-US" sz="3600" dirty="0" smtClean="0"/>
              <a:t>	then A </a:t>
            </a:r>
            <a:r>
              <a:rPr lang="en-US" sz="3600" dirty="0" smtClean="0">
                <a:sym typeface="Symbol" pitchFamily="18" charset="2"/>
              </a:rPr>
              <a:t></a:t>
            </a:r>
            <a:r>
              <a:rPr lang="en-US" sz="3600" dirty="0" smtClean="0"/>
              <a:t> B =   {10, 20}</a:t>
            </a:r>
          </a:p>
          <a:p>
            <a:pPr lvl="1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Y = {red, blue, green, black}, </a:t>
            </a:r>
          </a:p>
          <a:p>
            <a:pPr lvl="1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X = {black, white}, </a:t>
            </a:r>
          </a:p>
          <a:p>
            <a:pPr lvl="1">
              <a:buNone/>
            </a:pPr>
            <a:r>
              <a:rPr lang="en-US" sz="3600" b="1" dirty="0">
                <a:solidFill>
                  <a:schemeClr val="tx2"/>
                </a:solidFill>
              </a:rPr>
              <a:t>	</a:t>
            </a:r>
            <a:r>
              <a:rPr lang="en-US" sz="3600" b="1" dirty="0" smtClean="0">
                <a:solidFill>
                  <a:schemeClr val="tx2"/>
                </a:solidFill>
              </a:rPr>
              <a:t>	then Y </a:t>
            </a:r>
            <a:r>
              <a:rPr lang="en-US" sz="3600" b="1" dirty="0" smtClean="0">
                <a:solidFill>
                  <a:schemeClr val="tx2"/>
                </a:solidFill>
                <a:sym typeface="Symbol" pitchFamily="18" charset="2"/>
              </a:rPr>
              <a:t></a:t>
            </a:r>
            <a:r>
              <a:rPr lang="en-US" sz="3600" b="1" dirty="0" smtClean="0">
                <a:solidFill>
                  <a:schemeClr val="tx2"/>
                </a:solidFill>
              </a:rPr>
              <a:t> X = {black}</a:t>
            </a:r>
          </a:p>
          <a:p>
            <a:pPr lvl="1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E = {1, 2, 3},   M={a, b} </a:t>
            </a:r>
          </a:p>
          <a:p>
            <a:pPr lvl="1">
              <a:buNone/>
            </a:pPr>
            <a:r>
              <a:rPr lang="en-US" sz="3600" b="1" dirty="0">
                <a:solidFill>
                  <a:srgbClr val="FF0000"/>
                </a:solidFill>
              </a:rPr>
              <a:t>	</a:t>
            </a:r>
            <a:r>
              <a:rPr lang="en-US" sz="3600" b="1" dirty="0" smtClean="0">
                <a:solidFill>
                  <a:srgbClr val="FF0000"/>
                </a:solidFill>
              </a:rPr>
              <a:t>	then, E </a:t>
            </a:r>
            <a:r>
              <a:rPr lang="en-US" sz="3600" b="1" dirty="0" smtClean="0">
                <a:solidFill>
                  <a:srgbClr val="FF0000"/>
                </a:solidFill>
                <a:sym typeface="Symbol" pitchFamily="18" charset="2"/>
              </a:rPr>
              <a:t> M = 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/>
              <a:t>Set Difference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dirty="0" smtClean="0"/>
              <a:t>Let A and B be two sets. Then, the </a:t>
            </a:r>
            <a:r>
              <a:rPr lang="en-US" b="1" dirty="0" smtClean="0"/>
              <a:t>difference</a:t>
            </a:r>
            <a:r>
              <a:rPr lang="en-US" dirty="0" smtClean="0"/>
              <a:t> between A and B, denoted by A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 B is the set of all elements x such that x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A and  x </a:t>
            </a:r>
            <a:r>
              <a:rPr lang="en-US" dirty="0" smtClean="0">
                <a:sym typeface="Symbol" pitchFamily="18" charset="2"/>
              </a:rPr>
              <a:t></a:t>
            </a:r>
            <a:r>
              <a:rPr lang="en-US" dirty="0" smtClean="0"/>
              <a:t> B.</a:t>
            </a:r>
          </a:p>
          <a:p>
            <a:pPr>
              <a:buNone/>
            </a:pPr>
            <a:r>
              <a:rPr lang="en-US" sz="3600" dirty="0" smtClean="0"/>
              <a:t>            A </a:t>
            </a:r>
            <a:r>
              <a:rPr lang="en-US" sz="3600" dirty="0" smtClean="0">
                <a:sym typeface="Symbol" pitchFamily="18" charset="2"/>
              </a:rPr>
              <a:t>-</a:t>
            </a:r>
            <a:r>
              <a:rPr lang="en-US" sz="3600" dirty="0" smtClean="0"/>
              <a:t> B = {</a:t>
            </a:r>
            <a:r>
              <a:rPr lang="en-US" sz="3600" dirty="0" err="1" smtClean="0"/>
              <a:t>x|x</a:t>
            </a:r>
            <a:r>
              <a:rPr lang="en-US" sz="3600" dirty="0" smtClean="0"/>
              <a:t> </a:t>
            </a:r>
            <a:r>
              <a:rPr lang="en-US" sz="3600" dirty="0" smtClean="0">
                <a:sym typeface="Symbol" pitchFamily="18" charset="2"/>
              </a:rPr>
              <a:t> A and x  B}                         		all the elements in A not in B</a:t>
            </a:r>
          </a:p>
          <a:p>
            <a:endParaRPr lang="en-US" sz="32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Examples of difference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401080" cy="4768865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3200" dirty="0" smtClean="0"/>
              <a:t>A = {10, 20 , 30, 40, 100}, 	B = {1,2 , 10, 20}   		then A </a:t>
            </a:r>
            <a:r>
              <a:rPr lang="en-US" sz="3200" dirty="0" smtClean="0">
                <a:sym typeface="Symbol" pitchFamily="18" charset="2"/>
              </a:rPr>
              <a:t>-</a:t>
            </a:r>
            <a:r>
              <a:rPr lang="en-US" sz="3200" dirty="0" smtClean="0"/>
              <a:t> B =   {30, 40, 100}</a:t>
            </a:r>
          </a:p>
          <a:p>
            <a:pPr lvl="1">
              <a:buNone/>
            </a:pPr>
            <a:endParaRPr lang="en-US" sz="3200" dirty="0" smtClean="0"/>
          </a:p>
          <a:p>
            <a:pPr lvl="1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Y = {red, blue, green, black}, </a:t>
            </a:r>
          </a:p>
          <a:p>
            <a:pPr lvl="1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X = {black, white}, 		</a:t>
            </a:r>
          </a:p>
          <a:p>
            <a:pPr lvl="1">
              <a:buNone/>
            </a:pPr>
            <a:r>
              <a:rPr lang="en-US" sz="3200" b="1" dirty="0">
                <a:solidFill>
                  <a:schemeClr val="tx2"/>
                </a:solidFill>
              </a:rPr>
              <a:t>	</a:t>
            </a:r>
            <a:r>
              <a:rPr lang="en-US" sz="3200" b="1" dirty="0" smtClean="0">
                <a:solidFill>
                  <a:schemeClr val="tx2"/>
                </a:solidFill>
              </a:rPr>
              <a:t>		then Y </a:t>
            </a:r>
            <a:r>
              <a:rPr lang="en-US" sz="3200" b="1" dirty="0" smtClean="0">
                <a:solidFill>
                  <a:schemeClr val="tx2"/>
                </a:solidFill>
                <a:sym typeface="Symbol" pitchFamily="18" charset="2"/>
              </a:rPr>
              <a:t>-</a:t>
            </a:r>
            <a:r>
              <a:rPr lang="en-US" sz="3200" b="1" dirty="0" smtClean="0">
                <a:solidFill>
                  <a:schemeClr val="tx2"/>
                </a:solidFill>
              </a:rPr>
              <a:t> X = {red, blue, green}</a:t>
            </a:r>
          </a:p>
          <a:p>
            <a:pPr lvl="1">
              <a:buNone/>
            </a:pPr>
            <a:endParaRPr lang="en-US" sz="3200" dirty="0" smtClean="0"/>
          </a:p>
          <a:p>
            <a:pPr lvl="1">
              <a:buNone/>
            </a:pPr>
            <a:r>
              <a:rPr lang="en-US" sz="3200" dirty="0" smtClean="0"/>
              <a:t>E = {1, 2, 3}, 		M={a, b} 					then, E </a:t>
            </a:r>
            <a:r>
              <a:rPr lang="en-US" sz="3200" dirty="0" smtClean="0">
                <a:sym typeface="Symbol" pitchFamily="18" charset="2"/>
              </a:rPr>
              <a:t>- M = 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/>
              <a:t>Venn Diagrams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One way to represent or visualize sets is to use Venn diagrams: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43000" y="3124200"/>
            <a:ext cx="5715000" cy="2819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981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505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/>
              <a:t>Definition of a Set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eaLnBrk="1" hangingPunct="1"/>
            <a:r>
              <a:rPr lang="en-US" sz="3600" dirty="0" smtClean="0"/>
              <a:t>A set is a collection of objects called members or elements.</a:t>
            </a:r>
          </a:p>
          <a:p>
            <a:pPr marL="609600" indent="-609600" eaLnBrk="1" hangingPunct="1"/>
            <a:r>
              <a:rPr lang="en-US" sz="3600" dirty="0" smtClean="0"/>
              <a:t>There are three ways to describe a set:</a:t>
            </a:r>
          </a:p>
          <a:p>
            <a:pPr marL="1009650" lvl="1" indent="-609600">
              <a:buFont typeface="+mj-lt"/>
              <a:buAutoNum type="alphaLcParenR"/>
            </a:pPr>
            <a:r>
              <a:rPr lang="en-US" sz="3600" dirty="0" smtClean="0"/>
              <a:t>We can use words.</a:t>
            </a:r>
          </a:p>
          <a:p>
            <a:pPr marL="1009650" lvl="1" indent="-609600">
              <a:buFont typeface="+mj-lt"/>
              <a:buAutoNum type="alphaLcParenR"/>
            </a:pPr>
            <a:r>
              <a:rPr lang="en-US" sz="3600" dirty="0" smtClean="0"/>
              <a:t>We can make a list.</a:t>
            </a:r>
          </a:p>
          <a:p>
            <a:pPr marL="1009650" lvl="1" indent="-609600">
              <a:buFont typeface="+mj-lt"/>
              <a:buAutoNum type="alphaLcParenR"/>
            </a:pPr>
            <a:r>
              <a:rPr lang="en-US" sz="3600" dirty="0" smtClean="0"/>
              <a:t>We can use </a:t>
            </a:r>
            <a:r>
              <a:rPr lang="en-US" sz="3600" i="1" dirty="0" smtClean="0"/>
              <a:t>set-builder notation</a:t>
            </a:r>
            <a:r>
              <a:rPr lang="en-US" sz="3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/>
              <a:t>Universe or Universal Set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143000" y="3124200"/>
            <a:ext cx="5715000" cy="2819400"/>
          </a:xfrm>
          <a:prstGeom prst="rect">
            <a:avLst/>
          </a:prstGeom>
          <a:solidFill>
            <a:srgbClr val="99DEF7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1981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Oval 6"/>
          <p:cNvSpPr>
            <a:spLocks noChangeArrowheads="1"/>
          </p:cNvSpPr>
          <p:nvPr/>
        </p:nvSpPr>
        <p:spPr bwMode="auto">
          <a:xfrm>
            <a:off x="3505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/>
              <a:t>Let U be the set of all students enrolled in classes this term.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6324600" y="2667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Let M be the set of all students 	studying </a:t>
            </a:r>
            <a:r>
              <a:rPr lang="en-US" dirty="0" err="1" smtClean="0"/>
              <a:t>Maths</a:t>
            </a:r>
            <a:r>
              <a:rPr lang="en-US" dirty="0" smtClean="0"/>
              <a:t> this term.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Let E be the set of all students 	studying English this term.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143000" y="3124200"/>
            <a:ext cx="5715000" cy="2819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1981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3505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143000" y="2667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U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1981200" y="3581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M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5562600" y="3505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/>
              <a:t>Complement of a 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	Let C be the set of all students enrolled in classes this semester, but who are not enrolled in Math or English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143000" y="3124200"/>
            <a:ext cx="5715000" cy="2819400"/>
          </a:xfrm>
          <a:prstGeom prst="rect">
            <a:avLst/>
          </a:prstGeom>
          <a:solidFill>
            <a:srgbClr val="99DEF7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6324600" y="2667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U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981200" y="3581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M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5562600" y="3505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E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1371600" y="5486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C</a:t>
            </a:r>
          </a:p>
        </p:txBody>
      </p:sp>
      <p:sp>
        <p:nvSpPr>
          <p:cNvPr id="12297" name="Oval 6"/>
          <p:cNvSpPr>
            <a:spLocks noChangeArrowheads="1"/>
          </p:cNvSpPr>
          <p:nvPr/>
        </p:nvSpPr>
        <p:spPr bwMode="auto">
          <a:xfrm>
            <a:off x="3505200" y="3733800"/>
            <a:ext cx="2667000" cy="182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5"/>
          <p:cNvSpPr>
            <a:spLocks noChangeArrowheads="1"/>
          </p:cNvSpPr>
          <p:nvPr/>
        </p:nvSpPr>
        <p:spPr bwMode="auto">
          <a:xfrm>
            <a:off x="1981200" y="3733800"/>
            <a:ext cx="2667000" cy="182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3505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Intersection (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∩</a:t>
            </a:r>
            <a:r>
              <a:rPr lang="en-US" sz="4000" b="1" dirty="0" smtClean="0">
                <a:sym typeface="Symbol" pitchFamily="18" charset="2"/>
              </a:rPr>
              <a:t>)</a:t>
            </a:r>
            <a:endParaRPr lang="en-US" sz="4000" b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E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∩</a:t>
            </a:r>
            <a:r>
              <a:rPr lang="en-US" dirty="0" smtClean="0">
                <a:sym typeface="Symbol" pitchFamily="18" charset="2"/>
              </a:rPr>
              <a:t> M = the set of students studying both </a:t>
            </a:r>
            <a:r>
              <a:rPr lang="en-US" dirty="0" err="1" smtClean="0">
                <a:sym typeface="Symbol" pitchFamily="18" charset="2"/>
              </a:rPr>
              <a:t>Maths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AND</a:t>
            </a:r>
            <a:r>
              <a:rPr lang="en-US" dirty="0" smtClean="0">
                <a:sym typeface="Symbol" pitchFamily="18" charset="2"/>
              </a:rPr>
              <a:t> English</a:t>
            </a:r>
            <a:endParaRPr lang="en-US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143000" y="3124200"/>
            <a:ext cx="5715000" cy="2819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981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505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324600" y="2667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U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981200" y="3581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562600" y="3505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M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810000" y="41148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581400" y="43434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505200" y="45720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505200" y="48006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3657600" y="5029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3810000" y="5257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57166"/>
            <a:ext cx="6870700" cy="1000132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4000" b="1" dirty="0" smtClean="0"/>
              <a:t>Intersection of Sets</a:t>
            </a:r>
          </a:p>
        </p:txBody>
      </p:sp>
      <p:sp>
        <p:nvSpPr>
          <p:cNvPr id="14351" name="Text Box 3"/>
          <p:cNvSpPr txBox="1">
            <a:spLocks noChangeArrowheads="1"/>
          </p:cNvSpPr>
          <p:nvPr/>
        </p:nvSpPr>
        <p:spPr bwMode="auto">
          <a:xfrm>
            <a:off x="457200" y="1643050"/>
            <a:ext cx="815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The </a:t>
            </a:r>
            <a:r>
              <a:rPr lang="en-US" sz="3200" b="1" dirty="0"/>
              <a:t>intersection</a:t>
            </a:r>
            <a:r>
              <a:rPr lang="en-US" sz="3200" dirty="0"/>
              <a:t> of two sets A and B, written </a:t>
            </a:r>
            <a:r>
              <a:rPr lang="en-US" sz="3200" dirty="0" smtClean="0"/>
              <a:t>   A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∩</a:t>
            </a:r>
            <a:r>
              <a:rPr lang="en-US" sz="3200" dirty="0" smtClean="0"/>
              <a:t> B, </a:t>
            </a:r>
            <a:r>
              <a:rPr lang="en-US" sz="3200" dirty="0"/>
              <a:t>is the set of all members that are common to both sets.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86050" y="3429000"/>
            <a:ext cx="1828800" cy="1828800"/>
            <a:chOff x="1344" y="1872"/>
            <a:chExt cx="1152" cy="1152"/>
          </a:xfrm>
        </p:grpSpPr>
        <p:sp>
          <p:nvSpPr>
            <p:cNvPr id="14347" name="Oval 13"/>
            <p:cNvSpPr>
              <a:spLocks noChangeArrowheads="1"/>
            </p:cNvSpPr>
            <p:nvPr/>
          </p:nvSpPr>
          <p:spPr bwMode="auto">
            <a:xfrm>
              <a:off x="1344" y="1872"/>
              <a:ext cx="1152" cy="11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4"/>
            <p:cNvSpPr txBox="1">
              <a:spLocks noChangeArrowheads="1"/>
            </p:cNvSpPr>
            <p:nvPr/>
          </p:nvSpPr>
          <p:spPr bwMode="auto">
            <a:xfrm>
              <a:off x="1632" y="225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852850" y="3429000"/>
            <a:ext cx="1828800" cy="1828800"/>
            <a:chOff x="2016" y="1872"/>
            <a:chExt cx="1152" cy="1152"/>
          </a:xfrm>
        </p:grpSpPr>
        <p:sp>
          <p:nvSpPr>
            <p:cNvPr id="14345" name="Oval 17"/>
            <p:cNvSpPr>
              <a:spLocks noChangeArrowheads="1"/>
            </p:cNvSpPr>
            <p:nvPr/>
          </p:nvSpPr>
          <p:spPr bwMode="auto">
            <a:xfrm>
              <a:off x="2016" y="1872"/>
              <a:ext cx="1152" cy="11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Text Box 18"/>
            <p:cNvSpPr txBox="1">
              <a:spLocks noChangeArrowheads="1"/>
            </p:cNvSpPr>
            <p:nvPr/>
          </p:nvSpPr>
          <p:spPr bwMode="auto">
            <a:xfrm>
              <a:off x="2640" y="225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B</a:t>
              </a:r>
            </a:p>
          </p:txBody>
        </p:sp>
      </p:grpSp>
      <p:sp>
        <p:nvSpPr>
          <p:cNvPr id="78871" name="Line 23"/>
          <p:cNvSpPr>
            <a:spLocks noChangeShapeType="1"/>
          </p:cNvSpPr>
          <p:nvPr/>
        </p:nvSpPr>
        <p:spPr bwMode="auto">
          <a:xfrm flipV="1">
            <a:off x="4214810" y="4286256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86248" y="5786454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∩</a:t>
            </a:r>
            <a:r>
              <a:rPr lang="en-US" sz="2800" b="1" dirty="0" smtClean="0"/>
              <a:t> B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Union (</a:t>
            </a:r>
            <a:r>
              <a:rPr lang="en-US" sz="4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∪</a:t>
            </a:r>
            <a:r>
              <a:rPr lang="en-US" sz="4000" b="1" dirty="0" smtClean="0">
                <a:sym typeface="Symbol" pitchFamily="18" charset="2"/>
              </a:rPr>
              <a:t>)</a:t>
            </a:r>
            <a:endParaRPr lang="en-US" sz="40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∪</a:t>
            </a:r>
            <a:r>
              <a:rPr lang="en-US" dirty="0" smtClean="0">
                <a:sym typeface="Symbol" pitchFamily="18" charset="2"/>
              </a:rPr>
              <a:t> M = the set of students in Math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OR</a:t>
            </a:r>
            <a:r>
              <a:rPr lang="en-US" dirty="0" smtClean="0">
                <a:sym typeface="Symbol" pitchFamily="18" charset="2"/>
              </a:rPr>
              <a:t> English</a:t>
            </a:r>
            <a:endParaRPr lang="en-US" dirty="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3124200"/>
            <a:ext cx="5715000" cy="2819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1981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5052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324600" y="2667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U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981200" y="3581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E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562600" y="3505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M</a:t>
            </a:r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V="1">
            <a:off x="2057400" y="3733800"/>
            <a:ext cx="12954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V="1">
            <a:off x="2209800" y="3810000"/>
            <a:ext cx="15240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 flipV="1">
            <a:off x="2514600" y="3886200"/>
            <a:ext cx="15240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 flipV="1">
            <a:off x="2743200" y="3810000"/>
            <a:ext cx="18288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V="1">
            <a:off x="3048000" y="3733800"/>
            <a:ext cx="1981200" cy="182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3505200" y="3810000"/>
            <a:ext cx="1828800" cy="175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V="1">
            <a:off x="4038600" y="3962400"/>
            <a:ext cx="15240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V="1">
            <a:off x="4495800" y="4114800"/>
            <a:ext cx="13716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 flipV="1">
            <a:off x="4800600" y="4343400"/>
            <a:ext cx="12192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 flipV="1">
            <a:off x="5334000" y="4648200"/>
            <a:ext cx="8382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21"/>
          <p:cNvSpPr>
            <a:spLocks noChangeShapeType="1"/>
          </p:cNvSpPr>
          <p:nvPr/>
        </p:nvSpPr>
        <p:spPr bwMode="auto">
          <a:xfrm flipV="1">
            <a:off x="2057400" y="3810000"/>
            <a:ext cx="7620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23" name="Oval 31"/>
          <p:cNvSpPr>
            <a:spLocks noChangeArrowheads="1"/>
          </p:cNvSpPr>
          <p:nvPr/>
        </p:nvSpPr>
        <p:spPr bwMode="auto">
          <a:xfrm>
            <a:off x="6786578" y="3357562"/>
            <a:ext cx="1828800" cy="1828800"/>
          </a:xfrm>
          <a:prstGeom prst="ellipse">
            <a:avLst/>
          </a:prstGeom>
          <a:solidFill>
            <a:srgbClr val="9973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Oval 30"/>
          <p:cNvSpPr>
            <a:spLocks noChangeArrowheads="1"/>
          </p:cNvSpPr>
          <p:nvPr/>
        </p:nvSpPr>
        <p:spPr bwMode="auto">
          <a:xfrm>
            <a:off x="4572000" y="3357562"/>
            <a:ext cx="1828800" cy="1828800"/>
          </a:xfrm>
          <a:prstGeom prst="ellipse">
            <a:avLst/>
          </a:prstGeom>
          <a:solidFill>
            <a:srgbClr val="9973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Oval 29"/>
          <p:cNvSpPr>
            <a:spLocks noChangeArrowheads="1"/>
          </p:cNvSpPr>
          <p:nvPr/>
        </p:nvSpPr>
        <p:spPr bwMode="auto">
          <a:xfrm>
            <a:off x="2057400" y="3286124"/>
            <a:ext cx="1828800" cy="1828800"/>
          </a:xfrm>
          <a:prstGeom prst="ellipse">
            <a:avLst/>
          </a:prstGeom>
          <a:solidFill>
            <a:srgbClr val="9973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Oval 27"/>
          <p:cNvSpPr>
            <a:spLocks noChangeArrowheads="1"/>
          </p:cNvSpPr>
          <p:nvPr/>
        </p:nvSpPr>
        <p:spPr bwMode="auto">
          <a:xfrm>
            <a:off x="990600" y="3286124"/>
            <a:ext cx="1828800" cy="1828800"/>
          </a:xfrm>
          <a:prstGeom prst="ellipse">
            <a:avLst/>
          </a:prstGeom>
          <a:solidFill>
            <a:srgbClr val="9973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9146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4000" b="1" dirty="0" smtClean="0"/>
              <a:t>Union of Sets</a:t>
            </a:r>
          </a:p>
        </p:txBody>
      </p:sp>
      <p:sp>
        <p:nvSpPr>
          <p:cNvPr id="17433" name="Text Box 4"/>
          <p:cNvSpPr txBox="1">
            <a:spLocks noChangeArrowheads="1"/>
          </p:cNvSpPr>
          <p:nvPr/>
        </p:nvSpPr>
        <p:spPr bwMode="auto">
          <a:xfrm>
            <a:off x="500034" y="1071546"/>
            <a:ext cx="7772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/>
              <a:t>The </a:t>
            </a:r>
            <a:r>
              <a:rPr lang="en-US" sz="3600" b="1" dirty="0"/>
              <a:t>union</a:t>
            </a:r>
            <a:r>
              <a:rPr lang="en-US" sz="3600" dirty="0"/>
              <a:t> of two sets A and B, written </a:t>
            </a:r>
            <a:r>
              <a:rPr lang="en-US" sz="3600" dirty="0" smtClean="0"/>
              <a:t>  A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∪ B</a:t>
            </a:r>
            <a:r>
              <a:rPr lang="en-US" sz="3600" dirty="0" smtClean="0"/>
              <a:t> , </a:t>
            </a:r>
            <a:r>
              <a:rPr lang="en-US" sz="3600" dirty="0"/>
              <a:t>is the set of all members that are common to both sets.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00100" y="3286124"/>
            <a:ext cx="1828800" cy="1828800"/>
            <a:chOff x="1344" y="1872"/>
            <a:chExt cx="1152" cy="1152"/>
          </a:xfrm>
        </p:grpSpPr>
        <p:sp>
          <p:nvSpPr>
            <p:cNvPr id="17429" name="Oval 10"/>
            <p:cNvSpPr>
              <a:spLocks noChangeArrowheads="1"/>
            </p:cNvSpPr>
            <p:nvPr/>
          </p:nvSpPr>
          <p:spPr bwMode="auto">
            <a:xfrm>
              <a:off x="1344" y="1872"/>
              <a:ext cx="1152" cy="11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11"/>
            <p:cNvSpPr txBox="1">
              <a:spLocks noChangeArrowheads="1"/>
            </p:cNvSpPr>
            <p:nvPr/>
          </p:nvSpPr>
          <p:spPr bwMode="auto">
            <a:xfrm>
              <a:off x="1632" y="225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A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071670" y="3286124"/>
            <a:ext cx="1828800" cy="1828800"/>
            <a:chOff x="2016" y="1872"/>
            <a:chExt cx="1152" cy="1152"/>
          </a:xfrm>
        </p:grpSpPr>
        <p:sp>
          <p:nvSpPr>
            <p:cNvPr id="17427" name="Oval 13"/>
            <p:cNvSpPr>
              <a:spLocks noChangeArrowheads="1"/>
            </p:cNvSpPr>
            <p:nvPr/>
          </p:nvSpPr>
          <p:spPr bwMode="auto">
            <a:xfrm>
              <a:off x="2016" y="1872"/>
              <a:ext cx="1152" cy="11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Text Box 14"/>
            <p:cNvSpPr txBox="1">
              <a:spLocks noChangeArrowheads="1"/>
            </p:cNvSpPr>
            <p:nvPr/>
          </p:nvSpPr>
          <p:spPr bwMode="auto">
            <a:xfrm>
              <a:off x="2640" y="225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B</a:t>
              </a:r>
            </a:p>
          </p:txBody>
        </p:sp>
      </p:grpSp>
      <p:graphicFrame>
        <p:nvGraphicFramePr>
          <p:cNvPr id="85007" name="Object 2"/>
          <p:cNvGraphicFramePr>
            <a:graphicFrameLocks noChangeAspect="1"/>
          </p:cNvGraphicFramePr>
          <p:nvPr/>
        </p:nvGraphicFramePr>
        <p:xfrm>
          <a:off x="2000232" y="5429264"/>
          <a:ext cx="8382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571252" imgH="253890" progId="">
                  <p:embed/>
                </p:oleObj>
              </mc:Choice>
              <mc:Fallback>
                <p:oleObj name="Equation" r:id="rId3" imgW="571252" imgH="25389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429264"/>
                        <a:ext cx="8382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0" y="3357562"/>
            <a:ext cx="1828800" cy="1828800"/>
            <a:chOff x="1344" y="1872"/>
            <a:chExt cx="1152" cy="1152"/>
          </a:xfrm>
        </p:grpSpPr>
        <p:sp>
          <p:nvSpPr>
            <p:cNvPr id="17425" name="Oval 20"/>
            <p:cNvSpPr>
              <a:spLocks noChangeArrowheads="1"/>
            </p:cNvSpPr>
            <p:nvPr/>
          </p:nvSpPr>
          <p:spPr bwMode="auto">
            <a:xfrm>
              <a:off x="1344" y="1872"/>
              <a:ext cx="1152" cy="11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Text Box 21"/>
            <p:cNvSpPr txBox="1">
              <a:spLocks noChangeArrowheads="1"/>
            </p:cNvSpPr>
            <p:nvPr/>
          </p:nvSpPr>
          <p:spPr bwMode="auto">
            <a:xfrm>
              <a:off x="1632" y="225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A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786578" y="3357562"/>
            <a:ext cx="1828800" cy="1828800"/>
            <a:chOff x="2016" y="1872"/>
            <a:chExt cx="1152" cy="1152"/>
          </a:xfrm>
        </p:grpSpPr>
        <p:sp>
          <p:nvSpPr>
            <p:cNvPr id="17423" name="Oval 23"/>
            <p:cNvSpPr>
              <a:spLocks noChangeArrowheads="1"/>
            </p:cNvSpPr>
            <p:nvPr/>
          </p:nvSpPr>
          <p:spPr bwMode="auto">
            <a:xfrm>
              <a:off x="2016" y="1872"/>
              <a:ext cx="1152" cy="11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Text Box 24"/>
            <p:cNvSpPr txBox="1">
              <a:spLocks noChangeArrowheads="1"/>
            </p:cNvSpPr>
            <p:nvPr/>
          </p:nvSpPr>
          <p:spPr bwMode="auto">
            <a:xfrm>
              <a:off x="2640" y="225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B</a:t>
              </a:r>
            </a:p>
          </p:txBody>
        </p:sp>
      </p:grpSp>
      <p:graphicFrame>
        <p:nvGraphicFramePr>
          <p:cNvPr id="85017" name="Object 3"/>
          <p:cNvGraphicFramePr>
            <a:graphicFrameLocks noChangeAspect="1"/>
          </p:cNvGraphicFramePr>
          <p:nvPr/>
        </p:nvGraphicFramePr>
        <p:xfrm>
          <a:off x="6172200" y="5105400"/>
          <a:ext cx="8382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571252" imgH="253890" progId="">
                  <p:embed/>
                </p:oleObj>
              </mc:Choice>
              <mc:Fallback>
                <p:oleObj name="Equation" r:id="rId5" imgW="571252" imgH="25389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05400"/>
                        <a:ext cx="8382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3" grpId="0" animBg="1"/>
      <p:bldP spid="85022" grpId="0" animBg="1"/>
      <p:bldP spid="85021" grpId="0" animBg="1"/>
      <p:bldP spid="850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E" sz="4000" b="1" dirty="0" smtClean="0"/>
              <a:t>Difference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 A </a:t>
            </a:r>
            <a:r>
              <a:rPr lang="en-US" sz="3600" dirty="0" smtClean="0">
                <a:sym typeface="Symbol" pitchFamily="18" charset="2"/>
              </a:rPr>
              <a:t>-</a:t>
            </a:r>
            <a:r>
              <a:rPr lang="en-US" sz="3600" dirty="0" smtClean="0"/>
              <a:t> B is the set of all elements x such that x </a:t>
            </a:r>
            <a:r>
              <a:rPr lang="en-US" sz="3600" dirty="0" smtClean="0">
                <a:sym typeface="Symbol" pitchFamily="18" charset="2"/>
              </a:rPr>
              <a:t></a:t>
            </a:r>
            <a:r>
              <a:rPr lang="en-US" sz="3600" dirty="0" smtClean="0"/>
              <a:t> A and  x </a:t>
            </a:r>
            <a:r>
              <a:rPr lang="en-US" sz="3600" dirty="0" smtClean="0">
                <a:sym typeface="Symbol" pitchFamily="18" charset="2"/>
              </a:rPr>
              <a:t></a:t>
            </a:r>
            <a:r>
              <a:rPr lang="en-US" sz="3600" dirty="0" smtClean="0"/>
              <a:t> B, that is, all the elements in A that are not in B.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7290" y="3214686"/>
            <a:ext cx="5286412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5984" y="3857628"/>
            <a:ext cx="2214578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00430" y="3857628"/>
            <a:ext cx="2000264" cy="1428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71670" y="371475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/>
              <a:t>A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72132" y="3786190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/>
              <a:t>B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00298" y="435769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A - B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b="1" dirty="0" smtClean="0"/>
              <a:t>Complement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    Let U = { 2,4,6,9,12,13,14,19}  			   and A = { 2,4,12,13}. The complement of A, denoted A', is all the elements in U not in A, same as   U – A.  So A'  = {6,9,14,19}</a:t>
            </a:r>
          </a:p>
          <a:p>
            <a:pPr>
              <a:buNone/>
            </a:pPr>
            <a:r>
              <a:rPr lang="en-IE" dirty="0" smtClean="0"/>
              <a:t>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86050" y="3500438"/>
            <a:ext cx="3929090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14810" y="4000504"/>
            <a:ext cx="2143140" cy="15001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4942" y="43576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/>
              <a:t>A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4000504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/>
              <a:t>A'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5984" y="3500438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/>
              <a:t>U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/>
              <a:t>Subset (</a:t>
            </a:r>
            <a:r>
              <a:rPr lang="en-US" sz="4000" b="1" dirty="0" smtClean="0">
                <a:sym typeface="Symbol" pitchFamily="18" charset="2"/>
              </a:rPr>
              <a:t>)</a:t>
            </a:r>
            <a:endParaRPr lang="en-US" sz="4000" b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dirty="0" smtClean="0"/>
              <a:t>    X</a:t>
            </a:r>
            <a:r>
              <a:rPr lang="en-US" dirty="0" smtClean="0"/>
              <a:t> is a subset of </a:t>
            </a:r>
            <a:r>
              <a:rPr lang="en-US" i="1" dirty="0" smtClean="0"/>
              <a:t>Y</a:t>
            </a:r>
            <a:r>
              <a:rPr lang="en-US" dirty="0" smtClean="0"/>
              <a:t> if and only if every member of </a:t>
            </a:r>
            <a:r>
              <a:rPr lang="en-US" i="1" dirty="0" smtClean="0"/>
              <a:t>X</a:t>
            </a:r>
            <a:r>
              <a:rPr lang="en-US" dirty="0" smtClean="0"/>
              <a:t> is also a member of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143000" y="3124200"/>
            <a:ext cx="5715000" cy="2819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600200" y="3352800"/>
            <a:ext cx="4876800" cy="2438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3429000" y="4267200"/>
            <a:ext cx="2133600" cy="1371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934200" y="3124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U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2209800" y="37338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Students in a Math class</a:t>
            </a: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3581400" y="45720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Algebra Students</a:t>
            </a:r>
            <a:endParaRPr lang="en-US" dirty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43570" y="464344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X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00760" y="350043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/>
              <a:t>Examples of 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1. </a:t>
            </a:r>
            <a:r>
              <a:rPr lang="en-US" b="1" dirty="0" smtClean="0"/>
              <a:t>Words: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i="1" dirty="0" smtClean="0"/>
              <a:t>N</a:t>
            </a:r>
            <a:r>
              <a:rPr lang="en-US" dirty="0" smtClean="0"/>
              <a:t> is the set of natural numbers or counting numbers.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2. </a:t>
            </a:r>
            <a:r>
              <a:rPr lang="en-US" b="1" dirty="0" smtClean="0"/>
              <a:t>List: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i="1" dirty="0" smtClean="0"/>
              <a:t>N</a:t>
            </a:r>
            <a:r>
              <a:rPr lang="en-US" dirty="0" smtClean="0"/>
              <a:t> = {0,1, 2, 3, …}</a:t>
            </a:r>
          </a:p>
          <a:p>
            <a:pPr marL="609600" indent="-609600" eaLnBrk="1" hangingPunct="1">
              <a:buFontTx/>
              <a:buNone/>
            </a:pPr>
            <a:endParaRPr lang="en-US" dirty="0" smtClean="0"/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3. </a:t>
            </a:r>
            <a:r>
              <a:rPr lang="en-US" b="1" dirty="0" smtClean="0"/>
              <a:t>Set-builder notation: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i="1" dirty="0" smtClean="0"/>
              <a:t>N</a:t>
            </a:r>
            <a:r>
              <a:rPr lang="en-US" dirty="0" smtClean="0"/>
              <a:t> = {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cs typeface="Times New Roman" charset="0"/>
              </a:rPr>
              <a:t>| </a:t>
            </a:r>
            <a:r>
              <a:rPr lang="en-US" i="1" dirty="0" smtClean="0">
                <a:cs typeface="Times New Roman" charset="0"/>
              </a:rPr>
              <a:t>x</a:t>
            </a:r>
            <a:r>
              <a:rPr lang="en-US" dirty="0" smtClean="0">
                <a:cs typeface="Times New Roman" charset="0"/>
              </a:rPr>
              <a:t> </a:t>
            </a:r>
            <a:r>
              <a:rPr lang="en-US" dirty="0" smtClean="0">
                <a:cs typeface="Times New Roman" charset="0"/>
                <a:sym typeface="Symbol" pitchFamily="18" charset="2"/>
              </a:rPr>
              <a:t> </a:t>
            </a:r>
            <a:r>
              <a:rPr lang="en-US" i="1" dirty="0" smtClean="0">
                <a:cs typeface="Times New Roman" charset="0"/>
                <a:sym typeface="Symbol" pitchFamily="18" charset="2"/>
              </a:rPr>
              <a:t>N</a:t>
            </a:r>
            <a:r>
              <a:rPr lang="en-US" dirty="0" smtClean="0">
                <a:cs typeface="Times New Roman" charset="0"/>
                <a:sym typeface="Symbol" pitchFamily="18" charset="2"/>
              </a:rPr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/>
              <a:t>Disjoint Sets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143000" y="3124200"/>
            <a:ext cx="5715000" cy="2819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5"/>
          <p:cNvSpPr>
            <a:spLocks noChangeArrowheads="1"/>
          </p:cNvSpPr>
          <p:nvPr/>
        </p:nvSpPr>
        <p:spPr bwMode="auto">
          <a:xfrm>
            <a:off x="13716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4114800" y="3733800"/>
            <a:ext cx="2667000" cy="1828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324600" y="2667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U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1828800" y="42672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Science </a:t>
            </a:r>
            <a:r>
              <a:rPr lang="en-US" dirty="0">
                <a:latin typeface="Times New Roman" charset="0"/>
              </a:rPr>
              <a:t>Students</a:t>
            </a:r>
          </a:p>
        </p:txBody>
      </p:sp>
      <p:sp>
        <p:nvSpPr>
          <p:cNvPr id="20488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  <a:noFill/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3600" dirty="0" smtClean="0"/>
              <a:t>   Two sets with no elements in common are called disjoint sets.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4495800" y="4191000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Business </a:t>
            </a:r>
            <a:r>
              <a:rPr lang="en-US" dirty="0">
                <a:latin typeface="Times New Roman" charset="0"/>
              </a:rPr>
              <a:t>Students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b="1" dirty="0" smtClean="0"/>
              <a:t>Another example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Words   </a:t>
            </a:r>
            <a:r>
              <a:rPr lang="en-US" sz="3600" dirty="0" smtClean="0"/>
              <a:t>B is the set of whole numbers greater than 5</a:t>
            </a:r>
          </a:p>
          <a:p>
            <a:r>
              <a:rPr lang="en-IE" sz="3600" b="1" dirty="0" smtClean="0"/>
              <a:t>List         </a:t>
            </a:r>
            <a:r>
              <a:rPr lang="en-IE" sz="3600" dirty="0" smtClean="0"/>
              <a:t>B = {6,7,8,9,10,…….}</a:t>
            </a:r>
            <a:endParaRPr lang="en-IE" sz="3600" dirty="0"/>
          </a:p>
          <a:p>
            <a:r>
              <a:rPr lang="en-IE" sz="3600" b="1" dirty="0" smtClean="0"/>
              <a:t>Set-builder notation                            	</a:t>
            </a:r>
            <a:r>
              <a:rPr lang="en-IE" sz="3600" dirty="0" smtClean="0"/>
              <a:t>B={</a:t>
            </a:r>
            <a:r>
              <a:rPr lang="en-IE" sz="3600" dirty="0" err="1" smtClean="0"/>
              <a:t>x|x</a:t>
            </a:r>
            <a:r>
              <a:rPr lang="en-IE" sz="3600" dirty="0" smtClean="0"/>
              <a:t> is a whole number and x &gt;5}</a:t>
            </a:r>
          </a:p>
          <a:p>
            <a:r>
              <a:rPr lang="en-IE" sz="3600" dirty="0" smtClean="0"/>
              <a:t>Read the above as ‘</a:t>
            </a:r>
            <a:r>
              <a:rPr lang="en-IE" sz="3600" i="1" dirty="0" smtClean="0"/>
              <a:t>B is the set of all x such that x is a whole number and x is greater than 5’</a:t>
            </a:r>
            <a:endParaRPr lang="en-US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/>
              <a:t>Kinds of Sets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dirty="0" smtClean="0"/>
              <a:t>    A set with no elements or members is called an </a:t>
            </a:r>
            <a:r>
              <a:rPr lang="en-US" sz="3600" b="1" dirty="0" smtClean="0">
                <a:solidFill>
                  <a:srgbClr val="FF0000"/>
                </a:solidFill>
              </a:rPr>
              <a:t>empty set </a:t>
            </a:r>
            <a:r>
              <a:rPr lang="en-US" sz="3600" dirty="0" smtClean="0"/>
              <a:t>or the </a:t>
            </a:r>
            <a:r>
              <a:rPr lang="en-US" sz="3600" b="1" dirty="0" smtClean="0">
                <a:solidFill>
                  <a:srgbClr val="FF0000"/>
                </a:solidFill>
              </a:rPr>
              <a:t>null set </a:t>
            </a:r>
            <a:r>
              <a:rPr lang="en-US" sz="3600" dirty="0" smtClean="0"/>
              <a:t>and is denoted by </a:t>
            </a:r>
            <a:r>
              <a:rPr lang="en-US" sz="3600" dirty="0" smtClean="0">
                <a:sym typeface="Symbol" pitchFamily="18" charset="2"/>
              </a:rPr>
              <a:t> or  { }. 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 smtClean="0"/>
              <a:t>    A </a:t>
            </a:r>
            <a:r>
              <a:rPr lang="en-US" sz="3600" b="1" dirty="0" smtClean="0">
                <a:solidFill>
                  <a:srgbClr val="FF0000"/>
                </a:solidFill>
              </a:rPr>
              <a:t>finite set</a:t>
            </a:r>
            <a:r>
              <a:rPr lang="en-US" sz="3600" b="1" dirty="0" smtClean="0"/>
              <a:t> </a:t>
            </a:r>
            <a:r>
              <a:rPr lang="en-US" sz="3600" dirty="0" smtClean="0"/>
              <a:t>has a limited number of members. Example: The set of students in our </a:t>
            </a:r>
            <a:r>
              <a:rPr lang="en-US" sz="3600" dirty="0" err="1" smtClean="0"/>
              <a:t>Maths</a:t>
            </a:r>
            <a:r>
              <a:rPr lang="en-US" sz="3600" dirty="0" smtClean="0"/>
              <a:t> class.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600" dirty="0" smtClean="0"/>
              <a:t>   An </a:t>
            </a:r>
            <a:r>
              <a:rPr lang="en-US" sz="3600" b="1" dirty="0" smtClean="0">
                <a:solidFill>
                  <a:srgbClr val="FF0000"/>
                </a:solidFill>
              </a:rPr>
              <a:t>infinite set</a:t>
            </a:r>
            <a:r>
              <a:rPr lang="en-US" sz="3600" b="1" dirty="0" smtClean="0"/>
              <a:t> </a:t>
            </a:r>
            <a:r>
              <a:rPr lang="en-US" sz="3600" dirty="0" smtClean="0"/>
              <a:t>has an unlimited number of members. Example: The set of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FF0000"/>
                </a:solidFill>
              </a:rPr>
              <a:t>well-defined set</a:t>
            </a:r>
            <a:r>
              <a:rPr lang="en-US" sz="3600" dirty="0" smtClean="0"/>
              <a:t> has a universe of objects which are allowed into consideration and any object in the universe is either an element of the set or it is not.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b="1" dirty="0" smtClean="0"/>
              <a:t>Elements of a set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sz="3600" dirty="0" smtClean="0"/>
              <a:t>Let S = {John, Liam, Mary, Ann}</a:t>
            </a:r>
          </a:p>
          <a:p>
            <a:pPr>
              <a:buNone/>
            </a:pPr>
            <a:r>
              <a:rPr lang="en-IE" sz="3600" dirty="0" smtClean="0"/>
              <a:t>Liam is an element or member of the set S. Liam </a:t>
            </a:r>
            <a:r>
              <a:rPr lang="en-US" sz="3600" dirty="0" smtClean="0">
                <a:sym typeface="Symbol" pitchFamily="18" charset="2"/>
              </a:rPr>
              <a:t> S.</a:t>
            </a:r>
          </a:p>
          <a:p>
            <a:pPr>
              <a:buNone/>
            </a:pPr>
            <a:r>
              <a:rPr lang="en-IE" sz="3600" dirty="0" smtClean="0">
                <a:sym typeface="Symbol" pitchFamily="18" charset="2"/>
              </a:rPr>
              <a:t>Pat is not an element of the set. Pat </a:t>
            </a:r>
            <a:r>
              <a:rPr lang="en-US" sz="3600" dirty="0" smtClean="0">
                <a:sym typeface="Symbol" pitchFamily="18" charset="2"/>
              </a:rPr>
              <a:t> 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7250925" y="3750471"/>
            <a:ext cx="357190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b="1" dirty="0" smtClean="0"/>
              <a:t>Equality of sets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Two sets are equal if and only if they have the same elements.</a:t>
            </a:r>
          </a:p>
          <a:p>
            <a:endParaRPr lang="en-US" dirty="0" smtClean="0"/>
          </a:p>
          <a:p>
            <a:r>
              <a:rPr lang="en-US" sz="3600" dirty="0" smtClean="0"/>
              <a:t>For example, </a:t>
            </a:r>
          </a:p>
          <a:p>
            <a:pPr>
              <a:buNone/>
            </a:pPr>
            <a:r>
              <a:rPr lang="en-US" sz="3600" dirty="0"/>
              <a:t>	</a:t>
            </a:r>
            <a:r>
              <a:rPr lang="en-US" sz="3600" dirty="0" smtClean="0"/>
              <a:t>	{1, 2, 3} = {3, 1, 2} = {1, 2, 3, 2}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Cardinality of a set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cardinality of a set is its number of elements</a:t>
            </a:r>
          </a:p>
          <a:p>
            <a:r>
              <a:rPr lang="en-US" sz="3600" dirty="0" smtClean="0"/>
              <a:t>Notation: cardinality of S is denoted by |S|</a:t>
            </a:r>
          </a:p>
          <a:p>
            <a:r>
              <a:rPr lang="en-US" sz="3600" dirty="0" smtClean="0"/>
              <a:t>Could be:</a:t>
            </a:r>
          </a:p>
          <a:p>
            <a:pPr lvl="1"/>
            <a:r>
              <a:rPr lang="en-US" sz="3600" dirty="0"/>
              <a:t>an integer number </a:t>
            </a:r>
          </a:p>
          <a:p>
            <a:pPr lvl="1"/>
            <a:r>
              <a:rPr lang="en-US" sz="3600" dirty="0"/>
              <a:t> infinity symbol </a:t>
            </a:r>
            <a:r>
              <a:rPr lang="en-US" sz="3600" dirty="0">
                <a:sym typeface="Symbol" pitchFamily="18" charset="2"/>
              </a:rPr>
              <a:t>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Mathematical Methods - Set Theory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B7C8-78D9-407B-8AF8-C2380DE70DE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1779</Words>
  <Application>Microsoft Office PowerPoint</Application>
  <PresentationFormat>On-screen Show (4:3)</PresentationFormat>
  <Paragraphs>222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Set Theory 1</vt:lpstr>
      <vt:lpstr>Definition of a Set</vt:lpstr>
      <vt:lpstr>Examples of Sets</vt:lpstr>
      <vt:lpstr>Another example</vt:lpstr>
      <vt:lpstr>Kinds of Sets</vt:lpstr>
      <vt:lpstr>PowerPoint Presentation</vt:lpstr>
      <vt:lpstr>Elements of a set</vt:lpstr>
      <vt:lpstr>Equality of sets</vt:lpstr>
      <vt:lpstr>Cardinality of a set</vt:lpstr>
      <vt:lpstr>PowerPoint Presentation</vt:lpstr>
      <vt:lpstr>Sets and Subsets</vt:lpstr>
      <vt:lpstr>Sets and Subsets (contd.)</vt:lpstr>
      <vt:lpstr>Set Union</vt:lpstr>
      <vt:lpstr>Examples of Union</vt:lpstr>
      <vt:lpstr>Set Intersection</vt:lpstr>
      <vt:lpstr> Examples of intersection </vt:lpstr>
      <vt:lpstr>Set Difference</vt:lpstr>
      <vt:lpstr>Examples of difference</vt:lpstr>
      <vt:lpstr>Venn Diagrams</vt:lpstr>
      <vt:lpstr>Universe or Universal Set</vt:lpstr>
      <vt:lpstr>PowerPoint Presentation</vt:lpstr>
      <vt:lpstr>Complement of a set</vt:lpstr>
      <vt:lpstr>Intersection (∩)</vt:lpstr>
      <vt:lpstr>Intersection of Sets</vt:lpstr>
      <vt:lpstr>Union (∪)</vt:lpstr>
      <vt:lpstr>Union of Sets</vt:lpstr>
      <vt:lpstr>Difference</vt:lpstr>
      <vt:lpstr>Complement</vt:lpstr>
      <vt:lpstr>Subset ()</vt:lpstr>
      <vt:lpstr>Disjoint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Mike.OConnell</dc:creator>
  <cp:lastModifiedBy>Mike.OConnell</cp:lastModifiedBy>
  <cp:revision>37</cp:revision>
  <cp:lastPrinted>2013-02-04T09:09:13Z</cp:lastPrinted>
  <dcterms:created xsi:type="dcterms:W3CDTF">2012-01-06T11:27:53Z</dcterms:created>
  <dcterms:modified xsi:type="dcterms:W3CDTF">2020-03-03T13:51:42Z</dcterms:modified>
</cp:coreProperties>
</file>