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.OConnell" userId="80d07809-4413-4513-9b06-29b2cf468ed0" providerId="ADAL" clId="{53FC196F-92A1-492E-A43F-32EF2CC78109}"/>
    <pc:docChg chg="custSel modSld">
      <pc:chgData name="Mike.OConnell" userId="80d07809-4413-4513-9b06-29b2cf468ed0" providerId="ADAL" clId="{53FC196F-92A1-492E-A43F-32EF2CC78109}" dt="2023-03-20T11:32:50.112" v="13" actId="20577"/>
      <pc:docMkLst>
        <pc:docMk/>
      </pc:docMkLst>
      <pc:sldChg chg="modSp mod">
        <pc:chgData name="Mike.OConnell" userId="80d07809-4413-4513-9b06-29b2cf468ed0" providerId="ADAL" clId="{53FC196F-92A1-492E-A43F-32EF2CC78109}" dt="2023-03-20T11:32:50.112" v="13" actId="20577"/>
        <pc:sldMkLst>
          <pc:docMk/>
          <pc:sldMk cId="1300386810" sldId="284"/>
        </pc:sldMkLst>
        <pc:spChg chg="mod">
          <ac:chgData name="Mike.OConnell" userId="80d07809-4413-4513-9b06-29b2cf468ed0" providerId="ADAL" clId="{53FC196F-92A1-492E-A43F-32EF2CC78109}" dt="2023-03-20T11:32:50.112" v="13" actId="20577"/>
          <ac:spMkLst>
            <pc:docMk/>
            <pc:sldMk cId="1300386810" sldId="284"/>
            <ac:spMk id="3" creationId="{00000000-0000-0000-0000-000000000000}"/>
          </ac:spMkLst>
        </pc:spChg>
      </pc:sldChg>
      <pc:sldChg chg="modSp mod">
        <pc:chgData name="Mike.OConnell" userId="80d07809-4413-4513-9b06-29b2cf468ed0" providerId="ADAL" clId="{53FC196F-92A1-492E-A43F-32EF2CC78109}" dt="2023-03-20T11:32:22.318" v="8" actId="6549"/>
        <pc:sldMkLst>
          <pc:docMk/>
          <pc:sldMk cId="2984200062" sldId="286"/>
        </pc:sldMkLst>
        <pc:spChg chg="mod">
          <ac:chgData name="Mike.OConnell" userId="80d07809-4413-4513-9b06-29b2cf468ed0" providerId="ADAL" clId="{53FC196F-92A1-492E-A43F-32EF2CC78109}" dt="2023-03-20T11:32:22.318" v="8" actId="6549"/>
          <ac:spMkLst>
            <pc:docMk/>
            <pc:sldMk cId="2984200062" sldId="28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0000"/>
                </a:solidFill>
              </a:rPr>
              <a:t>2x + 3y = 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Sheet1!$E$3:$O$3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Sheet1!$E$4:$O$4</c:f>
              <c:numCache>
                <c:formatCode>General</c:formatCode>
                <c:ptCount val="11"/>
                <c:pt idx="0">
                  <c:v>5.333333333333333</c:v>
                </c:pt>
                <c:pt idx="1">
                  <c:v>4.666666666666667</c:v>
                </c:pt>
                <c:pt idx="2">
                  <c:v>4</c:v>
                </c:pt>
                <c:pt idx="3">
                  <c:v>3.3333333333333335</c:v>
                </c:pt>
                <c:pt idx="4">
                  <c:v>2.6666666666666665</c:v>
                </c:pt>
                <c:pt idx="5">
                  <c:v>2</c:v>
                </c:pt>
                <c:pt idx="6">
                  <c:v>1.3333333333333333</c:v>
                </c:pt>
                <c:pt idx="7">
                  <c:v>0.66666666666666663</c:v>
                </c:pt>
                <c:pt idx="8">
                  <c:v>0</c:v>
                </c:pt>
                <c:pt idx="9">
                  <c:v>-0.66666666666666663</c:v>
                </c:pt>
                <c:pt idx="10">
                  <c:v>-1.3333333333333333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39-4797-9504-FE987FA3E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490399"/>
        <c:axId val="1754476671"/>
      </c:scatterChart>
      <c:valAx>
        <c:axId val="1754490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rgbClr val="FF0000"/>
                    </a:solidFill>
                  </a:rPr>
                  <a:t>x-axis</a:t>
                </a:r>
              </a:p>
            </c:rich>
          </c:tx>
          <c:layout>
            <c:manualLayout>
              <c:xMode val="edge"/>
              <c:yMode val="edge"/>
              <c:x val="0.88838893326739954"/>
              <c:y val="0.68907224606267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76671"/>
        <c:crosses val="autoZero"/>
        <c:crossBetween val="midCat"/>
      </c:valAx>
      <c:valAx>
        <c:axId val="175447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rgbClr val="FF0000"/>
                    </a:solidFill>
                  </a:rPr>
                  <a:t>y-axis</a:t>
                </a:r>
              </a:p>
            </c:rich>
          </c:tx>
          <c:layout>
            <c:manualLayout>
              <c:xMode val="edge"/>
              <c:yMode val="edge"/>
              <c:x val="0.33957333231896741"/>
              <c:y val="0.120237328155158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903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5D82-9B88-47E4-A749-B31652388AA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4CC01-7912-4D37-9421-F55C344A5F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29A-7FAE-4A5E-B774-D62285C720E3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780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48A0-D9F0-4F8D-A3F9-074220B260AE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7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DED-C72E-4534-ADC6-E86328DE482A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4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368-A5AD-46D9-92CE-5517B4614C23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2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A5C8-4DA1-4F0F-B715-E124E7395083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714-9EE0-413D-A0D3-FE518E3FD6F6}" type="datetime1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7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DD3C-AF6D-4A2D-8482-36CB00E18094}" type="datetime1">
              <a:rPr lang="en-IE" smtClean="0"/>
              <a:t>20/03/2023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54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81B2-0567-4D31-AEA5-3F2056C5A78F}" type="datetime1">
              <a:rPr lang="en-IE" smtClean="0"/>
              <a:t>20/03/2023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66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A9A-7974-4499-AEAF-582038B4BE42}" type="datetime1">
              <a:rPr lang="en-IE" smtClean="0"/>
              <a:t>20/03/2023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E2B-5C28-4DFD-8D48-782AD09197B0}" type="datetime1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3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EBFD-4816-4D95-9DBE-F9D9B88F323E}" type="datetime1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21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6407-9705-4562-A6B9-D5F0E24CB43C}" type="datetime1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BADB-433C-4F0C-B1D8-0BC31FAC99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33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B9F5-E0C3-4A0C-A668-10E65AE5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Coordinate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AEFDE-240F-4968-8251-F75B146AA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Additional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D3595-BFA6-4D9F-8C21-B8444E4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1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6EBA-77C6-4B47-8A45-4447AA4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Perpendicular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3F0EA-216F-4C9D-ADDE-C02B86544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Given a(4,3) b(2,8) and c(14,7) prove ab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E" dirty="0"/>
                  <a:t> ac</a:t>
                </a:r>
              </a:p>
              <a:p>
                <a:pPr marL="0" indent="0">
                  <a:buNone/>
                </a:pPr>
                <a:r>
                  <a:rPr lang="en-IE" dirty="0"/>
                  <a:t>First find slope of ab.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Slope of ab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8 −3 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2 −4 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Slope of ac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7 −3 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14 −4 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3F0EA-216F-4C9D-ADDE-C02B86544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EE7B4B-9F7E-45A5-BF35-83410ED16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09294"/>
              </p:ext>
            </p:extLst>
          </p:nvPr>
        </p:nvGraphicFramePr>
        <p:xfrm>
          <a:off x="4412974" y="2458969"/>
          <a:ext cx="1713033" cy="97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87058" imgH="444307" progId="Equation.3">
                  <p:embed/>
                </p:oleObj>
              </mc:Choice>
              <mc:Fallback>
                <p:oleObj r:id="rId3" imgW="787058" imgH="444307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BEE7B4B-9F7E-45A5-BF35-83410ED16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974" y="2458969"/>
                        <a:ext cx="1713033" cy="970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58EFF-B665-45EB-83F3-5539F20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8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61DF6-3C75-41CC-8568-D8A38EB55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7078"/>
                <a:ext cx="7886700" cy="56998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		</a:t>
                </a:r>
                <a:r>
                  <a:rPr lang="en-IE" b="0" dirty="0"/>
                  <a:t>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E" dirty="0"/>
                  <a:t>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E" dirty="0"/>
                  <a:t>  = -1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			So ab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E" dirty="0"/>
                  <a:t> ac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61DF6-3C75-41CC-8568-D8A38EB55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7078"/>
                <a:ext cx="7886700" cy="5699885"/>
              </a:xfrm>
              <a:blipFill>
                <a:blip r:embed="rId2"/>
                <a:stretch>
                  <a:fillRect t="-1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1DDA8-FBC3-44F5-A907-2686F95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468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3709-C375-4EC5-BDD1-A46797A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Intersection of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AC95-1078-4E49-B5CD-881BC304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538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Two lines intersect at a single point (x</a:t>
            </a:r>
            <a:r>
              <a:rPr lang="en-IE" baseline="-25000" dirty="0"/>
              <a:t>1</a:t>
            </a:r>
            <a:r>
              <a:rPr lang="en-IE" dirty="0"/>
              <a:t>,y</a:t>
            </a:r>
            <a:r>
              <a:rPr lang="en-IE" baseline="-25000" dirty="0"/>
              <a:t>1</a:t>
            </a:r>
            <a:r>
              <a:rPr lang="en-IE" dirty="0"/>
              <a:t>). To find the point of intersection we use simultaneous equations. See three examples on the following slides.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5DA3D-6977-40D2-816E-CFE423A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68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4040"/>
          </a:xfrm>
        </p:spPr>
        <p:txBody>
          <a:bodyPr>
            <a:normAutofit fontScale="90000"/>
          </a:bodyPr>
          <a:lstStyle/>
          <a:p>
            <a:r>
              <a:rPr lang="en-IE" dirty="0"/>
              <a:t>Simultaneous equations-example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669"/>
            <a:ext cx="7886700" cy="458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   Solve y = 2x + 3</a:t>
            </a:r>
          </a:p>
          <a:p>
            <a:pPr marL="0" indent="0">
              <a:buNone/>
            </a:pPr>
            <a:r>
              <a:rPr lang="en-IE" dirty="0"/>
              <a:t>	  y = 7 – 2x</a:t>
            </a:r>
          </a:p>
          <a:p>
            <a:pPr marL="0" indent="0">
              <a:buNone/>
            </a:pPr>
            <a:r>
              <a:rPr lang="en-IE" dirty="0"/>
              <a:t>In first equation y = 2x + 3 and in second equation     y = 7 -2x, so</a:t>
            </a:r>
          </a:p>
          <a:p>
            <a:pPr marL="0" indent="0">
              <a:buNone/>
            </a:pPr>
            <a:r>
              <a:rPr lang="en-IE" dirty="0"/>
              <a:t>		2x + 3 = 7 - 2x</a:t>
            </a:r>
          </a:p>
          <a:p>
            <a:pPr marL="0" indent="0">
              <a:buNone/>
            </a:pPr>
            <a:r>
              <a:rPr lang="en-IE" dirty="0"/>
              <a:t>Solving for x</a:t>
            </a:r>
          </a:p>
          <a:p>
            <a:pPr marL="0" indent="0">
              <a:buNone/>
            </a:pPr>
            <a:r>
              <a:rPr lang="en-IE" dirty="0"/>
              <a:t>		2x + 2x = 7 – 3</a:t>
            </a:r>
          </a:p>
          <a:p>
            <a:pPr marL="0" indent="0">
              <a:buNone/>
            </a:pPr>
            <a:r>
              <a:rPr lang="en-IE" dirty="0"/>
              <a:t>			4x = 4</a:t>
            </a:r>
          </a:p>
          <a:p>
            <a:pPr marL="0" indent="0">
              <a:buNone/>
            </a:pPr>
            <a:r>
              <a:rPr lang="en-IE" dirty="0"/>
              <a:t>			x  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6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8640"/>
            <a:ext cx="7886700" cy="562832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Now substitute in x = 1 to either original equation to find y.</a:t>
            </a:r>
          </a:p>
          <a:p>
            <a:pPr marL="0" indent="0">
              <a:buNone/>
            </a:pPr>
            <a:r>
              <a:rPr lang="en-IE" dirty="0"/>
              <a:t>		y = 2x + 3</a:t>
            </a:r>
          </a:p>
          <a:p>
            <a:pPr marL="0" indent="0">
              <a:buNone/>
            </a:pPr>
            <a:r>
              <a:rPr lang="en-IE" dirty="0"/>
              <a:t>		y = 2(1) + 3 = 5</a:t>
            </a:r>
          </a:p>
          <a:p>
            <a:pPr marL="0" indent="0">
              <a:buNone/>
            </a:pPr>
            <a:r>
              <a:rPr lang="en-IE" dirty="0"/>
              <a:t>So solution x = 1 and y = 5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solidFill>
                  <a:srgbClr val="FF0000"/>
                </a:solidFill>
              </a:rPr>
              <a:t>So point of intersection is (1,5)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38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4040"/>
          </a:xfrm>
        </p:spPr>
        <p:txBody>
          <a:bodyPr>
            <a:normAutofit fontScale="90000"/>
          </a:bodyPr>
          <a:lstStyle/>
          <a:p>
            <a:r>
              <a:rPr lang="en-IE" dirty="0"/>
              <a:t>Simultaneous equations-example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669"/>
            <a:ext cx="7886700" cy="458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Solve 4x + 2y = 32</a:t>
            </a:r>
          </a:p>
          <a:p>
            <a:pPr marL="0" indent="0">
              <a:buNone/>
            </a:pPr>
            <a:r>
              <a:rPr lang="en-IE" dirty="0"/>
              <a:t>	           3x – y  = 19</a:t>
            </a:r>
          </a:p>
          <a:p>
            <a:pPr marL="0" indent="0">
              <a:buNone/>
            </a:pPr>
            <a:r>
              <a:rPr lang="en-IE" dirty="0"/>
              <a:t>To solve here we need to cancel the x or the y. To cancel a variable we need same number and opposite signs in front of the variable.</a:t>
            </a:r>
          </a:p>
          <a:p>
            <a:pPr marL="0" indent="0">
              <a:buNone/>
            </a:pPr>
            <a:r>
              <a:rPr lang="en-IE" dirty="0"/>
              <a:t>We will cancel the y terms. Why?</a:t>
            </a:r>
          </a:p>
          <a:p>
            <a:pPr marL="0" indent="0">
              <a:buNone/>
            </a:pPr>
            <a:r>
              <a:rPr lang="en-IE" dirty="0"/>
              <a:t>		 4x + 2y = 32</a:t>
            </a:r>
          </a:p>
          <a:p>
            <a:pPr marL="0" indent="0">
              <a:buNone/>
            </a:pPr>
            <a:r>
              <a:rPr lang="en-IE" dirty="0"/>
              <a:t>	 (x 2)    </a:t>
            </a:r>
            <a:r>
              <a:rPr lang="en-IE" u="sng" dirty="0"/>
              <a:t>3x – y   = 19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0891"/>
            <a:ext cx="7886700" cy="585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		4x + 2y = 32</a:t>
            </a:r>
          </a:p>
          <a:p>
            <a:pPr marL="0" indent="0">
              <a:buNone/>
            </a:pPr>
            <a:r>
              <a:rPr lang="en-IE" dirty="0"/>
              <a:t>	           </a:t>
            </a:r>
            <a:r>
              <a:rPr lang="en-IE" u="sng" dirty="0"/>
              <a:t>6x – 2y  = 38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	4x + 2y = 32</a:t>
            </a:r>
          </a:p>
          <a:p>
            <a:pPr marL="0" indent="0">
              <a:buNone/>
            </a:pPr>
            <a:r>
              <a:rPr lang="en-IE" dirty="0"/>
              <a:t>	           </a:t>
            </a:r>
            <a:r>
              <a:rPr lang="en-IE" u="sng" dirty="0"/>
              <a:t>6x – 2y  = 38</a:t>
            </a:r>
          </a:p>
          <a:p>
            <a:pPr marL="0" indent="0">
              <a:buNone/>
            </a:pPr>
            <a:r>
              <a:rPr lang="en-IE" dirty="0"/>
              <a:t>		10x       = 70</a:t>
            </a:r>
          </a:p>
          <a:p>
            <a:pPr marL="0" indent="0">
              <a:buNone/>
            </a:pPr>
            <a:r>
              <a:rPr lang="en-IE" dirty="0"/>
              <a:t>		        </a:t>
            </a:r>
            <a:r>
              <a:rPr lang="en-IE" b="1" dirty="0">
                <a:solidFill>
                  <a:srgbClr val="FF0000"/>
                </a:solidFill>
              </a:rPr>
              <a:t>x    = 7</a:t>
            </a:r>
          </a:p>
          <a:p>
            <a:pPr marL="0" indent="0">
              <a:buNone/>
            </a:pPr>
            <a:r>
              <a:rPr lang="en-IE" dirty="0"/>
              <a:t>Substitute x = 7 into one of the original equations:</a:t>
            </a:r>
          </a:p>
          <a:p>
            <a:pPr marL="0" indent="0">
              <a:buNone/>
            </a:pPr>
            <a:r>
              <a:rPr lang="en-IE" dirty="0"/>
              <a:t>		4x + 2y = 32</a:t>
            </a:r>
          </a:p>
          <a:p>
            <a:pPr marL="0" indent="0">
              <a:buNone/>
            </a:pPr>
            <a:r>
              <a:rPr lang="en-IE" dirty="0"/>
              <a:t>		4(7) + 2y = 32</a:t>
            </a:r>
          </a:p>
          <a:p>
            <a:pPr marL="0" indent="0">
              <a:buNone/>
            </a:pPr>
            <a:r>
              <a:rPr lang="en-IE" dirty="0"/>
              <a:t>		28 + 2y = 32</a:t>
            </a:r>
          </a:p>
          <a:p>
            <a:pPr marL="0" indent="0">
              <a:buNone/>
            </a:pPr>
            <a:r>
              <a:rPr lang="en-IE" dirty="0"/>
              <a:t>			2y = 4 ……..so </a:t>
            </a:r>
            <a:r>
              <a:rPr lang="en-IE" b="1" dirty="0">
                <a:solidFill>
                  <a:srgbClr val="FF0000"/>
                </a:solidFill>
              </a:rPr>
              <a:t>y =2</a:t>
            </a:r>
          </a:p>
          <a:p>
            <a:pPr marL="0" indent="0">
              <a:buNone/>
            </a:pPr>
            <a:r>
              <a:rPr lang="en-IE" b="1" dirty="0">
                <a:solidFill>
                  <a:srgbClr val="FF0000"/>
                </a:solidFill>
              </a:rPr>
              <a:t>So point of intersection is (7,2)</a:t>
            </a:r>
          </a:p>
          <a:p>
            <a:pPr marL="0" indent="0">
              <a:buNone/>
            </a:pP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420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4040"/>
          </a:xfrm>
        </p:spPr>
        <p:txBody>
          <a:bodyPr>
            <a:normAutofit fontScale="90000"/>
          </a:bodyPr>
          <a:lstStyle/>
          <a:p>
            <a:r>
              <a:rPr lang="en-IE" dirty="0"/>
              <a:t>Simultaneous equations-example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669"/>
            <a:ext cx="7886700" cy="458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Solve  5x + 4 y = 26</a:t>
            </a:r>
          </a:p>
          <a:p>
            <a:pPr marL="0" indent="0">
              <a:buNone/>
            </a:pPr>
            <a:r>
              <a:rPr lang="en-IE" dirty="0"/>
              <a:t>             	2x + 3y  = 16</a:t>
            </a:r>
          </a:p>
          <a:p>
            <a:pPr marL="0" indent="0">
              <a:buNone/>
            </a:pPr>
            <a:r>
              <a:rPr lang="en-IE" dirty="0"/>
              <a:t>To solve here we need to cancel the x or the y. To cancel a variable we need same number and opposite signs in front of the variable.</a:t>
            </a:r>
          </a:p>
          <a:p>
            <a:pPr marL="0" indent="0">
              <a:buNone/>
            </a:pPr>
            <a:r>
              <a:rPr lang="en-IE" dirty="0"/>
              <a:t>We will cancel the y terms. Why?</a:t>
            </a:r>
          </a:p>
          <a:p>
            <a:pPr marL="0" indent="0">
              <a:buNone/>
            </a:pPr>
            <a:r>
              <a:rPr lang="en-IE" dirty="0"/>
              <a:t>	  (3)	 5x + 4 y = 26</a:t>
            </a:r>
          </a:p>
          <a:p>
            <a:pPr marL="0" indent="0">
              <a:buNone/>
            </a:pPr>
            <a:r>
              <a:rPr lang="en-IE" dirty="0"/>
              <a:t>            (-4) 	 </a:t>
            </a:r>
            <a:r>
              <a:rPr lang="en-IE" u="sng" dirty="0"/>
              <a:t>2x + 3y  = 16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23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40080"/>
            <a:ext cx="7886700" cy="5536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		15x + 12y = 78</a:t>
            </a:r>
          </a:p>
          <a:p>
            <a:pPr marL="0" indent="0">
              <a:buNone/>
            </a:pPr>
            <a:r>
              <a:rPr lang="en-IE" dirty="0"/>
              <a:t>		 </a:t>
            </a:r>
            <a:r>
              <a:rPr lang="en-IE" u="sng" dirty="0"/>
              <a:t>-8x - 12y  = -64</a:t>
            </a:r>
          </a:p>
          <a:p>
            <a:pPr marL="0" indent="0">
              <a:buNone/>
            </a:pPr>
            <a:r>
              <a:rPr lang="en-IE" dirty="0"/>
              <a:t>		7x              = 14</a:t>
            </a:r>
          </a:p>
          <a:p>
            <a:pPr marL="0" indent="0">
              <a:buNone/>
            </a:pPr>
            <a:r>
              <a:rPr lang="en-IE" dirty="0"/>
              <a:t>	so 	x = 2   </a:t>
            </a:r>
            <a:r>
              <a:rPr lang="en-IE" b="1" dirty="0">
                <a:solidFill>
                  <a:srgbClr val="FF0000"/>
                </a:solidFill>
              </a:rPr>
              <a:t>x  =  2</a:t>
            </a:r>
          </a:p>
          <a:p>
            <a:pPr marL="0" indent="0">
              <a:buNone/>
            </a:pPr>
            <a:r>
              <a:rPr lang="en-IE" dirty="0"/>
              <a:t>Substitute x = 2 into one of the original equations.</a:t>
            </a:r>
          </a:p>
          <a:p>
            <a:pPr marL="0" indent="0">
              <a:buNone/>
            </a:pPr>
            <a:r>
              <a:rPr lang="en-IE" dirty="0"/>
              <a:t>		 5x + 4 y = 26</a:t>
            </a:r>
          </a:p>
          <a:p>
            <a:pPr marL="0" indent="0">
              <a:buNone/>
            </a:pPr>
            <a:r>
              <a:rPr lang="en-IE" dirty="0"/>
              <a:t>		5(2) + 4y = 26</a:t>
            </a:r>
          </a:p>
          <a:p>
            <a:pPr marL="0" indent="0">
              <a:buNone/>
            </a:pPr>
            <a:r>
              <a:rPr lang="en-IE" dirty="0"/>
              <a:t>		10 + 4y = 26</a:t>
            </a:r>
          </a:p>
          <a:p>
            <a:pPr marL="0" indent="0">
              <a:buNone/>
            </a:pPr>
            <a:r>
              <a:rPr lang="en-IE" dirty="0"/>
              <a:t>			4y  = 26 - 10 = 16</a:t>
            </a:r>
          </a:p>
          <a:p>
            <a:pPr marL="0" indent="0">
              <a:buNone/>
            </a:pPr>
            <a:r>
              <a:rPr lang="en-IE" dirty="0"/>
              <a:t>				y = 16/4  </a:t>
            </a:r>
            <a:r>
              <a:rPr lang="en-IE" b="1" dirty="0">
                <a:solidFill>
                  <a:srgbClr val="FF0000"/>
                </a:solidFill>
              </a:rPr>
              <a:t>y = 4</a:t>
            </a:r>
          </a:p>
          <a:p>
            <a:pPr marL="0" indent="0">
              <a:buNone/>
            </a:pPr>
            <a:r>
              <a:rPr lang="en-IE" b="1" dirty="0">
                <a:solidFill>
                  <a:srgbClr val="FF0000"/>
                </a:solidFill>
              </a:rPr>
              <a:t>So point of intersection is (2,4)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DE4C-2737-4568-818E-A1E3AC29D449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0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22F9-834A-4968-8E16-0AFFB97F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Drawing a line on the cartesian plane (the x – y axis)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573C-1273-4B5E-93A7-09B7D671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To draw any line we need two points. Suppose we wish to draw the line 2x + 3y = 12.</a:t>
            </a:r>
          </a:p>
          <a:p>
            <a:pPr marL="0" indent="0">
              <a:buNone/>
            </a:pPr>
            <a:r>
              <a:rPr lang="en-IE" dirty="0"/>
              <a:t>Find two points on the line…..where line cuts x-axis and y-axis.</a:t>
            </a:r>
          </a:p>
          <a:p>
            <a:pPr marL="0" indent="0">
              <a:buNone/>
            </a:pPr>
            <a:r>
              <a:rPr lang="en-IE" u="sng" dirty="0"/>
              <a:t>Line cuts x-axis at y=0…so let y=0 and solve for x.</a:t>
            </a:r>
          </a:p>
          <a:p>
            <a:pPr marL="0" indent="0">
              <a:buNone/>
            </a:pPr>
            <a:r>
              <a:rPr lang="en-IE" dirty="0"/>
              <a:t>		2x + 3y = 12</a:t>
            </a:r>
          </a:p>
          <a:p>
            <a:pPr marL="0" indent="0">
              <a:buNone/>
            </a:pPr>
            <a:r>
              <a:rPr lang="en-IE" dirty="0"/>
              <a:t>		2x + 3(0) = 12</a:t>
            </a:r>
          </a:p>
          <a:p>
            <a:pPr marL="0" indent="0">
              <a:buNone/>
            </a:pPr>
            <a:r>
              <a:rPr lang="en-IE" dirty="0"/>
              <a:t>		2x = 12……so x = 6</a:t>
            </a:r>
          </a:p>
          <a:p>
            <a:pPr marL="0" indent="0">
              <a:buNone/>
            </a:pPr>
            <a:r>
              <a:rPr lang="en-IE" dirty="0"/>
              <a:t>	line cuts x-axis at (6,0)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0E1E-C430-40C6-9A3D-4372450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8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598-F158-4B20-BE55-77BD20E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Geometry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B94A-D63E-47BB-BE10-514001CD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20" y="183887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We need to be able to use the following formulae: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Distance between two points (x</a:t>
            </a:r>
            <a:r>
              <a:rPr lang="en-IE" baseline="-25000" dirty="0"/>
              <a:t>1</a:t>
            </a:r>
            <a:r>
              <a:rPr lang="en-IE" dirty="0"/>
              <a:t>, y</a:t>
            </a:r>
            <a:r>
              <a:rPr lang="en-IE" baseline="-25000" dirty="0"/>
              <a:t>1</a:t>
            </a:r>
            <a:r>
              <a:rPr lang="en-IE" dirty="0"/>
              <a:t>) and (x</a:t>
            </a:r>
            <a:r>
              <a:rPr lang="en-IE" baseline="-25000" dirty="0"/>
              <a:t>2</a:t>
            </a:r>
            <a:r>
              <a:rPr lang="en-IE" dirty="0"/>
              <a:t>, y</a:t>
            </a:r>
            <a:r>
              <a:rPr lang="en-IE" baseline="-25000" dirty="0"/>
              <a:t>2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Midpoint, M, between two points (x</a:t>
            </a:r>
            <a:r>
              <a:rPr lang="en-IE" baseline="-25000" dirty="0"/>
              <a:t>1</a:t>
            </a:r>
            <a:r>
              <a:rPr lang="en-IE" dirty="0"/>
              <a:t>, y</a:t>
            </a:r>
            <a:r>
              <a:rPr lang="en-IE" baseline="-25000" dirty="0"/>
              <a:t>1</a:t>
            </a:r>
            <a:r>
              <a:rPr lang="en-IE" dirty="0"/>
              <a:t>) and (x</a:t>
            </a:r>
            <a:r>
              <a:rPr lang="en-IE" baseline="-25000" dirty="0"/>
              <a:t>2</a:t>
            </a:r>
            <a:r>
              <a:rPr lang="en-IE" dirty="0"/>
              <a:t>, y</a:t>
            </a:r>
            <a:r>
              <a:rPr lang="en-IE" baseline="-25000" dirty="0"/>
              <a:t>2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E79D2C-2D81-456E-A616-7FE8564A5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33072"/>
              </p:ext>
            </p:extLst>
          </p:nvPr>
        </p:nvGraphicFramePr>
        <p:xfrm>
          <a:off x="1842051" y="3548270"/>
          <a:ext cx="3568869" cy="5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0700" imgH="279400" progId="Equation.3">
                  <p:embed/>
                </p:oleObj>
              </mc:Choice>
              <mc:Fallback>
                <p:oleObj r:id="rId2" imgW="1790700" imgH="2794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E79D2C-2D81-456E-A616-7FE8564A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051" y="3548270"/>
                        <a:ext cx="3568869" cy="550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3DD4D7-7AFD-4E41-84B6-51EF7A2D8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68942"/>
              </p:ext>
            </p:extLst>
          </p:nvPr>
        </p:nvGraphicFramePr>
        <p:xfrm>
          <a:off x="1842051" y="5112439"/>
          <a:ext cx="3101009" cy="954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85900" imgH="457200" progId="Equation.3">
                  <p:embed/>
                </p:oleObj>
              </mc:Choice>
              <mc:Fallback>
                <p:oleObj r:id="rId4" imgW="1485900" imgH="4572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B3DD4D7-7AFD-4E41-84B6-51EF7A2D8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051" y="5112439"/>
                        <a:ext cx="3101009" cy="954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F826-3CB2-4FCD-967C-9774F4B4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604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5DF4-DCE8-4F07-853C-76C16F98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0330"/>
            <a:ext cx="7886700" cy="5686633"/>
          </a:xfrm>
        </p:spPr>
        <p:txBody>
          <a:bodyPr/>
          <a:lstStyle/>
          <a:p>
            <a:pPr marL="0" indent="0">
              <a:buNone/>
            </a:pPr>
            <a:r>
              <a:rPr lang="en-IE" u="sng" dirty="0"/>
              <a:t>Line cuts y-axis at x=0…so let x=0 and solve for y.</a:t>
            </a:r>
          </a:p>
          <a:p>
            <a:pPr marL="0" indent="0">
              <a:buNone/>
            </a:pPr>
            <a:r>
              <a:rPr lang="en-IE" dirty="0"/>
              <a:t>		2x + 3y = 12</a:t>
            </a:r>
          </a:p>
          <a:p>
            <a:pPr marL="0" indent="0">
              <a:buNone/>
            </a:pPr>
            <a:r>
              <a:rPr lang="en-IE" dirty="0"/>
              <a:t>		2(0) + 3y = 12</a:t>
            </a:r>
          </a:p>
          <a:p>
            <a:pPr marL="0" indent="0">
              <a:buNone/>
            </a:pPr>
            <a:r>
              <a:rPr lang="en-IE" dirty="0"/>
              <a:t>		3y = 12……so y = 4</a:t>
            </a:r>
          </a:p>
          <a:p>
            <a:pPr marL="0" indent="0">
              <a:buNone/>
            </a:pPr>
            <a:r>
              <a:rPr lang="en-IE" dirty="0"/>
              <a:t>	line cuts y-axis at (0,4)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Plot the two points and draw a line through the two points. See </a:t>
            </a:r>
            <a:r>
              <a:rPr lang="en-IE"/>
              <a:t>next slide.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4A73-9BD1-42C4-8902-071C990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29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EBCA06-C122-4425-BFD5-779382C8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13198"/>
              </p:ext>
            </p:extLst>
          </p:nvPr>
        </p:nvGraphicFramePr>
        <p:xfrm>
          <a:off x="628650" y="701675"/>
          <a:ext cx="7886700" cy="547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AC7F76-D281-40C3-9769-BCBE1A0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00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3A3-D6A9-4C66-A73A-40C2F24A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Geometry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B47F-AD99-44C4-8DBF-F108A2F2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74680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Slope, m, of line containing two points (x</a:t>
            </a:r>
            <a:r>
              <a:rPr lang="en-IE" baseline="-25000" dirty="0"/>
              <a:t>1</a:t>
            </a:r>
            <a:r>
              <a:rPr lang="en-IE" dirty="0"/>
              <a:t>, y</a:t>
            </a:r>
            <a:r>
              <a:rPr lang="en-IE" baseline="-25000" dirty="0"/>
              <a:t>1</a:t>
            </a:r>
            <a:r>
              <a:rPr lang="en-IE" dirty="0"/>
              <a:t>) and (x</a:t>
            </a:r>
            <a:r>
              <a:rPr lang="en-IE" baseline="-25000" dirty="0"/>
              <a:t>2</a:t>
            </a:r>
            <a:r>
              <a:rPr lang="en-IE" dirty="0"/>
              <a:t>, y</a:t>
            </a:r>
            <a:r>
              <a:rPr lang="en-IE" baseline="-25000" dirty="0"/>
              <a:t>2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Equation of a line with slope m and point (x</a:t>
            </a:r>
            <a:r>
              <a:rPr lang="en-IE" baseline="-25000" dirty="0"/>
              <a:t>1</a:t>
            </a:r>
            <a:r>
              <a:rPr lang="en-IE" dirty="0"/>
              <a:t>,y</a:t>
            </a:r>
            <a:r>
              <a:rPr lang="en-IE" baseline="-25000" dirty="0"/>
              <a:t>1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12FCC8-6448-4F77-89E5-48FB001E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0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3C8E07-2144-47E2-ACB5-5DF8544B0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58740"/>
              </p:ext>
            </p:extLst>
          </p:nvPr>
        </p:nvGraphicFramePr>
        <p:xfrm>
          <a:off x="2584174" y="2458969"/>
          <a:ext cx="1713033" cy="97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058" imgH="444307" progId="Equation.3">
                  <p:embed/>
                </p:oleObj>
              </mc:Choice>
              <mc:Fallback>
                <p:oleObj r:id="rId2" imgW="787058" imgH="444307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93C8E07-2144-47E2-ACB5-5DF8544B0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174" y="2458969"/>
                        <a:ext cx="1713033" cy="970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00212245-1ADB-43BF-8BAD-23BEEF67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" y="132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D7EE4FD-40BF-4A05-92CB-C25C279D9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66705"/>
              </p:ext>
            </p:extLst>
          </p:nvPr>
        </p:nvGraphicFramePr>
        <p:xfrm>
          <a:off x="1185862" y="4962939"/>
          <a:ext cx="2614426" cy="49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55199" imgH="215806" progId="Equation.3">
                  <p:embed/>
                </p:oleObj>
              </mc:Choice>
              <mc:Fallback>
                <p:oleObj r:id="rId4" imgW="1155199" imgH="215806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D7EE4FD-40BF-4A05-92CB-C25C279D9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2" y="4962939"/>
                        <a:ext cx="2614426" cy="496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AE061EB2-9A40-494A-BED1-C96864898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7" y="6895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636838" algn="ctr"/>
                <a:tab pos="5273675" algn="r"/>
              </a:tabLst>
            </a:pPr>
            <a:r>
              <a:rPr kumimoji="0" lang="en-US" altLang="en-US" sz="12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924E-D47D-4758-9352-A2DE447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2518-E9ED-44F5-A38E-D1D1F362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equation of line y=</a:t>
            </a:r>
            <a:r>
              <a:rPr lang="en-IE" dirty="0" err="1"/>
              <a:t>mx+c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AC05-7673-41E8-9000-98036C09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equation of a line is represented in general form as y = mx + c where the m represents the slope of the line and the c is the y-intercept (where line cuts the y-axis.</a:t>
            </a:r>
          </a:p>
          <a:p>
            <a:pPr marL="0" indent="0">
              <a:buNone/>
            </a:pPr>
            <a:r>
              <a:rPr lang="en-IE" dirty="0"/>
              <a:t>The line y = 3x + 5 has a slope of 3 and cuts the y-axis at 5, </a:t>
            </a:r>
            <a:r>
              <a:rPr lang="en-IE" dirty="0" err="1"/>
              <a:t>ie</a:t>
            </a:r>
            <a:r>
              <a:rPr lang="en-IE" dirty="0"/>
              <a:t>. at point (0,5).</a:t>
            </a:r>
          </a:p>
          <a:p>
            <a:pPr marL="0" indent="0">
              <a:buNone/>
            </a:pPr>
            <a:r>
              <a:rPr lang="en-IE" dirty="0"/>
              <a:t>A positive slope means the line slopes upwards from left to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7404-28C6-4C2B-B926-D3A7D5BB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406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A7A526-B355-4E58-80A5-0FA14424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075"/>
            <a:ext cx="7886700" cy="548785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line y = -2x + 6 has a slope of -2 and cuts the y-axis at 6 </a:t>
            </a:r>
            <a:r>
              <a:rPr lang="en-IE" dirty="0" err="1"/>
              <a:t>ie</a:t>
            </a:r>
            <a:r>
              <a:rPr lang="en-IE" dirty="0"/>
              <a:t>. at point (0,6).</a:t>
            </a:r>
          </a:p>
          <a:p>
            <a:pPr marL="0" indent="0">
              <a:buNone/>
            </a:pPr>
            <a:r>
              <a:rPr lang="en-IE" dirty="0"/>
              <a:t>A line with a negative slope slopes downwards from left to right.</a:t>
            </a:r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46384C-1652-4152-A1CF-2A67F9726831}"/>
              </a:ext>
            </a:extLst>
          </p:cNvPr>
          <p:cNvCxnSpPr/>
          <p:nvPr/>
        </p:nvCxnSpPr>
        <p:spPr>
          <a:xfrm flipV="1">
            <a:off x="954157" y="2623930"/>
            <a:ext cx="1139686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0E9C4F-D9B5-4ED9-A474-B490DF9B9AFE}"/>
              </a:ext>
            </a:extLst>
          </p:cNvPr>
          <p:cNvSpPr txBox="1"/>
          <p:nvPr/>
        </p:nvSpPr>
        <p:spPr>
          <a:xfrm>
            <a:off x="2623929" y="2623930"/>
            <a:ext cx="266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Positive sloping 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68627D-D176-4158-9BD8-CB4B750684C2}"/>
              </a:ext>
            </a:extLst>
          </p:cNvPr>
          <p:cNvCxnSpPr/>
          <p:nvPr/>
        </p:nvCxnSpPr>
        <p:spPr>
          <a:xfrm>
            <a:off x="954157" y="3988904"/>
            <a:ext cx="1470991" cy="79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4698F0-5683-4C41-88AD-454849F1C9B7}"/>
              </a:ext>
            </a:extLst>
          </p:cNvPr>
          <p:cNvSpPr txBox="1"/>
          <p:nvPr/>
        </p:nvSpPr>
        <p:spPr>
          <a:xfrm>
            <a:off x="2623929" y="4167594"/>
            <a:ext cx="287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Negative sloping line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3EF6B3-6FBE-4C71-BA54-58F98E6221D5}"/>
              </a:ext>
            </a:extLst>
          </p:cNvPr>
          <p:cNvCxnSpPr/>
          <p:nvPr/>
        </p:nvCxnSpPr>
        <p:spPr>
          <a:xfrm>
            <a:off x="954157" y="5671930"/>
            <a:ext cx="1470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D0AAFA-7438-4ED5-8A62-D46C93C99C5A}"/>
              </a:ext>
            </a:extLst>
          </p:cNvPr>
          <p:cNvSpPr txBox="1"/>
          <p:nvPr/>
        </p:nvSpPr>
        <p:spPr>
          <a:xfrm>
            <a:off x="2835965" y="5441097"/>
            <a:ext cx="266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Line with slope of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921AF-A71F-45CA-9833-0423F23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8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135A6-8DCA-4C06-9A46-851623DF4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622852"/>
                <a:ext cx="7886700" cy="55541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What is the slope of the line 2x + 3y = 12?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First put equation into form y = mx + c.</a:t>
                </a:r>
              </a:p>
              <a:p>
                <a:pPr marL="0" indent="0">
                  <a:buNone/>
                </a:pPr>
                <a:r>
                  <a:rPr lang="en-IE" dirty="0"/>
                  <a:t>	2x + 3y = 12</a:t>
                </a:r>
              </a:p>
              <a:p>
                <a:pPr marL="0" indent="0">
                  <a:buNone/>
                </a:pPr>
                <a:r>
                  <a:rPr lang="en-IE" dirty="0"/>
                  <a:t>	         3y = -2x + 12</a:t>
                </a:r>
              </a:p>
              <a:p>
                <a:pPr marL="0" indent="0">
                  <a:buNone/>
                </a:pPr>
                <a:r>
                  <a:rPr lang="en-IE" dirty="0"/>
                  <a:t>	         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E" dirty="0"/>
                  <a:t> x + 4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So the slope of the line is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E" dirty="0"/>
                  <a:t> and y-intercept is (0,4)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135A6-8DCA-4C06-9A46-851623DF4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22852"/>
                <a:ext cx="7886700" cy="5554111"/>
              </a:xfrm>
              <a:blipFill>
                <a:blip r:embed="rId2"/>
                <a:stretch>
                  <a:fillRect l="-1546" t="-175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96DE9-DC7A-4C22-912C-AF8015D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9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313-9C85-4AFE-BF93-0EB065AB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Parallel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149C5-EA82-4DFC-AD0C-EA3E2577C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0991"/>
                <a:ext cx="7886700" cy="47059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Parallel lines have equal slopes. So L: y = 3x + 7 and       M: y = 3x – 5 are both parallel.</a:t>
                </a:r>
              </a:p>
              <a:p>
                <a:pPr marL="0" indent="0">
                  <a:buNone/>
                </a:pPr>
                <a:r>
                  <a:rPr lang="en-IE" dirty="0"/>
                  <a:t>We say L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IE" dirty="0"/>
                  <a:t> 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149C5-EA82-4DFC-AD0C-EA3E2577C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0991"/>
                <a:ext cx="7886700" cy="4705972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E1027-71C4-4487-AF99-AC13E23236E9}"/>
              </a:ext>
            </a:extLst>
          </p:cNvPr>
          <p:cNvCxnSpPr>
            <a:cxnSpLocks/>
          </p:cNvCxnSpPr>
          <p:nvPr/>
        </p:nvCxnSpPr>
        <p:spPr>
          <a:xfrm flipV="1">
            <a:off x="993913" y="2107097"/>
            <a:ext cx="1417983" cy="98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297E20-0755-4791-9D52-3E2A42554D61}"/>
              </a:ext>
            </a:extLst>
          </p:cNvPr>
          <p:cNvCxnSpPr>
            <a:cxnSpLocks/>
          </p:cNvCxnSpPr>
          <p:nvPr/>
        </p:nvCxnSpPr>
        <p:spPr>
          <a:xfrm flipV="1">
            <a:off x="1987826" y="2107096"/>
            <a:ext cx="1424609" cy="98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BAD7-0618-465E-9B61-C53551AA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4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86B2-D6EE-4142-9234-26AD0005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Perpendicular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9E90-3512-40DF-9003-71DB706B6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Perpendicular lines intersect at right angles. If L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E" dirty="0"/>
                  <a:t> M, then the product of the slopes is -1.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9E90-3512-40DF-9003-71DB706B6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r="-146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B0F339-00C1-4ED3-8A18-CA9E2A2CCD8D}"/>
              </a:ext>
            </a:extLst>
          </p:cNvPr>
          <p:cNvCxnSpPr/>
          <p:nvPr/>
        </p:nvCxnSpPr>
        <p:spPr>
          <a:xfrm flipH="1">
            <a:off x="1298713" y="2160104"/>
            <a:ext cx="675861" cy="98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DE47AB-7447-47AA-88EC-5DCDBE26A5F8}"/>
              </a:ext>
            </a:extLst>
          </p:cNvPr>
          <p:cNvCxnSpPr/>
          <p:nvPr/>
        </p:nvCxnSpPr>
        <p:spPr>
          <a:xfrm>
            <a:off x="907773" y="2289313"/>
            <a:ext cx="1457739" cy="82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6D6-65CC-4976-B092-5EEE66C9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88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61A-A476-463B-9BB8-5D0C72C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Perpendicular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13A02-895B-4B56-8262-43AA034EE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The equation of line L is y = 2x – 5</a:t>
                </a:r>
              </a:p>
              <a:p>
                <a:pPr marL="0" indent="0">
                  <a:buNone/>
                </a:pPr>
                <a:r>
                  <a:rPr lang="en-IE" dirty="0"/>
                  <a:t>The equation of line M is y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x + 9</a:t>
                </a:r>
              </a:p>
              <a:p>
                <a:pPr marL="0" indent="0">
                  <a:buNone/>
                </a:pPr>
                <a:r>
                  <a:rPr lang="en-IE" dirty="0"/>
                  <a:t>The slope of L is 2, m</a:t>
                </a:r>
                <a:r>
                  <a:rPr lang="en-IE" baseline="-25000" dirty="0"/>
                  <a:t>1</a:t>
                </a:r>
                <a:r>
                  <a:rPr lang="en-IE" dirty="0"/>
                  <a:t> = 2. </a:t>
                </a:r>
              </a:p>
              <a:p>
                <a:pPr marL="0" indent="0">
                  <a:buNone/>
                </a:pPr>
                <a:r>
                  <a:rPr lang="en-IE" dirty="0"/>
                  <a:t>The slope of M is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, m</a:t>
                </a:r>
                <a:r>
                  <a:rPr lang="en-IE" baseline="-25000" dirty="0"/>
                  <a:t>2</a:t>
                </a:r>
                <a:r>
                  <a:rPr lang="en-IE" dirty="0"/>
                  <a:t>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m</a:t>
                </a:r>
                <a:r>
                  <a:rPr lang="en-IE" baseline="-25000" dirty="0"/>
                  <a:t>1</a:t>
                </a:r>
                <a:r>
                  <a:rPr lang="en-IE" dirty="0"/>
                  <a:t>.m</a:t>
                </a:r>
                <a:r>
                  <a:rPr lang="en-IE" baseline="-25000" dirty="0"/>
                  <a:t>2</a:t>
                </a:r>
                <a:r>
                  <a:rPr lang="en-IE" dirty="0"/>
                  <a:t> = 2.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 = -1</a:t>
                </a:r>
              </a:p>
              <a:p>
                <a:pPr marL="0" indent="0">
                  <a:buNone/>
                </a:pPr>
                <a:r>
                  <a:rPr lang="en-IE" dirty="0"/>
                  <a:t>So L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E" dirty="0"/>
                  <a:t> 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13A02-895B-4B56-8262-43AA034EE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D6A9-CDE7-4D77-990C-0346277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BADB-433C-4F0C-B1D8-0BC31FAC9921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63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1165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Equation.3</vt:lpstr>
      <vt:lpstr>Coordinate Geometry</vt:lpstr>
      <vt:lpstr>Coordinate Geometry Formulae</vt:lpstr>
      <vt:lpstr>Coordinate Geometry Formulae</vt:lpstr>
      <vt:lpstr>General equation of line y=mx+c</vt:lpstr>
      <vt:lpstr>PowerPoint Presentation</vt:lpstr>
      <vt:lpstr>PowerPoint Presentation</vt:lpstr>
      <vt:lpstr>Parallel lines</vt:lpstr>
      <vt:lpstr>Perpendicular lines</vt:lpstr>
      <vt:lpstr>Perpendicular lines</vt:lpstr>
      <vt:lpstr>Perpendicular lines</vt:lpstr>
      <vt:lpstr>PowerPoint Presentation</vt:lpstr>
      <vt:lpstr>Intersection of two lines</vt:lpstr>
      <vt:lpstr>Simultaneous equations-example 1</vt:lpstr>
      <vt:lpstr>PowerPoint Presentation</vt:lpstr>
      <vt:lpstr>Simultaneous equations-example 2</vt:lpstr>
      <vt:lpstr>PowerPoint Presentation</vt:lpstr>
      <vt:lpstr>Simultaneous equations-example 3</vt:lpstr>
      <vt:lpstr>PowerPoint Presentation</vt:lpstr>
      <vt:lpstr>Drawing a line on the cartesian plane (the x – y axis)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Geometry</dc:title>
  <dc:creator>Mike.OConnell</dc:creator>
  <cp:lastModifiedBy>Mike.OConnell</cp:lastModifiedBy>
  <cp:revision>2</cp:revision>
  <dcterms:created xsi:type="dcterms:W3CDTF">2021-04-12T07:56:53Z</dcterms:created>
  <dcterms:modified xsi:type="dcterms:W3CDTF">2023-03-20T11:32:57Z</dcterms:modified>
</cp:coreProperties>
</file>