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75" r:id="rId6"/>
    <p:sldId id="262" r:id="rId7"/>
    <p:sldId id="276" r:id="rId8"/>
    <p:sldId id="263" r:id="rId9"/>
    <p:sldId id="277" r:id="rId10"/>
    <p:sldId id="265" r:id="rId11"/>
    <p:sldId id="274" r:id="rId12"/>
    <p:sldId id="273" r:id="rId13"/>
    <p:sldId id="266" r:id="rId14"/>
    <p:sldId id="270" r:id="rId15"/>
    <p:sldId id="279" r:id="rId16"/>
    <p:sldId id="269" r:id="rId17"/>
    <p:sldId id="267" r:id="rId18"/>
    <p:sldId id="278" r:id="rId19"/>
    <p:sldId id="280"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73" d="100"/>
          <a:sy n="73" d="100"/>
        </p:scale>
        <p:origin x="420" y="66"/>
      </p:cViewPr>
      <p:guideLst/>
    </p:cSldViewPr>
  </p:slideViewPr>
  <p:notesTextViewPr>
    <p:cViewPr>
      <p:scale>
        <a:sx n="1" d="1"/>
        <a:sy n="1" d="1"/>
      </p:scale>
      <p:origin x="0" y="0"/>
    </p:cViewPr>
  </p:notesTextViewPr>
  <p:sorterViewPr>
    <p:cViewPr>
      <p:scale>
        <a:sx n="100" d="100"/>
        <a:sy n="100" d="100"/>
      </p:scale>
      <p:origin x="0" y="-30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1EFBC-1091-D79C-3277-B08437B159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F6CC9F-796F-7DD0-85C4-15CF734534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551CE6-2143-8FAC-6457-FD328C7260FA}"/>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5" name="Footer Placeholder 4">
            <a:extLst>
              <a:ext uri="{FF2B5EF4-FFF2-40B4-BE49-F238E27FC236}">
                <a16:creationId xmlns:a16="http://schemas.microsoft.com/office/drawing/2014/main" id="{3F501F8C-BF23-3621-C8A0-7FB22A7A55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F6E0E9-E715-A81D-7B23-EFD770A6E3DF}"/>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331848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3793-E1A6-82BF-4AA6-25195887B9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9E93EC8-120A-5E5E-F5EB-7954052FE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9F5AD-2A46-5A5F-922D-A7F09A4BD5C5}"/>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5" name="Footer Placeholder 4">
            <a:extLst>
              <a:ext uri="{FF2B5EF4-FFF2-40B4-BE49-F238E27FC236}">
                <a16:creationId xmlns:a16="http://schemas.microsoft.com/office/drawing/2014/main" id="{16742448-298A-DCE8-15FF-00C543225C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A1BCAB-32FA-7C71-D9D1-07FA1D73DDB7}"/>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1807449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3645E-78E5-BE7C-B913-08696A9F6E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2C86E9-F333-4B44-A8B4-1CBE6E16EE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BDA113-074F-F655-E22C-C25405619DA2}"/>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5" name="Footer Placeholder 4">
            <a:extLst>
              <a:ext uri="{FF2B5EF4-FFF2-40B4-BE49-F238E27FC236}">
                <a16:creationId xmlns:a16="http://schemas.microsoft.com/office/drawing/2014/main" id="{3C41C0DC-AADA-7CEE-E769-F79FD9F49F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F78230-915B-B1C4-EB7C-A5F01EB059F5}"/>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326424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F3674-A5CF-68E0-40A7-EE285A8236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5F4E24-BB59-0E04-2788-69B8337884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A28DFE-187C-756E-D5A0-10E1F7AB5C4F}"/>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5" name="Footer Placeholder 4">
            <a:extLst>
              <a:ext uri="{FF2B5EF4-FFF2-40B4-BE49-F238E27FC236}">
                <a16:creationId xmlns:a16="http://schemas.microsoft.com/office/drawing/2014/main" id="{CE609AA1-44B0-95F8-375C-00A23829F6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120B3D-E550-8B01-12A2-7F4C1815860B}"/>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1469597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1CF7B-6B57-2CD5-E29D-0626A6EF3E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04B71A4-1D78-7A78-17E3-F963EDA1C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C01799-FEA3-DCE4-E677-0A5D0EFB489A}"/>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5" name="Footer Placeholder 4">
            <a:extLst>
              <a:ext uri="{FF2B5EF4-FFF2-40B4-BE49-F238E27FC236}">
                <a16:creationId xmlns:a16="http://schemas.microsoft.com/office/drawing/2014/main" id="{48DB6B04-041B-24B5-8813-769A38368F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A7C7D6-008A-615F-99EB-9DEFE7839864}"/>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2952733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304B-ECA2-2281-D5A3-584F3448EC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D29042-F211-F90A-5EE3-6A3519CFAA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B6C46C-012C-4609-909A-979CEE7EDD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B21CD3-F412-8819-4EA2-6E497CD37A5D}"/>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6" name="Footer Placeholder 5">
            <a:extLst>
              <a:ext uri="{FF2B5EF4-FFF2-40B4-BE49-F238E27FC236}">
                <a16:creationId xmlns:a16="http://schemas.microsoft.com/office/drawing/2014/main" id="{A3F7D763-D21F-7FAB-DACC-5AC8947740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12F578-BB5F-AA3E-54D9-A265762837E9}"/>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1610478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8094-B956-6F69-8090-6763DE2379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BAD2B7-04A0-98F7-C3C4-1C3C46394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7F258-09D8-B153-B1E7-5395E84C38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C026D8-A55F-CA8C-9EF5-7A9530DFB9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DFD8A7-FBB4-0E90-6A5F-16BB9103F6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B363F3-0B6C-67AD-1FB9-774BBFEB21BC}"/>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8" name="Footer Placeholder 7">
            <a:extLst>
              <a:ext uri="{FF2B5EF4-FFF2-40B4-BE49-F238E27FC236}">
                <a16:creationId xmlns:a16="http://schemas.microsoft.com/office/drawing/2014/main" id="{1BF5885A-AB6D-FCB2-E103-CFF3AF7033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0B2313-F82A-FBC2-CC9A-4716C43320E8}"/>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1352186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ABA6-F086-976E-20F2-67A37DA79DB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716183-5D8E-4175-5403-25502071BE88}"/>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4" name="Footer Placeholder 3">
            <a:extLst>
              <a:ext uri="{FF2B5EF4-FFF2-40B4-BE49-F238E27FC236}">
                <a16:creationId xmlns:a16="http://schemas.microsoft.com/office/drawing/2014/main" id="{583808DE-AA26-4ABC-81EC-3983E76F02B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C6F7C6C-78B8-7F97-7327-7E8274D59894}"/>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68851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1B208E-F5EB-1302-8FF8-362CF2BDBFD0}"/>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3" name="Footer Placeholder 2">
            <a:extLst>
              <a:ext uri="{FF2B5EF4-FFF2-40B4-BE49-F238E27FC236}">
                <a16:creationId xmlns:a16="http://schemas.microsoft.com/office/drawing/2014/main" id="{BFAD036C-EBAE-5822-ECC7-49D07AA298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1FF8751-C585-A5CB-BF5D-960F5D341353}"/>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983899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EFC4-3F29-E8E0-43AA-23F912498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4C754F-45AE-F9A5-E657-99187FCA9A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F3DAC6F-072A-E5BE-56B5-B1CAA0241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53D42-7C49-76D5-7FC5-720B1D2BD203}"/>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6" name="Footer Placeholder 5">
            <a:extLst>
              <a:ext uri="{FF2B5EF4-FFF2-40B4-BE49-F238E27FC236}">
                <a16:creationId xmlns:a16="http://schemas.microsoft.com/office/drawing/2014/main" id="{16244D96-5DC7-7505-52D7-4577D9683F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D6E33-E1F8-689F-8109-D346CEF59F3A}"/>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124765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17CC-ADA1-ACD1-E2B4-239F3AD879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E0FE1A-91A4-8F9C-38FD-923F2CF01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35458D-0865-84EE-538B-673CDF039A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6E4AE9-5B21-C2A4-5DC1-697B7F0A4B61}"/>
              </a:ext>
            </a:extLst>
          </p:cNvPr>
          <p:cNvSpPr>
            <a:spLocks noGrp="1"/>
          </p:cNvSpPr>
          <p:nvPr>
            <p:ph type="dt" sz="half" idx="10"/>
          </p:nvPr>
        </p:nvSpPr>
        <p:spPr/>
        <p:txBody>
          <a:bodyPr/>
          <a:lstStyle/>
          <a:p>
            <a:fld id="{3FC1BCDD-826C-4DEE-9861-8E00860CE880}" type="datetimeFigureOut">
              <a:rPr lang="en-IN" smtClean="0"/>
              <a:t>20-03-2024</a:t>
            </a:fld>
            <a:endParaRPr lang="en-IN"/>
          </a:p>
        </p:txBody>
      </p:sp>
      <p:sp>
        <p:nvSpPr>
          <p:cNvPr id="6" name="Footer Placeholder 5">
            <a:extLst>
              <a:ext uri="{FF2B5EF4-FFF2-40B4-BE49-F238E27FC236}">
                <a16:creationId xmlns:a16="http://schemas.microsoft.com/office/drawing/2014/main" id="{83887C52-1AB7-1145-F878-A24C189C8E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57FC254-0A52-91FB-6F49-FC88D173CEC2}"/>
              </a:ext>
            </a:extLst>
          </p:cNvPr>
          <p:cNvSpPr>
            <a:spLocks noGrp="1"/>
          </p:cNvSpPr>
          <p:nvPr>
            <p:ph type="sldNum" sz="quarter" idx="12"/>
          </p:nvPr>
        </p:nvSpPr>
        <p:spPr/>
        <p:txBody>
          <a:bodyPr/>
          <a:lstStyle/>
          <a:p>
            <a:fld id="{272ED9A6-2269-470E-B927-E811C1DB1D95}" type="slidenum">
              <a:rPr lang="en-IN" smtClean="0"/>
              <a:t>‹#›</a:t>
            </a:fld>
            <a:endParaRPr lang="en-IN"/>
          </a:p>
        </p:txBody>
      </p:sp>
    </p:spTree>
    <p:extLst>
      <p:ext uri="{BB962C8B-B14F-4D97-AF65-F5344CB8AC3E}">
        <p14:creationId xmlns:p14="http://schemas.microsoft.com/office/powerpoint/2010/main" val="763459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C5A81-AFFF-3AA2-7588-D8655F1C11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81663B-B377-7FA2-F49F-C29A9A4E95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965C05-EEEF-251D-5A82-A1C55A0352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1BCDD-826C-4DEE-9861-8E00860CE880}" type="datetimeFigureOut">
              <a:rPr lang="en-IN" smtClean="0"/>
              <a:t>20-03-2024</a:t>
            </a:fld>
            <a:endParaRPr lang="en-IN"/>
          </a:p>
        </p:txBody>
      </p:sp>
      <p:sp>
        <p:nvSpPr>
          <p:cNvPr id="5" name="Footer Placeholder 4">
            <a:extLst>
              <a:ext uri="{FF2B5EF4-FFF2-40B4-BE49-F238E27FC236}">
                <a16:creationId xmlns:a16="http://schemas.microsoft.com/office/drawing/2014/main" id="{079A4F3A-A5C0-0210-4AD4-8654E0277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51239F-3228-08E2-EC94-D27CB39D4D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2ED9A6-2269-470E-B927-E811C1DB1D95}" type="slidenum">
              <a:rPr lang="en-IN" smtClean="0"/>
              <a:t>‹#›</a:t>
            </a:fld>
            <a:endParaRPr lang="en-IN"/>
          </a:p>
        </p:txBody>
      </p:sp>
    </p:spTree>
    <p:extLst>
      <p:ext uri="{BB962C8B-B14F-4D97-AF65-F5344CB8AC3E}">
        <p14:creationId xmlns:p14="http://schemas.microsoft.com/office/powerpoint/2010/main" val="4106978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06986FE-ED09-5407-20A0-78D48F041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98" y="0"/>
            <a:ext cx="12122766" cy="6807778"/>
          </a:xfrm>
          <a:prstGeom prst="rect">
            <a:avLst/>
          </a:prstGeom>
        </p:spPr>
      </p:pic>
      <p:sp>
        <p:nvSpPr>
          <p:cNvPr id="6" name="TextBox 5">
            <a:extLst>
              <a:ext uri="{FF2B5EF4-FFF2-40B4-BE49-F238E27FC236}">
                <a16:creationId xmlns:a16="http://schemas.microsoft.com/office/drawing/2014/main" id="{00B3164F-8663-E775-EE43-0E7A504CD1A5}"/>
              </a:ext>
            </a:extLst>
          </p:cNvPr>
          <p:cNvSpPr txBox="1"/>
          <p:nvPr/>
        </p:nvSpPr>
        <p:spPr>
          <a:xfrm>
            <a:off x="-70982" y="0"/>
            <a:ext cx="12262982" cy="7940635"/>
          </a:xfrm>
          <a:prstGeom prst="rect">
            <a:avLst/>
          </a:prstGeom>
          <a:noFill/>
        </p:spPr>
        <p:txBody>
          <a:bodyPr wrap="square">
            <a:spAutoFit/>
          </a:bodyPr>
          <a:lstStyle/>
          <a:p>
            <a:r>
              <a:rPr lang="en-IN" sz="6000" b="1" kern="0" dirty="0">
                <a:solidFill>
                  <a:schemeClr val="bg1"/>
                </a:solidFill>
                <a:effectLst/>
                <a:latin typeface="Segoe UI" panose="020B0502040204020203" pitchFamily="34" charset="0"/>
                <a:ea typeface="Times New Roman" panose="02020603050405020304" pitchFamily="18" charset="0"/>
                <a:cs typeface="Times New Roman" panose="02020603050405020304" pitchFamily="18" charset="0"/>
              </a:rPr>
              <a:t>"</a:t>
            </a:r>
            <a:r>
              <a:rPr lang="en-IN" sz="5400" b="1" kern="0" dirty="0">
                <a:solidFill>
                  <a:schemeClr val="bg1"/>
                </a:solidFill>
                <a:effectLst/>
                <a:latin typeface="Mistral" panose="03090702030407020403" pitchFamily="66" charset="0"/>
                <a:ea typeface="Times New Roman" panose="02020603050405020304" pitchFamily="18" charset="0"/>
                <a:cs typeface="Times New Roman" panose="02020603050405020304" pitchFamily="18" charset="0"/>
              </a:rPr>
              <a:t>Exploring Global Health and Socio-Economic Trends: </a:t>
            </a:r>
          </a:p>
          <a:p>
            <a:r>
              <a:rPr lang="en-IN" sz="3600" b="1" i="1" kern="0" dirty="0">
                <a:solidFill>
                  <a:srgbClr val="FFFF00"/>
                </a:solidFill>
                <a:effectLst/>
                <a:latin typeface="Segoe UI" panose="020B0502040204020203" pitchFamily="34" charset="0"/>
                <a:ea typeface="Times New Roman" panose="02020603050405020304" pitchFamily="18" charset="0"/>
                <a:cs typeface="Times New Roman" panose="02020603050405020304" pitchFamily="18" charset="0"/>
              </a:rPr>
              <a:t>A Comparative Analysis from 2000 to 2015“</a:t>
            </a:r>
          </a:p>
          <a:p>
            <a:endParaRPr lang="en-IN" sz="3600" b="1" i="1" kern="0" dirty="0">
              <a:solidFill>
                <a:srgbClr val="FFFF00"/>
              </a:solidFill>
              <a:latin typeface="Segoe UI" panose="020B0502040204020203" pitchFamily="34" charset="0"/>
              <a:ea typeface="Calibri" panose="020F0502020204030204" pitchFamily="34" charset="0"/>
              <a:cs typeface="Times New Roman" panose="02020603050405020304" pitchFamily="18" charset="0"/>
            </a:endParaRPr>
          </a:p>
          <a:p>
            <a:endParaRPr lang="en-IN" sz="3600" b="1" i="1" kern="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endParaRPr>
          </a:p>
          <a:p>
            <a:endParaRPr lang="en-IN" sz="3600" b="1" i="1" kern="0" dirty="0">
              <a:solidFill>
                <a:srgbClr val="FFFF00"/>
              </a:solidFill>
              <a:latin typeface="Segoe UI" panose="020B0502040204020203" pitchFamily="34" charset="0"/>
              <a:ea typeface="Calibri" panose="020F0502020204030204" pitchFamily="34" charset="0"/>
              <a:cs typeface="Times New Roman" panose="02020603050405020304" pitchFamily="18" charset="0"/>
            </a:endParaRPr>
          </a:p>
          <a:p>
            <a:endParaRPr lang="en-IN" sz="3600" b="1" i="1" kern="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endParaRPr>
          </a:p>
          <a:p>
            <a:endParaRPr lang="en-IN" sz="3600" b="1" i="1" kern="0" dirty="0">
              <a:solidFill>
                <a:srgbClr val="FFFF00"/>
              </a:solidFill>
              <a:latin typeface="Segoe UI" panose="020B0502040204020203" pitchFamily="34" charset="0"/>
              <a:ea typeface="Calibri" panose="020F0502020204030204" pitchFamily="34" charset="0"/>
              <a:cs typeface="Times New Roman" panose="02020603050405020304" pitchFamily="18" charset="0"/>
            </a:endParaRPr>
          </a:p>
          <a:p>
            <a:r>
              <a:rPr lang="en-IN" sz="3600" b="1" i="1" kern="0" dirty="0">
                <a:solidFill>
                  <a:srgbClr val="FFFF00"/>
                </a:solidFill>
                <a:latin typeface="Segoe UI" panose="020B0502040204020203" pitchFamily="34" charset="0"/>
                <a:ea typeface="Calibri" panose="020F0502020204030204" pitchFamily="34" charset="0"/>
                <a:cs typeface="Times New Roman" panose="02020603050405020304" pitchFamily="18" charset="0"/>
              </a:rPr>
              <a:t>                                              </a:t>
            </a:r>
          </a:p>
          <a:p>
            <a:r>
              <a:rPr lang="en-IN" sz="3600" b="1" i="1" kern="0" dirty="0">
                <a:solidFill>
                  <a:srgbClr val="FFFF00"/>
                </a:solidFill>
                <a:latin typeface="Segoe UI" panose="020B0502040204020203" pitchFamily="34" charset="0"/>
                <a:ea typeface="Calibri" panose="020F0502020204030204" pitchFamily="34" charset="0"/>
                <a:cs typeface="Times New Roman" panose="02020603050405020304" pitchFamily="18" charset="0"/>
              </a:rPr>
              <a:t>                                             </a:t>
            </a:r>
            <a:r>
              <a:rPr lang="en-IN" sz="2400" b="1" i="1" kern="0" dirty="0">
                <a:latin typeface="Segoe UI" panose="020B0502040204020203" pitchFamily="34" charset="0"/>
                <a:ea typeface="Calibri" panose="020F0502020204030204" pitchFamily="34" charset="0"/>
                <a:cs typeface="Times New Roman" panose="02020603050405020304" pitchFamily="18" charset="0"/>
              </a:rPr>
              <a:t>Group V</a:t>
            </a:r>
          </a:p>
          <a:p>
            <a:r>
              <a:rPr lang="en-IN" sz="2400" b="1" i="1" kern="0" dirty="0">
                <a:latin typeface="Segoe UI" panose="020B0502040204020203" pitchFamily="34" charset="0"/>
                <a:ea typeface="Calibri" panose="020F0502020204030204" pitchFamily="34" charset="0"/>
                <a:cs typeface="Times New Roman" panose="02020603050405020304" pitchFamily="18" charset="0"/>
              </a:rPr>
              <a:t>                                                                    </a:t>
            </a:r>
            <a:r>
              <a:rPr lang="en-IN" sz="2400" b="1" i="1" kern="0" dirty="0" err="1">
                <a:latin typeface="Segoe UI" panose="020B0502040204020203" pitchFamily="34" charset="0"/>
                <a:ea typeface="Calibri" panose="020F0502020204030204" pitchFamily="34" charset="0"/>
                <a:cs typeface="Times New Roman" panose="02020603050405020304" pitchFamily="18" charset="0"/>
              </a:rPr>
              <a:t>Abhishek,Arun,Christy,Gokul,Merlin</a:t>
            </a:r>
            <a:r>
              <a:rPr lang="en-IN" sz="2400" b="1" i="1" kern="0" dirty="0">
                <a:latin typeface="Segoe UI" panose="020B0502040204020203" pitchFamily="34" charset="0"/>
                <a:ea typeface="Calibri" panose="020F0502020204030204" pitchFamily="34" charset="0"/>
                <a:cs typeface="Times New Roman" panose="02020603050405020304" pitchFamily="18" charset="0"/>
              </a:rPr>
              <a:t>.</a:t>
            </a:r>
          </a:p>
          <a:p>
            <a:endParaRPr lang="en-IN" sz="3600" b="1" i="1" kern="0" dirty="0">
              <a:solidFill>
                <a:srgbClr val="FFFF00"/>
              </a:solidFill>
              <a:effectLst/>
              <a:latin typeface="Segoe UI" panose="020B0502040204020203" pitchFamily="34" charset="0"/>
              <a:ea typeface="Calibri" panose="020F0502020204030204" pitchFamily="34" charset="0"/>
              <a:cs typeface="Times New Roman" panose="02020603050405020304" pitchFamily="18" charset="0"/>
            </a:endParaRPr>
          </a:p>
          <a:p>
            <a:r>
              <a:rPr lang="en-IN" sz="3600" b="1" i="1" kern="0" dirty="0">
                <a:solidFill>
                  <a:srgbClr val="FFFF00"/>
                </a:solidFill>
                <a:latin typeface="Segoe UI" panose="020B0502040204020203" pitchFamily="34" charset="0"/>
                <a:ea typeface="Calibri" panose="020F0502020204030204" pitchFamily="34" charset="0"/>
                <a:cs typeface="Times New Roman" panose="02020603050405020304" pitchFamily="18" charset="0"/>
              </a:rPr>
              <a:t>                                                              </a:t>
            </a:r>
            <a:endParaRPr lang="en-IN" sz="3600" b="1" i="1" kern="100" dirty="0">
              <a:solidFill>
                <a:srgbClr val="FFFF0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6600" b="1" dirty="0"/>
          </a:p>
        </p:txBody>
      </p:sp>
    </p:spTree>
    <p:extLst>
      <p:ext uri="{BB962C8B-B14F-4D97-AF65-F5344CB8AC3E}">
        <p14:creationId xmlns:p14="http://schemas.microsoft.com/office/powerpoint/2010/main" val="1271244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EB6EED-8C81-1C19-70AC-2AE093F6B87D}"/>
              </a:ext>
            </a:extLst>
          </p:cNvPr>
          <p:cNvSpPr>
            <a:spLocks noGrp="1"/>
          </p:cNvSpPr>
          <p:nvPr>
            <p:ph idx="1"/>
          </p:nvPr>
        </p:nvSpPr>
        <p:spPr>
          <a:xfrm>
            <a:off x="52388" y="98425"/>
            <a:ext cx="11841162" cy="6630988"/>
          </a:xfrm>
        </p:spPr>
        <p:txBody>
          <a:bodyPr>
            <a:normAutofit/>
          </a:bodyPr>
          <a:lstStyle/>
          <a:p>
            <a:pPr marL="0" indent="0">
              <a:lnSpc>
                <a:spcPct val="107000"/>
              </a:lnSpc>
              <a:spcAft>
                <a:spcPts val="800"/>
              </a:spcAft>
              <a:buNone/>
            </a:pPr>
            <a:r>
              <a:rPr lang="en-GB" sz="1800" kern="100" dirty="0">
                <a:effectLst/>
                <a:latin typeface="Times New Roman" panose="02020603050405020304" pitchFamily="18" charset="0"/>
                <a:ea typeface="Calibri" panose="020F0502020204030204" pitchFamily="34" charset="0"/>
                <a:cs typeface="Times New Roman" panose="02020603050405020304" pitchFamily="18" charset="0"/>
              </a:rPr>
              <a:t># for a specific country –</a:t>
            </a:r>
          </a:p>
          <a:p>
            <a:pPr marL="0" indent="0">
              <a:lnSpc>
                <a:spcPct val="120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select year,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(life expectancy) as average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life_expectancy</a:t>
            </a: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 from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endParaRPr lang="en-GB" sz="1800" b="1" i="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where country = ‘India’</a:t>
            </a:r>
          </a:p>
          <a:p>
            <a:pPr marL="0" indent="0">
              <a:lnSpc>
                <a:spcPct val="120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group by year</a:t>
            </a:r>
          </a:p>
          <a:p>
            <a:pPr marL="0" indent="0">
              <a:lnSpc>
                <a:spcPct val="120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order by year;</a:t>
            </a:r>
          </a:p>
          <a:p>
            <a:pPr marL="0" indent="0">
              <a:lnSpc>
                <a:spcPct val="120000"/>
              </a:lnSpc>
              <a:spcAft>
                <a:spcPts val="800"/>
              </a:spcAft>
              <a:buNone/>
            </a:pPr>
            <a:endPar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Aft>
                <a:spcPts val="800"/>
              </a:spcAft>
              <a:buNone/>
            </a:pPr>
            <a:endParaRPr lang="en-IN" sz="1800"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Aft>
                <a:spcPts val="800"/>
              </a:spcAft>
              <a:buNone/>
            </a:pP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  Are there any trends in adult mortality rates over time?</a:t>
            </a:r>
          </a:p>
          <a:p>
            <a:pPr marL="0" indent="0">
              <a:lnSpc>
                <a:spcPct val="120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select year,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(adult mortality) as average adult mortality</a:t>
            </a:r>
          </a:p>
          <a:p>
            <a:pPr marL="0" indent="0">
              <a:lnSpc>
                <a:spcPct val="120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endPar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20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group by year</a:t>
            </a:r>
          </a:p>
          <a:p>
            <a:pPr marL="0" indent="0">
              <a:lnSpc>
                <a:spcPct val="120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order by year;</a:t>
            </a: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p>
        </p:txBody>
      </p:sp>
      <p:pic>
        <p:nvPicPr>
          <p:cNvPr id="3" name="Picture 2">
            <a:extLst>
              <a:ext uri="{FF2B5EF4-FFF2-40B4-BE49-F238E27FC236}">
                <a16:creationId xmlns:a16="http://schemas.microsoft.com/office/drawing/2014/main" id="{B70E20F8-FAFE-FE30-A467-2F1923B74F16}"/>
              </a:ext>
            </a:extLst>
          </p:cNvPr>
          <p:cNvPicPr>
            <a:picLocks noChangeAspect="1"/>
          </p:cNvPicPr>
          <p:nvPr/>
        </p:nvPicPr>
        <p:blipFill rotWithShape="1">
          <a:blip r:embed="rId2">
            <a:extLst>
              <a:ext uri="{28A0092B-C50C-407E-A947-70E740481C1C}">
                <a14:useLocalDpi xmlns:a14="http://schemas.microsoft.com/office/drawing/2010/main" val="0"/>
              </a:ext>
            </a:extLst>
          </a:blip>
          <a:srcRect l="4660" t="43535" r="64893"/>
          <a:stretch/>
        </p:blipFill>
        <p:spPr>
          <a:xfrm>
            <a:off x="8787009" y="53236"/>
            <a:ext cx="2705762" cy="3375764"/>
          </a:xfrm>
          <a:prstGeom prst="rect">
            <a:avLst/>
          </a:prstGeom>
        </p:spPr>
      </p:pic>
      <p:pic>
        <p:nvPicPr>
          <p:cNvPr id="6" name="Picture 5">
            <a:extLst>
              <a:ext uri="{FF2B5EF4-FFF2-40B4-BE49-F238E27FC236}">
                <a16:creationId xmlns:a16="http://schemas.microsoft.com/office/drawing/2014/main" id="{F7EAEA52-4500-F910-841D-FF197AE4254F}"/>
              </a:ext>
            </a:extLst>
          </p:cNvPr>
          <p:cNvPicPr>
            <a:picLocks noChangeAspect="1"/>
          </p:cNvPicPr>
          <p:nvPr/>
        </p:nvPicPr>
        <p:blipFill rotWithShape="1">
          <a:blip r:embed="rId3">
            <a:extLst>
              <a:ext uri="{28A0092B-C50C-407E-A947-70E740481C1C}">
                <a14:useLocalDpi xmlns:a14="http://schemas.microsoft.com/office/drawing/2010/main" val="0"/>
              </a:ext>
            </a:extLst>
          </a:blip>
          <a:srcRect l="7592" t="35114" r="59199" b="4258"/>
          <a:stretch/>
        </p:blipFill>
        <p:spPr>
          <a:xfrm>
            <a:off x="5677483" y="3039242"/>
            <a:ext cx="2307859" cy="3568237"/>
          </a:xfrm>
          <a:prstGeom prst="rect">
            <a:avLst/>
          </a:prstGeom>
        </p:spPr>
      </p:pic>
    </p:spTree>
    <p:extLst>
      <p:ext uri="{BB962C8B-B14F-4D97-AF65-F5344CB8AC3E}">
        <p14:creationId xmlns:p14="http://schemas.microsoft.com/office/powerpoint/2010/main" val="69408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A0F8B-BAE7-CCFD-4F92-237BED179ED6}"/>
              </a:ext>
            </a:extLst>
          </p:cNvPr>
          <p:cNvSpPr>
            <a:spLocks noGrp="1"/>
          </p:cNvSpPr>
          <p:nvPr>
            <p:ph idx="1"/>
          </p:nvPr>
        </p:nvSpPr>
        <p:spPr>
          <a:xfrm>
            <a:off x="463463" y="256784"/>
            <a:ext cx="11285951" cy="6388274"/>
          </a:xfrm>
        </p:spPr>
        <p:txBody>
          <a:bodyPr>
            <a:normAutofit/>
          </a:bodyPr>
          <a:lstStyle/>
          <a:p>
            <a:pPr marL="0" indent="0">
              <a:lnSpc>
                <a:spcPct val="107000"/>
              </a:lnSpc>
              <a:spcAft>
                <a:spcPts val="800"/>
              </a:spcAft>
              <a:buNone/>
            </a:pP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 Have there been changes in infant mortality rates over the years?</a:t>
            </a:r>
          </a:p>
          <a:p>
            <a:pPr marL="0" indent="0">
              <a:lnSpc>
                <a:spcPct val="107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select year,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(infant deaths) as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averageinfantdeaths</a:t>
            </a:r>
            <a:endPar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endPar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group by year</a:t>
            </a:r>
          </a:p>
          <a:p>
            <a:pPr marL="0" indent="0">
              <a:lnSpc>
                <a:spcPct val="107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order by year;</a:t>
            </a:r>
          </a:p>
          <a:p>
            <a:endParaRPr lang="en-IN" sz="2000" dirty="0"/>
          </a:p>
          <a:p>
            <a:endParaRPr lang="en-IN" sz="2000" dirty="0"/>
          </a:p>
          <a:p>
            <a:pPr marL="0" indent="0">
              <a:lnSpc>
                <a:spcPct val="107000"/>
              </a:lnSpc>
              <a:spcAft>
                <a:spcPts val="800"/>
              </a:spcAft>
              <a:buNone/>
            </a:pP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Regional Comparisons:</a:t>
            </a:r>
          </a:p>
          <a:p>
            <a:pPr marL="342900" indent="-342900">
              <a:lnSpc>
                <a:spcPct val="107000"/>
              </a:lnSpc>
              <a:spcAft>
                <a:spcPts val="800"/>
              </a:spcAft>
              <a:buFont typeface="+mj-lt"/>
              <a:buAutoNum type="arabicPeriod"/>
            </a:pP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What are the differences in life expectancy between developed and developing countries?</a:t>
            </a:r>
          </a:p>
          <a:p>
            <a:pPr marL="0" indent="0">
              <a:buNone/>
            </a:pPr>
            <a:r>
              <a:rPr lang="en-GB" sz="1800" b="1" i="1" dirty="0">
                <a:latin typeface="Times New Roman" panose="02020603050405020304" pitchFamily="18" charset="0"/>
                <a:cs typeface="Times New Roman" panose="02020603050405020304" pitchFamily="18" charset="0"/>
              </a:rPr>
              <a:t>select </a:t>
            </a:r>
            <a:r>
              <a:rPr lang="en-GB" sz="1800" b="1" i="1" dirty="0" err="1">
                <a:latin typeface="Times New Roman" panose="02020603050405020304" pitchFamily="18" charset="0"/>
                <a:cs typeface="Times New Roman" panose="02020603050405020304" pitchFamily="18" charset="0"/>
              </a:rPr>
              <a:t>status,avg</a:t>
            </a:r>
            <a:r>
              <a:rPr lang="en-GB" sz="1800" b="1" i="1" dirty="0">
                <a:latin typeface="Times New Roman" panose="02020603050405020304" pitchFamily="18" charset="0"/>
                <a:cs typeface="Times New Roman" panose="02020603050405020304" pitchFamily="18" charset="0"/>
              </a:rPr>
              <a:t>(`life expectancy`) from </a:t>
            </a:r>
            <a:r>
              <a:rPr lang="en-GB" sz="1800" b="1" i="1" dirty="0" err="1">
                <a:latin typeface="Times New Roman" panose="02020603050405020304" pitchFamily="18" charset="0"/>
                <a:cs typeface="Times New Roman" panose="02020603050405020304" pitchFamily="18" charset="0"/>
              </a:rPr>
              <a:t>life_exp</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group by status;</a:t>
            </a:r>
            <a:endParaRPr lang="en-IN" sz="18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888CE37-42E7-68EB-B624-EEE5D7181973}"/>
              </a:ext>
            </a:extLst>
          </p:cNvPr>
          <p:cNvPicPr>
            <a:picLocks noChangeAspect="1"/>
          </p:cNvPicPr>
          <p:nvPr/>
        </p:nvPicPr>
        <p:blipFill rotWithShape="1">
          <a:blip r:embed="rId2">
            <a:extLst>
              <a:ext uri="{28A0092B-C50C-407E-A947-70E740481C1C}">
                <a14:useLocalDpi xmlns:a14="http://schemas.microsoft.com/office/drawing/2010/main" val="0"/>
              </a:ext>
            </a:extLst>
          </a:blip>
          <a:srcRect l="4380" t="33875" r="61065" b="5299"/>
          <a:stretch/>
        </p:blipFill>
        <p:spPr>
          <a:xfrm>
            <a:off x="9344418" y="40710"/>
            <a:ext cx="2384120" cy="3892463"/>
          </a:xfrm>
          <a:prstGeom prst="rect">
            <a:avLst/>
          </a:prstGeom>
        </p:spPr>
      </p:pic>
      <p:pic>
        <p:nvPicPr>
          <p:cNvPr id="5" name="Picture 4">
            <a:extLst>
              <a:ext uri="{FF2B5EF4-FFF2-40B4-BE49-F238E27FC236}">
                <a16:creationId xmlns:a16="http://schemas.microsoft.com/office/drawing/2014/main" id="{D7D8A952-02C6-33DE-E3E7-7F133D8A9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0633" y="4789631"/>
            <a:ext cx="3793785" cy="1204073"/>
          </a:xfrm>
          <a:prstGeom prst="rect">
            <a:avLst/>
          </a:prstGeom>
        </p:spPr>
      </p:pic>
    </p:spTree>
    <p:extLst>
      <p:ext uri="{BB962C8B-B14F-4D97-AF65-F5344CB8AC3E}">
        <p14:creationId xmlns:p14="http://schemas.microsoft.com/office/powerpoint/2010/main" val="2274077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B71AB3-5503-671D-FB28-8CCBC9F75820}"/>
              </a:ext>
            </a:extLst>
          </p:cNvPr>
          <p:cNvSpPr>
            <a:spLocks noGrp="1"/>
          </p:cNvSpPr>
          <p:nvPr>
            <p:ph idx="1"/>
          </p:nvPr>
        </p:nvSpPr>
        <p:spPr>
          <a:xfrm>
            <a:off x="838200" y="501041"/>
            <a:ext cx="10515600" cy="5675922"/>
          </a:xfrm>
        </p:spPr>
        <p:txBody>
          <a:bodyPr>
            <a:normAutofit/>
          </a:bodyPr>
          <a:lstStyle/>
          <a:p>
            <a:pPr marL="0" indent="0">
              <a:lnSpc>
                <a:spcPct val="107000"/>
              </a:lnSpc>
              <a:spcAft>
                <a:spcPts val="800"/>
              </a:spcAft>
              <a:buNone/>
            </a:pP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Health Indicators Correlation:</a:t>
            </a:r>
          </a:p>
          <a:p>
            <a:pPr marL="342900" indent="-342900">
              <a:lnSpc>
                <a:spcPct val="107000"/>
              </a:lnSpc>
              <a:spcAft>
                <a:spcPts val="800"/>
              </a:spcAft>
              <a:buFont typeface="+mj-lt"/>
              <a:buAutoNum type="arabicPeriod"/>
            </a:pP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Is there a correlation between life expectancy and adult mortality?</a:t>
            </a:r>
          </a:p>
          <a:p>
            <a:pPr marL="0" indent="0">
              <a:lnSpc>
                <a:spcPct val="107000"/>
              </a:lnSpc>
              <a:spcAft>
                <a:spcPts val="800"/>
              </a:spcAft>
              <a:buNone/>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b="1" i="1" kern="100" dirty="0">
                <a:latin typeface="Times New Roman" panose="02020603050405020304" pitchFamily="18" charset="0"/>
                <a:ea typeface="Calibri" panose="020F0502020204030204" pitchFamily="34" charset="0"/>
                <a:cs typeface="Times New Roman" panose="02020603050405020304" pitchFamily="18" charset="0"/>
              </a:rPr>
              <a:t>select     (count(*) * sum(`adult mortality` * `life expectancy`) - sum(`adult mortality`) * sum(`life expectancy`)) /    (sqrt((count(*) * sum(`adult mortality`* `adult mortality`) - sum(`adult mortality`) * sum(`adult mortality`)) *         (count(*) * sum(`life expectancy` * `life expectancy`) - sum(`life expectancy`) * sum(`life expectancy`)))) as correlation from </a:t>
            </a:r>
            <a:r>
              <a:rPr lang="en-IN" sz="1800" b="1" i="1" kern="100" dirty="0" err="1">
                <a:latin typeface="Times New Roman" panose="02020603050405020304" pitchFamily="18" charset="0"/>
                <a:ea typeface="Calibri" panose="020F0502020204030204" pitchFamily="34" charset="0"/>
                <a:cs typeface="Times New Roman" panose="02020603050405020304" pitchFamily="18" charset="0"/>
              </a:rPr>
              <a:t>life_exp</a:t>
            </a:r>
            <a:r>
              <a:rPr lang="en-IN" sz="1800" b="1" i="1" kern="100" dirty="0">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2000" b="1" i="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b="1" i="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000" b="1" i="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b="0" i="0" dirty="0">
                <a:solidFill>
                  <a:srgbClr val="0D0D0D"/>
                </a:solidFill>
                <a:effectLst/>
                <a:latin typeface="Times New Roman" panose="02020603050405020304" pitchFamily="18" charset="0"/>
                <a:cs typeface="Times New Roman" panose="02020603050405020304" pitchFamily="18" charset="0"/>
              </a:rPr>
              <a:t>(A correlation coefficient of -0.7 suggests a relatively strong inverse relationship, meaning that as one variable (adult mortality) increases, the other variable (life expectancy) decreases, and vice versa. it implies that higher levels of adult mortality are associated with lower life expectancy,)</a:t>
            </a:r>
            <a:endPar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dirty="0"/>
          </a:p>
        </p:txBody>
      </p:sp>
      <p:pic>
        <p:nvPicPr>
          <p:cNvPr id="4" name="Picture 3">
            <a:extLst>
              <a:ext uri="{FF2B5EF4-FFF2-40B4-BE49-F238E27FC236}">
                <a16:creationId xmlns:a16="http://schemas.microsoft.com/office/drawing/2014/main" id="{62F51A19-B965-FCDF-2D37-BF5C0B313AEF}"/>
              </a:ext>
            </a:extLst>
          </p:cNvPr>
          <p:cNvPicPr>
            <a:picLocks noChangeAspect="1"/>
          </p:cNvPicPr>
          <p:nvPr/>
        </p:nvPicPr>
        <p:blipFill rotWithShape="1">
          <a:blip r:embed="rId2">
            <a:extLst>
              <a:ext uri="{28A0092B-C50C-407E-A947-70E740481C1C}">
                <a14:useLocalDpi xmlns:a14="http://schemas.microsoft.com/office/drawing/2010/main" val="0"/>
              </a:ext>
            </a:extLst>
          </a:blip>
          <a:srcRect l="2688" t="34188" r="66547" b="17094"/>
          <a:stretch/>
        </p:blipFill>
        <p:spPr>
          <a:xfrm>
            <a:off x="3507287" y="3144033"/>
            <a:ext cx="3006247" cy="1219615"/>
          </a:xfrm>
          <a:prstGeom prst="rect">
            <a:avLst/>
          </a:prstGeom>
        </p:spPr>
      </p:pic>
    </p:spTree>
    <p:extLst>
      <p:ext uri="{BB962C8B-B14F-4D97-AF65-F5344CB8AC3E}">
        <p14:creationId xmlns:p14="http://schemas.microsoft.com/office/powerpoint/2010/main" val="218085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44B96A3-C236-754A-3908-F1EBB03921DB}"/>
              </a:ext>
            </a:extLst>
          </p:cNvPr>
          <p:cNvSpPr>
            <a:spLocks noGrp="1"/>
          </p:cNvSpPr>
          <p:nvPr>
            <p:ph idx="1"/>
          </p:nvPr>
        </p:nvSpPr>
        <p:spPr>
          <a:xfrm>
            <a:off x="92099" y="171040"/>
            <a:ext cx="11985876" cy="6578416"/>
          </a:xfrm>
        </p:spPr>
        <p:txBody>
          <a:bodyPr>
            <a:normAutofit lnSpcReduction="10000"/>
          </a:bodyPr>
          <a:lstStyle/>
          <a:p>
            <a:pPr marL="0" indent="0">
              <a:lnSpc>
                <a:spcPct val="100000"/>
              </a:lnSpc>
              <a:spcAft>
                <a:spcPts val="800"/>
              </a:spcAft>
              <a:buNone/>
            </a:pPr>
            <a:r>
              <a:rPr lang="en-IN" sz="1600" kern="100" dirty="0">
                <a:solidFill>
                  <a:srgbClr val="FF0000"/>
                </a:solidFill>
                <a:effectLst/>
                <a:latin typeface="Times New Roman" panose="02020603050405020304" pitchFamily="18" charset="0"/>
                <a:ea typeface="SimSun-ExtB" panose="02010609060101010101" pitchFamily="49" charset="-122"/>
                <a:cs typeface="Times New Roman" panose="02020603050405020304" pitchFamily="18" charset="0"/>
              </a:rPr>
              <a:t>2</a:t>
            </a:r>
            <a:r>
              <a:rPr lang="en-IN" sz="1800" kern="100" dirty="0">
                <a:solidFill>
                  <a:srgbClr val="FF0000"/>
                </a:solidFill>
                <a:effectLst/>
                <a:latin typeface="Times New Roman" panose="02020603050405020304" pitchFamily="18" charset="0"/>
                <a:ea typeface="SimSun-ExtB" panose="02010609060101010101" pitchFamily="49" charset="-122"/>
                <a:cs typeface="Times New Roman" panose="02020603050405020304" pitchFamily="18" charset="0"/>
              </a:rPr>
              <a:t>.    Do countries with higher alcohol consumption tend to have lower life expectancy?   </a:t>
            </a:r>
          </a:p>
          <a:p>
            <a:pPr marL="0" indent="0">
              <a:buNone/>
            </a:pPr>
            <a:r>
              <a:rPr lang="en-GB" sz="1800" b="1" i="1" dirty="0">
                <a:latin typeface="Times New Roman" panose="02020603050405020304" pitchFamily="18" charset="0"/>
                <a:ea typeface="SimSun-ExtB" panose="02010609060101010101" pitchFamily="49" charset="-122"/>
                <a:cs typeface="Times New Roman" panose="02020603050405020304" pitchFamily="18" charset="0"/>
              </a:rPr>
              <a:t>                       select country, </a:t>
            </a:r>
            <a:r>
              <a:rPr lang="en-IN" sz="1800" b="1" i="1" kern="100" dirty="0" err="1">
                <a:effectLst/>
                <a:latin typeface="Times New Roman" panose="02020603050405020304" pitchFamily="18" charset="0"/>
                <a:ea typeface="SimSun-ExtB" panose="02010609060101010101" pitchFamily="49" charset="-122"/>
                <a:cs typeface="Times New Roman" panose="02020603050405020304" pitchFamily="18" charset="0"/>
              </a:rPr>
              <a:t>avg</a:t>
            </a:r>
            <a:r>
              <a:rPr lang="en-IN" sz="1800" b="1" i="1" kern="100" dirty="0">
                <a:effectLst/>
                <a:latin typeface="Times New Roman" panose="02020603050405020304" pitchFamily="18" charset="0"/>
                <a:ea typeface="SimSun-ExtB" panose="02010609060101010101" pitchFamily="49" charset="-122"/>
                <a:cs typeface="Times New Roman" panose="02020603050405020304" pitchFamily="18" charset="0"/>
              </a:rPr>
              <a:t>(life expectancy) , </a:t>
            </a:r>
            <a:r>
              <a:rPr lang="en-IN" sz="1800" b="1" i="1" kern="100" dirty="0" err="1">
                <a:effectLst/>
                <a:latin typeface="Times New Roman" panose="02020603050405020304" pitchFamily="18" charset="0"/>
                <a:ea typeface="SimSun-ExtB" panose="02010609060101010101" pitchFamily="49" charset="-122"/>
                <a:cs typeface="Times New Roman" panose="02020603050405020304" pitchFamily="18" charset="0"/>
              </a:rPr>
              <a:t>avg</a:t>
            </a:r>
            <a:r>
              <a:rPr lang="en-IN" sz="1800" b="1" i="1" kern="100" dirty="0">
                <a:effectLst/>
                <a:latin typeface="Times New Roman" panose="02020603050405020304" pitchFamily="18" charset="0"/>
                <a:ea typeface="SimSun-ExtB" panose="02010609060101010101" pitchFamily="49" charset="-122"/>
                <a:cs typeface="Times New Roman" panose="02020603050405020304" pitchFamily="18" charset="0"/>
              </a:rPr>
              <a:t>(Alcohol)as al </a:t>
            </a:r>
            <a:endParaRPr lang="en-GB" sz="1800" b="1" i="1" dirty="0">
              <a:latin typeface="Times New Roman" panose="02020603050405020304" pitchFamily="18" charset="0"/>
              <a:ea typeface="SimSun-ExtB" panose="02010609060101010101" pitchFamily="49" charset="-122"/>
              <a:cs typeface="Times New Roman" panose="02020603050405020304" pitchFamily="18" charset="0"/>
            </a:endParaRPr>
          </a:p>
          <a:p>
            <a:pPr marL="0" indent="0">
              <a:buNone/>
            </a:pPr>
            <a:r>
              <a:rPr lang="en-GB" sz="1800" b="1" i="1" dirty="0">
                <a:latin typeface="Times New Roman" panose="02020603050405020304" pitchFamily="18" charset="0"/>
                <a:ea typeface="SimSun-ExtB" panose="02010609060101010101" pitchFamily="49" charset="-122"/>
                <a:cs typeface="Times New Roman" panose="02020603050405020304" pitchFamily="18" charset="0"/>
              </a:rPr>
              <a:t>                       from </a:t>
            </a:r>
            <a:r>
              <a:rPr lang="en-GB" sz="1800" b="1" i="1" dirty="0" err="1">
                <a:latin typeface="Times New Roman" panose="02020603050405020304" pitchFamily="18" charset="0"/>
                <a:ea typeface="SimSun-ExtB" panose="02010609060101010101" pitchFamily="49" charset="-122"/>
                <a:cs typeface="Times New Roman" panose="02020603050405020304" pitchFamily="18" charset="0"/>
              </a:rPr>
              <a:t>life_exp</a:t>
            </a:r>
            <a:endParaRPr lang="en-GB" sz="1800" b="1" i="1" dirty="0">
              <a:latin typeface="Times New Roman" panose="02020603050405020304" pitchFamily="18" charset="0"/>
              <a:ea typeface="SimSun-ExtB" panose="02010609060101010101" pitchFamily="49" charset="-122"/>
              <a:cs typeface="Times New Roman" panose="02020603050405020304" pitchFamily="18" charset="0"/>
            </a:endParaRPr>
          </a:p>
          <a:p>
            <a:pPr marL="0" indent="0">
              <a:buNone/>
            </a:pPr>
            <a:r>
              <a:rPr lang="en-GB" sz="1800" b="1" i="1" dirty="0">
                <a:latin typeface="Times New Roman" panose="02020603050405020304" pitchFamily="18" charset="0"/>
                <a:ea typeface="SimSun-ExtB" panose="02010609060101010101" pitchFamily="49" charset="-122"/>
                <a:cs typeface="Times New Roman" panose="02020603050405020304" pitchFamily="18" charset="0"/>
              </a:rPr>
              <a:t>                       group by country</a:t>
            </a:r>
          </a:p>
          <a:p>
            <a:pPr marL="0" indent="0">
              <a:buNone/>
            </a:pPr>
            <a:r>
              <a:rPr lang="en-GB" sz="1800" b="1" i="1" dirty="0">
                <a:latin typeface="Times New Roman" panose="02020603050405020304" pitchFamily="18" charset="0"/>
                <a:ea typeface="SimSun-ExtB" panose="02010609060101010101" pitchFamily="49" charset="-122"/>
                <a:cs typeface="Times New Roman" panose="02020603050405020304" pitchFamily="18" charset="0"/>
              </a:rPr>
              <a:t>                       order by al </a:t>
            </a:r>
            <a:r>
              <a:rPr lang="en-GB" sz="1800" b="1" i="1" dirty="0" err="1">
                <a:latin typeface="Times New Roman" panose="02020603050405020304" pitchFamily="18" charset="0"/>
                <a:ea typeface="SimSun-ExtB" panose="02010609060101010101" pitchFamily="49" charset="-122"/>
                <a:cs typeface="Times New Roman" panose="02020603050405020304" pitchFamily="18" charset="0"/>
              </a:rPr>
              <a:t>desc</a:t>
            </a:r>
            <a:r>
              <a:rPr lang="en-GB" sz="1800" b="1" i="1" dirty="0">
                <a:latin typeface="Times New Roman" panose="02020603050405020304" pitchFamily="18" charset="0"/>
                <a:ea typeface="SimSun-ExtB" panose="02010609060101010101" pitchFamily="49" charset="-122"/>
                <a:cs typeface="Times New Roman" panose="02020603050405020304" pitchFamily="18" charset="0"/>
              </a:rPr>
              <a:t>;</a:t>
            </a:r>
          </a:p>
          <a:p>
            <a:pPr marL="0" indent="0">
              <a:buNone/>
            </a:pPr>
            <a:r>
              <a:rPr lang="en-GB" b="1" i="1" dirty="0">
                <a:latin typeface="Times New Roman" panose="02020603050405020304" pitchFamily="18" charset="0"/>
                <a:ea typeface="SimSun-ExtB" panose="02010609060101010101" pitchFamily="49" charset="-122"/>
                <a:cs typeface="Times New Roman" panose="02020603050405020304" pitchFamily="18" charset="0"/>
              </a:rPr>
              <a:t> </a:t>
            </a:r>
            <a:r>
              <a:rPr lang="en-GB" sz="1800" kern="100" dirty="0">
                <a:effectLst/>
                <a:latin typeface="Times New Roman" panose="02020603050405020304" pitchFamily="18" charset="0"/>
                <a:ea typeface="SimSun-ExtB" panose="02010609060101010101" pitchFamily="49" charset="-122"/>
                <a:cs typeface="Times New Roman" panose="02020603050405020304" pitchFamily="18" charset="0"/>
              </a:rPr>
              <a:t>(</a:t>
            </a:r>
            <a:r>
              <a:rPr lang="en-GB" sz="1800" b="0" i="0" dirty="0">
                <a:solidFill>
                  <a:srgbClr val="0D0D0D"/>
                </a:solidFill>
                <a:effectLst/>
                <a:latin typeface="Times New Roman" panose="02020603050405020304" pitchFamily="18" charset="0"/>
                <a:ea typeface="SimSun-ExtB" panose="02010609060101010101" pitchFamily="49" charset="-122"/>
                <a:cs typeface="Times New Roman" panose="02020603050405020304" pitchFamily="18" charset="0"/>
              </a:rPr>
              <a:t>The relationship between alcohol consumption and life expectancy is complex and can be influenced by various factors including cultural, social, economic, and healthcare-related aspects</a:t>
            </a:r>
            <a:r>
              <a:rPr lang="en-GB" sz="1400" b="0" i="0" dirty="0">
                <a:solidFill>
                  <a:srgbClr val="0D0D0D"/>
                </a:solidFill>
                <a:effectLst/>
                <a:latin typeface="Times New Roman" panose="02020603050405020304" pitchFamily="18" charset="0"/>
                <a:ea typeface="SimSun-ExtB" panose="02010609060101010101" pitchFamily="49" charset="-122"/>
                <a:cs typeface="Times New Roman" panose="02020603050405020304" pitchFamily="18" charset="0"/>
              </a:rPr>
              <a:t>.</a:t>
            </a:r>
            <a:r>
              <a:rPr lang="en-GB" sz="2000" kern="100" dirty="0">
                <a:effectLst/>
                <a:latin typeface="Times New Roman" panose="02020603050405020304" pitchFamily="18" charset="0"/>
                <a:ea typeface="SimSun-ExtB" panose="02010609060101010101" pitchFamily="49" charset="-122"/>
                <a:cs typeface="Times New Roman" panose="02020603050405020304" pitchFamily="18" charset="0"/>
              </a:rPr>
              <a:t>)</a:t>
            </a:r>
            <a:endParaRPr lang="en-IN" sz="4400" kern="100" dirty="0">
              <a:latin typeface="Times New Roman" panose="02020603050405020304" pitchFamily="18" charset="0"/>
              <a:ea typeface="SimSun-ExtB" panose="02010609060101010101" pitchFamily="49" charset="-122"/>
              <a:cs typeface="Times New Roman" panose="02020603050405020304" pitchFamily="18" charset="0"/>
            </a:endParaRPr>
          </a:p>
          <a:p>
            <a:pPr marL="0" indent="0">
              <a:buNone/>
            </a:pPr>
            <a:r>
              <a:rPr lang="en-IN" sz="1600" kern="100" dirty="0">
                <a:effectLst/>
                <a:latin typeface="Times New Roman" panose="02020603050405020304" pitchFamily="18" charset="0"/>
                <a:ea typeface="SimSun-ExtB" panose="02010609060101010101" pitchFamily="49" charset="-122"/>
                <a:cs typeface="Times New Roman" panose="02020603050405020304" pitchFamily="18" charset="0"/>
              </a:rPr>
              <a:t> </a:t>
            </a:r>
            <a:endParaRPr lang="en-IN" sz="1800" kern="100" dirty="0">
              <a:effectLst/>
              <a:latin typeface="Times New Roman" panose="02020603050405020304" pitchFamily="18" charset="0"/>
              <a:ea typeface="SimSun-ExtB" panose="02010609060101010101" pitchFamily="49" charset="-122"/>
              <a:cs typeface="Times New Roman" panose="02020603050405020304" pitchFamily="18" charset="0"/>
            </a:endParaRPr>
          </a:p>
          <a:p>
            <a:pPr marL="0" indent="0">
              <a:buNone/>
            </a:pPr>
            <a:r>
              <a:rPr lang="en-IN" sz="2400" kern="100" dirty="0">
                <a:solidFill>
                  <a:srgbClr val="FF0000"/>
                </a:solidFill>
                <a:effectLst/>
                <a:latin typeface="Times New Roman" panose="02020603050405020304" pitchFamily="18" charset="0"/>
                <a:ea typeface="SimSun-ExtB" panose="02010609060101010101" pitchFamily="49" charset="-122"/>
                <a:cs typeface="Times New Roman" panose="02020603050405020304" pitchFamily="18" charset="0"/>
              </a:rPr>
              <a:t>3</a:t>
            </a:r>
            <a:r>
              <a:rPr lang="en-IN" sz="2000" kern="100" dirty="0">
                <a:solidFill>
                  <a:srgbClr val="FF0000"/>
                </a:solidFill>
                <a:effectLst/>
                <a:latin typeface="Times New Roman" panose="02020603050405020304" pitchFamily="18" charset="0"/>
                <a:ea typeface="SimSun-ExtB" panose="02010609060101010101" pitchFamily="49" charset="-122"/>
                <a:cs typeface="Times New Roman" panose="02020603050405020304" pitchFamily="18" charset="0"/>
              </a:rPr>
              <a:t>.    Are there any correlations between vaccination rates (e.g., Hepatitis B) and life expectancy?</a:t>
            </a:r>
          </a:p>
          <a:p>
            <a:pPr marL="0" indent="0">
              <a:buNone/>
            </a:pPr>
            <a:r>
              <a:rPr lang="en-IN" sz="2000" b="1" i="1" kern="100" dirty="0">
                <a:effectLst/>
                <a:latin typeface="Times New Roman" panose="02020603050405020304" pitchFamily="18" charset="0"/>
                <a:ea typeface="SimSun-ExtB" panose="02010609060101010101" pitchFamily="49" charset="-122"/>
                <a:cs typeface="Times New Roman" panose="02020603050405020304" pitchFamily="18" charset="0"/>
              </a:rPr>
              <a:t>select     (count(*) * sum(`hepatitis b` * `life expectancy`) - sum(`hepatitis b`) * sum(`life expectancy`)) /    (sqrt((count(*) * sum(`hepatitis b` * `hepatitis b`) - sum(`hepatitis b`) * sum(`hepatitis b`)) *         (count(*) * sum(`life expectancy` * `life expectancy`) - sum(`life expectancy`) * sum(`life expectancy`)))) as correlation from </a:t>
            </a:r>
            <a:r>
              <a:rPr lang="en-IN" sz="2000" b="1" i="1" kern="100" dirty="0" err="1">
                <a:effectLst/>
                <a:latin typeface="Times New Roman" panose="02020603050405020304" pitchFamily="18" charset="0"/>
                <a:ea typeface="SimSun-ExtB" panose="02010609060101010101" pitchFamily="49" charset="-122"/>
                <a:cs typeface="Times New Roman" panose="02020603050405020304" pitchFamily="18" charset="0"/>
              </a:rPr>
              <a:t>life_exp</a:t>
            </a:r>
            <a:r>
              <a:rPr lang="en-IN" sz="2000" b="1" i="1" kern="100" dirty="0">
                <a:effectLst/>
                <a:latin typeface="Times New Roman" panose="02020603050405020304" pitchFamily="18" charset="0"/>
                <a:ea typeface="SimSun-ExtB" panose="02010609060101010101" pitchFamily="49" charset="-122"/>
                <a:cs typeface="Times New Roman" panose="02020603050405020304" pitchFamily="18" charset="0"/>
              </a:rPr>
              <a:t>; </a:t>
            </a:r>
          </a:p>
          <a:p>
            <a:pPr marL="0" indent="0">
              <a:buNone/>
            </a:pPr>
            <a:endParaRPr lang="en-IN" sz="2000" b="1" i="1" kern="100" dirty="0">
              <a:effectLst/>
              <a:latin typeface="Times New Roman" panose="02020603050405020304" pitchFamily="18" charset="0"/>
              <a:ea typeface="SimSun-ExtB" panose="02010609060101010101" pitchFamily="49" charset="-122"/>
              <a:cs typeface="Times New Roman" panose="02020603050405020304" pitchFamily="18" charset="0"/>
            </a:endParaRPr>
          </a:p>
          <a:p>
            <a:pPr marL="0" indent="0">
              <a:buNone/>
            </a:pPr>
            <a:endParaRPr lang="en-IN" sz="2000" b="1" i="1" kern="100" dirty="0">
              <a:effectLst/>
              <a:latin typeface="Times New Roman" panose="02020603050405020304" pitchFamily="18" charset="0"/>
              <a:ea typeface="SimSun-ExtB" panose="02010609060101010101" pitchFamily="49" charset="-122"/>
              <a:cs typeface="Times New Roman" panose="02020603050405020304" pitchFamily="18" charset="0"/>
            </a:endParaRPr>
          </a:p>
          <a:p>
            <a:pPr marL="0" indent="0">
              <a:buNone/>
            </a:pPr>
            <a:endParaRPr lang="en-IN" sz="2000" b="1" i="1" kern="100" dirty="0">
              <a:latin typeface="Times New Roman" panose="02020603050405020304" pitchFamily="18" charset="0"/>
              <a:ea typeface="SimSun-ExtB" panose="02010609060101010101" pitchFamily="49" charset="-122"/>
              <a:cs typeface="Times New Roman" panose="02020603050405020304" pitchFamily="18" charset="0"/>
            </a:endParaRPr>
          </a:p>
          <a:p>
            <a:pPr marL="0" indent="0">
              <a:buNone/>
            </a:pPr>
            <a:r>
              <a:rPr lang="en-IN" sz="1800" kern="100" dirty="0">
                <a:effectLst/>
                <a:latin typeface="Times New Roman" panose="02020603050405020304" pitchFamily="18" charset="0"/>
                <a:ea typeface="SimSun-ExtB" panose="02010609060101010101" pitchFamily="49" charset="-122"/>
                <a:cs typeface="Times New Roman" panose="02020603050405020304" pitchFamily="18" charset="0"/>
              </a:rPr>
              <a:t>(</a:t>
            </a:r>
            <a:r>
              <a:rPr lang="en-GB" sz="1600" b="0" i="0" dirty="0">
                <a:solidFill>
                  <a:srgbClr val="0D0D0D"/>
                </a:solidFill>
                <a:effectLst/>
                <a:latin typeface="Times New Roman" panose="02020603050405020304" pitchFamily="18" charset="0"/>
                <a:ea typeface="SimSun-ExtB" panose="02010609060101010101" pitchFamily="49" charset="-122"/>
                <a:cs typeface="Times New Roman" panose="02020603050405020304" pitchFamily="18" charset="0"/>
              </a:rPr>
              <a:t>A correlation coefficient of 0.199 between life expectancy and hepatitis B suggests that there is a slight tendency for life expectancy to increase as hepatitis B prevalence decreases, and vice versa. </a:t>
            </a:r>
            <a:r>
              <a:rPr lang="en-GB" sz="1600" dirty="0">
                <a:solidFill>
                  <a:srgbClr val="0D0D0D"/>
                </a:solidFill>
                <a:latin typeface="Times New Roman" panose="02020603050405020304" pitchFamily="18" charset="0"/>
                <a:ea typeface="SimSun-ExtB" panose="02010609060101010101" pitchFamily="49" charset="-122"/>
                <a:cs typeface="Times New Roman" panose="02020603050405020304" pitchFamily="18" charset="0"/>
              </a:rPr>
              <a:t>T</a:t>
            </a:r>
            <a:r>
              <a:rPr lang="en-GB" sz="1600" b="0" i="0" dirty="0">
                <a:solidFill>
                  <a:srgbClr val="0D0D0D"/>
                </a:solidFill>
                <a:effectLst/>
                <a:latin typeface="Times New Roman" panose="02020603050405020304" pitchFamily="18" charset="0"/>
                <a:ea typeface="SimSun-ExtB" panose="02010609060101010101" pitchFamily="49" charset="-122"/>
                <a:cs typeface="Times New Roman" panose="02020603050405020304" pitchFamily="18" charset="0"/>
              </a:rPr>
              <a:t>he relationship between life expectancy and hepatitis B may vary depending on factors such as vaccination coverage, access to healthcare, socioeconomic conditions, and regional differences in disease prevalence.</a:t>
            </a:r>
            <a:r>
              <a:rPr lang="en-IN" sz="1800" kern="100" dirty="0">
                <a:effectLst/>
                <a:latin typeface="Times New Roman" panose="02020603050405020304" pitchFamily="18" charset="0"/>
                <a:ea typeface="SimSun-ExtB" panose="02010609060101010101" pitchFamily="49" charset="-122"/>
                <a:cs typeface="Times New Roman" panose="02020603050405020304" pitchFamily="18" charset="0"/>
              </a:rPr>
              <a:t>)</a:t>
            </a:r>
          </a:p>
          <a:p>
            <a:pPr marL="0" indent="0">
              <a:lnSpc>
                <a:spcPct val="107000"/>
              </a:lnSpc>
              <a:spcAft>
                <a:spcPts val="800"/>
              </a:spcAft>
              <a:buNone/>
            </a:pPr>
            <a:endParaRPr lang="en-IN" sz="2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E3B7AEB-168D-6F3C-1952-59B6D54A1A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680" y="4480844"/>
            <a:ext cx="4017981" cy="861508"/>
          </a:xfrm>
          <a:prstGeom prst="rect">
            <a:avLst/>
          </a:prstGeom>
        </p:spPr>
      </p:pic>
    </p:spTree>
    <p:extLst>
      <p:ext uri="{BB962C8B-B14F-4D97-AF65-F5344CB8AC3E}">
        <p14:creationId xmlns:p14="http://schemas.microsoft.com/office/powerpoint/2010/main" val="25166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199C9C-8779-2055-C8F8-2DBF547B17A0}"/>
              </a:ext>
            </a:extLst>
          </p:cNvPr>
          <p:cNvSpPr>
            <a:spLocks noGrp="1"/>
          </p:cNvSpPr>
          <p:nvPr>
            <p:ph idx="1"/>
          </p:nvPr>
        </p:nvSpPr>
        <p:spPr>
          <a:xfrm>
            <a:off x="184196" y="345367"/>
            <a:ext cx="11584592" cy="6410667"/>
          </a:xfrm>
        </p:spPr>
        <p:txBody>
          <a:bodyPr>
            <a:normAutofit/>
          </a:bodyPr>
          <a:lstStyle/>
          <a:p>
            <a:pPr marL="0" indent="0">
              <a:lnSpc>
                <a:spcPct val="107000"/>
              </a:lnSpc>
              <a:spcAft>
                <a:spcPts val="800"/>
              </a:spcAft>
              <a:buNone/>
            </a:pP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Impact of Diseases and Vaccinations:</a:t>
            </a:r>
          </a:p>
          <a:p>
            <a:pPr marL="0" indent="0">
              <a:lnSpc>
                <a:spcPct val="107000"/>
              </a:lnSpc>
              <a:spcAft>
                <a:spcPts val="800"/>
              </a:spcAft>
              <a:buNone/>
            </a:pP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IN" sz="32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How have vaccination campaigns (e.g., Hepatitis B, Polio) affected disease prevalence and life expectancy?</a:t>
            </a:r>
          </a:p>
          <a:p>
            <a:pPr marL="0" indent="0">
              <a:lnSpc>
                <a:spcPct val="107000"/>
              </a:lnSpc>
              <a:spcAft>
                <a:spcPts val="800"/>
              </a:spcAft>
              <a:buNone/>
            </a:pP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(life expectancy) from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 where polio &gt; (select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(polio) from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(life expectancy) from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 where polio &lt; (select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(polio) from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(life expectancy) from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 where  Hepatitis B &gt; (select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(Hepatitis B) from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select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(life expectancy) from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 where  Hepatitis B &lt; (select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(Hepatitis B) from </a:t>
            </a:r>
            <a:r>
              <a:rPr lang="en-IN" sz="20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8A360A44-F2A4-1AFA-A1C7-B0BBC0159C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0021" y="2050756"/>
            <a:ext cx="1991637" cy="748629"/>
          </a:xfrm>
          <a:prstGeom prst="rect">
            <a:avLst/>
          </a:prstGeom>
        </p:spPr>
      </p:pic>
      <p:pic>
        <p:nvPicPr>
          <p:cNvPr id="11" name="Picture 10">
            <a:extLst>
              <a:ext uri="{FF2B5EF4-FFF2-40B4-BE49-F238E27FC236}">
                <a16:creationId xmlns:a16="http://schemas.microsoft.com/office/drawing/2014/main" id="{49EEDE3B-BCC2-AF37-6615-48661983F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0021" y="3172018"/>
            <a:ext cx="1991638" cy="777405"/>
          </a:xfrm>
          <a:prstGeom prst="rect">
            <a:avLst/>
          </a:prstGeom>
        </p:spPr>
      </p:pic>
      <p:pic>
        <p:nvPicPr>
          <p:cNvPr id="13" name="Picture 12">
            <a:extLst>
              <a:ext uri="{FF2B5EF4-FFF2-40B4-BE49-F238E27FC236}">
                <a16:creationId xmlns:a16="http://schemas.microsoft.com/office/drawing/2014/main" id="{C98AA2A1-0844-7BC4-3BB0-DBB6E148B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5601" y="4219016"/>
            <a:ext cx="2036058" cy="777404"/>
          </a:xfrm>
          <a:prstGeom prst="rect">
            <a:avLst/>
          </a:prstGeom>
        </p:spPr>
      </p:pic>
      <p:pic>
        <p:nvPicPr>
          <p:cNvPr id="15" name="Picture 14">
            <a:extLst>
              <a:ext uri="{FF2B5EF4-FFF2-40B4-BE49-F238E27FC236}">
                <a16:creationId xmlns:a16="http://schemas.microsoft.com/office/drawing/2014/main" id="{D703A14D-FDBB-CA76-4AF5-6721029D01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40021" y="5449284"/>
            <a:ext cx="2085464" cy="748628"/>
          </a:xfrm>
          <a:prstGeom prst="rect">
            <a:avLst/>
          </a:prstGeom>
        </p:spPr>
      </p:pic>
    </p:spTree>
    <p:extLst>
      <p:ext uri="{BB962C8B-B14F-4D97-AF65-F5344CB8AC3E}">
        <p14:creationId xmlns:p14="http://schemas.microsoft.com/office/powerpoint/2010/main" val="535470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5462E-C6BD-C5FD-2F02-55E8752A4349}"/>
              </a:ext>
            </a:extLst>
          </p:cNvPr>
          <p:cNvSpPr>
            <a:spLocks noGrp="1"/>
          </p:cNvSpPr>
          <p:nvPr>
            <p:ph idx="1"/>
          </p:nvPr>
        </p:nvSpPr>
        <p:spPr>
          <a:xfrm>
            <a:off x="838200" y="544882"/>
            <a:ext cx="10515600" cy="5632081"/>
          </a:xfrm>
        </p:spPr>
        <p:txBody>
          <a:bodyPr>
            <a:normAutofit/>
          </a:bodyPr>
          <a:lstStyle/>
          <a:p>
            <a:pPr marL="0" indent="0">
              <a:lnSpc>
                <a:spcPct val="107000"/>
              </a:lnSpc>
              <a:spcAft>
                <a:spcPts val="800"/>
              </a:spcAft>
              <a:buNone/>
            </a:pPr>
            <a:r>
              <a:rPr lang="en-IN" sz="2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IN" sz="4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Is there a relationship between disease outbreaks (e.g., Measles) and infant mortality rates?  </a:t>
            </a:r>
          </a:p>
          <a:p>
            <a:pPr marL="0" indent="0">
              <a:lnSpc>
                <a:spcPct val="107000"/>
              </a:lnSpc>
              <a:spcAft>
                <a:spcPts val="800"/>
              </a:spcAft>
              <a:buNone/>
            </a:pPr>
            <a:r>
              <a:rPr lang="en-IN" sz="2400" b="1" i="1" kern="100" dirty="0">
                <a:effectLst/>
                <a:latin typeface="Times New Roman" panose="02020603050405020304" pitchFamily="18" charset="0"/>
                <a:ea typeface="Calibri" panose="020F0502020204030204" pitchFamily="34" charset="0"/>
                <a:cs typeface="Times New Roman" panose="02020603050405020304" pitchFamily="18" charset="0"/>
              </a:rPr>
              <a:t>select     (count(*) * sum(measles * `infant deaths`) - sum(measles) * sum(`infant deaths`)) /    (sqrt((count(*) * sum(measles * measles) - sum(measles) * sum(measles)) *         (count(*) * sum(`infant deaths` * `infant deaths`) - sum(`infant deaths`) * sum(`infant deaths`)))) as correlation from </a:t>
            </a:r>
            <a:r>
              <a:rPr lang="en-IN" sz="24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IN" sz="2400" b="1"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10000"/>
              </a:lnSpc>
              <a:spcAft>
                <a:spcPts val="800"/>
              </a:spcAft>
              <a:buNone/>
            </a:pP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0000"/>
              </a:lnSpc>
              <a:spcAft>
                <a:spcPts val="800"/>
              </a:spcAft>
              <a:buNone/>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GB" sz="1800" b="0" i="0" dirty="0">
                <a:solidFill>
                  <a:srgbClr val="0D0D0D"/>
                </a:solidFill>
                <a:effectLst/>
                <a:latin typeface="Times New Roman" panose="02020603050405020304" pitchFamily="18" charset="0"/>
                <a:cs typeface="Times New Roman" panose="02020603050405020304" pitchFamily="18" charset="0"/>
              </a:rPr>
              <a:t>A correlation value of 0.53 indicates a moderate positive correlation between disease outbreaks, such as measles, and infant mortality rates. This suggests that as disease outbreaks increase, infant mortality rates tend to increase as well.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C2B63FE2-4830-8383-0E74-832B01FDC04F}"/>
              </a:ext>
            </a:extLst>
          </p:cNvPr>
          <p:cNvPicPr>
            <a:picLocks noChangeAspect="1"/>
          </p:cNvPicPr>
          <p:nvPr/>
        </p:nvPicPr>
        <p:blipFill>
          <a:blip r:embed="rId2"/>
          <a:stretch>
            <a:fillRect/>
          </a:stretch>
        </p:blipFill>
        <p:spPr>
          <a:xfrm>
            <a:off x="4651123" y="3548674"/>
            <a:ext cx="2889754" cy="737680"/>
          </a:xfrm>
          <a:prstGeom prst="rect">
            <a:avLst/>
          </a:prstGeom>
        </p:spPr>
      </p:pic>
    </p:spTree>
    <p:extLst>
      <p:ext uri="{BB962C8B-B14F-4D97-AF65-F5344CB8AC3E}">
        <p14:creationId xmlns:p14="http://schemas.microsoft.com/office/powerpoint/2010/main" val="1192841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77F707-F11C-7F2B-7344-38DA976D0E77}"/>
              </a:ext>
            </a:extLst>
          </p:cNvPr>
          <p:cNvSpPr>
            <a:spLocks noGrp="1"/>
          </p:cNvSpPr>
          <p:nvPr>
            <p:ph idx="1"/>
          </p:nvPr>
        </p:nvSpPr>
        <p:spPr>
          <a:xfrm>
            <a:off x="282871" y="98865"/>
            <a:ext cx="11643799" cy="6479741"/>
          </a:xfrm>
        </p:spPr>
        <p:txBody>
          <a:bodyPr>
            <a:normAutofit fontScale="92500" lnSpcReduction="10000"/>
          </a:bodyPr>
          <a:lstStyle/>
          <a:p>
            <a:pPr marL="0" indent="0">
              <a:lnSpc>
                <a:spcPct val="107000"/>
              </a:lnSpc>
              <a:spcAft>
                <a:spcPts val="800"/>
              </a:spcAft>
              <a:buNone/>
            </a:pP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Economic Factors:</a:t>
            </a:r>
          </a:p>
          <a:p>
            <a:pPr marL="457200" indent="-457200">
              <a:lnSpc>
                <a:spcPct val="107000"/>
              </a:lnSpc>
              <a:spcAft>
                <a:spcPts val="800"/>
              </a:spcAft>
              <a:buFont typeface="+mj-lt"/>
              <a:buAutoNum type="arabicPeriod"/>
            </a:pP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How does GDP correlate with life expectancy? </a:t>
            </a:r>
          </a:p>
          <a:p>
            <a:pPr marL="0" indent="0">
              <a:buNone/>
            </a:pPr>
            <a:r>
              <a:rPr lang="en-IN" sz="1800" b="1" i="1" dirty="0">
                <a:latin typeface="Times New Roman" panose="02020603050405020304" pitchFamily="18" charset="0"/>
                <a:cs typeface="Times New Roman" panose="02020603050405020304" pitchFamily="18" charset="0"/>
              </a:rPr>
              <a:t>select     (count(*) * sum(GDP * `life expectancy`) - sum(GDP ) * sum(`life expectancy`)) /    (sqrt((count(*) * sum(</a:t>
            </a:r>
            <a:r>
              <a:rPr lang="en-IN" sz="1800" b="1" i="1" dirty="0" err="1">
                <a:latin typeface="Times New Roman" panose="02020603050405020304" pitchFamily="18" charset="0"/>
                <a:cs typeface="Times New Roman" panose="02020603050405020304" pitchFamily="18" charset="0"/>
              </a:rPr>
              <a:t>gdp</a:t>
            </a:r>
            <a:r>
              <a:rPr lang="en-IN" sz="1800" b="1" i="1" dirty="0">
                <a:latin typeface="Times New Roman" panose="02020603050405020304" pitchFamily="18" charset="0"/>
                <a:cs typeface="Times New Roman" panose="02020603050405020304" pitchFamily="18" charset="0"/>
              </a:rPr>
              <a:t>  * GDP ) - sum(GDP ) * sum(GDP )) *         (count(*) * sum(`life expectancy`* `life expectancy`) - sum(`life expectancy`) * sum(`life expectancy`)))) as correlation from </a:t>
            </a:r>
            <a:r>
              <a:rPr lang="en-IN" sz="1800" b="1" i="1" dirty="0" err="1">
                <a:latin typeface="Times New Roman" panose="02020603050405020304" pitchFamily="18" charset="0"/>
                <a:cs typeface="Times New Roman" panose="02020603050405020304" pitchFamily="18" charset="0"/>
              </a:rPr>
              <a:t>life_exp</a:t>
            </a:r>
            <a:r>
              <a:rPr lang="en-IN" sz="1800" b="1" i="1" dirty="0">
                <a:latin typeface="Times New Roman" panose="02020603050405020304" pitchFamily="18" charset="0"/>
                <a:cs typeface="Times New Roman" panose="02020603050405020304" pitchFamily="18" charset="0"/>
              </a:rPr>
              <a:t>;</a:t>
            </a: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a:t>
            </a:r>
            <a:r>
              <a:rPr lang="en-GB" sz="1400" b="0" i="0" dirty="0">
                <a:solidFill>
                  <a:srgbClr val="0D0D0D"/>
                </a:solidFill>
                <a:effectLst/>
                <a:latin typeface="Times New Roman" panose="02020603050405020304" pitchFamily="18" charset="0"/>
                <a:cs typeface="Times New Roman" panose="02020603050405020304" pitchFamily="18" charset="0"/>
              </a:rPr>
              <a:t>This value indicates a moderately positive correlation between GDP and life expectancy. In other words, there is a tendency for countries with higher GDPs to have longer life expectancies on average, and vice vers</a:t>
            </a:r>
            <a:r>
              <a:rPr lang="en-GB" sz="1400" i="0" dirty="0">
                <a:solidFill>
                  <a:srgbClr val="0D0D0D"/>
                </a:solidFill>
                <a:effectLst/>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a:t>
            </a:r>
          </a:p>
          <a:p>
            <a:pPr marL="0" indent="0">
              <a:buNone/>
            </a:pPr>
            <a:r>
              <a:rPr lang="en-IN" sz="20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Is there a relationship between healthcare expenditure (total) and life expectancy? </a:t>
            </a:r>
          </a:p>
          <a:p>
            <a:pPr marL="0" indent="0">
              <a:buNone/>
            </a:pPr>
            <a:r>
              <a:rPr lang="en-GB" sz="1800" b="1" i="1" dirty="0">
                <a:latin typeface="Times New Roman" panose="02020603050405020304" pitchFamily="18" charset="0"/>
                <a:cs typeface="Times New Roman" panose="02020603050405020304" pitchFamily="18" charset="0"/>
              </a:rPr>
              <a:t>select     (count(*) * sum(`total expenditure` * `life expectancy`) - sum(`total expenditure` ) * sum(`life expectancy`)) /    (sqrt((count(*) * sum(`total expenditure`  * `total expenditure` ) - sum(`total expenditure` ) * sum(`total expenditure` )) *         (count(*) * sum(`life expectancy`* `life expectancy`) - sum(`life expectancy`) * sum(`life expectancy`)))) as correlation from </a:t>
            </a:r>
            <a:r>
              <a:rPr lang="en-GB" sz="1800" b="1" i="1" dirty="0" err="1">
                <a:latin typeface="Times New Roman" panose="02020603050405020304" pitchFamily="18" charset="0"/>
                <a:cs typeface="Times New Roman" panose="02020603050405020304" pitchFamily="18" charset="0"/>
              </a:rPr>
              <a:t>life_exp</a:t>
            </a:r>
            <a:r>
              <a:rPr lang="en-GB" sz="1800" b="1" i="1" dirty="0">
                <a:latin typeface="Times New Roman" panose="02020603050405020304" pitchFamily="18" charset="0"/>
                <a:cs typeface="Times New Roman" panose="02020603050405020304" pitchFamily="18" charset="0"/>
              </a:rPr>
              <a:t>;</a:t>
            </a:r>
          </a:p>
          <a:p>
            <a:pPr marL="0" indent="0">
              <a:buNone/>
            </a:pPr>
            <a:endParaRPr lang="en-IN" sz="2000" b="1" i="1" dirty="0">
              <a:latin typeface="Times New Roman" panose="02020603050405020304" pitchFamily="18" charset="0"/>
              <a:cs typeface="Times New Roman" panose="02020603050405020304" pitchFamily="18" charset="0"/>
            </a:endParaRPr>
          </a:p>
          <a:p>
            <a:pPr marL="0" indent="0">
              <a:buNone/>
            </a:pPr>
            <a:endParaRPr lang="en-IN" sz="2000" b="1" i="1"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a:t>
            </a:r>
            <a:r>
              <a:rPr lang="en-GB" sz="1500" b="0" i="0" dirty="0">
                <a:solidFill>
                  <a:srgbClr val="0D0D0D"/>
                </a:solidFill>
                <a:effectLst/>
                <a:latin typeface="Times New Roman" panose="02020603050405020304" pitchFamily="18" charset="0"/>
                <a:cs typeface="Times New Roman" panose="02020603050405020304" pitchFamily="18" charset="0"/>
              </a:rPr>
              <a:t>it indicates that there is some tendency for countries with higher healthcare expenditure to have slightly longer life expectancies, but the relationship is not very strong</a:t>
            </a:r>
            <a:r>
              <a:rPr lang="en-GB" sz="1900" b="0" i="0" dirty="0">
                <a:solidFill>
                  <a:srgbClr val="0D0D0D"/>
                </a:solidFill>
                <a:effectLst/>
                <a:latin typeface="Times New Roman" panose="02020603050405020304" pitchFamily="18" charset="0"/>
                <a:cs typeface="Times New Roman" panose="02020603050405020304" pitchFamily="18" charset="0"/>
              </a:rPr>
              <a:t>.</a:t>
            </a:r>
            <a:r>
              <a:rPr lang="en-GB" sz="1500" b="0" i="0" dirty="0">
                <a:solidFill>
                  <a:srgbClr val="0D0D0D"/>
                </a:solidFill>
                <a:effectLst/>
                <a:latin typeface="Times New Roman" panose="02020603050405020304" pitchFamily="18" charset="0"/>
                <a:cs typeface="Times New Roman" panose="02020603050405020304" pitchFamily="18" charset="0"/>
              </a:rPr>
              <a:t> relationship between healthcare expenditure and life expectancy is not always straightforward or linear. Other factors such as lifestyle choices, education levels, income distribution, environmental conditions, and genetic factors also play significant roles in determining life expectancy.</a:t>
            </a:r>
            <a:r>
              <a:rPr lang="en-IN" sz="22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245620E-2381-358F-B421-7BAFD83050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541" y="2000331"/>
            <a:ext cx="2588088" cy="811762"/>
          </a:xfrm>
          <a:prstGeom prst="rect">
            <a:avLst/>
          </a:prstGeom>
        </p:spPr>
      </p:pic>
      <p:pic>
        <p:nvPicPr>
          <p:cNvPr id="10" name="Picture 9">
            <a:extLst>
              <a:ext uri="{FF2B5EF4-FFF2-40B4-BE49-F238E27FC236}">
                <a16:creationId xmlns:a16="http://schemas.microsoft.com/office/drawing/2014/main" id="{D0F0622A-6A39-185C-7F00-785D6CD18D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5312" y="4778376"/>
            <a:ext cx="2766546" cy="676709"/>
          </a:xfrm>
          <a:prstGeom prst="rect">
            <a:avLst/>
          </a:prstGeom>
        </p:spPr>
      </p:pic>
    </p:spTree>
    <p:extLst>
      <p:ext uri="{BB962C8B-B14F-4D97-AF65-F5344CB8AC3E}">
        <p14:creationId xmlns:p14="http://schemas.microsoft.com/office/powerpoint/2010/main" val="1910931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F2003C-D358-CC4F-F5F5-55A6DD197300}"/>
              </a:ext>
            </a:extLst>
          </p:cNvPr>
          <p:cNvSpPr>
            <a:spLocks noGrp="1"/>
          </p:cNvSpPr>
          <p:nvPr>
            <p:ph idx="1"/>
          </p:nvPr>
        </p:nvSpPr>
        <p:spPr>
          <a:xfrm>
            <a:off x="393527" y="394570"/>
            <a:ext cx="11524988" cy="5768235"/>
          </a:xfrm>
        </p:spPr>
        <p:txBody>
          <a:bodyPr>
            <a:normAutofit fontScale="77500" lnSpcReduction="20000"/>
          </a:bodyPr>
          <a:lstStyle/>
          <a:p>
            <a:pPr marL="0" indent="0">
              <a:lnSpc>
                <a:spcPct val="107000"/>
              </a:lnSpc>
              <a:spcAft>
                <a:spcPts val="800"/>
              </a:spcAft>
              <a:buNone/>
            </a:pPr>
            <a:r>
              <a:rPr lang="en-IN" sz="21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3</a:t>
            </a:r>
            <a:r>
              <a:rPr lang="en-IN" sz="23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Do countries with higher income composition of resources or schooling levels tend to have higher life expectancy?</a:t>
            </a:r>
          </a:p>
          <a:p>
            <a:pPr marL="0" indent="0">
              <a:lnSpc>
                <a:spcPct val="107000"/>
              </a:lnSpc>
              <a:spcAft>
                <a:spcPts val="800"/>
              </a:spcAft>
              <a:buNone/>
            </a:pPr>
            <a:r>
              <a:rPr lang="en-IN" sz="23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2300" b="1" i="1" kern="100" dirty="0">
                <a:effectLst/>
                <a:latin typeface="Times New Roman" panose="02020603050405020304" pitchFamily="18" charset="0"/>
                <a:ea typeface="Calibri" panose="020F0502020204030204" pitchFamily="34" charset="0"/>
                <a:cs typeface="Times New Roman" panose="02020603050405020304" pitchFamily="18" charset="0"/>
              </a:rPr>
              <a:t> SELECT (COUNT(*) * SUM(schooling * `life expectancy`) - SUM(schooling) * SUM(`life expectancy`)) /(SQRT((COUNT(*) * SUM(schooling * schooling) - SUM(schooling) * SUM(schooling)) *(COUNT(*) * SUM(`life expectancy` * `life expectancy`) - SUM(`life expectancy`) * SUM(`life expectancy`)))) AS correlation from </a:t>
            </a:r>
            <a:r>
              <a:rPr lang="en-GB" sz="23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GB" sz="2300" b="1"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indent="0">
              <a:lnSpc>
                <a:spcPct val="107000"/>
              </a:lnSpc>
              <a:spcAft>
                <a:spcPts val="800"/>
              </a:spcAft>
              <a:buNone/>
            </a:pPr>
            <a:endPar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6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GB" sz="1800" b="1" i="1"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100" b="1" i="1" kern="100" dirty="0">
                <a:effectLst/>
                <a:latin typeface="Times New Roman" panose="02020603050405020304" pitchFamily="18" charset="0"/>
                <a:ea typeface="Calibri" panose="020F0502020204030204" pitchFamily="34" charset="0"/>
                <a:cs typeface="Times New Roman" panose="02020603050405020304" pitchFamily="18" charset="0"/>
              </a:rPr>
              <a:t>SELECT (COUNT(*) * SUM(`Income composition of resources` * `life expectancy`) - SUM(`Income composition of resources`) * SUM(`life expectancy`)) /(SQRT((COUNT(*) * SUM(`Income composition of resources` * `Income composition of resources`) - SUM(`Income composition of resources`) * SUM(`Income composition of resources`)) *(COUNT(*) * SUM(`life expectancy` * `life expectancy`) - SUM(`life expectancy`) * SUM(`life expectancy`)))) AS correlation from </a:t>
            </a:r>
            <a:r>
              <a:rPr lang="en-GB" sz="21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GB" sz="2100" b="1" i="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1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a:t>
            </a:r>
            <a:r>
              <a:rPr lang="en-GB" sz="1800" b="0" i="0" dirty="0">
                <a:solidFill>
                  <a:srgbClr val="0D0D0D"/>
                </a:solidFill>
                <a:effectLst/>
                <a:latin typeface="Times New Roman" panose="02020603050405020304" pitchFamily="18" charset="0"/>
                <a:cs typeface="Times New Roman" panose="02020603050405020304" pitchFamily="18" charset="0"/>
              </a:rPr>
              <a:t>A correlation coefficient of 0.72 and 0.721 indicates a robust positive relationship between these variables. In simpler terms, it suggests that countries with higher income composition of resources and higher schooling levels tend to have higher life expectancies</a:t>
            </a:r>
            <a:r>
              <a:rPr lang="en-IN" sz="1800" dirty="0">
                <a:latin typeface="Times New Roman" panose="02020603050405020304" pitchFamily="18" charset="0"/>
                <a:cs typeface="Times New Roman" panose="02020603050405020304" pitchFamily="18" charset="0"/>
              </a:rPr>
              <a:t>)</a:t>
            </a:r>
          </a:p>
        </p:txBody>
      </p:sp>
      <p:pic>
        <p:nvPicPr>
          <p:cNvPr id="8" name="Picture 7">
            <a:extLst>
              <a:ext uri="{FF2B5EF4-FFF2-40B4-BE49-F238E27FC236}">
                <a16:creationId xmlns:a16="http://schemas.microsoft.com/office/drawing/2014/main" id="{50FB83D4-9C0B-DFA6-8D46-3EFD4EFCE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794" y="1810294"/>
            <a:ext cx="2623088" cy="756660"/>
          </a:xfrm>
          <a:prstGeom prst="rect">
            <a:avLst/>
          </a:prstGeom>
        </p:spPr>
      </p:pic>
      <p:pic>
        <p:nvPicPr>
          <p:cNvPr id="10" name="Picture 9">
            <a:extLst>
              <a:ext uri="{FF2B5EF4-FFF2-40B4-BE49-F238E27FC236}">
                <a16:creationId xmlns:a16="http://schemas.microsoft.com/office/drawing/2014/main" id="{FA084AF6-1291-C2E7-EF6B-9DD5367754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7122" y="4291047"/>
            <a:ext cx="2459146" cy="756660"/>
          </a:xfrm>
          <a:prstGeom prst="rect">
            <a:avLst/>
          </a:prstGeom>
        </p:spPr>
      </p:pic>
    </p:spTree>
    <p:extLst>
      <p:ext uri="{BB962C8B-B14F-4D97-AF65-F5344CB8AC3E}">
        <p14:creationId xmlns:p14="http://schemas.microsoft.com/office/powerpoint/2010/main" val="2600063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A5FD8-BA03-4B57-6C84-82EACB604CC3}"/>
              </a:ext>
            </a:extLst>
          </p:cNvPr>
          <p:cNvSpPr>
            <a:spLocks noGrp="1"/>
          </p:cNvSpPr>
          <p:nvPr>
            <p:ph idx="1"/>
          </p:nvPr>
        </p:nvSpPr>
        <p:spPr>
          <a:xfrm>
            <a:off x="62629" y="250521"/>
            <a:ext cx="11855885" cy="6388274"/>
          </a:xfrm>
        </p:spPr>
        <p:txBody>
          <a:bodyPr>
            <a:normAutofit/>
          </a:bodyPr>
          <a:lstStyle/>
          <a:p>
            <a:pPr marL="0" indent="0">
              <a:lnSpc>
                <a:spcPct val="107000"/>
              </a:lnSpc>
              <a:spcAft>
                <a:spcPts val="800"/>
              </a:spcAft>
              <a:buNone/>
            </a:pP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Undernutrition and Malnutrition:</a:t>
            </a:r>
          </a:p>
          <a:p>
            <a:pPr marL="342900" indent="-342900">
              <a:lnSpc>
                <a:spcPct val="107000"/>
              </a:lnSpc>
              <a:spcAft>
                <a:spcPts val="800"/>
              </a:spcAft>
              <a:buFont typeface="+mj-lt"/>
              <a:buAutoNum type="arabicPeriod"/>
            </a:pPr>
            <a:r>
              <a:rPr lang="en-IN" sz="1800" kern="100" dirty="0">
                <a:solidFill>
                  <a:srgbClr val="FF0000"/>
                </a:solidFill>
                <a:latin typeface="Times New Roman" panose="02020603050405020304" pitchFamily="18" charset="0"/>
                <a:ea typeface="Calibri" panose="020F0502020204030204" pitchFamily="34" charset="0"/>
                <a:cs typeface="Times New Roman" panose="02020603050405020304" pitchFamily="18" charset="0"/>
              </a:rPr>
              <a:t>Is </a:t>
            </a: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there any correlations between BMI and life expectancy?</a:t>
            </a:r>
          </a:p>
          <a:p>
            <a:pPr marL="0" indent="0">
              <a:lnSpc>
                <a:spcPct val="107000"/>
              </a:lnSpc>
              <a:spcAft>
                <a:spcPts val="800"/>
              </a:spcAft>
              <a:buNone/>
            </a:pP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select     (count(*) * sum(</a:t>
            </a:r>
            <a:r>
              <a:rPr lang="en-IN"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bmi</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 * `life expectancy`) - sum(</a:t>
            </a:r>
            <a:r>
              <a:rPr lang="en-IN"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bmi</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 ) * sum(`life expectancy`)) /    (sqrt((count(*) * sum(</a:t>
            </a:r>
            <a:r>
              <a:rPr lang="en-IN"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bmi</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bmi</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 ) - sum(</a:t>
            </a:r>
            <a:r>
              <a:rPr lang="en-IN"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bmi</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 ) * sum(</a:t>
            </a:r>
            <a:r>
              <a:rPr lang="en-IN"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bmi</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 )) *         (count(*) * sum(`life expectancy`* `life expectancy`) - sum(`life expectancy`) * sum(`life expectancy`)))) as correlation from </a:t>
            </a:r>
            <a:r>
              <a:rPr lang="en-IN"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indent="0">
              <a:lnSpc>
                <a:spcPct val="107000"/>
              </a:lnSpc>
              <a:spcAft>
                <a:spcPts val="800"/>
              </a:spcAft>
              <a:buNone/>
            </a:pPr>
            <a:endPar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a:t>
            </a:r>
            <a:r>
              <a:rPr lang="en-IN" sz="1600" kern="100" dirty="0">
                <a:latin typeface="Times New Roman" panose="02020603050405020304" pitchFamily="18" charset="0"/>
                <a:ea typeface="Calibri" panose="020F0502020204030204" pitchFamily="34" charset="0"/>
                <a:cs typeface="Times New Roman" panose="02020603050405020304" pitchFamily="18" charset="0"/>
              </a:rPr>
              <a:t>T</a:t>
            </a:r>
            <a:r>
              <a:rPr lang="en-GB" sz="1400" b="0" i="0" dirty="0">
                <a:effectLst/>
                <a:latin typeface="Times New Roman" panose="02020603050405020304" pitchFamily="18" charset="0"/>
                <a:cs typeface="Times New Roman" panose="02020603050405020304" pitchFamily="18" charset="0"/>
              </a:rPr>
              <a:t>here is a general correlation between BMI and life expectancy, individual circumstances and health factors play significant roles, and maintaining a healthy weight through balanced </a:t>
            </a:r>
            <a:r>
              <a:rPr lang="en-GB" sz="1400" b="0" i="0" dirty="0">
                <a:solidFill>
                  <a:srgbClr val="0D0D0D"/>
                </a:solidFill>
                <a:effectLst/>
                <a:latin typeface="Times New Roman" panose="02020603050405020304" pitchFamily="18" charset="0"/>
                <a:cs typeface="Times New Roman" panose="02020603050405020304" pitchFamily="18" charset="0"/>
              </a:rPr>
              <a:t>nutrition, regular physical activity, and medical care is crucial for promoting longevity and overall well-being.</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8F9A74E5-C896-30BE-DFD5-9982A2953C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1297" y="2241072"/>
            <a:ext cx="2670891" cy="834068"/>
          </a:xfrm>
          <a:prstGeom prst="rect">
            <a:avLst/>
          </a:prstGeom>
        </p:spPr>
      </p:pic>
    </p:spTree>
    <p:extLst>
      <p:ext uri="{BB962C8B-B14F-4D97-AF65-F5344CB8AC3E}">
        <p14:creationId xmlns:p14="http://schemas.microsoft.com/office/powerpoint/2010/main" val="3751581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670DC2-9F74-4A2C-CF4D-FC947C6470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20" y="62631"/>
            <a:ext cx="12031248" cy="6739002"/>
          </a:xfrm>
          <a:prstGeom prst="rect">
            <a:avLst/>
          </a:prstGeom>
        </p:spPr>
      </p:pic>
      <p:sp>
        <p:nvSpPr>
          <p:cNvPr id="2" name="Title 1">
            <a:extLst>
              <a:ext uri="{FF2B5EF4-FFF2-40B4-BE49-F238E27FC236}">
                <a16:creationId xmlns:a16="http://schemas.microsoft.com/office/drawing/2014/main" id="{082F0304-1523-4739-B386-5E23CC376743}"/>
              </a:ext>
            </a:extLst>
          </p:cNvPr>
          <p:cNvSpPr>
            <a:spLocks noGrp="1"/>
          </p:cNvSpPr>
          <p:nvPr>
            <p:ph type="title"/>
          </p:nvPr>
        </p:nvSpPr>
        <p:spPr>
          <a:xfrm>
            <a:off x="838200" y="162838"/>
            <a:ext cx="3451964" cy="594987"/>
          </a:xfrm>
        </p:spPr>
        <p:txBody>
          <a:bodyPr>
            <a:normAutofit fontScale="90000"/>
          </a:bodyPr>
          <a:lstStyle/>
          <a:p>
            <a:r>
              <a:rPr lang="en-GB" b="1" i="1" dirty="0">
                <a:latin typeface="Times New Roman" panose="02020603050405020304" pitchFamily="18" charset="0"/>
                <a:cs typeface="Times New Roman" panose="02020603050405020304" pitchFamily="18" charset="0"/>
              </a:rPr>
              <a:t>Conclusion</a:t>
            </a:r>
            <a:endParaRPr lang="en-IN" b="1" i="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07B833-2C74-0537-DC73-00923660B1FF}"/>
              </a:ext>
            </a:extLst>
          </p:cNvPr>
          <p:cNvSpPr>
            <a:spLocks noGrp="1"/>
          </p:cNvSpPr>
          <p:nvPr>
            <p:ph idx="1"/>
          </p:nvPr>
        </p:nvSpPr>
        <p:spPr>
          <a:xfrm>
            <a:off x="519830" y="757826"/>
            <a:ext cx="11022904" cy="5880970"/>
          </a:xfrm>
        </p:spPr>
        <p:txBody>
          <a:bodyPr>
            <a:normAutofit lnSpcReduction="10000"/>
          </a:bodyPr>
          <a:lstStyle/>
          <a:p>
            <a:pPr>
              <a:lnSpc>
                <a:spcPct val="150000"/>
              </a:lnSpc>
            </a:pPr>
            <a:r>
              <a:rPr lang="en-GB" sz="1800" b="0" i="0" dirty="0">
                <a:solidFill>
                  <a:srgbClr val="000000"/>
                </a:solidFill>
                <a:effectLst/>
                <a:latin typeface="Times New Roman" panose="02020603050405020304" pitchFamily="18" charset="0"/>
                <a:cs typeface="Times New Roman" panose="02020603050405020304" pitchFamily="18" charset="0"/>
              </a:rPr>
              <a:t>The dataset consists of 133 countries.</a:t>
            </a:r>
          </a:p>
          <a:p>
            <a:pPr>
              <a:lnSpc>
                <a:spcPct val="150000"/>
              </a:lnSpc>
            </a:pPr>
            <a:r>
              <a:rPr lang="en-GB" sz="1800" dirty="0">
                <a:solidFill>
                  <a:srgbClr val="000000"/>
                </a:solidFill>
                <a:latin typeface="Times New Roman" panose="02020603050405020304" pitchFamily="18" charset="0"/>
                <a:cs typeface="Times New Roman" panose="02020603050405020304" pitchFamily="18" charset="0"/>
              </a:rPr>
              <a:t>Average life expectancy in developed countries:78.69</a:t>
            </a:r>
          </a:p>
          <a:p>
            <a:pPr>
              <a:lnSpc>
                <a:spcPct val="150000"/>
              </a:lnSpc>
            </a:pPr>
            <a:r>
              <a:rPr lang="en-GB" sz="1800" dirty="0">
                <a:solidFill>
                  <a:srgbClr val="000000"/>
                </a:solidFill>
                <a:latin typeface="Times New Roman" panose="02020603050405020304" pitchFamily="18" charset="0"/>
                <a:cs typeface="Times New Roman" panose="02020603050405020304" pitchFamily="18" charset="0"/>
              </a:rPr>
              <a:t>Average life expectancy in developing countries:67.68</a:t>
            </a:r>
          </a:p>
          <a:p>
            <a:pPr>
              <a:lnSpc>
                <a:spcPct val="150000"/>
              </a:lnSpc>
            </a:pPr>
            <a:r>
              <a:rPr lang="en-GB" sz="1800" dirty="0">
                <a:solidFill>
                  <a:srgbClr val="000000"/>
                </a:solidFill>
                <a:latin typeface="Times New Roman" panose="02020603050405020304" pitchFamily="18" charset="0"/>
                <a:cs typeface="Times New Roman" panose="02020603050405020304" pitchFamily="18" charset="0"/>
              </a:rPr>
              <a:t>Average Adult Mortality rate in developed countries:182.66</a:t>
            </a:r>
          </a:p>
          <a:p>
            <a:pPr>
              <a:lnSpc>
                <a:spcPct val="150000"/>
              </a:lnSpc>
            </a:pPr>
            <a:r>
              <a:rPr lang="en-GB" sz="1800" dirty="0">
                <a:solidFill>
                  <a:srgbClr val="000000"/>
                </a:solidFill>
                <a:latin typeface="Times New Roman" panose="02020603050405020304" pitchFamily="18" charset="0"/>
                <a:cs typeface="Times New Roman" panose="02020603050405020304" pitchFamily="18" charset="0"/>
              </a:rPr>
              <a:t>Average Adult Mortality rate in developing countries:84.19</a:t>
            </a:r>
          </a:p>
          <a:p>
            <a:pPr>
              <a:lnSpc>
                <a:spcPct val="150000"/>
              </a:lnSpc>
            </a:pPr>
            <a:r>
              <a:rPr lang="en-GB" sz="1800" dirty="0">
                <a:solidFill>
                  <a:srgbClr val="000000"/>
                </a:solidFill>
                <a:latin typeface="Times New Roman" panose="02020603050405020304" pitchFamily="18" charset="0"/>
                <a:cs typeface="Times New Roman" panose="02020603050405020304" pitchFamily="18" charset="0"/>
              </a:rPr>
              <a:t>There is a strong correlation between vaccination, a healthy BMI, and life expectancy. Life expectancy increases with an increase in vaccination.</a:t>
            </a:r>
            <a:endParaRPr lang="en-GB" sz="1800" b="0" i="0" dirty="0">
              <a:solidFill>
                <a:srgbClr val="000000"/>
              </a:solidFill>
              <a:effectLst/>
              <a:latin typeface="Times New Roman" panose="02020603050405020304" pitchFamily="18" charset="0"/>
              <a:cs typeface="Times New Roman" panose="02020603050405020304" pitchFamily="18" charset="0"/>
            </a:endParaRPr>
          </a:p>
          <a:p>
            <a:pPr>
              <a:lnSpc>
                <a:spcPct val="150000"/>
              </a:lnSpc>
            </a:pPr>
            <a:r>
              <a:rPr lang="en-GB" sz="1800" b="0" i="0" dirty="0">
                <a:solidFill>
                  <a:srgbClr val="000000"/>
                </a:solidFill>
                <a:effectLst/>
                <a:latin typeface="Times New Roman" panose="02020603050405020304" pitchFamily="18" charset="0"/>
                <a:cs typeface="Times New Roman" panose="02020603050405020304" pitchFamily="18" charset="0"/>
              </a:rPr>
              <a:t>Consequently, it can be deduced that a significant correlation exists between enhanced healthcare, education, and the allocation of income resources on an annual basis.</a:t>
            </a:r>
          </a:p>
          <a:p>
            <a:pPr>
              <a:lnSpc>
                <a:spcPct val="150000"/>
              </a:lnSpc>
            </a:pPr>
            <a:r>
              <a:rPr kumimoji="0" lang="en-US" altLang="en-US" sz="18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summary, better health, higher GDP, access to education, and a well-managed population can all contribute to longer and healthier lives, leading to increased life expectancy. These factors are interconnected and reinforce each other, creating a positive cycle of development and well-being.                  </a:t>
            </a:r>
          </a:p>
          <a:p>
            <a:pPr>
              <a:lnSpc>
                <a:spcPct val="150000"/>
              </a:lnSpc>
            </a:pPr>
            <a:endParaRPr lang="en-GB" sz="1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41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8D893A-0DCB-FC25-37E6-4F1ED2220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33"/>
            <a:ext cx="11726055" cy="6593920"/>
          </a:xfrm>
          <a:prstGeom prst="rect">
            <a:avLst/>
          </a:prstGeom>
        </p:spPr>
      </p:pic>
      <p:sp>
        <p:nvSpPr>
          <p:cNvPr id="3" name="Content Placeholder 2">
            <a:extLst>
              <a:ext uri="{FF2B5EF4-FFF2-40B4-BE49-F238E27FC236}">
                <a16:creationId xmlns:a16="http://schemas.microsoft.com/office/drawing/2014/main" id="{8FECE4D9-3E8E-1050-1DF0-9F8181DBD697}"/>
              </a:ext>
            </a:extLst>
          </p:cNvPr>
          <p:cNvSpPr>
            <a:spLocks noGrp="1"/>
          </p:cNvSpPr>
          <p:nvPr>
            <p:ph idx="1"/>
          </p:nvPr>
        </p:nvSpPr>
        <p:spPr>
          <a:xfrm>
            <a:off x="5949862" y="413360"/>
            <a:ext cx="5956127" cy="6125226"/>
          </a:xfrm>
        </p:spPr>
        <p:txBody>
          <a:bodyPr>
            <a:normAutofit/>
          </a:bodyPr>
          <a:lstStyle/>
          <a:p>
            <a:pPr>
              <a:lnSpc>
                <a:spcPct val="150000"/>
              </a:lnSpc>
              <a:buFont typeface="Wingdings" panose="05000000000000000000" pitchFamily="2" charset="2"/>
              <a:buChar char="v"/>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Today, we will delve into a comprehensive Excel dataset (life_exp) containing vital indicators from 133 different countries. This dataset offers valuable insights into factors influencing life expectancy.</a:t>
            </a:r>
          </a:p>
          <a:p>
            <a:pPr>
              <a:lnSpc>
                <a:spcPct val="150000"/>
              </a:lnSpc>
              <a:buFont typeface="Wingdings" panose="05000000000000000000" pitchFamily="2" charset="2"/>
              <a:buChar char="v"/>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The purpose of our analysis is to identify trends, correlations, and disparities across different nations over the </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15</a:t>
            </a: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 years. </a:t>
            </a:r>
          </a:p>
          <a:p>
            <a:pPr>
              <a:lnSpc>
                <a:spcPct val="150000"/>
              </a:lnSpc>
              <a:buFont typeface="Wingdings" panose="05000000000000000000" pitchFamily="2" charset="2"/>
              <a:buChar char="v"/>
            </a:pPr>
            <a:r>
              <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rPr>
              <a:t>By examining these data, we aim to improve our global health outcomes and socio-economic development.</a:t>
            </a:r>
            <a:endParaRPr lang="en-IN" sz="1800" dirty="0">
              <a:latin typeface="Times New Roman" panose="02020603050405020304" pitchFamily="18" charset="0"/>
              <a:cs typeface="Times New Roman" panose="02020603050405020304" pitchFamily="18" charset="0"/>
            </a:endParaRPr>
          </a:p>
          <a:p>
            <a:pPr marL="0" indent="0">
              <a:lnSpc>
                <a:spcPct val="150000"/>
              </a:lnSpc>
              <a:buNone/>
            </a:pPr>
            <a:endPar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IN" sz="1200" kern="0" dirty="0">
                <a:solidFill>
                  <a:srgbClr val="0D0D0D"/>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endParaRPr lang="en-IN" sz="1800" kern="0" dirty="0">
              <a:solidFill>
                <a:srgbClr val="0D0D0D"/>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13871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58188B-FC63-A91F-738E-166BE2BC564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3567" y="215677"/>
            <a:ext cx="10985326" cy="6429381"/>
          </a:xfrm>
          <a:prstGeom prst="rect">
            <a:avLst/>
          </a:prstGeom>
        </p:spPr>
      </p:pic>
      <p:sp>
        <p:nvSpPr>
          <p:cNvPr id="3" name="Content Placeholder 2">
            <a:extLst>
              <a:ext uri="{FF2B5EF4-FFF2-40B4-BE49-F238E27FC236}">
                <a16:creationId xmlns:a16="http://schemas.microsoft.com/office/drawing/2014/main" id="{74D8E4B0-B793-69D3-5D51-8724FB7A9471}"/>
              </a:ext>
            </a:extLst>
          </p:cNvPr>
          <p:cNvSpPr>
            <a:spLocks noGrp="1"/>
          </p:cNvSpPr>
          <p:nvPr>
            <p:ph idx="1"/>
          </p:nvPr>
        </p:nvSpPr>
        <p:spPr>
          <a:xfrm>
            <a:off x="838200" y="507304"/>
            <a:ext cx="10515600" cy="5669659"/>
          </a:xfrm>
        </p:spPr>
        <p:txBody>
          <a:bodyPr>
            <a:normAutofit/>
          </a:bodyPr>
          <a:lstStyle/>
          <a:p>
            <a:pPr marL="0" indent="0">
              <a:buNone/>
            </a:pPr>
            <a:endParaRPr lang="en-IN" dirty="0"/>
          </a:p>
          <a:p>
            <a:pPr marL="0" indent="0">
              <a:buNone/>
            </a:pPr>
            <a:r>
              <a:rPr lang="en-IN" dirty="0"/>
              <a:t>                                                                            </a:t>
            </a:r>
          </a:p>
          <a:p>
            <a:pPr marL="0" indent="0">
              <a:buNone/>
            </a:pPr>
            <a:endParaRPr lang="en-IN" sz="5200" dirty="0"/>
          </a:p>
          <a:p>
            <a:pPr marL="0" indent="0">
              <a:buNone/>
            </a:pPr>
            <a:r>
              <a:rPr lang="en-IN" sz="5200" dirty="0"/>
              <a:t>                                            </a:t>
            </a:r>
            <a:r>
              <a:rPr lang="en-IN" sz="4800" b="1" dirty="0">
                <a:latin typeface="Times New Roman" panose="02020603050405020304" pitchFamily="18" charset="0"/>
                <a:cs typeface="Times New Roman" panose="02020603050405020304" pitchFamily="18" charset="0"/>
              </a:rPr>
              <a:t>THANKYOU</a:t>
            </a:r>
          </a:p>
          <a:p>
            <a:pPr marL="0" indent="0">
              <a:buNone/>
            </a:pPr>
            <a:endParaRPr lang="en-IN" dirty="0"/>
          </a:p>
        </p:txBody>
      </p:sp>
    </p:spTree>
    <p:extLst>
      <p:ext uri="{BB962C8B-B14F-4D97-AF65-F5344CB8AC3E}">
        <p14:creationId xmlns:p14="http://schemas.microsoft.com/office/powerpoint/2010/main" val="2403138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9470D1F-F690-4CF8-6C82-FB62FB408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541"/>
            <a:ext cx="12192000" cy="6916541"/>
          </a:xfrm>
          <a:prstGeom prst="rect">
            <a:avLst/>
          </a:prstGeom>
        </p:spPr>
      </p:pic>
      <p:sp>
        <p:nvSpPr>
          <p:cNvPr id="3" name="Content Placeholder 2">
            <a:extLst>
              <a:ext uri="{FF2B5EF4-FFF2-40B4-BE49-F238E27FC236}">
                <a16:creationId xmlns:a16="http://schemas.microsoft.com/office/drawing/2014/main" id="{E9A3E17D-4135-46E8-D4AD-5C262B00E4E5}"/>
              </a:ext>
            </a:extLst>
          </p:cNvPr>
          <p:cNvSpPr>
            <a:spLocks noGrp="1"/>
          </p:cNvSpPr>
          <p:nvPr>
            <p:ph idx="1"/>
          </p:nvPr>
        </p:nvSpPr>
        <p:spPr>
          <a:xfrm>
            <a:off x="785572" y="546007"/>
            <a:ext cx="10515600" cy="5841635"/>
          </a:xfrm>
        </p:spPr>
        <p:txBody>
          <a:bodyPr/>
          <a:lstStyle/>
          <a:p>
            <a:pPr>
              <a:lnSpc>
                <a:spcPct val="150000"/>
              </a:lnSpc>
              <a:buFont typeface="Wingdings" panose="05000000000000000000" pitchFamily="2" charset="2"/>
              <a:buChar char="v"/>
            </a:pPr>
            <a:r>
              <a:rPr lang="en-IN" sz="3200" b="1" i="1" kern="0" dirty="0">
                <a:effectLst/>
                <a:latin typeface="Times New Roman" panose="02020603050405020304" pitchFamily="18" charset="0"/>
                <a:ea typeface="Times New Roman" panose="02020603050405020304" pitchFamily="18" charset="0"/>
                <a:cs typeface="Times New Roman" panose="02020603050405020304" pitchFamily="18" charset="0"/>
              </a:rPr>
              <a:t>Factors Influencing Life Expectancy</a:t>
            </a: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indent="-342900" algn="just">
              <a:lnSpc>
                <a:spcPct val="100000"/>
              </a:lnSpc>
              <a:buFont typeface="+mj-lt"/>
              <a:buAutoNum type="arabicPeriod"/>
            </a:pPr>
            <a:r>
              <a:rPr lang="en-IN" sz="2000" b="0" i="0" dirty="0">
                <a:effectLst/>
                <a:latin typeface="Times New Roman" panose="02020603050405020304" pitchFamily="18" charset="0"/>
                <a:cs typeface="Times New Roman" panose="02020603050405020304" pitchFamily="18" charset="0"/>
              </a:rPr>
              <a:t>Genetics</a:t>
            </a:r>
          </a:p>
          <a:p>
            <a:pPr algn="just">
              <a:lnSpc>
                <a:spcPct val="100000"/>
              </a:lnSpc>
              <a:buFont typeface="+mj-lt"/>
              <a:buAutoNum type="arabicPeriod"/>
            </a:pP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Lifestyle Choices:  Diet, Exercise, Smoking, </a:t>
            </a:r>
            <a:r>
              <a:rPr lang="en-IN" sz="2000" i="0" dirty="0">
                <a:effectLst/>
                <a:latin typeface="Times New Roman" panose="02020603050405020304" pitchFamily="18" charset="0"/>
                <a:cs typeface="Times New Roman" panose="02020603050405020304" pitchFamily="18" charset="0"/>
              </a:rPr>
              <a:t>Alcohol Consumption:</a:t>
            </a:r>
          </a:p>
          <a:p>
            <a:pPr algn="just">
              <a:lnSpc>
                <a:spcPct val="100000"/>
              </a:lnSpc>
              <a:buFont typeface="+mj-lt"/>
              <a:buAutoNum type="arabicPeriod"/>
            </a:pPr>
            <a:r>
              <a:rPr lang="en-IN" sz="2000" i="0" dirty="0">
                <a:effectLst/>
                <a:latin typeface="Times New Roman" panose="02020603050405020304" pitchFamily="18" charset="0"/>
                <a:cs typeface="Times New Roman" panose="02020603050405020304" pitchFamily="18" charset="0"/>
              </a:rPr>
              <a:t>Socioeconomic Status:</a:t>
            </a:r>
            <a:r>
              <a:rPr lang="en-IN" sz="2000" dirty="0">
                <a:latin typeface="Times New Roman" panose="02020603050405020304" pitchFamily="18" charset="0"/>
                <a:cs typeface="Times New Roman" panose="02020603050405020304" pitchFamily="18" charset="0"/>
              </a:rPr>
              <a:t> </a:t>
            </a:r>
            <a:r>
              <a:rPr lang="en-IN" sz="2000" i="0" dirty="0">
                <a:effectLst/>
                <a:latin typeface="Times New Roman" panose="02020603050405020304" pitchFamily="18" charset="0"/>
                <a:cs typeface="Times New Roman" panose="02020603050405020304" pitchFamily="18" charset="0"/>
              </a:rPr>
              <a:t>Access to healthcare</a:t>
            </a:r>
            <a:r>
              <a:rPr lang="en-IN" sz="2000" dirty="0">
                <a:latin typeface="Times New Roman" panose="02020603050405020304" pitchFamily="18" charset="0"/>
                <a:cs typeface="Times New Roman" panose="02020603050405020304" pitchFamily="18" charset="0"/>
              </a:rPr>
              <a:t>,</a:t>
            </a:r>
            <a:r>
              <a:rPr lang="en-IN" sz="2000" i="0" dirty="0">
                <a:effectLst/>
                <a:latin typeface="Times New Roman" panose="02020603050405020304" pitchFamily="18" charset="0"/>
                <a:cs typeface="Times New Roman" panose="02020603050405020304" pitchFamily="18" charset="0"/>
              </a:rPr>
              <a:t> Education, Income</a:t>
            </a:r>
          </a:p>
          <a:p>
            <a:pPr algn="just">
              <a:lnSpc>
                <a:spcPct val="100000"/>
              </a:lnSpc>
              <a:buFont typeface="+mj-lt"/>
              <a:buAutoNum type="arabicPeriod"/>
            </a:pPr>
            <a:r>
              <a:rPr lang="en-IN" sz="2000" b="0" i="0" dirty="0">
                <a:effectLst/>
                <a:latin typeface="Times New Roman" panose="02020603050405020304" pitchFamily="18" charset="0"/>
                <a:cs typeface="Times New Roman" panose="02020603050405020304" pitchFamily="18" charset="0"/>
              </a:rPr>
              <a:t>Environmental Factors:</a:t>
            </a: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Pollution, Climate</a:t>
            </a:r>
          </a:p>
          <a:p>
            <a:pPr algn="just">
              <a:lnSpc>
                <a:spcPct val="100000"/>
              </a:lnSpc>
              <a:buFont typeface="+mj-lt"/>
              <a:buAutoNum type="arabicPeriod"/>
            </a:pPr>
            <a:r>
              <a:rPr lang="en-IN" sz="2000" b="0" i="0" dirty="0">
                <a:effectLst/>
                <a:latin typeface="Times New Roman" panose="02020603050405020304" pitchFamily="18" charset="0"/>
                <a:cs typeface="Times New Roman" panose="02020603050405020304" pitchFamily="18" charset="0"/>
              </a:rPr>
              <a:t>Healthcare:</a:t>
            </a:r>
            <a:r>
              <a:rPr lang="en-IN" sz="2000" dirty="0">
                <a:latin typeface="Times New Roman" panose="02020603050405020304" pitchFamily="18" charset="0"/>
                <a:cs typeface="Times New Roman" panose="02020603050405020304" pitchFamily="18" charset="0"/>
              </a:rPr>
              <a:t> </a:t>
            </a:r>
            <a:r>
              <a:rPr lang="en-IN" sz="2000" b="0" i="0" dirty="0">
                <a:effectLst/>
                <a:latin typeface="Times New Roman" panose="02020603050405020304" pitchFamily="18" charset="0"/>
                <a:cs typeface="Times New Roman" panose="02020603050405020304" pitchFamily="18" charset="0"/>
              </a:rPr>
              <a:t>Quality of healthcare</a:t>
            </a:r>
            <a:r>
              <a:rPr lang="en-IN" sz="2000" dirty="0">
                <a:latin typeface="Times New Roman" panose="02020603050405020304" pitchFamily="18" charset="0"/>
                <a:cs typeface="Times New Roman" panose="02020603050405020304" pitchFamily="18" charset="0"/>
              </a:rPr>
              <a:t>,</a:t>
            </a:r>
            <a:r>
              <a:rPr lang="en-IN" sz="2000" b="0" i="0" dirty="0">
                <a:effectLst/>
                <a:latin typeface="Times New Roman" panose="02020603050405020304" pitchFamily="18" charset="0"/>
                <a:cs typeface="Times New Roman" panose="02020603050405020304" pitchFamily="18" charset="0"/>
              </a:rPr>
              <a:t> Access to healthcare</a:t>
            </a:r>
            <a:endParaRPr lang="en-IN" sz="2000" dirty="0">
              <a:latin typeface="Times New Roman" panose="02020603050405020304" pitchFamily="18" charset="0"/>
              <a:cs typeface="Times New Roman" panose="02020603050405020304" pitchFamily="18" charset="0"/>
            </a:endParaRPr>
          </a:p>
          <a:p>
            <a:pPr algn="just">
              <a:lnSpc>
                <a:spcPct val="100000"/>
              </a:lnSpc>
              <a:buFont typeface="+mj-lt"/>
              <a:buAutoNum type="arabicPeriod"/>
            </a:pPr>
            <a:r>
              <a:rPr lang="en-IN" sz="2000" b="0" i="0" dirty="0">
                <a:effectLst/>
                <a:latin typeface="Times New Roman" panose="02020603050405020304" pitchFamily="18" charset="0"/>
                <a:cs typeface="Times New Roman" panose="02020603050405020304" pitchFamily="18" charset="0"/>
              </a:rPr>
              <a:t>Social Support: Relationships, Community Engagement:</a:t>
            </a:r>
          </a:p>
          <a:p>
            <a:pPr algn="just">
              <a:lnSpc>
                <a:spcPct val="100000"/>
              </a:lnSpc>
              <a:buFont typeface="+mj-lt"/>
              <a:buAutoNum type="arabicPeriod"/>
            </a:pPr>
            <a:r>
              <a:rPr lang="en-IN" sz="2000" b="0" i="0" dirty="0">
                <a:effectLst/>
                <a:latin typeface="Times New Roman" panose="02020603050405020304" pitchFamily="18" charset="0"/>
                <a:cs typeface="Times New Roman" panose="02020603050405020304" pitchFamily="18" charset="0"/>
              </a:rPr>
              <a:t>Behavioural Factors: Stress Management, </a:t>
            </a:r>
            <a:r>
              <a:rPr lang="en-IN" sz="2000" b="0" i="0">
                <a:effectLst/>
                <a:latin typeface="Times New Roman" panose="02020603050405020304" pitchFamily="18" charset="0"/>
                <a:cs typeface="Times New Roman" panose="02020603050405020304" pitchFamily="18" charset="0"/>
              </a:rPr>
              <a:t>Risky Behaviours</a:t>
            </a:r>
            <a:r>
              <a:rPr lang="en-IN" sz="2000" b="0" i="0" dirty="0">
                <a:effectLst/>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val="2090778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415B6-0B3F-B0AC-6912-9E9543711BA5}"/>
              </a:ext>
            </a:extLst>
          </p:cNvPr>
          <p:cNvSpPr>
            <a:spLocks noGrp="1"/>
          </p:cNvSpPr>
          <p:nvPr>
            <p:ph type="title"/>
          </p:nvPr>
        </p:nvSpPr>
        <p:spPr>
          <a:xfrm>
            <a:off x="838200" y="125179"/>
            <a:ext cx="10515600" cy="587732"/>
          </a:xfrm>
        </p:spPr>
        <p:txBody>
          <a:bodyPr>
            <a:noAutofit/>
          </a:bodyPr>
          <a:lstStyle/>
          <a:p>
            <a:r>
              <a:rPr lang="en-GB" sz="3600" b="1" dirty="0">
                <a:latin typeface="Times New Roman" panose="02020603050405020304" pitchFamily="18" charset="0"/>
                <a:cs typeface="Times New Roman" panose="02020603050405020304" pitchFamily="18" charset="0"/>
              </a:rPr>
              <a:t>Data Creation &amp; Analysis…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290627-CE6A-0F23-5F22-3ECC9F01C943}"/>
              </a:ext>
            </a:extLst>
          </p:cNvPr>
          <p:cNvSpPr>
            <a:spLocks noGrp="1"/>
          </p:cNvSpPr>
          <p:nvPr>
            <p:ph idx="1"/>
          </p:nvPr>
        </p:nvSpPr>
        <p:spPr>
          <a:xfrm>
            <a:off x="250521" y="676404"/>
            <a:ext cx="10628334" cy="6093913"/>
          </a:xfrm>
        </p:spPr>
        <p:txBody>
          <a:bodyPr>
            <a:noAutofit/>
          </a:bodyPr>
          <a:lstStyle/>
          <a:p>
            <a:r>
              <a:rPr lang="en-GB" sz="1200" dirty="0">
                <a:latin typeface="Times New Roman" panose="02020603050405020304" pitchFamily="18" charset="0"/>
                <a:cs typeface="Times New Roman" panose="02020603050405020304" pitchFamily="18" charset="0"/>
              </a:rPr>
              <a:t>Database creation: </a:t>
            </a:r>
          </a:p>
          <a:p>
            <a:pPr marL="0" indent="0">
              <a:buNone/>
            </a:pPr>
            <a:r>
              <a:rPr lang="en-GB" sz="1400" b="1" i="1" dirty="0">
                <a:latin typeface="Times New Roman" panose="02020603050405020304" pitchFamily="18" charset="0"/>
                <a:cs typeface="Times New Roman" panose="02020603050405020304" pitchFamily="18" charset="0"/>
              </a:rPr>
              <a:t>                        create database project;</a:t>
            </a:r>
          </a:p>
          <a:p>
            <a:pPr marL="0" indent="0">
              <a:buNone/>
            </a:pPr>
            <a:r>
              <a:rPr lang="en-GB" sz="1400" b="1" i="1" dirty="0">
                <a:latin typeface="Times New Roman" panose="02020603050405020304" pitchFamily="18" charset="0"/>
                <a:cs typeface="Times New Roman" panose="02020603050405020304" pitchFamily="18" charset="0"/>
              </a:rPr>
              <a:t>                        use project;</a:t>
            </a:r>
          </a:p>
          <a:p>
            <a:pPr marL="0" indent="0">
              <a:buNone/>
            </a:pPr>
            <a:endParaRPr lang="en-GB" sz="1050" b="1" i="1" dirty="0">
              <a:latin typeface="Times New Roman" panose="02020603050405020304" pitchFamily="18" charset="0"/>
              <a:cs typeface="Times New Roman" panose="02020603050405020304" pitchFamily="18" charset="0"/>
            </a:endParaRPr>
          </a:p>
          <a:p>
            <a:pPr marL="0" indent="0">
              <a:buNone/>
            </a:pPr>
            <a:r>
              <a:rPr lang="en-GB" sz="1050" b="1" i="1" dirty="0">
                <a:latin typeface="Times New Roman" panose="02020603050405020304" pitchFamily="18" charset="0"/>
                <a:cs typeface="Times New Roman" panose="02020603050405020304" pitchFamily="18" charset="0"/>
              </a:rPr>
              <a:t>CREATE TABLE </a:t>
            </a:r>
            <a:r>
              <a:rPr lang="en-GB" sz="1050" b="1" i="1" dirty="0" err="1">
                <a:latin typeface="Times New Roman" panose="02020603050405020304" pitchFamily="18" charset="0"/>
                <a:cs typeface="Times New Roman" panose="02020603050405020304" pitchFamily="18" charset="0"/>
              </a:rPr>
              <a:t>life_expectancy</a:t>
            </a:r>
            <a:r>
              <a:rPr lang="en-GB" sz="1050" b="1" i="1" dirty="0">
                <a:latin typeface="Times New Roman" panose="02020603050405020304" pitchFamily="18" charset="0"/>
                <a:cs typeface="Times New Roman" panose="02020603050405020304" pitchFamily="18" charset="0"/>
              </a:rPr>
              <a:t> (    Country VARCHAR(50),    </a:t>
            </a:r>
          </a:p>
          <a:p>
            <a:pPr marL="0" indent="0">
              <a:buNone/>
            </a:pPr>
            <a:r>
              <a:rPr lang="en-GB" sz="1050" b="1" i="1" dirty="0">
                <a:latin typeface="Times New Roman" panose="02020603050405020304" pitchFamily="18" charset="0"/>
                <a:cs typeface="Times New Roman" panose="02020603050405020304" pitchFamily="18" charset="0"/>
              </a:rPr>
              <a:t> Year INT,    </a:t>
            </a:r>
          </a:p>
          <a:p>
            <a:pPr marL="0" indent="0">
              <a:buNone/>
            </a:pPr>
            <a:r>
              <a:rPr lang="en-GB" sz="1050" b="1" i="1" dirty="0">
                <a:latin typeface="Times New Roman" panose="02020603050405020304" pitchFamily="18" charset="0"/>
                <a:cs typeface="Times New Roman" panose="02020603050405020304" pitchFamily="18" charset="0"/>
              </a:rPr>
              <a:t>Status VARCHAR(20),    </a:t>
            </a:r>
          </a:p>
          <a:p>
            <a:pPr marL="0" indent="0">
              <a:buNone/>
            </a:pPr>
            <a:r>
              <a:rPr lang="en-GB" sz="1050" b="1" i="1" dirty="0" err="1">
                <a:latin typeface="Times New Roman" panose="02020603050405020304" pitchFamily="18" charset="0"/>
                <a:cs typeface="Times New Roman" panose="02020603050405020304" pitchFamily="18" charset="0"/>
              </a:rPr>
              <a:t>Life_expectancy</a:t>
            </a:r>
            <a:r>
              <a:rPr lang="en-GB" sz="1050" b="1" i="1" dirty="0">
                <a:latin typeface="Times New Roman" panose="02020603050405020304" pitchFamily="18" charset="0"/>
                <a:cs typeface="Times New Roman" panose="02020603050405020304" pitchFamily="18" charset="0"/>
              </a:rPr>
              <a:t> FLOAT,    </a:t>
            </a:r>
          </a:p>
          <a:p>
            <a:pPr marL="0" indent="0">
              <a:buNone/>
            </a:pPr>
            <a:r>
              <a:rPr lang="en-GB" sz="1050" b="1" i="1" dirty="0" err="1">
                <a:latin typeface="Times New Roman" panose="02020603050405020304" pitchFamily="18" charset="0"/>
                <a:cs typeface="Times New Roman" panose="02020603050405020304" pitchFamily="18" charset="0"/>
              </a:rPr>
              <a:t>Adult_Mortality</a:t>
            </a:r>
            <a:r>
              <a:rPr lang="en-GB" sz="1050" b="1" i="1" dirty="0">
                <a:latin typeface="Times New Roman" panose="02020603050405020304" pitchFamily="18" charset="0"/>
                <a:cs typeface="Times New Roman" panose="02020603050405020304" pitchFamily="18" charset="0"/>
              </a:rPr>
              <a:t> INT,   </a:t>
            </a:r>
          </a:p>
          <a:p>
            <a:pPr marL="0" indent="0">
              <a:buNone/>
            </a:pPr>
            <a:r>
              <a:rPr lang="en-GB" sz="1050" b="1" i="1" dirty="0">
                <a:latin typeface="Times New Roman" panose="02020603050405020304" pitchFamily="18" charset="0"/>
                <a:cs typeface="Times New Roman" panose="02020603050405020304" pitchFamily="18" charset="0"/>
              </a:rPr>
              <a:t> </a:t>
            </a:r>
            <a:r>
              <a:rPr lang="en-GB" sz="1050" b="1" i="1" dirty="0" err="1">
                <a:latin typeface="Times New Roman" panose="02020603050405020304" pitchFamily="18" charset="0"/>
                <a:cs typeface="Times New Roman" panose="02020603050405020304" pitchFamily="18" charset="0"/>
              </a:rPr>
              <a:t>Infant_deaths</a:t>
            </a:r>
            <a:r>
              <a:rPr lang="en-GB" sz="1050" b="1" i="1" dirty="0">
                <a:latin typeface="Times New Roman" panose="02020603050405020304" pitchFamily="18" charset="0"/>
                <a:cs typeface="Times New Roman" panose="02020603050405020304" pitchFamily="18" charset="0"/>
              </a:rPr>
              <a:t> INT,    </a:t>
            </a:r>
          </a:p>
          <a:p>
            <a:pPr marL="0" indent="0">
              <a:buNone/>
            </a:pPr>
            <a:r>
              <a:rPr lang="en-GB" sz="1050" b="1" i="1" dirty="0">
                <a:latin typeface="Times New Roman" panose="02020603050405020304" pitchFamily="18" charset="0"/>
                <a:cs typeface="Times New Roman" panose="02020603050405020304" pitchFamily="18" charset="0"/>
              </a:rPr>
              <a:t>Alcohol FLOAT,    </a:t>
            </a:r>
          </a:p>
          <a:p>
            <a:pPr marL="0" indent="0">
              <a:buNone/>
            </a:pPr>
            <a:r>
              <a:rPr lang="en-GB" sz="1050" b="1" i="1" dirty="0" err="1">
                <a:latin typeface="Times New Roman" panose="02020603050405020304" pitchFamily="18" charset="0"/>
                <a:cs typeface="Times New Roman" panose="02020603050405020304" pitchFamily="18" charset="0"/>
              </a:rPr>
              <a:t>Percentage_expenditure</a:t>
            </a:r>
            <a:r>
              <a:rPr lang="en-GB" sz="1050" b="1" i="1" dirty="0">
                <a:latin typeface="Times New Roman" panose="02020603050405020304" pitchFamily="18" charset="0"/>
                <a:cs typeface="Times New Roman" panose="02020603050405020304" pitchFamily="18" charset="0"/>
              </a:rPr>
              <a:t> FLOAT,   </a:t>
            </a:r>
          </a:p>
          <a:p>
            <a:pPr marL="0" indent="0">
              <a:buNone/>
            </a:pPr>
            <a:r>
              <a:rPr lang="en-GB" sz="1050" b="1" i="1" dirty="0">
                <a:latin typeface="Times New Roman" panose="02020603050405020304" pitchFamily="18" charset="0"/>
                <a:cs typeface="Times New Roman" panose="02020603050405020304" pitchFamily="18" charset="0"/>
              </a:rPr>
              <a:t> </a:t>
            </a:r>
            <a:r>
              <a:rPr lang="en-GB" sz="1050" b="1" i="1" dirty="0" err="1">
                <a:latin typeface="Times New Roman" panose="02020603050405020304" pitchFamily="18" charset="0"/>
                <a:cs typeface="Times New Roman" panose="02020603050405020304" pitchFamily="18" charset="0"/>
              </a:rPr>
              <a:t>Hepatitis_B</a:t>
            </a:r>
            <a:r>
              <a:rPr lang="en-GB" sz="1050" b="1" i="1" dirty="0">
                <a:latin typeface="Times New Roman" panose="02020603050405020304" pitchFamily="18" charset="0"/>
                <a:cs typeface="Times New Roman" panose="02020603050405020304" pitchFamily="18" charset="0"/>
              </a:rPr>
              <a:t> INT,    Measles INT,    </a:t>
            </a:r>
          </a:p>
          <a:p>
            <a:pPr marL="0" indent="0">
              <a:buNone/>
            </a:pPr>
            <a:r>
              <a:rPr lang="en-GB" sz="1050" b="1" i="1" dirty="0">
                <a:latin typeface="Times New Roman" panose="02020603050405020304" pitchFamily="18" charset="0"/>
                <a:cs typeface="Times New Roman" panose="02020603050405020304" pitchFamily="18" charset="0"/>
              </a:rPr>
              <a:t>BMI FLOAT,    </a:t>
            </a:r>
          </a:p>
          <a:p>
            <a:pPr marL="0" indent="0">
              <a:buNone/>
            </a:pPr>
            <a:r>
              <a:rPr lang="en-GB" sz="1050" b="1" i="1" dirty="0" err="1">
                <a:latin typeface="Times New Roman" panose="02020603050405020304" pitchFamily="18" charset="0"/>
                <a:cs typeface="Times New Roman" panose="02020603050405020304" pitchFamily="18" charset="0"/>
              </a:rPr>
              <a:t>Under_five_deaths</a:t>
            </a:r>
            <a:r>
              <a:rPr lang="en-GB" sz="1050" b="1" i="1" dirty="0">
                <a:latin typeface="Times New Roman" panose="02020603050405020304" pitchFamily="18" charset="0"/>
                <a:cs typeface="Times New Roman" panose="02020603050405020304" pitchFamily="18" charset="0"/>
              </a:rPr>
              <a:t> INT,    </a:t>
            </a:r>
          </a:p>
          <a:p>
            <a:pPr marL="0" indent="0">
              <a:buNone/>
            </a:pPr>
            <a:r>
              <a:rPr lang="en-GB" sz="1050" b="1" i="1" dirty="0">
                <a:latin typeface="Times New Roman" panose="02020603050405020304" pitchFamily="18" charset="0"/>
                <a:cs typeface="Times New Roman" panose="02020603050405020304" pitchFamily="18" charset="0"/>
              </a:rPr>
              <a:t>Polio INT,   </a:t>
            </a:r>
          </a:p>
          <a:p>
            <a:pPr marL="0" indent="0">
              <a:buNone/>
            </a:pPr>
            <a:r>
              <a:rPr lang="en-GB" sz="1050" b="1" i="1" dirty="0">
                <a:latin typeface="Times New Roman" panose="02020603050405020304" pitchFamily="18" charset="0"/>
                <a:cs typeface="Times New Roman" panose="02020603050405020304" pitchFamily="18" charset="0"/>
              </a:rPr>
              <a:t> </a:t>
            </a:r>
            <a:r>
              <a:rPr lang="en-GB" sz="1050" b="1" i="1" dirty="0" err="1">
                <a:latin typeface="Times New Roman" panose="02020603050405020304" pitchFamily="18" charset="0"/>
                <a:cs typeface="Times New Roman" panose="02020603050405020304" pitchFamily="18" charset="0"/>
              </a:rPr>
              <a:t>Total_expenditure</a:t>
            </a:r>
            <a:r>
              <a:rPr lang="en-GB" sz="1050" b="1" i="1" dirty="0">
                <a:latin typeface="Times New Roman" panose="02020603050405020304" pitchFamily="18" charset="0"/>
                <a:cs typeface="Times New Roman" panose="02020603050405020304" pitchFamily="18" charset="0"/>
              </a:rPr>
              <a:t> FLOAT,  </a:t>
            </a:r>
          </a:p>
          <a:p>
            <a:pPr marL="0" indent="0">
              <a:buNone/>
            </a:pPr>
            <a:r>
              <a:rPr lang="en-GB" sz="1050" b="1" i="1" dirty="0">
                <a:latin typeface="Times New Roman" panose="02020603050405020304" pitchFamily="18" charset="0"/>
                <a:cs typeface="Times New Roman" panose="02020603050405020304" pitchFamily="18" charset="0"/>
              </a:rPr>
              <a:t>  Diphtheria INT,    </a:t>
            </a:r>
          </a:p>
          <a:p>
            <a:pPr marL="0" indent="0">
              <a:buNone/>
            </a:pPr>
            <a:r>
              <a:rPr lang="en-GB" sz="1050" b="1" i="1" dirty="0">
                <a:latin typeface="Times New Roman" panose="02020603050405020304" pitchFamily="18" charset="0"/>
                <a:cs typeface="Times New Roman" panose="02020603050405020304" pitchFamily="18" charset="0"/>
              </a:rPr>
              <a:t>HIV_AIDS FLOAT,    </a:t>
            </a:r>
          </a:p>
          <a:p>
            <a:pPr marL="0" indent="0">
              <a:buNone/>
            </a:pPr>
            <a:r>
              <a:rPr lang="en-GB" sz="1050" b="1" i="1" dirty="0">
                <a:latin typeface="Times New Roman" panose="02020603050405020304" pitchFamily="18" charset="0"/>
                <a:cs typeface="Times New Roman" panose="02020603050405020304" pitchFamily="18" charset="0"/>
              </a:rPr>
              <a:t>GDP FLOAT,   </a:t>
            </a:r>
          </a:p>
          <a:p>
            <a:pPr marL="0" indent="0">
              <a:buNone/>
            </a:pPr>
            <a:r>
              <a:rPr lang="en-GB" sz="1050" b="1" i="1" dirty="0">
                <a:latin typeface="Times New Roman" panose="02020603050405020304" pitchFamily="18" charset="0"/>
                <a:cs typeface="Times New Roman" panose="02020603050405020304" pitchFamily="18" charset="0"/>
              </a:rPr>
              <a:t> Population BIGINT,    </a:t>
            </a:r>
            <a:r>
              <a:rPr lang="en-GB" sz="1050" b="1" i="1" dirty="0" err="1">
                <a:latin typeface="Times New Roman" panose="02020603050405020304" pitchFamily="18" charset="0"/>
                <a:cs typeface="Times New Roman" panose="02020603050405020304" pitchFamily="18" charset="0"/>
              </a:rPr>
              <a:t>Income_composition_of_resources</a:t>
            </a:r>
            <a:r>
              <a:rPr lang="en-GB" sz="1050" b="1" i="1" dirty="0">
                <a:latin typeface="Times New Roman" panose="02020603050405020304" pitchFamily="18" charset="0"/>
                <a:cs typeface="Times New Roman" panose="02020603050405020304" pitchFamily="18" charset="0"/>
              </a:rPr>
              <a:t> FLOAT, </a:t>
            </a:r>
          </a:p>
          <a:p>
            <a:pPr marL="0" indent="0">
              <a:buNone/>
            </a:pPr>
            <a:r>
              <a:rPr lang="en-GB" sz="1050" b="1" i="1" dirty="0">
                <a:latin typeface="Times New Roman" panose="02020603050405020304" pitchFamily="18" charset="0"/>
                <a:cs typeface="Times New Roman" panose="02020603050405020304" pitchFamily="18" charset="0"/>
              </a:rPr>
              <a:t>   Schooling FLOAT);</a:t>
            </a:r>
          </a:p>
          <a:p>
            <a:pPr marL="0" indent="0">
              <a:buNone/>
            </a:pPr>
            <a:endParaRPr lang="en-IN" sz="300" b="1" i="1" dirty="0">
              <a:latin typeface="Times New Roman" panose="02020603050405020304" pitchFamily="18" charset="0"/>
              <a:cs typeface="Times New Roman" panose="02020603050405020304" pitchFamily="18" charset="0"/>
            </a:endParaRPr>
          </a:p>
          <a:p>
            <a:pPr marL="0" indent="0">
              <a:buNone/>
            </a:pPr>
            <a:r>
              <a:rPr lang="en-GB" sz="300" b="1" i="1" dirty="0">
                <a:latin typeface="Times New Roman" panose="02020603050405020304" pitchFamily="18" charset="0"/>
                <a:cs typeface="Times New Roman" panose="02020603050405020304" pitchFamily="18" charset="0"/>
              </a:rPr>
              <a:t>                        </a:t>
            </a:r>
          </a:p>
          <a:p>
            <a:pPr marL="0" indent="0">
              <a:buNone/>
            </a:pPr>
            <a:endParaRPr lang="en-GB" sz="300" b="1" i="1" dirty="0">
              <a:latin typeface="Times New Roman" panose="02020603050405020304" pitchFamily="18" charset="0"/>
              <a:cs typeface="Times New Roman" panose="02020603050405020304" pitchFamily="18" charset="0"/>
            </a:endParaRPr>
          </a:p>
          <a:p>
            <a:pPr marL="0" indent="0">
              <a:buNone/>
            </a:pPr>
            <a:endParaRPr lang="en-GB" sz="300" b="1" i="1" dirty="0">
              <a:latin typeface="Times New Roman" panose="02020603050405020304" pitchFamily="18" charset="0"/>
              <a:cs typeface="Times New Roman" panose="02020603050405020304" pitchFamily="18" charset="0"/>
            </a:endParaRPr>
          </a:p>
          <a:p>
            <a:pPr marL="0" indent="0">
              <a:buNone/>
            </a:pPr>
            <a:endParaRPr lang="en-GB" sz="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919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2C6BB-D27E-4C2D-2E3F-C80DE317D3C4}"/>
              </a:ext>
            </a:extLst>
          </p:cNvPr>
          <p:cNvSpPr>
            <a:spLocks noGrp="1"/>
          </p:cNvSpPr>
          <p:nvPr>
            <p:ph idx="1"/>
          </p:nvPr>
        </p:nvSpPr>
        <p:spPr>
          <a:xfrm>
            <a:off x="588723" y="926925"/>
            <a:ext cx="9475940" cy="4972833"/>
          </a:xfrm>
        </p:spPr>
        <p:txBody>
          <a:bodyPr/>
          <a:lstStyle/>
          <a:p>
            <a:r>
              <a:rPr lang="en-GB" sz="2000" dirty="0">
                <a:latin typeface="Times New Roman" panose="02020603050405020304" pitchFamily="18" charset="0"/>
                <a:cs typeface="Times New Roman" panose="02020603050405020304" pitchFamily="18" charset="0"/>
              </a:rPr>
              <a:t>Data Preview:</a:t>
            </a:r>
          </a:p>
          <a:p>
            <a:pPr marL="0" indent="0">
              <a:buNone/>
            </a:pPr>
            <a:r>
              <a:rPr lang="en-GB" sz="2400" dirty="0">
                <a:latin typeface="Times New Roman" panose="02020603050405020304" pitchFamily="18" charset="0"/>
                <a:cs typeface="Times New Roman" panose="02020603050405020304" pitchFamily="18" charset="0"/>
              </a:rPr>
              <a:t>                        </a:t>
            </a:r>
            <a:r>
              <a:rPr lang="en-GB" sz="2000" b="1" i="1" dirty="0">
                <a:latin typeface="Times New Roman" panose="02020603050405020304" pitchFamily="18" charset="0"/>
                <a:cs typeface="Times New Roman" panose="02020603050405020304" pitchFamily="18" charset="0"/>
              </a:rPr>
              <a:t>select * from </a:t>
            </a:r>
            <a:r>
              <a:rPr lang="en-GB" sz="2000" b="1" i="1" dirty="0" err="1">
                <a:latin typeface="Times New Roman" panose="02020603050405020304" pitchFamily="18" charset="0"/>
                <a:cs typeface="Times New Roman" panose="02020603050405020304" pitchFamily="18" charset="0"/>
              </a:rPr>
              <a:t>life_exp</a:t>
            </a:r>
            <a:r>
              <a:rPr lang="en-GB" sz="2000" b="1" i="1" dirty="0">
                <a:latin typeface="Times New Roman" panose="02020603050405020304" pitchFamily="18" charset="0"/>
                <a:cs typeface="Times New Roman" panose="02020603050405020304" pitchFamily="18" charset="0"/>
              </a:rPr>
              <a:t>;</a:t>
            </a:r>
          </a:p>
          <a:p>
            <a:pPr marL="0" indent="0">
              <a:buNone/>
            </a:pP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Name and Count of unique countries:</a:t>
            </a:r>
          </a:p>
          <a:p>
            <a:pPr marL="0" indent="0">
              <a:buNone/>
            </a:pPr>
            <a:r>
              <a:rPr lang="en-GB" sz="2000" b="1" i="1" dirty="0">
                <a:latin typeface="Times New Roman" panose="02020603050405020304" pitchFamily="18" charset="0"/>
                <a:cs typeface="Times New Roman" panose="02020603050405020304" pitchFamily="18" charset="0"/>
              </a:rPr>
              <a:t>                        </a:t>
            </a:r>
            <a:endParaRPr lang="en-GB" sz="3200" b="1" i="1" dirty="0">
              <a:latin typeface="Times New Roman" panose="02020603050405020304" pitchFamily="18" charset="0"/>
              <a:cs typeface="Times New Roman" panose="02020603050405020304" pitchFamily="18" charset="0"/>
            </a:endParaRPr>
          </a:p>
          <a:p>
            <a:pPr marL="0" indent="0">
              <a:buNone/>
            </a:pPr>
            <a:r>
              <a:rPr lang="en-GB" sz="2400" b="1" i="1" dirty="0">
                <a:latin typeface="Times New Roman" panose="02020603050405020304" pitchFamily="18" charset="0"/>
                <a:cs typeface="Times New Roman" panose="02020603050405020304" pitchFamily="18" charset="0"/>
              </a:rPr>
              <a:t>select count(distinct(country)) as countries from </a:t>
            </a:r>
            <a:r>
              <a:rPr lang="en-GB" sz="2400" b="1" i="1" dirty="0" err="1">
                <a:latin typeface="Times New Roman" panose="02020603050405020304" pitchFamily="18" charset="0"/>
                <a:cs typeface="Times New Roman" panose="02020603050405020304" pitchFamily="18" charset="0"/>
              </a:rPr>
              <a:t>life_exp</a:t>
            </a:r>
            <a:r>
              <a:rPr lang="en-GB" sz="2400" b="1" i="1" dirty="0">
                <a:latin typeface="Times New Roman" panose="02020603050405020304" pitchFamily="18" charset="0"/>
                <a:cs typeface="Times New Roman" panose="02020603050405020304" pitchFamily="18" charset="0"/>
              </a:rPr>
              <a:t>;</a:t>
            </a:r>
          </a:p>
          <a:p>
            <a:pPr marL="0" indent="0">
              <a:buNone/>
            </a:pPr>
            <a:endParaRPr lang="en-GB" sz="2400" b="1" i="1" dirty="0">
              <a:latin typeface="Times New Roman" panose="02020603050405020304" pitchFamily="18" charset="0"/>
              <a:cs typeface="Times New Roman" panose="02020603050405020304" pitchFamily="18" charset="0"/>
            </a:endParaRPr>
          </a:p>
          <a:p>
            <a:endParaRPr lang="en-GB" sz="2400" b="1" i="1" dirty="0">
              <a:latin typeface="Times New Roman" panose="02020603050405020304" pitchFamily="18" charset="0"/>
              <a:cs typeface="Times New Roman" panose="02020603050405020304" pitchFamily="18" charset="0"/>
            </a:endParaRPr>
          </a:p>
          <a:p>
            <a:endParaRPr lang="en-GB" sz="1800" b="1" i="1" dirty="0">
              <a:latin typeface="Times New Roman" panose="02020603050405020304" pitchFamily="18" charset="0"/>
              <a:cs typeface="Times New Roman" panose="02020603050405020304" pitchFamily="18" charset="0"/>
            </a:endParaRPr>
          </a:p>
          <a:p>
            <a:pPr marL="0" indent="0">
              <a:buNone/>
            </a:pPr>
            <a:r>
              <a:rPr lang="en-GB" sz="2400" b="1" i="1" dirty="0">
                <a:latin typeface="Times New Roman" panose="02020603050405020304" pitchFamily="18" charset="0"/>
                <a:cs typeface="Times New Roman" panose="02020603050405020304" pitchFamily="18" charset="0"/>
              </a:rPr>
              <a:t>select distinct(country) from </a:t>
            </a:r>
            <a:r>
              <a:rPr lang="en-GB" sz="2400" b="1" i="1" dirty="0" err="1">
                <a:latin typeface="Times New Roman" panose="02020603050405020304" pitchFamily="18" charset="0"/>
                <a:cs typeface="Times New Roman" panose="02020603050405020304" pitchFamily="18" charset="0"/>
              </a:rPr>
              <a:t>life_exp</a:t>
            </a:r>
            <a:r>
              <a:rPr lang="en-GB" sz="2400" b="1" i="1" dirty="0">
                <a:latin typeface="Times New Roman" panose="02020603050405020304" pitchFamily="18" charset="0"/>
                <a:cs typeface="Times New Roman" panose="02020603050405020304" pitchFamily="18" charset="0"/>
              </a:rPr>
              <a:t>;</a:t>
            </a:r>
          </a:p>
          <a:p>
            <a:pPr marL="0" indent="0">
              <a:buNone/>
            </a:pPr>
            <a:endParaRPr lang="en-IN" dirty="0"/>
          </a:p>
        </p:txBody>
      </p:sp>
      <p:pic>
        <p:nvPicPr>
          <p:cNvPr id="4" name="Picture 3">
            <a:extLst>
              <a:ext uri="{FF2B5EF4-FFF2-40B4-BE49-F238E27FC236}">
                <a16:creationId xmlns:a16="http://schemas.microsoft.com/office/drawing/2014/main" id="{56743ED1-1165-4E2B-E836-6E307D66B9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366" y="3429000"/>
            <a:ext cx="2523634" cy="1392350"/>
          </a:xfrm>
          <a:prstGeom prst="rect">
            <a:avLst/>
          </a:prstGeom>
        </p:spPr>
      </p:pic>
    </p:spTree>
    <p:extLst>
      <p:ext uri="{BB962C8B-B14F-4D97-AF65-F5344CB8AC3E}">
        <p14:creationId xmlns:p14="http://schemas.microsoft.com/office/powerpoint/2010/main" val="4191962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481806-A437-6EEB-B764-25FF9F3CF0F9}"/>
              </a:ext>
            </a:extLst>
          </p:cNvPr>
          <p:cNvSpPr>
            <a:spLocks noGrp="1"/>
          </p:cNvSpPr>
          <p:nvPr>
            <p:ph idx="1"/>
          </p:nvPr>
        </p:nvSpPr>
        <p:spPr>
          <a:xfrm>
            <a:off x="838200" y="190774"/>
            <a:ext cx="10515600" cy="6667226"/>
          </a:xfrm>
        </p:spPr>
        <p:txBody>
          <a:bodyPr>
            <a:normAutofit/>
          </a:bodyPr>
          <a:lstStyle/>
          <a:p>
            <a:pPr marL="0" indent="0">
              <a:buNone/>
            </a:pPr>
            <a:r>
              <a:rPr lang="en-GB" sz="2000" b="1" i="1" dirty="0">
                <a:latin typeface="Times New Roman" panose="02020603050405020304" pitchFamily="18" charset="0"/>
                <a:cs typeface="Times New Roman" panose="02020603050405020304" pitchFamily="18" charset="0"/>
              </a:rPr>
              <a:t>Life Expectancy:-</a:t>
            </a:r>
          </a:p>
          <a:p>
            <a:r>
              <a:rPr lang="en-GB" sz="2000" dirty="0">
                <a:latin typeface="Times New Roman" panose="02020603050405020304" pitchFamily="18" charset="0"/>
                <a:cs typeface="Times New Roman" panose="02020603050405020304" pitchFamily="18" charset="0"/>
              </a:rPr>
              <a:t>Average life expectancy of each country</a:t>
            </a:r>
            <a:r>
              <a:rPr lang="en-GB" sz="1800" dirty="0">
                <a:latin typeface="Times New Roman" panose="02020603050405020304" pitchFamily="18" charset="0"/>
                <a:cs typeface="Times New Roman" panose="02020603050405020304" pitchFamily="18" charset="0"/>
              </a:rPr>
              <a:t>:</a:t>
            </a:r>
          </a:p>
          <a:p>
            <a:pPr marL="0" indent="0">
              <a:buNone/>
            </a:pPr>
            <a:r>
              <a:rPr lang="en-GB" sz="1800" dirty="0">
                <a:latin typeface="Times New Roman" panose="02020603050405020304" pitchFamily="18" charset="0"/>
                <a:cs typeface="Times New Roman" panose="02020603050405020304" pitchFamily="18" charset="0"/>
              </a:rPr>
              <a:t>                   </a:t>
            </a:r>
            <a:r>
              <a:rPr lang="en-GB" sz="1800" b="1" i="1" dirty="0">
                <a:latin typeface="Times New Roman" panose="02020603050405020304" pitchFamily="18" charset="0"/>
                <a:cs typeface="Times New Roman" panose="02020603050405020304" pitchFamily="18" charset="0"/>
              </a:rPr>
              <a:t>select AVG(`Life expectancy`) AS </a:t>
            </a:r>
            <a:r>
              <a:rPr lang="en-GB" sz="1800" b="1" i="1" dirty="0" err="1">
                <a:latin typeface="Times New Roman" panose="02020603050405020304" pitchFamily="18" charset="0"/>
                <a:cs typeface="Times New Roman" panose="02020603050405020304" pitchFamily="18" charset="0"/>
              </a:rPr>
              <a:t>average_life_expectancy</a:t>
            </a:r>
            <a:r>
              <a:rPr lang="en-GB" sz="1800" b="1" i="1" dirty="0">
                <a:latin typeface="Times New Roman" panose="02020603050405020304" pitchFamily="18" charset="0"/>
                <a:cs typeface="Times New Roman" panose="02020603050405020304" pitchFamily="18" charset="0"/>
              </a:rPr>
              <a:t>, country </a:t>
            </a:r>
          </a:p>
          <a:p>
            <a:pPr marL="0" indent="0">
              <a:buNone/>
            </a:pPr>
            <a:r>
              <a:rPr lang="en-GB" sz="1800" b="1" i="1" dirty="0">
                <a:latin typeface="Times New Roman" panose="02020603050405020304" pitchFamily="18" charset="0"/>
                <a:cs typeface="Times New Roman" panose="02020603050405020304" pitchFamily="18" charset="0"/>
              </a:rPr>
              <a:t>                   FROM </a:t>
            </a:r>
            <a:r>
              <a:rPr lang="en-GB" sz="1800" b="1" i="1" dirty="0" err="1">
                <a:latin typeface="Times New Roman" panose="02020603050405020304" pitchFamily="18" charset="0"/>
                <a:cs typeface="Times New Roman" panose="02020603050405020304" pitchFamily="18" charset="0"/>
              </a:rPr>
              <a:t>life_exp</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group by country </a:t>
            </a:r>
          </a:p>
          <a:p>
            <a:pPr marL="0" indent="0">
              <a:buNone/>
            </a:pPr>
            <a:r>
              <a:rPr lang="en-GB" sz="1800" b="1" i="1" dirty="0">
                <a:latin typeface="Times New Roman" panose="02020603050405020304" pitchFamily="18" charset="0"/>
                <a:cs typeface="Times New Roman" panose="02020603050405020304" pitchFamily="18" charset="0"/>
              </a:rPr>
              <a:t>                   order by </a:t>
            </a:r>
            <a:r>
              <a:rPr lang="en-GB" sz="1800" b="1" i="1" dirty="0" err="1">
                <a:latin typeface="Times New Roman" panose="02020603050405020304" pitchFamily="18" charset="0"/>
                <a:cs typeface="Times New Roman" panose="02020603050405020304" pitchFamily="18" charset="0"/>
              </a:rPr>
              <a:t>average_life_expectancy</a:t>
            </a:r>
            <a:r>
              <a:rPr lang="en-GB" sz="1800" b="1" i="1" dirty="0">
                <a:latin typeface="Times New Roman" panose="02020603050405020304" pitchFamily="18" charset="0"/>
                <a:cs typeface="Times New Roman" panose="02020603050405020304" pitchFamily="18" charset="0"/>
              </a:rPr>
              <a:t> </a:t>
            </a:r>
            <a:r>
              <a:rPr lang="en-GB" sz="1800" b="1" i="1" dirty="0" err="1">
                <a:latin typeface="Times New Roman" panose="02020603050405020304" pitchFamily="18" charset="0"/>
                <a:cs typeface="Times New Roman" panose="02020603050405020304" pitchFamily="18" charset="0"/>
              </a:rPr>
              <a:t>desc</a:t>
            </a:r>
            <a:r>
              <a:rPr lang="en-GB" sz="1800" b="1" i="1" dirty="0">
                <a:latin typeface="Times New Roman" panose="02020603050405020304" pitchFamily="18" charset="0"/>
                <a:cs typeface="Times New Roman" panose="02020603050405020304" pitchFamily="18" charset="0"/>
              </a:rPr>
              <a:t>;</a:t>
            </a:r>
          </a:p>
          <a:p>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Maximum Life expectancy : </a:t>
            </a:r>
          </a:p>
          <a:p>
            <a:pPr marL="0" indent="0">
              <a:buNone/>
            </a:pPr>
            <a:r>
              <a:rPr lang="en-GB" sz="1800" b="1" i="1" dirty="0">
                <a:latin typeface="Times New Roman" panose="02020603050405020304" pitchFamily="18" charset="0"/>
                <a:cs typeface="Times New Roman" panose="02020603050405020304" pitchFamily="18" charset="0"/>
              </a:rPr>
              <a:t>                                          select </a:t>
            </a:r>
            <a:r>
              <a:rPr lang="en-GB" sz="1800" b="1" i="1" dirty="0" err="1">
                <a:latin typeface="Times New Roman" panose="02020603050405020304" pitchFamily="18" charset="0"/>
                <a:cs typeface="Times New Roman" panose="02020603050405020304" pitchFamily="18" charset="0"/>
              </a:rPr>
              <a:t>country,year,max</a:t>
            </a:r>
            <a:r>
              <a:rPr lang="en-GB" sz="1800" b="1" i="1" dirty="0">
                <a:latin typeface="Times New Roman" panose="02020603050405020304" pitchFamily="18" charset="0"/>
                <a:cs typeface="Times New Roman" panose="02020603050405020304" pitchFamily="18" charset="0"/>
              </a:rPr>
              <a:t>(`life expectancy`) as </a:t>
            </a:r>
            <a:r>
              <a:rPr lang="en-GB" sz="1800" b="1" i="1" dirty="0" err="1">
                <a:latin typeface="Times New Roman" panose="02020603050405020304" pitchFamily="18" charset="0"/>
                <a:cs typeface="Times New Roman" panose="02020603050405020304" pitchFamily="18" charset="0"/>
              </a:rPr>
              <a:t>max_life_expectancy</a:t>
            </a:r>
            <a:r>
              <a:rPr lang="en-GB" sz="1800" b="1" i="1" dirty="0">
                <a:latin typeface="Times New Roman" panose="02020603050405020304" pitchFamily="18" charset="0"/>
                <a:cs typeface="Times New Roman" panose="02020603050405020304" pitchFamily="18" charset="0"/>
              </a:rPr>
              <a:t> </a:t>
            </a:r>
          </a:p>
          <a:p>
            <a:pPr marL="0" indent="0">
              <a:buNone/>
            </a:pPr>
            <a:r>
              <a:rPr lang="en-GB" sz="1800" b="1" i="1" dirty="0">
                <a:latin typeface="Times New Roman" panose="02020603050405020304" pitchFamily="18" charset="0"/>
                <a:cs typeface="Times New Roman" panose="02020603050405020304" pitchFamily="18" charset="0"/>
              </a:rPr>
              <a:t>                                          from </a:t>
            </a:r>
            <a:r>
              <a:rPr lang="en-GB" sz="1800" b="1" i="1" dirty="0" err="1">
                <a:latin typeface="Times New Roman" panose="02020603050405020304" pitchFamily="18" charset="0"/>
                <a:cs typeface="Times New Roman" panose="02020603050405020304" pitchFamily="18" charset="0"/>
              </a:rPr>
              <a:t>life_exp</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group by country, year</a:t>
            </a:r>
          </a:p>
          <a:p>
            <a:pPr marL="0" indent="0">
              <a:buNone/>
            </a:pPr>
            <a:r>
              <a:rPr lang="en-GB" sz="1800" b="1" i="1" dirty="0">
                <a:latin typeface="Times New Roman" panose="02020603050405020304" pitchFamily="18" charset="0"/>
                <a:cs typeface="Times New Roman" panose="02020603050405020304" pitchFamily="18" charset="0"/>
              </a:rPr>
              <a:t>                                          order by </a:t>
            </a:r>
            <a:r>
              <a:rPr lang="en-GB" sz="1800" b="1" i="1" dirty="0" err="1">
                <a:latin typeface="Times New Roman" panose="02020603050405020304" pitchFamily="18" charset="0"/>
                <a:cs typeface="Times New Roman" panose="02020603050405020304" pitchFamily="18" charset="0"/>
              </a:rPr>
              <a:t>max_life_expectancy</a:t>
            </a:r>
            <a:r>
              <a:rPr lang="en-GB" sz="1800" b="1" i="1" dirty="0">
                <a:latin typeface="Times New Roman" panose="02020603050405020304" pitchFamily="18" charset="0"/>
                <a:cs typeface="Times New Roman" panose="02020603050405020304" pitchFamily="18" charset="0"/>
              </a:rPr>
              <a:t> </a:t>
            </a:r>
            <a:r>
              <a:rPr lang="en-GB" sz="1800" b="1" i="1" dirty="0" err="1">
                <a:latin typeface="Times New Roman" panose="02020603050405020304" pitchFamily="18" charset="0"/>
                <a:cs typeface="Times New Roman" panose="02020603050405020304" pitchFamily="18" charset="0"/>
              </a:rPr>
              <a:t>desc</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limit 5;</a:t>
            </a:r>
          </a:p>
          <a:p>
            <a:pPr marL="0" indent="0">
              <a:buNone/>
            </a:pPr>
            <a:endParaRPr lang="en-GB" sz="1800" b="1"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1820E14-5D22-1B64-66FE-414002905D61}"/>
              </a:ext>
            </a:extLst>
          </p:cNvPr>
          <p:cNvPicPr>
            <a:picLocks noChangeAspect="1"/>
          </p:cNvPicPr>
          <p:nvPr/>
        </p:nvPicPr>
        <p:blipFill rotWithShape="1">
          <a:blip r:embed="rId2">
            <a:extLst>
              <a:ext uri="{28A0092B-C50C-407E-A947-70E740481C1C}">
                <a14:useLocalDpi xmlns:a14="http://schemas.microsoft.com/office/drawing/2010/main" val="0"/>
              </a:ext>
            </a:extLst>
          </a:blip>
          <a:srcRect l="1018" t="12125" r="6732" b="14268"/>
          <a:stretch/>
        </p:blipFill>
        <p:spPr>
          <a:xfrm>
            <a:off x="8404963" y="569933"/>
            <a:ext cx="3463447" cy="2431482"/>
          </a:xfrm>
          <a:prstGeom prst="rect">
            <a:avLst/>
          </a:prstGeom>
        </p:spPr>
      </p:pic>
      <p:pic>
        <p:nvPicPr>
          <p:cNvPr id="10" name="Picture 9">
            <a:extLst>
              <a:ext uri="{FF2B5EF4-FFF2-40B4-BE49-F238E27FC236}">
                <a16:creationId xmlns:a16="http://schemas.microsoft.com/office/drawing/2014/main" id="{46534651-CD2B-8969-D8A9-9DA408A370F3}"/>
              </a:ext>
            </a:extLst>
          </p:cNvPr>
          <p:cNvPicPr>
            <a:picLocks noChangeAspect="1"/>
          </p:cNvPicPr>
          <p:nvPr/>
        </p:nvPicPr>
        <p:blipFill rotWithShape="1">
          <a:blip r:embed="rId3">
            <a:extLst>
              <a:ext uri="{28A0092B-C50C-407E-A947-70E740481C1C}">
                <a14:useLocalDpi xmlns:a14="http://schemas.microsoft.com/office/drawing/2010/main" val="0"/>
              </a:ext>
            </a:extLst>
          </a:blip>
          <a:srcRect l="-137" t="56203" r="59040"/>
          <a:stretch/>
        </p:blipFill>
        <p:spPr>
          <a:xfrm>
            <a:off x="8179496" y="3945699"/>
            <a:ext cx="3825657" cy="2295843"/>
          </a:xfrm>
          <a:prstGeom prst="rect">
            <a:avLst/>
          </a:prstGeom>
        </p:spPr>
      </p:pic>
    </p:spTree>
    <p:extLst>
      <p:ext uri="{BB962C8B-B14F-4D97-AF65-F5344CB8AC3E}">
        <p14:creationId xmlns:p14="http://schemas.microsoft.com/office/powerpoint/2010/main" val="1777331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1B656C-C408-C4D2-661E-E1F190852570}"/>
              </a:ext>
            </a:extLst>
          </p:cNvPr>
          <p:cNvSpPr>
            <a:spLocks noGrp="1"/>
          </p:cNvSpPr>
          <p:nvPr>
            <p:ph idx="1"/>
          </p:nvPr>
        </p:nvSpPr>
        <p:spPr>
          <a:xfrm>
            <a:off x="100208" y="144049"/>
            <a:ext cx="11699310" cy="6645058"/>
          </a:xfrm>
        </p:spPr>
        <p:txBody>
          <a:bodyPr/>
          <a:lstStyle/>
          <a:p>
            <a:r>
              <a:rPr lang="en-GB" sz="2000" dirty="0">
                <a:latin typeface="Times New Roman" panose="02020603050405020304" pitchFamily="18" charset="0"/>
                <a:cs typeface="Times New Roman" panose="02020603050405020304" pitchFamily="18" charset="0"/>
              </a:rPr>
              <a:t>Minimum Life expectancy : </a:t>
            </a:r>
          </a:p>
          <a:p>
            <a:pPr marL="0" indent="0">
              <a:buNone/>
            </a:pPr>
            <a:r>
              <a:rPr lang="en-GB" sz="2000" b="1" i="1" dirty="0">
                <a:latin typeface="Times New Roman" panose="02020603050405020304" pitchFamily="18" charset="0"/>
                <a:cs typeface="Times New Roman" panose="02020603050405020304" pitchFamily="18" charset="0"/>
              </a:rPr>
              <a:t>                 </a:t>
            </a:r>
            <a:r>
              <a:rPr lang="en-GB" sz="1800" b="1" i="1" dirty="0">
                <a:latin typeface="Times New Roman" panose="02020603050405020304" pitchFamily="18" charset="0"/>
                <a:cs typeface="Times New Roman" panose="02020603050405020304" pitchFamily="18" charset="0"/>
              </a:rPr>
              <a:t>select </a:t>
            </a:r>
            <a:r>
              <a:rPr lang="en-GB" sz="1800" b="1" i="1" dirty="0" err="1">
                <a:latin typeface="Times New Roman" panose="02020603050405020304" pitchFamily="18" charset="0"/>
                <a:cs typeface="Times New Roman" panose="02020603050405020304" pitchFamily="18" charset="0"/>
              </a:rPr>
              <a:t>country,year,min</a:t>
            </a:r>
            <a:r>
              <a:rPr lang="en-GB" sz="1800" b="1" i="1" dirty="0">
                <a:latin typeface="Times New Roman" panose="02020603050405020304" pitchFamily="18" charset="0"/>
                <a:cs typeface="Times New Roman" panose="02020603050405020304" pitchFamily="18" charset="0"/>
              </a:rPr>
              <a:t>(`life expectancy`) as </a:t>
            </a:r>
            <a:r>
              <a:rPr lang="en-GB" sz="1800" b="1" i="1" dirty="0" err="1">
                <a:latin typeface="Times New Roman" panose="02020603050405020304" pitchFamily="18" charset="0"/>
                <a:cs typeface="Times New Roman" panose="02020603050405020304" pitchFamily="18" charset="0"/>
              </a:rPr>
              <a:t>min_life_expectancy</a:t>
            </a:r>
            <a:r>
              <a:rPr lang="en-GB" sz="1800" b="1" i="1" dirty="0">
                <a:latin typeface="Times New Roman" panose="02020603050405020304" pitchFamily="18" charset="0"/>
                <a:cs typeface="Times New Roman" panose="02020603050405020304" pitchFamily="18" charset="0"/>
              </a:rPr>
              <a:t> </a:t>
            </a:r>
          </a:p>
          <a:p>
            <a:pPr marL="0" indent="0">
              <a:buNone/>
            </a:pPr>
            <a:r>
              <a:rPr lang="en-GB" sz="1800" b="1" i="1" dirty="0">
                <a:latin typeface="Times New Roman" panose="02020603050405020304" pitchFamily="18" charset="0"/>
                <a:cs typeface="Times New Roman" panose="02020603050405020304" pitchFamily="18" charset="0"/>
              </a:rPr>
              <a:t>                  from </a:t>
            </a:r>
            <a:r>
              <a:rPr lang="en-GB" sz="1800" b="1" i="1" dirty="0" err="1">
                <a:latin typeface="Times New Roman" panose="02020603050405020304" pitchFamily="18" charset="0"/>
                <a:cs typeface="Times New Roman" panose="02020603050405020304" pitchFamily="18" charset="0"/>
              </a:rPr>
              <a:t>life_exp</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group by country, year</a:t>
            </a:r>
          </a:p>
          <a:p>
            <a:pPr marL="0" indent="0">
              <a:buNone/>
            </a:pPr>
            <a:r>
              <a:rPr lang="en-GB" sz="1800" b="1" i="1" dirty="0">
                <a:latin typeface="Times New Roman" panose="02020603050405020304" pitchFamily="18" charset="0"/>
                <a:cs typeface="Times New Roman" panose="02020603050405020304" pitchFamily="18" charset="0"/>
              </a:rPr>
              <a:t>                  order by </a:t>
            </a:r>
            <a:r>
              <a:rPr lang="en-GB" sz="1800" b="1" i="1" dirty="0" err="1">
                <a:latin typeface="Times New Roman" panose="02020603050405020304" pitchFamily="18" charset="0"/>
                <a:cs typeface="Times New Roman" panose="02020603050405020304" pitchFamily="18" charset="0"/>
              </a:rPr>
              <a:t>min_life_expectancy</a:t>
            </a:r>
            <a:r>
              <a:rPr lang="en-GB" sz="1800" b="1" i="1" dirty="0">
                <a:latin typeface="Times New Roman" panose="02020603050405020304" pitchFamily="18" charset="0"/>
                <a:cs typeface="Times New Roman" panose="02020603050405020304" pitchFamily="18" charset="0"/>
              </a:rPr>
              <a:t> </a:t>
            </a:r>
          </a:p>
          <a:p>
            <a:pPr marL="0" indent="0">
              <a:buNone/>
            </a:pPr>
            <a:r>
              <a:rPr lang="en-GB" sz="1800" b="1" i="1" dirty="0">
                <a:latin typeface="Times New Roman" panose="02020603050405020304" pitchFamily="18" charset="0"/>
                <a:cs typeface="Times New Roman" panose="02020603050405020304" pitchFamily="18" charset="0"/>
              </a:rPr>
              <a:t>                  limit 5;</a:t>
            </a:r>
          </a:p>
          <a:p>
            <a:pPr marL="0" indent="0">
              <a:buNone/>
            </a:pPr>
            <a:endParaRPr lang="en-GB" sz="2000" b="1" i="1" dirty="0">
              <a:latin typeface="Times New Roman" panose="02020603050405020304" pitchFamily="18" charset="0"/>
              <a:cs typeface="Times New Roman" panose="02020603050405020304" pitchFamily="18" charset="0"/>
            </a:endParaRPr>
          </a:p>
          <a:p>
            <a:pPr marL="0" indent="0">
              <a:buNone/>
            </a:pPr>
            <a:r>
              <a:rPr lang="en-GB" sz="2400" b="1" i="1" dirty="0">
                <a:latin typeface="Times New Roman" panose="02020603050405020304" pitchFamily="18" charset="0"/>
                <a:cs typeface="Times New Roman" panose="02020603050405020304" pitchFamily="18" charset="0"/>
              </a:rPr>
              <a:t>Adult Mortality</a:t>
            </a:r>
            <a:r>
              <a:rPr lang="en-GB" sz="2000" b="1" i="1" dirty="0">
                <a:latin typeface="Times New Roman" panose="02020603050405020304" pitchFamily="18" charset="0"/>
                <a:cs typeface="Times New Roman" panose="02020603050405020304" pitchFamily="18" charset="0"/>
              </a:rPr>
              <a:t>:-</a:t>
            </a:r>
          </a:p>
          <a:p>
            <a:r>
              <a:rPr lang="en-GB" sz="2000" dirty="0">
                <a:latin typeface="Times New Roman" panose="02020603050405020304" pitchFamily="18" charset="0"/>
                <a:cs typeface="Times New Roman" panose="02020603050405020304" pitchFamily="18" charset="0"/>
              </a:rPr>
              <a:t>Maximum Adult Mortality:</a:t>
            </a:r>
          </a:p>
          <a:p>
            <a:pPr marL="0" indent="0">
              <a:buNone/>
            </a:pPr>
            <a:r>
              <a:rPr lang="en-GB" sz="1800" b="1" i="1" dirty="0">
                <a:latin typeface="Times New Roman" panose="02020603050405020304" pitchFamily="18" charset="0"/>
                <a:cs typeface="Times New Roman" panose="02020603050405020304" pitchFamily="18" charset="0"/>
              </a:rPr>
              <a:t>                select </a:t>
            </a:r>
            <a:r>
              <a:rPr lang="en-GB" sz="1800" b="1" i="1" dirty="0" err="1">
                <a:latin typeface="Times New Roman" panose="02020603050405020304" pitchFamily="18" charset="0"/>
                <a:cs typeface="Times New Roman" panose="02020603050405020304" pitchFamily="18" charset="0"/>
              </a:rPr>
              <a:t>country,year,max</a:t>
            </a:r>
            <a:r>
              <a:rPr lang="en-GB" sz="1800" b="1" i="1" dirty="0">
                <a:latin typeface="Times New Roman" panose="02020603050405020304" pitchFamily="18" charset="0"/>
                <a:cs typeface="Times New Roman" panose="02020603050405020304" pitchFamily="18" charset="0"/>
              </a:rPr>
              <a:t>(`Adult Mortality`) AS </a:t>
            </a:r>
            <a:r>
              <a:rPr lang="en-GB" sz="1800" b="1" i="1" dirty="0" err="1">
                <a:latin typeface="Times New Roman" panose="02020603050405020304" pitchFamily="18" charset="0"/>
                <a:cs typeface="Times New Roman" panose="02020603050405020304" pitchFamily="18" charset="0"/>
              </a:rPr>
              <a:t>max_Adult_Mortality</a:t>
            </a:r>
            <a:r>
              <a:rPr lang="en-GB" sz="1800" b="1" i="1" dirty="0">
                <a:latin typeface="Times New Roman" panose="02020603050405020304" pitchFamily="18" charset="0"/>
                <a:cs typeface="Times New Roman" panose="02020603050405020304" pitchFamily="18" charset="0"/>
              </a:rPr>
              <a:t> </a:t>
            </a:r>
          </a:p>
          <a:p>
            <a:pPr marL="0" indent="0">
              <a:buNone/>
            </a:pPr>
            <a:r>
              <a:rPr lang="en-GB" sz="1800" b="1" i="1" dirty="0">
                <a:latin typeface="Times New Roman" panose="02020603050405020304" pitchFamily="18" charset="0"/>
                <a:cs typeface="Times New Roman" panose="02020603050405020304" pitchFamily="18" charset="0"/>
              </a:rPr>
              <a:t>                from </a:t>
            </a:r>
            <a:r>
              <a:rPr lang="en-GB" sz="1800" b="1" i="1" dirty="0" err="1">
                <a:latin typeface="Times New Roman" panose="02020603050405020304" pitchFamily="18" charset="0"/>
                <a:cs typeface="Times New Roman" panose="02020603050405020304" pitchFamily="18" charset="0"/>
              </a:rPr>
              <a:t>life_exp</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group by </a:t>
            </a:r>
            <a:r>
              <a:rPr lang="en-GB" sz="1800" b="1" i="1" dirty="0" err="1">
                <a:latin typeface="Times New Roman" panose="02020603050405020304" pitchFamily="18" charset="0"/>
                <a:cs typeface="Times New Roman" panose="02020603050405020304" pitchFamily="18" charset="0"/>
              </a:rPr>
              <a:t>country,year</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order by </a:t>
            </a:r>
            <a:r>
              <a:rPr lang="en-GB" sz="1800" b="1" i="1" dirty="0" err="1">
                <a:latin typeface="Times New Roman" panose="02020603050405020304" pitchFamily="18" charset="0"/>
                <a:cs typeface="Times New Roman" panose="02020603050405020304" pitchFamily="18" charset="0"/>
              </a:rPr>
              <a:t>max_Adult_Mortality</a:t>
            </a:r>
            <a:r>
              <a:rPr lang="en-GB" sz="1800" b="1" i="1" dirty="0">
                <a:latin typeface="Times New Roman" panose="02020603050405020304" pitchFamily="18" charset="0"/>
                <a:cs typeface="Times New Roman" panose="02020603050405020304" pitchFamily="18" charset="0"/>
              </a:rPr>
              <a:t> </a:t>
            </a:r>
            <a:r>
              <a:rPr lang="en-GB" sz="1800" b="1" i="1" dirty="0" err="1">
                <a:latin typeface="Times New Roman" panose="02020603050405020304" pitchFamily="18" charset="0"/>
                <a:cs typeface="Times New Roman" panose="02020603050405020304" pitchFamily="18" charset="0"/>
              </a:rPr>
              <a:t>desc</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limit 5;</a:t>
            </a:r>
          </a:p>
          <a:p>
            <a:pPr marL="0" indent="0">
              <a:buNone/>
            </a:pPr>
            <a:endParaRPr lang="en-GB" sz="2000" b="1" i="1" dirty="0">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98947E5C-3A3E-50E2-4E87-12B06615F0AC}"/>
              </a:ext>
            </a:extLst>
          </p:cNvPr>
          <p:cNvPicPr>
            <a:picLocks noChangeAspect="1"/>
          </p:cNvPicPr>
          <p:nvPr/>
        </p:nvPicPr>
        <p:blipFill rotWithShape="1">
          <a:blip r:embed="rId2">
            <a:extLst>
              <a:ext uri="{28A0092B-C50C-407E-A947-70E740481C1C}">
                <a14:useLocalDpi xmlns:a14="http://schemas.microsoft.com/office/drawing/2010/main" val="0"/>
              </a:ext>
            </a:extLst>
          </a:blip>
          <a:srcRect l="4758" t="62306" r="59526"/>
          <a:stretch/>
        </p:blipFill>
        <p:spPr>
          <a:xfrm>
            <a:off x="7920155" y="3883069"/>
            <a:ext cx="3169086" cy="2565450"/>
          </a:xfrm>
          <a:prstGeom prst="rect">
            <a:avLst/>
          </a:prstGeom>
        </p:spPr>
      </p:pic>
      <p:pic>
        <p:nvPicPr>
          <p:cNvPr id="7" name="Picture 6">
            <a:extLst>
              <a:ext uri="{FF2B5EF4-FFF2-40B4-BE49-F238E27FC236}">
                <a16:creationId xmlns:a16="http://schemas.microsoft.com/office/drawing/2014/main" id="{CAC8E637-7F97-07D8-F129-0EE839E35C1C}"/>
              </a:ext>
            </a:extLst>
          </p:cNvPr>
          <p:cNvPicPr>
            <a:picLocks noChangeAspect="1"/>
          </p:cNvPicPr>
          <p:nvPr/>
        </p:nvPicPr>
        <p:blipFill rotWithShape="1">
          <a:blip r:embed="rId3">
            <a:extLst>
              <a:ext uri="{28A0092B-C50C-407E-A947-70E740481C1C}">
                <a14:useLocalDpi xmlns:a14="http://schemas.microsoft.com/office/drawing/2010/main" val="0"/>
              </a:ext>
            </a:extLst>
          </a:blip>
          <a:srcRect t="58014" r="60713"/>
          <a:stretch/>
        </p:blipFill>
        <p:spPr>
          <a:xfrm>
            <a:off x="7920155" y="601249"/>
            <a:ext cx="3572475" cy="2652289"/>
          </a:xfrm>
          <a:prstGeom prst="rect">
            <a:avLst/>
          </a:prstGeom>
        </p:spPr>
      </p:pic>
    </p:spTree>
    <p:extLst>
      <p:ext uri="{BB962C8B-B14F-4D97-AF65-F5344CB8AC3E}">
        <p14:creationId xmlns:p14="http://schemas.microsoft.com/office/powerpoint/2010/main" val="88075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A0AC7-FFC2-3B27-0841-DAE46F9E3859}"/>
              </a:ext>
            </a:extLst>
          </p:cNvPr>
          <p:cNvSpPr>
            <a:spLocks noGrp="1"/>
          </p:cNvSpPr>
          <p:nvPr>
            <p:ph idx="1"/>
          </p:nvPr>
        </p:nvSpPr>
        <p:spPr>
          <a:xfrm>
            <a:off x="306888" y="450936"/>
            <a:ext cx="12024986" cy="6294329"/>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Minimum Adult Mortality:</a:t>
            </a:r>
          </a:p>
          <a:p>
            <a:pPr marL="0" indent="0">
              <a:buNone/>
            </a:pPr>
            <a:r>
              <a:rPr lang="en-GB" sz="1800" b="1" i="1" dirty="0">
                <a:latin typeface="Times New Roman" panose="02020603050405020304" pitchFamily="18" charset="0"/>
                <a:cs typeface="Times New Roman" panose="02020603050405020304" pitchFamily="18" charset="0"/>
              </a:rPr>
              <a:t>       select </a:t>
            </a:r>
            <a:r>
              <a:rPr lang="en-GB" sz="1800" b="1" i="1" dirty="0" err="1">
                <a:latin typeface="Times New Roman" panose="02020603050405020304" pitchFamily="18" charset="0"/>
                <a:cs typeface="Times New Roman" panose="02020603050405020304" pitchFamily="18" charset="0"/>
              </a:rPr>
              <a:t>country,year,min</a:t>
            </a:r>
            <a:r>
              <a:rPr lang="en-GB" sz="1800" b="1" i="1" dirty="0">
                <a:latin typeface="Times New Roman" panose="02020603050405020304" pitchFamily="18" charset="0"/>
                <a:cs typeface="Times New Roman" panose="02020603050405020304" pitchFamily="18" charset="0"/>
              </a:rPr>
              <a:t>(`Adult Mortality`) as </a:t>
            </a:r>
            <a:r>
              <a:rPr lang="en-GB" sz="1800" b="1" i="1" dirty="0" err="1">
                <a:latin typeface="Times New Roman" panose="02020603050405020304" pitchFamily="18" charset="0"/>
                <a:cs typeface="Times New Roman" panose="02020603050405020304" pitchFamily="18" charset="0"/>
              </a:rPr>
              <a:t>min_Adult_Mortality</a:t>
            </a:r>
            <a:r>
              <a:rPr lang="en-GB" sz="1800" b="1" i="1" dirty="0">
                <a:latin typeface="Times New Roman" panose="02020603050405020304" pitchFamily="18" charset="0"/>
                <a:cs typeface="Times New Roman" panose="02020603050405020304" pitchFamily="18" charset="0"/>
              </a:rPr>
              <a:t> from </a:t>
            </a:r>
            <a:r>
              <a:rPr lang="en-GB" sz="1800" b="1" i="1" dirty="0" err="1">
                <a:latin typeface="Times New Roman" panose="02020603050405020304" pitchFamily="18" charset="0"/>
                <a:cs typeface="Times New Roman" panose="02020603050405020304" pitchFamily="18" charset="0"/>
              </a:rPr>
              <a:t>life_exp</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group by </a:t>
            </a:r>
            <a:r>
              <a:rPr lang="en-GB" sz="1800" b="1" i="1" dirty="0" err="1">
                <a:latin typeface="Times New Roman" panose="02020603050405020304" pitchFamily="18" charset="0"/>
                <a:cs typeface="Times New Roman" panose="02020603050405020304" pitchFamily="18" charset="0"/>
              </a:rPr>
              <a:t>country,year</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order by </a:t>
            </a:r>
            <a:r>
              <a:rPr lang="en-GB" sz="1800" b="1" i="1" dirty="0" err="1">
                <a:latin typeface="Times New Roman" panose="02020603050405020304" pitchFamily="18" charset="0"/>
                <a:cs typeface="Times New Roman" panose="02020603050405020304" pitchFamily="18" charset="0"/>
              </a:rPr>
              <a:t>min_Adult_Mortality</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limit 5;</a:t>
            </a:r>
            <a:endParaRPr lang="en-IN" sz="1800" b="1" i="1" dirty="0">
              <a:latin typeface="Times New Roman" panose="02020603050405020304" pitchFamily="18" charset="0"/>
              <a:cs typeface="Times New Roman" panose="02020603050405020304" pitchFamily="18" charset="0"/>
            </a:endParaRPr>
          </a:p>
          <a:p>
            <a:pPr marL="0" indent="0">
              <a:buNone/>
            </a:pPr>
            <a:endParaRPr lang="en-GB" sz="1800" b="1" i="1" dirty="0">
              <a:latin typeface="Times New Roman" panose="02020603050405020304" pitchFamily="18" charset="0"/>
              <a:cs typeface="Times New Roman" panose="02020603050405020304" pitchFamily="18" charset="0"/>
            </a:endParaRPr>
          </a:p>
          <a:p>
            <a:pPr marL="0" indent="0">
              <a:buNone/>
            </a:pPr>
            <a:r>
              <a:rPr lang="en-GB" sz="2000" b="1" i="1" dirty="0">
                <a:latin typeface="Times New Roman" panose="02020603050405020304" pitchFamily="18" charset="0"/>
                <a:cs typeface="Times New Roman" panose="02020603050405020304" pitchFamily="18" charset="0"/>
              </a:rPr>
              <a:t>Infant deaths:-</a:t>
            </a:r>
          </a:p>
          <a:p>
            <a:pPr marL="0" indent="0">
              <a:buNone/>
            </a:pPr>
            <a:r>
              <a:rPr lang="en-GB" sz="18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Maximum Infant deaths</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t>
            </a:r>
          </a:p>
          <a:p>
            <a:pPr marL="0" indent="0">
              <a:buNone/>
            </a:pPr>
            <a:r>
              <a:rPr lang="en-GB" sz="1800" b="1" i="1" dirty="0">
                <a:latin typeface="Times New Roman" panose="02020603050405020304" pitchFamily="18" charset="0"/>
                <a:cs typeface="Times New Roman" panose="02020603050405020304" pitchFamily="18" charset="0"/>
              </a:rPr>
              <a:t>                         select </a:t>
            </a:r>
            <a:r>
              <a:rPr lang="en-GB" sz="1800" b="1" i="1" dirty="0" err="1">
                <a:latin typeface="Times New Roman" panose="02020603050405020304" pitchFamily="18" charset="0"/>
                <a:cs typeface="Times New Roman" panose="02020603050405020304" pitchFamily="18" charset="0"/>
              </a:rPr>
              <a:t>year,country</a:t>
            </a:r>
            <a:r>
              <a:rPr lang="en-GB" sz="1800" b="1" i="1" dirty="0">
                <a:latin typeface="Times New Roman" panose="02020603050405020304" pitchFamily="18" charset="0"/>
                <a:cs typeface="Times New Roman" panose="02020603050405020304" pitchFamily="18" charset="0"/>
              </a:rPr>
              <a:t>, max(`infant deaths`) as </a:t>
            </a:r>
            <a:r>
              <a:rPr lang="en-GB" sz="1800" b="1" i="1" dirty="0" err="1">
                <a:latin typeface="Times New Roman" panose="02020603050405020304" pitchFamily="18" charset="0"/>
                <a:cs typeface="Times New Roman" panose="02020603050405020304" pitchFamily="18" charset="0"/>
              </a:rPr>
              <a:t>max_infant_deaths</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from </a:t>
            </a:r>
            <a:r>
              <a:rPr lang="en-GB" sz="1800" b="1" i="1" dirty="0" err="1">
                <a:latin typeface="Times New Roman" panose="02020603050405020304" pitchFamily="18" charset="0"/>
                <a:cs typeface="Times New Roman" panose="02020603050405020304" pitchFamily="18" charset="0"/>
              </a:rPr>
              <a:t>life_exp</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group by country</a:t>
            </a:r>
          </a:p>
          <a:p>
            <a:pPr marL="0" indent="0">
              <a:buNone/>
            </a:pPr>
            <a:r>
              <a:rPr lang="en-GB" sz="1800" b="1" i="1" dirty="0">
                <a:latin typeface="Times New Roman" panose="02020603050405020304" pitchFamily="18" charset="0"/>
                <a:cs typeface="Times New Roman" panose="02020603050405020304" pitchFamily="18" charset="0"/>
              </a:rPr>
              <a:t>                         order by </a:t>
            </a:r>
            <a:r>
              <a:rPr lang="en-GB" sz="1800" b="1" i="1" dirty="0" err="1">
                <a:latin typeface="Times New Roman" panose="02020603050405020304" pitchFamily="18" charset="0"/>
                <a:cs typeface="Times New Roman" panose="02020603050405020304" pitchFamily="18" charset="0"/>
              </a:rPr>
              <a:t>average_infant_deaths</a:t>
            </a:r>
            <a:r>
              <a:rPr lang="en-GB" sz="1800" b="1" i="1" dirty="0">
                <a:latin typeface="Times New Roman" panose="02020603050405020304" pitchFamily="18" charset="0"/>
                <a:cs typeface="Times New Roman" panose="02020603050405020304" pitchFamily="18" charset="0"/>
              </a:rPr>
              <a:t> </a:t>
            </a:r>
            <a:r>
              <a:rPr lang="en-GB" sz="1800" b="1" i="1" dirty="0" err="1">
                <a:latin typeface="Times New Roman" panose="02020603050405020304" pitchFamily="18" charset="0"/>
                <a:cs typeface="Times New Roman" panose="02020603050405020304" pitchFamily="18" charset="0"/>
              </a:rPr>
              <a:t>desc</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limit 1;</a:t>
            </a:r>
          </a:p>
          <a:p>
            <a:pPr marL="0" indent="0">
              <a:buNone/>
            </a:pPr>
            <a:endParaRPr lang="en-IN" sz="1800" dirty="0"/>
          </a:p>
        </p:txBody>
      </p:sp>
      <p:pic>
        <p:nvPicPr>
          <p:cNvPr id="2" name="Picture 1">
            <a:extLst>
              <a:ext uri="{FF2B5EF4-FFF2-40B4-BE49-F238E27FC236}">
                <a16:creationId xmlns:a16="http://schemas.microsoft.com/office/drawing/2014/main" id="{617A02F0-8EC2-D5CD-6B37-E5925CD17124}"/>
              </a:ext>
            </a:extLst>
          </p:cNvPr>
          <p:cNvPicPr>
            <a:picLocks noChangeAspect="1"/>
          </p:cNvPicPr>
          <p:nvPr/>
        </p:nvPicPr>
        <p:blipFill rotWithShape="1">
          <a:blip r:embed="rId2"/>
          <a:srcRect l="2945" t="61282" r="48962"/>
          <a:stretch/>
        </p:blipFill>
        <p:spPr>
          <a:xfrm>
            <a:off x="8426252" y="802738"/>
            <a:ext cx="3567680" cy="2404997"/>
          </a:xfrm>
          <a:prstGeom prst="rect">
            <a:avLst/>
          </a:prstGeom>
        </p:spPr>
      </p:pic>
      <p:pic>
        <p:nvPicPr>
          <p:cNvPr id="5" name="Picture 4">
            <a:extLst>
              <a:ext uri="{FF2B5EF4-FFF2-40B4-BE49-F238E27FC236}">
                <a16:creationId xmlns:a16="http://schemas.microsoft.com/office/drawing/2014/main" id="{FD54F34C-8456-9985-8E41-42707BBD9807}"/>
              </a:ext>
            </a:extLst>
          </p:cNvPr>
          <p:cNvPicPr>
            <a:picLocks noChangeAspect="1"/>
          </p:cNvPicPr>
          <p:nvPr/>
        </p:nvPicPr>
        <p:blipFill rotWithShape="1">
          <a:blip r:embed="rId3">
            <a:extLst>
              <a:ext uri="{28A0092B-C50C-407E-A947-70E740481C1C}">
                <a14:useLocalDpi xmlns:a14="http://schemas.microsoft.com/office/drawing/2010/main" val="0"/>
              </a:ext>
            </a:extLst>
          </a:blip>
          <a:srcRect l="-443" t="59735" r="63961" b="1769"/>
          <a:stretch/>
        </p:blipFill>
        <p:spPr>
          <a:xfrm>
            <a:off x="8369885" y="3872342"/>
            <a:ext cx="3567680" cy="2513268"/>
          </a:xfrm>
          <a:prstGeom prst="rect">
            <a:avLst/>
          </a:prstGeom>
        </p:spPr>
      </p:pic>
    </p:spTree>
    <p:extLst>
      <p:ext uri="{BB962C8B-B14F-4D97-AF65-F5344CB8AC3E}">
        <p14:creationId xmlns:p14="http://schemas.microsoft.com/office/powerpoint/2010/main" val="1913580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2FFD2E-D811-A982-7DAB-4CEBFE07782E}"/>
              </a:ext>
            </a:extLst>
          </p:cNvPr>
          <p:cNvSpPr>
            <a:spLocks noGrp="1"/>
          </p:cNvSpPr>
          <p:nvPr>
            <p:ph idx="1"/>
          </p:nvPr>
        </p:nvSpPr>
        <p:spPr>
          <a:xfrm>
            <a:off x="231732" y="156576"/>
            <a:ext cx="11122068" cy="6526060"/>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Minimum Infant deaths</a:t>
            </a:r>
            <a:r>
              <a:rPr lang="en-IN" sz="2000"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a:t>
            </a:r>
          </a:p>
          <a:p>
            <a:pPr marL="0" indent="0">
              <a:buNone/>
            </a:pPr>
            <a:r>
              <a:rPr lang="en-GB" sz="1800" b="1" i="1" dirty="0">
                <a:latin typeface="Times New Roman" panose="02020603050405020304" pitchFamily="18" charset="0"/>
                <a:cs typeface="Times New Roman" panose="02020603050405020304" pitchFamily="18" charset="0"/>
              </a:rPr>
              <a:t>          select </a:t>
            </a:r>
            <a:r>
              <a:rPr lang="en-GB" sz="1800" b="1" i="1" dirty="0" err="1">
                <a:latin typeface="Times New Roman" panose="02020603050405020304" pitchFamily="18" charset="0"/>
                <a:cs typeface="Times New Roman" panose="02020603050405020304" pitchFamily="18" charset="0"/>
              </a:rPr>
              <a:t>year,country</a:t>
            </a:r>
            <a:r>
              <a:rPr lang="en-GB" sz="1800" b="1" i="1" dirty="0">
                <a:latin typeface="Times New Roman" panose="02020603050405020304" pitchFamily="18" charset="0"/>
                <a:cs typeface="Times New Roman" panose="02020603050405020304" pitchFamily="18" charset="0"/>
              </a:rPr>
              <a:t>, min(`infant deaths`) as </a:t>
            </a:r>
            <a:r>
              <a:rPr lang="en-GB" sz="1800" b="1" i="1" dirty="0" err="1">
                <a:latin typeface="Times New Roman" panose="02020603050405020304" pitchFamily="18" charset="0"/>
                <a:cs typeface="Times New Roman" panose="02020603050405020304" pitchFamily="18" charset="0"/>
              </a:rPr>
              <a:t>min_infant_deaths</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from </a:t>
            </a:r>
            <a:r>
              <a:rPr lang="en-GB" sz="1800" b="1" i="1" dirty="0" err="1">
                <a:latin typeface="Times New Roman" panose="02020603050405020304" pitchFamily="18" charset="0"/>
                <a:cs typeface="Times New Roman" panose="02020603050405020304" pitchFamily="18" charset="0"/>
              </a:rPr>
              <a:t>life_exp</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group by country</a:t>
            </a:r>
          </a:p>
          <a:p>
            <a:pPr marL="0" indent="0">
              <a:buNone/>
            </a:pPr>
            <a:r>
              <a:rPr lang="en-GB" sz="1800" b="1" i="1" dirty="0">
                <a:latin typeface="Times New Roman" panose="02020603050405020304" pitchFamily="18" charset="0"/>
                <a:cs typeface="Times New Roman" panose="02020603050405020304" pitchFamily="18" charset="0"/>
              </a:rPr>
              <a:t>          order by </a:t>
            </a:r>
            <a:r>
              <a:rPr lang="en-GB" sz="1800" b="1" i="1" dirty="0" err="1">
                <a:latin typeface="Times New Roman" panose="02020603050405020304" pitchFamily="18" charset="0"/>
                <a:cs typeface="Times New Roman" panose="02020603050405020304" pitchFamily="18" charset="0"/>
              </a:rPr>
              <a:t>min_infant_deaths</a:t>
            </a:r>
            <a:endParaRPr lang="en-GB" sz="1800" b="1" i="1" dirty="0">
              <a:latin typeface="Times New Roman" panose="02020603050405020304" pitchFamily="18" charset="0"/>
              <a:cs typeface="Times New Roman" panose="02020603050405020304" pitchFamily="18" charset="0"/>
            </a:endParaRPr>
          </a:p>
          <a:p>
            <a:pPr marL="0" indent="0">
              <a:buNone/>
            </a:pPr>
            <a:r>
              <a:rPr lang="en-GB" sz="1800" b="1" i="1" dirty="0">
                <a:latin typeface="Times New Roman" panose="02020603050405020304" pitchFamily="18" charset="0"/>
                <a:cs typeface="Times New Roman" panose="02020603050405020304" pitchFamily="18" charset="0"/>
              </a:rPr>
              <a:t>          limit 1;</a:t>
            </a:r>
          </a:p>
          <a:p>
            <a:pPr marL="0" indent="0">
              <a:buNone/>
            </a:pPr>
            <a:endParaRPr lang="en-GB" sz="1800" b="1" i="1" dirty="0">
              <a:latin typeface="Times New Roman" panose="02020603050405020304" pitchFamily="18" charset="0"/>
              <a:cs typeface="Times New Roman" panose="02020603050405020304" pitchFamily="18" charset="0"/>
            </a:endParaRPr>
          </a:p>
          <a:p>
            <a:pPr marL="0" indent="0">
              <a:buNone/>
            </a:pPr>
            <a:endParaRPr lang="en-GB" sz="1800" b="1" i="1" dirty="0">
              <a:latin typeface="Times New Roman" panose="02020603050405020304" pitchFamily="18" charset="0"/>
              <a:cs typeface="Times New Roman" panose="02020603050405020304" pitchFamily="18" charset="0"/>
            </a:endParaRPr>
          </a:p>
          <a:p>
            <a:pPr marL="0" indent="0">
              <a:lnSpc>
                <a:spcPct val="107000"/>
              </a:lnSpc>
              <a:spcAft>
                <a:spcPts val="800"/>
              </a:spcAft>
              <a:buNone/>
            </a:pPr>
            <a:r>
              <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rPr>
              <a:t>Trends Over Time:</a:t>
            </a:r>
          </a:p>
          <a:p>
            <a:pPr marL="342900" indent="-342900">
              <a:lnSpc>
                <a:spcPct val="107000"/>
              </a:lnSpc>
              <a:spcAft>
                <a:spcPts val="800"/>
              </a:spcAft>
              <a:buFont typeface="+mj-lt"/>
              <a:buAutoNum type="arabicPeriod"/>
            </a:pPr>
            <a:r>
              <a:rPr lang="en-IN" sz="18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How has life expectancy changed over the years globally and in specific countries?</a:t>
            </a:r>
          </a:p>
          <a:p>
            <a:pPr marL="0" indent="0">
              <a:lnSpc>
                <a:spcPct val="100000"/>
              </a:lnSpc>
              <a:spcAft>
                <a:spcPts val="800"/>
              </a:spcAft>
              <a:buNone/>
            </a:pPr>
            <a:r>
              <a:rPr lang="en-IN" sz="1800" b="1"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select year,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avg</a:t>
            </a: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(life expectancy) as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average_life_expectancy</a:t>
            </a: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 from </a:t>
            </a:r>
            <a:r>
              <a:rPr lang="en-GB" sz="1800" b="1" i="1" kern="100" dirty="0" err="1">
                <a:effectLst/>
                <a:latin typeface="Times New Roman" panose="02020603050405020304" pitchFamily="18" charset="0"/>
                <a:ea typeface="Calibri" panose="020F0502020204030204" pitchFamily="34" charset="0"/>
                <a:cs typeface="Times New Roman" panose="02020603050405020304" pitchFamily="18" charset="0"/>
              </a:rPr>
              <a:t>life_exp</a:t>
            </a:r>
            <a:endPar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0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              group by year</a:t>
            </a:r>
          </a:p>
          <a:p>
            <a:pPr marL="0" indent="0">
              <a:lnSpc>
                <a:spcPct val="100000"/>
              </a:lnSpc>
              <a:spcAft>
                <a:spcPts val="800"/>
              </a:spcAft>
              <a:buNone/>
            </a:pPr>
            <a:r>
              <a:rPr lang="en-GB" sz="1800" b="1" i="1" kern="100" dirty="0">
                <a:effectLst/>
                <a:latin typeface="Times New Roman" panose="02020603050405020304" pitchFamily="18" charset="0"/>
                <a:ea typeface="Calibri" panose="020F0502020204030204" pitchFamily="34" charset="0"/>
                <a:cs typeface="Times New Roman" panose="02020603050405020304" pitchFamily="18" charset="0"/>
              </a:rPr>
              <a:t>              order by year;</a:t>
            </a:r>
          </a:p>
          <a:p>
            <a:pPr marL="0" indent="0">
              <a:buNone/>
            </a:pPr>
            <a:endParaRPr lang="en-IN" sz="1800" b="1" i="1"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08C5AAA4-20C7-A3EB-25CF-C6A8E85A3669}"/>
              </a:ext>
            </a:extLst>
          </p:cNvPr>
          <p:cNvPicPr>
            <a:picLocks noChangeAspect="1"/>
          </p:cNvPicPr>
          <p:nvPr/>
        </p:nvPicPr>
        <p:blipFill rotWithShape="1">
          <a:blip r:embed="rId2">
            <a:extLst>
              <a:ext uri="{28A0092B-C50C-407E-A947-70E740481C1C}">
                <a14:useLocalDpi xmlns:a14="http://schemas.microsoft.com/office/drawing/2010/main" val="0"/>
              </a:ext>
            </a:extLst>
          </a:blip>
          <a:srcRect l="3632" t="56484" r="51010" b="7771"/>
          <a:stretch/>
        </p:blipFill>
        <p:spPr>
          <a:xfrm>
            <a:off x="6801632" y="507305"/>
            <a:ext cx="3657601" cy="2060531"/>
          </a:xfrm>
          <a:prstGeom prst="rect">
            <a:avLst/>
          </a:prstGeom>
        </p:spPr>
      </p:pic>
      <p:pic>
        <p:nvPicPr>
          <p:cNvPr id="9" name="Picture 8">
            <a:extLst>
              <a:ext uri="{FF2B5EF4-FFF2-40B4-BE49-F238E27FC236}">
                <a16:creationId xmlns:a16="http://schemas.microsoft.com/office/drawing/2014/main" id="{667D3778-0AED-AEEE-D8D1-12505530BBCD}"/>
              </a:ext>
            </a:extLst>
          </p:cNvPr>
          <p:cNvPicPr>
            <a:picLocks noChangeAspect="1"/>
          </p:cNvPicPr>
          <p:nvPr/>
        </p:nvPicPr>
        <p:blipFill rotWithShape="1">
          <a:blip r:embed="rId3">
            <a:extLst>
              <a:ext uri="{28A0092B-C50C-407E-A947-70E740481C1C}">
                <a14:useLocalDpi xmlns:a14="http://schemas.microsoft.com/office/drawing/2010/main" val="0"/>
              </a:ext>
            </a:extLst>
          </a:blip>
          <a:srcRect l="2304" t="36032" r="70315" b="5765"/>
          <a:stretch/>
        </p:blipFill>
        <p:spPr>
          <a:xfrm>
            <a:off x="8448804" y="3122414"/>
            <a:ext cx="1866379" cy="3384857"/>
          </a:xfrm>
          <a:prstGeom prst="rect">
            <a:avLst/>
          </a:prstGeom>
        </p:spPr>
      </p:pic>
    </p:spTree>
    <p:extLst>
      <p:ext uri="{BB962C8B-B14F-4D97-AF65-F5344CB8AC3E}">
        <p14:creationId xmlns:p14="http://schemas.microsoft.com/office/powerpoint/2010/main" val="2915366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14220</TotalTime>
  <Words>2371</Words>
  <Application>Microsoft Office PowerPoint</Application>
  <PresentationFormat>Widescreen</PresentationFormat>
  <Paragraphs>215</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Mistral</vt:lpstr>
      <vt:lpstr>Segoe UI</vt:lpstr>
      <vt:lpstr>Times New Roman</vt:lpstr>
      <vt:lpstr>Wingdings</vt:lpstr>
      <vt:lpstr>Office Theme</vt:lpstr>
      <vt:lpstr>PowerPoint Presentation</vt:lpstr>
      <vt:lpstr>PowerPoint Presentation</vt:lpstr>
      <vt:lpstr>PowerPoint Presentation</vt:lpstr>
      <vt:lpstr>Data Creation &amp;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Merlin Mathew/DC/SYNGENE</dc:creator>
  <cp:lastModifiedBy>ACER</cp:lastModifiedBy>
  <cp:revision>23</cp:revision>
  <dcterms:created xsi:type="dcterms:W3CDTF">2024-03-17T12:24:47Z</dcterms:created>
  <dcterms:modified xsi:type="dcterms:W3CDTF">2024-03-28T22:39:32Z</dcterms:modified>
</cp:coreProperties>
</file>