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2" d="100"/>
          <a:sy n="52" d="100"/>
        </p:scale>
        <p:origin x="751"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March 3, 2024</a:t>
            </a:fld>
            <a:endParaRPr lang="en-US" dirty="0"/>
          </a:p>
        </p:txBody>
      </p:sp>
    </p:spTree>
    <p:extLst>
      <p:ext uri="{BB962C8B-B14F-4D97-AF65-F5344CB8AC3E}">
        <p14:creationId xmlns:p14="http://schemas.microsoft.com/office/powerpoint/2010/main" val="259559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Sunday, March 3, 2024</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752129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Sunday, March 3, 2024</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840655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March 3, 2024</a:t>
            </a:fld>
            <a:endParaRPr lang="en-US" dirty="0"/>
          </a:p>
        </p:txBody>
      </p:sp>
    </p:spTree>
    <p:extLst>
      <p:ext uri="{BB962C8B-B14F-4D97-AF65-F5344CB8AC3E}">
        <p14:creationId xmlns:p14="http://schemas.microsoft.com/office/powerpoint/2010/main" val="3549058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Sunday, March 3, 2024</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91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Sunday, March 3, 2024</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798262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Sunday, March 3, 2024</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30446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Sunday, March 3, 2024</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047324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Sunday, March 3, 2024</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50207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Sunday, March 3, 2024</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844496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Sunday, March 3, 2024</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150159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March 3, 2024</a:t>
            </a:fld>
            <a:endParaRPr lang="en-US" dirty="0"/>
          </a:p>
        </p:txBody>
      </p:sp>
    </p:spTree>
    <p:extLst>
      <p:ext uri="{BB962C8B-B14F-4D97-AF65-F5344CB8AC3E}">
        <p14:creationId xmlns:p14="http://schemas.microsoft.com/office/powerpoint/2010/main" val="4178915782"/>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A266ED5-A59E-2E70-89A3-06CD756A0BC9}"/>
              </a:ext>
            </a:extLst>
          </p:cNvPr>
          <p:cNvPicPr>
            <a:picLocks noChangeAspect="1"/>
          </p:cNvPicPr>
          <p:nvPr/>
        </p:nvPicPr>
        <p:blipFill>
          <a:blip r:embed="rId2"/>
          <a:stretch>
            <a:fillRect/>
          </a:stretch>
        </p:blipFill>
        <p:spPr>
          <a:xfrm>
            <a:off x="450000" y="3009447"/>
            <a:ext cx="6038905" cy="2111681"/>
          </a:xfrm>
          <a:prstGeom prst="rect">
            <a:avLst/>
          </a:prstGeom>
        </p:spPr>
      </p:pic>
      <p:sp>
        <p:nvSpPr>
          <p:cNvPr id="12" name="TextBox 11">
            <a:extLst>
              <a:ext uri="{FF2B5EF4-FFF2-40B4-BE49-F238E27FC236}">
                <a16:creationId xmlns:a16="http://schemas.microsoft.com/office/drawing/2014/main" id="{D48CD2FE-D70D-6D8F-ABB2-196C5F2F43FC}"/>
              </a:ext>
            </a:extLst>
          </p:cNvPr>
          <p:cNvSpPr txBox="1"/>
          <p:nvPr/>
        </p:nvSpPr>
        <p:spPr>
          <a:xfrm>
            <a:off x="7220606" y="655200"/>
            <a:ext cx="4603531" cy="2649059"/>
          </a:xfrm>
          <a:prstGeom prst="rect">
            <a:avLst/>
          </a:prstGeom>
          <a:noFill/>
        </p:spPr>
        <p:txBody>
          <a:bodyPr wrap="square" rtlCol="0">
            <a:spAutoFit/>
          </a:bodyPr>
          <a:lstStyle/>
          <a:p>
            <a:pPr marL="0" marR="0">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Will begin the setup with pressing the green triangle to start all instances on the screen, then double click on the router in the middle to initiate a terminal window. Will be using SolarWinds as it is included with the GNS3 install. </a:t>
            </a:r>
          </a:p>
          <a:p>
            <a:pPr marL="0" marR="0">
              <a:lnSpc>
                <a:spcPct val="107000"/>
              </a:lnSpc>
              <a:spcBef>
                <a:spcPts val="0"/>
              </a:spcBef>
              <a:spcAft>
                <a:spcPts val="800"/>
              </a:spcAft>
            </a:pP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4" name="TextBox 13">
            <a:extLst>
              <a:ext uri="{FF2B5EF4-FFF2-40B4-BE49-F238E27FC236}">
                <a16:creationId xmlns:a16="http://schemas.microsoft.com/office/drawing/2014/main" id="{8E2DD651-D3C4-1FFB-9ACE-3DD749836841}"/>
              </a:ext>
            </a:extLst>
          </p:cNvPr>
          <p:cNvSpPr txBox="1"/>
          <p:nvPr/>
        </p:nvSpPr>
        <p:spPr>
          <a:xfrm>
            <a:off x="544266" y="655200"/>
            <a:ext cx="5896304" cy="2153731"/>
          </a:xfrm>
          <a:prstGeom prst="rect">
            <a:avLst/>
          </a:prstGeom>
          <a:noFill/>
        </p:spPr>
        <p:txBody>
          <a:bodyPr wrap="square">
            <a:spAutoFit/>
          </a:bodyPr>
          <a:lstStyle/>
          <a:p>
            <a:pPr marL="0" marR="0">
              <a:lnSpc>
                <a:spcPct val="107000"/>
              </a:lnSpc>
              <a:spcBef>
                <a:spcPts val="0"/>
              </a:spcBef>
              <a:spcAft>
                <a:spcPts val="800"/>
              </a:spcAft>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Initial Set Up</a:t>
            </a:r>
            <a:b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 begin the project, will start with a simple diagram displaying the networks and devices on the network to reduce any further confusion. Especially to help when returning to a project or trouble shooting. Mistyping an address will cause trouble, so will keep it simple with diagrams in GNS3.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161C2A91-58F2-C919-2D9F-80B4A0C04E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0302" y="2909464"/>
            <a:ext cx="4204138" cy="2211664"/>
          </a:xfrm>
          <a:prstGeom prst="rect">
            <a:avLst/>
          </a:prstGeom>
        </p:spPr>
      </p:pic>
      <p:sp>
        <p:nvSpPr>
          <p:cNvPr id="18" name="TextBox 17">
            <a:extLst>
              <a:ext uri="{FF2B5EF4-FFF2-40B4-BE49-F238E27FC236}">
                <a16:creationId xmlns:a16="http://schemas.microsoft.com/office/drawing/2014/main" id="{4F6E6B81-0973-36E4-C769-50DAEB15C019}"/>
              </a:ext>
            </a:extLst>
          </p:cNvPr>
          <p:cNvSpPr txBox="1"/>
          <p:nvPr/>
        </p:nvSpPr>
        <p:spPr>
          <a:xfrm>
            <a:off x="2659119" y="5321644"/>
            <a:ext cx="7872246" cy="1657377"/>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Boot router and start console</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Enable admin mode by typing “enable” – a hashtag will appear in front of the router name instead of “&gt;” symbol.</a:t>
            </a: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Move into Configuration Terminal via ‘configuration terminal’ command.</a:t>
            </a:r>
          </a:p>
          <a:p>
            <a:endParaRPr lang="en-US" dirty="0"/>
          </a:p>
        </p:txBody>
      </p:sp>
    </p:spTree>
    <p:extLst>
      <p:ext uri="{BB962C8B-B14F-4D97-AF65-F5344CB8AC3E}">
        <p14:creationId xmlns:p14="http://schemas.microsoft.com/office/powerpoint/2010/main" val="16248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7A63A9-6525-DDBD-6D71-74FDB8DE7A4C}"/>
              </a:ext>
            </a:extLst>
          </p:cNvPr>
          <p:cNvSpPr txBox="1"/>
          <p:nvPr/>
        </p:nvSpPr>
        <p:spPr>
          <a:xfrm>
            <a:off x="310055" y="0"/>
            <a:ext cx="11571889" cy="6622006"/>
          </a:xfrm>
          <a:prstGeom prst="rect">
            <a:avLst/>
          </a:prstGeom>
          <a:noFill/>
        </p:spPr>
        <p:txBody>
          <a:bodyPr wrap="square">
            <a:spAutoFit/>
          </a:bodyPr>
          <a:lstStyle/>
          <a:p>
            <a:pPr marL="0" marR="0" algn="ctr">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Initialization of Routers</a:t>
            </a:r>
          </a:p>
          <a:p>
            <a:pPr marL="0" marR="0">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Will name and apply basic configurations to the router from the configuration terminal. Each instance of #anything# will be replaced by a customized identification of  your choosing.</a:t>
            </a:r>
          </a:p>
          <a:p>
            <a:pPr marL="342900" marR="0" lvl="0" indent="-342900">
              <a:lnSpc>
                <a:spcPct val="107000"/>
              </a:lnSpc>
              <a:spcBef>
                <a:spcPts val="0"/>
              </a:spcBef>
              <a:spcAft>
                <a:spcPts val="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Set hostname – hostname #name#</a:t>
            </a:r>
          </a:p>
          <a:p>
            <a:pPr marL="342900" marR="0" lvl="0" indent="-342900">
              <a:lnSpc>
                <a:spcPct val="107000"/>
              </a:lnSpc>
              <a:spcBef>
                <a:spcPts val="0"/>
              </a:spcBef>
              <a:spcAft>
                <a:spcPts val="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Ip domain name  -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ip</a:t>
            </a:r>
            <a:r>
              <a:rPr lang="en-US" kern="100" dirty="0">
                <a:effectLst/>
                <a:latin typeface="Calibri" panose="020F0502020204030204" pitchFamily="34" charset="0"/>
                <a:ea typeface="Calibri" panose="020F0502020204030204" pitchFamily="34" charset="0"/>
                <a:cs typeface="Times New Roman" panose="02020603050405020304" pitchFamily="18" charset="0"/>
              </a:rPr>
              <a:t> domain-name #name.local# (This will allow us to create SSH keys)</a:t>
            </a:r>
          </a:p>
          <a:p>
            <a:pPr marL="342900" marR="0" lvl="0" indent="-342900">
              <a:lnSpc>
                <a:spcPct val="107000"/>
              </a:lnSpc>
              <a:spcBef>
                <a:spcPts val="0"/>
              </a:spcBef>
              <a:spcAft>
                <a:spcPts val="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Message of the day – banner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motd</a:t>
            </a:r>
            <a:r>
              <a:rPr lang="en-US" kern="100" dirty="0">
                <a:effectLst/>
                <a:latin typeface="Calibri" panose="020F0502020204030204" pitchFamily="34" charset="0"/>
                <a:ea typeface="Calibri" panose="020F0502020204030204" pitchFamily="34" charset="0"/>
                <a:cs typeface="Times New Roman" panose="02020603050405020304" pitchFamily="18" charset="0"/>
              </a:rPr>
              <a:t> # This router has been setup #</a:t>
            </a:r>
          </a:p>
          <a:p>
            <a:pPr marL="342900" marR="0" lvl="0" indent="-342900">
              <a:lnSpc>
                <a:spcPct val="107000"/>
              </a:lnSpc>
              <a:spcBef>
                <a:spcPts val="0"/>
              </a:spcBef>
              <a:spcAft>
                <a:spcPts val="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Establish password for console and SSH </a:t>
            </a:r>
          </a:p>
          <a:p>
            <a:pPr marL="742950" marR="0" lvl="1" indent="-285750">
              <a:lnSpc>
                <a:spcPct val="107000"/>
              </a:lnSpc>
              <a:spcBef>
                <a:spcPts val="0"/>
              </a:spcBef>
              <a:spcAft>
                <a:spcPts val="0"/>
              </a:spcAft>
              <a:buFont typeface="Courier New" panose="02070309020205020404" pitchFamily="49" charset="0"/>
              <a:buChar char="o"/>
            </a:pPr>
            <a:r>
              <a:rPr lang="en-US" kern="100" dirty="0">
                <a:effectLst/>
                <a:latin typeface="Calibri" panose="020F0502020204030204" pitchFamily="34" charset="0"/>
                <a:ea typeface="Calibri" panose="020F0502020204030204" pitchFamily="34" charset="0"/>
                <a:cs typeface="Times New Roman" panose="02020603050405020304" pitchFamily="18" charset="0"/>
              </a:rPr>
              <a:t>line console 0 (setting up console password)</a:t>
            </a:r>
          </a:p>
          <a:p>
            <a:pPr marL="1143000" marR="0" lvl="2" indent="-228600">
              <a:lnSpc>
                <a:spcPct val="107000"/>
              </a:lnSpc>
              <a:spcBef>
                <a:spcPts val="0"/>
              </a:spcBef>
              <a:spcAft>
                <a:spcPts val="0"/>
              </a:spcAft>
              <a:buFont typeface="Wingdings" panose="05000000000000000000" pitchFamily="2"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password  #password#  - IE ‘cisco’ to ensure we do not forget the password</a:t>
            </a:r>
          </a:p>
          <a:p>
            <a:pPr marL="1143000" marR="0" lvl="2" indent="-228600">
              <a:lnSpc>
                <a:spcPct val="107000"/>
              </a:lnSpc>
              <a:spcBef>
                <a:spcPts val="0"/>
              </a:spcBef>
              <a:spcAft>
                <a:spcPts val="0"/>
              </a:spcAft>
              <a:buFont typeface="Wingdings" panose="05000000000000000000" pitchFamily="2"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login (forcing Login password)</a:t>
            </a:r>
          </a:p>
          <a:p>
            <a:pPr marL="1143000" marR="0" lvl="2" indent="-228600">
              <a:lnSpc>
                <a:spcPct val="107000"/>
              </a:lnSpc>
              <a:spcBef>
                <a:spcPts val="0"/>
              </a:spcBef>
              <a:spcAft>
                <a:spcPts val="0"/>
              </a:spcAft>
              <a:buFont typeface="Wingdings" panose="05000000000000000000" pitchFamily="2"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logging sync</a:t>
            </a:r>
          </a:p>
          <a:p>
            <a:pPr marL="742950" marR="0" lvl="1" indent="-285750">
              <a:lnSpc>
                <a:spcPct val="107000"/>
              </a:lnSpc>
              <a:spcBef>
                <a:spcPts val="0"/>
              </a:spcBef>
              <a:spcAft>
                <a:spcPts val="0"/>
              </a:spcAft>
              <a:buFont typeface="Courier New" panose="02070309020205020404" pitchFamily="49" charset="0"/>
              <a:buChar char="o"/>
            </a:pPr>
            <a:r>
              <a:rPr lang="en-US" kern="100" dirty="0">
                <a:effectLst/>
                <a:latin typeface="Calibri" panose="020F0502020204030204" pitchFamily="34" charset="0"/>
                <a:ea typeface="Calibri" panose="020F0502020204030204" pitchFamily="34" charset="0"/>
                <a:cs typeface="Times New Roman" panose="02020603050405020304" pitchFamily="18" charset="0"/>
              </a:rPr>
              <a:t>line aux 0 (setting aux line)</a:t>
            </a:r>
          </a:p>
          <a:p>
            <a:pPr marL="1143000" marR="0" lvl="2" indent="-228600">
              <a:lnSpc>
                <a:spcPct val="107000"/>
              </a:lnSpc>
              <a:spcBef>
                <a:spcPts val="0"/>
              </a:spcBef>
              <a:spcAft>
                <a:spcPts val="0"/>
              </a:spcAft>
              <a:buFont typeface="Wingdings" panose="05000000000000000000" pitchFamily="2"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password #password#</a:t>
            </a:r>
          </a:p>
          <a:p>
            <a:pPr marL="1143000" marR="0" lvl="2" indent="-228600">
              <a:lnSpc>
                <a:spcPct val="107000"/>
              </a:lnSpc>
              <a:spcBef>
                <a:spcPts val="0"/>
              </a:spcBef>
              <a:spcAft>
                <a:spcPts val="0"/>
              </a:spcAft>
              <a:buFont typeface="Wingdings" panose="05000000000000000000" pitchFamily="2"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login</a:t>
            </a:r>
          </a:p>
          <a:p>
            <a:pPr marL="1143000" marR="0" lvl="2" indent="-228600">
              <a:lnSpc>
                <a:spcPct val="107000"/>
              </a:lnSpc>
              <a:spcBef>
                <a:spcPts val="0"/>
              </a:spcBef>
              <a:spcAft>
                <a:spcPts val="800"/>
              </a:spcAft>
              <a:buFont typeface="Wingdings" panose="05000000000000000000" pitchFamily="2"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logging sync</a:t>
            </a:r>
          </a:p>
          <a:p>
            <a:pPr marL="457200" marR="0">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Great we configured User access passwords</a:t>
            </a:r>
          </a:p>
          <a:p>
            <a:pPr marL="0" marR="0">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Now to enable a password for Privileged mode!</a:t>
            </a:r>
          </a:p>
          <a:p>
            <a:pPr marL="342900" marR="0" lvl="0" indent="-342900">
              <a:lnSpc>
                <a:spcPct val="107000"/>
              </a:lnSpc>
              <a:spcBef>
                <a:spcPts val="0"/>
              </a:spcBef>
              <a:spcAft>
                <a:spcPts val="0"/>
              </a:spcAft>
              <a:buFont typeface="Wingdings" panose="05000000000000000000" pitchFamily="2"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In the configuration terminal type – enable secret #password#</a:t>
            </a:r>
          </a:p>
          <a:p>
            <a:pPr marL="342900" marR="0" lvl="0" indent="-342900">
              <a:lnSpc>
                <a:spcPct val="107000"/>
              </a:lnSpc>
              <a:spcBef>
                <a:spcPts val="0"/>
              </a:spcBef>
              <a:spcAft>
                <a:spcPts val="800"/>
              </a:spcAft>
              <a:buFont typeface="Wingdings" panose="05000000000000000000" pitchFamily="2"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In the configuration terminal type – service password-encryption ( to encrypt plain text passwords)</a:t>
            </a:r>
          </a:p>
          <a:p>
            <a:pPr marL="457200" marR="0">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Great! Privileged mode is secure.</a:t>
            </a:r>
          </a:p>
        </p:txBody>
      </p:sp>
    </p:spTree>
    <p:extLst>
      <p:ext uri="{BB962C8B-B14F-4D97-AF65-F5344CB8AC3E}">
        <p14:creationId xmlns:p14="http://schemas.microsoft.com/office/powerpoint/2010/main" val="2870753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C95D3F-C52F-4F07-95D4-836E1078E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AD24174-3AE1-FFB2-4789-9546116746E3}"/>
              </a:ext>
            </a:extLst>
          </p:cNvPr>
          <p:cNvPicPr>
            <a:picLocks noChangeAspect="1"/>
          </p:cNvPicPr>
          <p:nvPr/>
        </p:nvPicPr>
        <p:blipFill rotWithShape="1">
          <a:blip r:embed="rId2"/>
          <a:srcRect t="15623" b="21284"/>
          <a:stretch/>
        </p:blipFill>
        <p:spPr>
          <a:xfrm>
            <a:off x="0" y="0"/>
            <a:ext cx="11293180" cy="6857989"/>
          </a:xfrm>
          <a:prstGeom prst="rect">
            <a:avLst/>
          </a:prstGeom>
        </p:spPr>
      </p:pic>
    </p:spTree>
    <p:extLst>
      <p:ext uri="{BB962C8B-B14F-4D97-AF65-F5344CB8AC3E}">
        <p14:creationId xmlns:p14="http://schemas.microsoft.com/office/powerpoint/2010/main" val="754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CA7752-66D6-A5B0-C873-47DCAC83C93E}"/>
              </a:ext>
            </a:extLst>
          </p:cNvPr>
          <p:cNvSpPr txBox="1"/>
          <p:nvPr/>
        </p:nvSpPr>
        <p:spPr>
          <a:xfrm>
            <a:off x="0" y="1243035"/>
            <a:ext cx="6096000" cy="4034502"/>
          </a:xfrm>
          <a:prstGeom prst="rect">
            <a:avLst/>
          </a:prstGeom>
          <a:noFill/>
        </p:spPr>
        <p:txBody>
          <a:bodyPr wrap="square">
            <a:spAutoFit/>
          </a:bodyPr>
          <a:lstStyle/>
          <a:p>
            <a:pPr marL="457200" marR="0">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Now we will enable SSH to have the option of remotely accessing the router.</a:t>
            </a:r>
          </a:p>
          <a:p>
            <a:pPr marL="342900" marR="0" lvl="0" indent="-342900">
              <a:lnSpc>
                <a:spcPct val="107000"/>
              </a:lnSpc>
              <a:spcBef>
                <a:spcPts val="0"/>
              </a:spcBef>
              <a:spcAft>
                <a:spcPts val="0"/>
              </a:spcAft>
              <a:buFont typeface="Wingdings" panose="05000000000000000000" pitchFamily="2"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In the config terminal: crypto key generate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rsa</a:t>
            </a:r>
            <a:r>
              <a:rPr lang="en-US" kern="100" dirty="0">
                <a:effectLst/>
                <a:latin typeface="Calibri" panose="020F0502020204030204" pitchFamily="34" charset="0"/>
                <a:ea typeface="Calibri" panose="020F0502020204030204" pitchFamily="34" charset="0"/>
                <a:cs typeface="Times New Roman" panose="02020603050405020304" pitchFamily="18" charset="0"/>
              </a:rPr>
              <a:t> general-keys</a:t>
            </a:r>
          </a:p>
          <a:p>
            <a:pPr marL="742950" marR="0" lvl="1" indent="-285750">
              <a:lnSpc>
                <a:spcPct val="107000"/>
              </a:lnSpc>
              <a:spcBef>
                <a:spcPts val="0"/>
              </a:spcBef>
              <a:spcAft>
                <a:spcPts val="0"/>
              </a:spcAft>
              <a:buFont typeface="Courier New" panose="02070309020205020404" pitchFamily="49" charset="0"/>
              <a:buChar char="o"/>
            </a:pPr>
            <a:r>
              <a:rPr lang="en-US" kern="100" dirty="0">
                <a:effectLst/>
                <a:latin typeface="Calibri" panose="020F0502020204030204" pitchFamily="34" charset="0"/>
                <a:ea typeface="Calibri" panose="020F0502020204030204" pitchFamily="34" charset="0"/>
                <a:cs typeface="Times New Roman" panose="02020603050405020304" pitchFamily="18" charset="0"/>
              </a:rPr>
              <a:t>Choose the key size – 1024 or 2048</a:t>
            </a:r>
          </a:p>
          <a:p>
            <a:pPr marL="342900" marR="0" lvl="0" indent="-342900">
              <a:lnSpc>
                <a:spcPct val="107000"/>
              </a:lnSpc>
              <a:spcBef>
                <a:spcPts val="0"/>
              </a:spcBef>
              <a:spcAft>
                <a:spcPts val="0"/>
              </a:spcAft>
              <a:buFont typeface="Wingdings" panose="05000000000000000000" pitchFamily="2"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Ip ssh version 2 (to enable SSH login)</a:t>
            </a:r>
          </a:p>
          <a:p>
            <a:pPr marL="342900" marR="0" lvl="0" indent="-342900">
              <a:lnSpc>
                <a:spcPct val="107000"/>
              </a:lnSpc>
              <a:spcBef>
                <a:spcPts val="0"/>
              </a:spcBef>
              <a:spcAft>
                <a:spcPts val="0"/>
              </a:spcAft>
              <a:buFont typeface="Wingdings" panose="05000000000000000000" pitchFamily="2"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username #name# secret #secret# (creating a username and password for SSH login)</a:t>
            </a:r>
          </a:p>
          <a:p>
            <a:pPr marL="342900" marR="0" lvl="0" indent="-342900">
              <a:lnSpc>
                <a:spcPct val="107000"/>
              </a:lnSpc>
              <a:spcBef>
                <a:spcPts val="0"/>
              </a:spcBef>
              <a:spcAft>
                <a:spcPts val="0"/>
              </a:spcAft>
              <a:buFont typeface="Wingdings" panose="05000000000000000000" pitchFamily="2" charset="2"/>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line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vty</a:t>
            </a:r>
            <a:r>
              <a:rPr lang="en-US" kern="100" dirty="0">
                <a:effectLst/>
                <a:latin typeface="Calibri" panose="020F0502020204030204" pitchFamily="34" charset="0"/>
                <a:ea typeface="Calibri" panose="020F0502020204030204" pitchFamily="34" charset="0"/>
                <a:cs typeface="Times New Roman" panose="02020603050405020304" pitchFamily="18" charset="0"/>
              </a:rPr>
              <a:t> 0 4 (to configure virtual lines 0-4 at the same time)</a:t>
            </a:r>
          </a:p>
          <a:p>
            <a:pPr marL="742950" marR="0" lvl="1" indent="-285750">
              <a:lnSpc>
                <a:spcPct val="107000"/>
              </a:lnSpc>
              <a:spcBef>
                <a:spcPts val="0"/>
              </a:spcBef>
              <a:spcAft>
                <a:spcPts val="0"/>
              </a:spcAft>
              <a:buFont typeface="Courier New" panose="02070309020205020404" pitchFamily="49" charset="0"/>
              <a:buChar char="o"/>
            </a:pPr>
            <a:r>
              <a:rPr lang="en-US" kern="100" dirty="0">
                <a:effectLst/>
                <a:latin typeface="Calibri" panose="020F0502020204030204" pitchFamily="34" charset="0"/>
                <a:ea typeface="Calibri" panose="020F0502020204030204" pitchFamily="34" charset="0"/>
                <a:cs typeface="Times New Roman" panose="02020603050405020304" pitchFamily="18" charset="0"/>
              </a:rPr>
              <a:t>transport input ssh (only allow SSH connections via those lines)</a:t>
            </a:r>
          </a:p>
          <a:p>
            <a:pPr marL="742950" marR="0" lvl="1" indent="-285750">
              <a:lnSpc>
                <a:spcPct val="107000"/>
              </a:lnSpc>
              <a:spcBef>
                <a:spcPts val="0"/>
              </a:spcBef>
              <a:spcAft>
                <a:spcPts val="0"/>
              </a:spcAft>
              <a:buFont typeface="Courier New" panose="02070309020205020404" pitchFamily="49" charset="0"/>
              <a:buChar char="o"/>
            </a:pPr>
            <a:r>
              <a:rPr lang="en-US" kern="100" dirty="0">
                <a:effectLst/>
                <a:latin typeface="Calibri" panose="020F0502020204030204" pitchFamily="34" charset="0"/>
                <a:ea typeface="Calibri" panose="020F0502020204030204" pitchFamily="34" charset="0"/>
                <a:cs typeface="Times New Roman" panose="02020603050405020304" pitchFamily="18" charset="0"/>
              </a:rPr>
              <a:t>login local (tells the router to verify username and password against internal database.</a:t>
            </a:r>
          </a:p>
          <a:p>
            <a:pPr marL="742950" marR="0" lvl="1" indent="-285750">
              <a:lnSpc>
                <a:spcPct val="107000"/>
              </a:lnSpc>
              <a:spcBef>
                <a:spcPts val="0"/>
              </a:spcBef>
              <a:spcAft>
                <a:spcPts val="800"/>
              </a:spcAft>
              <a:buFont typeface="Courier New" panose="02070309020205020404" pitchFamily="49" charset="0"/>
              <a:buChar char="o"/>
            </a:pPr>
            <a:r>
              <a:rPr lang="en-US" kern="100" dirty="0">
                <a:effectLst/>
                <a:latin typeface="Calibri" panose="020F0502020204030204" pitchFamily="34" charset="0"/>
                <a:ea typeface="Calibri" panose="020F0502020204030204" pitchFamily="34" charset="0"/>
                <a:cs typeface="Times New Roman" panose="02020603050405020304" pitchFamily="18" charset="0"/>
              </a:rPr>
              <a:t>Logging sync</a:t>
            </a:r>
          </a:p>
        </p:txBody>
      </p:sp>
      <p:pic>
        <p:nvPicPr>
          <p:cNvPr id="8" name="Picture 7">
            <a:extLst>
              <a:ext uri="{FF2B5EF4-FFF2-40B4-BE49-F238E27FC236}">
                <a16:creationId xmlns:a16="http://schemas.microsoft.com/office/drawing/2014/main" id="{36D21BD2-42A2-2D13-126D-8652342EA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52435"/>
            <a:ext cx="5943600" cy="5716905"/>
          </a:xfrm>
          <a:prstGeom prst="rect">
            <a:avLst/>
          </a:prstGeom>
        </p:spPr>
      </p:pic>
    </p:spTree>
    <p:extLst>
      <p:ext uri="{BB962C8B-B14F-4D97-AF65-F5344CB8AC3E}">
        <p14:creationId xmlns:p14="http://schemas.microsoft.com/office/powerpoint/2010/main" val="3206464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609D63-0C1D-6EA5-1D9D-72A1830AC39B}"/>
              </a:ext>
            </a:extLst>
          </p:cNvPr>
          <p:cNvSpPr txBox="1"/>
          <p:nvPr/>
        </p:nvSpPr>
        <p:spPr>
          <a:xfrm>
            <a:off x="346842" y="1759407"/>
            <a:ext cx="6096000" cy="3339184"/>
          </a:xfrm>
          <a:prstGeom prst="rect">
            <a:avLst/>
          </a:prstGeom>
          <a:noFill/>
        </p:spPr>
        <p:txBody>
          <a:bodyPr wrap="square">
            <a:spAutoFit/>
          </a:bodyPr>
          <a:lstStyle/>
          <a:p>
            <a:pPr marL="4572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Now let’s configure the connections to the router. According to our diagram, fast Ethernet port 0/0 and gigabit port 1/0 need to be configured. </a:t>
            </a:r>
          </a:p>
          <a:p>
            <a:pPr marL="4572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Interface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fastethernet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0/0</a:t>
            </a:r>
          </a:p>
          <a:p>
            <a:pPr marL="342900" marR="0" lvl="0" indent="-342900">
              <a:lnSpc>
                <a:spcPct val="107000"/>
              </a:lnSpc>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Ip address 10.0.0.1 255.255.255.128</a:t>
            </a:r>
          </a:p>
          <a:p>
            <a:pPr marL="342900" marR="0" lvl="0" indent="-342900">
              <a:lnSpc>
                <a:spcPct val="107000"/>
              </a:lnSpc>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No shutdown ( enables the port to power on)</a:t>
            </a:r>
          </a:p>
          <a:p>
            <a:pPr marL="342900" marR="0" lvl="0" indent="-342900">
              <a:lnSpc>
                <a:spcPct val="107000"/>
              </a:lnSpc>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Interface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gigabitenthernet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1/0</a:t>
            </a:r>
          </a:p>
          <a:p>
            <a:pPr marL="342900" marR="0" lvl="0" indent="-342900">
              <a:lnSpc>
                <a:spcPct val="107000"/>
              </a:lnSpc>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Ip address 10.0.0.129 255.255.255.128</a:t>
            </a:r>
          </a:p>
          <a:p>
            <a:pPr marL="342900" marR="0" lvl="0" indent="-342900">
              <a:lnSpc>
                <a:spcPct val="107000"/>
              </a:lnSpc>
              <a:spcBef>
                <a:spcPts val="0"/>
              </a:spcBef>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No shutdown</a:t>
            </a:r>
          </a:p>
        </p:txBody>
      </p:sp>
      <p:pic>
        <p:nvPicPr>
          <p:cNvPr id="6" name="Picture 5">
            <a:extLst>
              <a:ext uri="{FF2B5EF4-FFF2-40B4-BE49-F238E27FC236}">
                <a16:creationId xmlns:a16="http://schemas.microsoft.com/office/drawing/2014/main" id="{4812AA3A-A609-9CA3-D9AC-155C452A5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70546"/>
            <a:ext cx="5943600" cy="5716905"/>
          </a:xfrm>
          <a:prstGeom prst="rect">
            <a:avLst/>
          </a:prstGeom>
        </p:spPr>
      </p:pic>
    </p:spTree>
    <p:extLst>
      <p:ext uri="{BB962C8B-B14F-4D97-AF65-F5344CB8AC3E}">
        <p14:creationId xmlns:p14="http://schemas.microsoft.com/office/powerpoint/2010/main" val="339435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B5F9F1-F0C3-E827-50BE-4FBE0CA3725A}"/>
              </a:ext>
            </a:extLst>
          </p:cNvPr>
          <p:cNvSpPr txBox="1"/>
          <p:nvPr/>
        </p:nvSpPr>
        <p:spPr>
          <a:xfrm>
            <a:off x="105102" y="1135117"/>
            <a:ext cx="6526925" cy="5710089"/>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At any point enter “?” to show all available prompts at the current location.</a:t>
            </a:r>
          </a:p>
          <a:p>
            <a:pPr marL="342900" marR="0" lvl="0" indent="-342900">
              <a:lnSpc>
                <a:spcPct val="107000"/>
              </a:lnSpc>
              <a:spcBef>
                <a:spcPts val="0"/>
              </a:spcBef>
              <a:spcAft>
                <a:spcPts val="0"/>
              </a:spcAft>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Config t</a:t>
            </a:r>
          </a:p>
          <a:p>
            <a:pPr marL="742950" marR="0" lvl="1" indent="-285750">
              <a:lnSpc>
                <a:spcPct val="107000"/>
              </a:lnSpc>
              <a:spcBef>
                <a:spcPts val="0"/>
              </a:spcBef>
              <a:spcAft>
                <a:spcPts val="0"/>
              </a:spcAft>
              <a:buFont typeface="+mj-lt"/>
              <a:buAutoNum type="alphaL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Hostname #name#</a:t>
            </a:r>
          </a:p>
          <a:p>
            <a:pPr marL="742950" marR="0" lvl="1" indent="-285750">
              <a:lnSpc>
                <a:spcPct val="107000"/>
              </a:lnSpc>
              <a:spcBef>
                <a:spcPts val="0"/>
              </a:spcBef>
              <a:spcAft>
                <a:spcPts val="0"/>
              </a:spcAft>
              <a:buFont typeface="+mj-lt"/>
              <a:buAutoNum type="alphaL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Banner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motd</a:t>
            </a:r>
            <a:r>
              <a:rPr lang="en-US" kern="100" dirty="0">
                <a:effectLst/>
                <a:latin typeface="Calibri" panose="020F0502020204030204" pitchFamily="34" charset="0"/>
                <a:ea typeface="Calibri" panose="020F0502020204030204" pitchFamily="34" charset="0"/>
                <a:cs typeface="Times New Roman" panose="02020603050405020304" pitchFamily="18" charset="0"/>
              </a:rPr>
              <a:t>  # something #</a:t>
            </a:r>
          </a:p>
          <a:p>
            <a:pPr marL="342900" marR="0" lvl="0" indent="-342900">
              <a:lnSpc>
                <a:spcPct val="107000"/>
              </a:lnSpc>
              <a:spcBef>
                <a:spcPts val="0"/>
              </a:spcBef>
              <a:spcAft>
                <a:spcPts val="0"/>
              </a:spcAft>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Line con 0</a:t>
            </a:r>
          </a:p>
          <a:p>
            <a:pPr marL="342900" marR="0" lvl="0" indent="-342900">
              <a:lnSpc>
                <a:spcPct val="107000"/>
              </a:lnSpc>
              <a:spcBef>
                <a:spcPts val="0"/>
              </a:spcBef>
              <a:spcAft>
                <a:spcPts val="0"/>
              </a:spcAft>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Login</a:t>
            </a:r>
          </a:p>
          <a:p>
            <a:pPr marL="342900" marR="0" lvl="0" indent="-342900">
              <a:lnSpc>
                <a:spcPct val="107000"/>
              </a:lnSpc>
              <a:spcBef>
                <a:spcPts val="0"/>
              </a:spcBef>
              <a:spcAft>
                <a:spcPts val="0"/>
              </a:spcAft>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Password #anything#</a:t>
            </a:r>
          </a:p>
          <a:p>
            <a:pPr marL="342900" marR="0" lvl="0" indent="-342900">
              <a:lnSpc>
                <a:spcPct val="107000"/>
              </a:lnSpc>
              <a:spcBef>
                <a:spcPts val="0"/>
              </a:spcBef>
              <a:spcAft>
                <a:spcPts val="0"/>
              </a:spcAft>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Logging sync</a:t>
            </a:r>
          </a:p>
          <a:p>
            <a:pPr marL="342900" marR="0" lvl="0" indent="-342900">
              <a:lnSpc>
                <a:spcPct val="107000"/>
              </a:lnSpc>
              <a:spcBef>
                <a:spcPts val="0"/>
              </a:spcBef>
              <a:spcAft>
                <a:spcPts val="0"/>
              </a:spcAft>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Line aux 0 </a:t>
            </a:r>
          </a:p>
          <a:p>
            <a:pPr marL="342900" marR="0" lvl="0" indent="-342900">
              <a:lnSpc>
                <a:spcPct val="107000"/>
              </a:lnSpc>
              <a:spcBef>
                <a:spcPts val="0"/>
              </a:spcBef>
              <a:spcAft>
                <a:spcPts val="0"/>
              </a:spcAft>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Login</a:t>
            </a:r>
          </a:p>
          <a:p>
            <a:pPr marL="342900" marR="0" lvl="0" indent="-342900">
              <a:lnSpc>
                <a:spcPct val="107000"/>
              </a:lnSpc>
              <a:spcBef>
                <a:spcPts val="0"/>
              </a:spcBef>
              <a:spcAft>
                <a:spcPts val="0"/>
              </a:spcAft>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Password #anything#</a:t>
            </a:r>
          </a:p>
          <a:p>
            <a:pPr marL="342900" marR="0" lvl="0" indent="-342900">
              <a:lnSpc>
                <a:spcPct val="107000"/>
              </a:lnSpc>
              <a:spcBef>
                <a:spcPts val="0"/>
              </a:spcBef>
              <a:spcAft>
                <a:spcPts val="0"/>
              </a:spcAft>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Logging sync</a:t>
            </a:r>
          </a:p>
          <a:p>
            <a:pPr marL="742950" marR="0" lvl="1" indent="-285750">
              <a:lnSpc>
                <a:spcPct val="107000"/>
              </a:lnSpc>
              <a:spcBef>
                <a:spcPts val="0"/>
              </a:spcBef>
              <a:spcAft>
                <a:spcPts val="0"/>
              </a:spcAft>
              <a:buFont typeface="+mj-lt"/>
              <a:buAutoNum type="alphaL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Exit</a:t>
            </a:r>
          </a:p>
          <a:p>
            <a:pPr marL="342900" marR="0" lvl="0" indent="-342900">
              <a:lnSpc>
                <a:spcPct val="107000"/>
              </a:lnSpc>
              <a:spcBef>
                <a:spcPts val="0"/>
              </a:spcBef>
              <a:spcAft>
                <a:spcPts val="0"/>
              </a:spcAft>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Enable secret #anything# </a:t>
            </a:r>
          </a:p>
          <a:p>
            <a:pPr marL="342900" marR="0" lvl="0" indent="-342900">
              <a:lnSpc>
                <a:spcPct val="107000"/>
              </a:lnSpc>
              <a:spcBef>
                <a:spcPts val="0"/>
              </a:spcBef>
              <a:spcAft>
                <a:spcPts val="0"/>
              </a:spcAft>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Service password-encryption</a:t>
            </a:r>
          </a:p>
          <a:p>
            <a:pPr marL="342900" marR="0" lvl="0" indent="-342900">
              <a:lnSpc>
                <a:spcPct val="107000"/>
              </a:lnSpc>
              <a:spcBef>
                <a:spcPts val="0"/>
              </a:spcBef>
              <a:spcAft>
                <a:spcPts val="0"/>
              </a:spcAft>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Ip domain-name #anything# </a:t>
            </a:r>
          </a:p>
          <a:p>
            <a:pPr marL="342900" marR="0" lvl="0" indent="-342900">
              <a:lnSpc>
                <a:spcPct val="107000"/>
              </a:lnSpc>
              <a:spcBef>
                <a:spcPts val="0"/>
              </a:spcBef>
              <a:spcAft>
                <a:spcPts val="0"/>
              </a:spcAft>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Username #name# secret #password#</a:t>
            </a:r>
          </a:p>
          <a:p>
            <a:pPr marL="342900" marR="0" lvl="0" indent="-342900">
              <a:lnSpc>
                <a:spcPct val="107000"/>
              </a:lnSpc>
              <a:spcBef>
                <a:spcPts val="0"/>
              </a:spcBef>
              <a:spcAft>
                <a:spcPts val="0"/>
              </a:spcAft>
              <a:buFont typeface="+mj-lt"/>
              <a:buAutoNum type="arabicPeriod"/>
            </a:pPr>
            <a:r>
              <a:rPr lang="en-US" kern="100" dirty="0">
                <a:effectLst/>
                <a:latin typeface="Calibri" panose="020F0502020204030204" pitchFamily="34" charset="0"/>
                <a:ea typeface="Calibri" panose="020F0502020204030204" pitchFamily="34" charset="0"/>
                <a:cs typeface="Times New Roman" panose="02020603050405020304" pitchFamily="18" charset="0"/>
              </a:rPr>
              <a:t>Crypto key generate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rsa</a:t>
            </a:r>
            <a:r>
              <a:rPr lang="en-US" kern="100" dirty="0">
                <a:effectLst/>
                <a:latin typeface="Calibri" panose="020F0502020204030204" pitchFamily="34" charset="0"/>
                <a:ea typeface="Calibri" panose="020F0502020204030204" pitchFamily="34" charset="0"/>
                <a:cs typeface="Times New Roman" panose="02020603050405020304" pitchFamily="18" charset="0"/>
              </a:rPr>
              <a:t> general keys (crypto key generate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rsa</a:t>
            </a:r>
            <a:r>
              <a:rPr lang="en-US"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 name="TextBox 4">
            <a:extLst>
              <a:ext uri="{FF2B5EF4-FFF2-40B4-BE49-F238E27FC236}">
                <a16:creationId xmlns:a16="http://schemas.microsoft.com/office/drawing/2014/main" id="{1125C0E2-224D-D8B3-5CD2-912DD74BD129}"/>
              </a:ext>
            </a:extLst>
          </p:cNvPr>
          <p:cNvSpPr txBox="1"/>
          <p:nvPr/>
        </p:nvSpPr>
        <p:spPr>
          <a:xfrm>
            <a:off x="2787869" y="358762"/>
            <a:ext cx="6616262" cy="375552"/>
          </a:xfrm>
          <a:prstGeom prst="rect">
            <a:avLst/>
          </a:prstGeom>
          <a:noFill/>
        </p:spPr>
        <p:txBody>
          <a:bodyPr wrap="square">
            <a:spAutoFit/>
          </a:bodyPr>
          <a:lstStyle/>
          <a:p>
            <a:pPr marL="0" marR="0" algn="ctr">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SUMMARY OF ROUTER CONFIGURATION</a:t>
            </a:r>
          </a:p>
        </p:txBody>
      </p:sp>
      <p:sp>
        <p:nvSpPr>
          <p:cNvPr id="7" name="TextBox 6">
            <a:extLst>
              <a:ext uri="{FF2B5EF4-FFF2-40B4-BE49-F238E27FC236}">
                <a16:creationId xmlns:a16="http://schemas.microsoft.com/office/drawing/2014/main" id="{59D4F87E-6489-F688-C9FC-0322F46882ED}"/>
              </a:ext>
            </a:extLst>
          </p:cNvPr>
          <p:cNvSpPr txBox="1"/>
          <p:nvPr/>
        </p:nvSpPr>
        <p:spPr>
          <a:xfrm>
            <a:off x="7104994" y="1678836"/>
            <a:ext cx="5087006" cy="3931910"/>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rabicPeriod" startAt="16"/>
            </a:pPr>
            <a:r>
              <a:rPr lang="en-US" kern="100" dirty="0">
                <a:effectLst/>
                <a:latin typeface="Calibri" panose="020F0502020204030204" pitchFamily="34" charset="0"/>
                <a:ea typeface="Calibri" panose="020F0502020204030204" pitchFamily="34" charset="0"/>
                <a:cs typeface="Times New Roman" panose="02020603050405020304" pitchFamily="18" charset="0"/>
              </a:rPr>
              <a:t> 1024</a:t>
            </a:r>
          </a:p>
          <a:p>
            <a:pPr marL="342900" marR="0" lvl="0" indent="-342900">
              <a:lnSpc>
                <a:spcPct val="107000"/>
              </a:lnSpc>
              <a:spcBef>
                <a:spcPts val="0"/>
              </a:spcBef>
              <a:spcAft>
                <a:spcPts val="0"/>
              </a:spcAft>
              <a:buFont typeface="+mj-lt"/>
              <a:buAutoNum type="arabicPeriod" startAt="16"/>
            </a:pPr>
            <a:r>
              <a:rPr lang="en-US" kern="100" dirty="0">
                <a:effectLst/>
                <a:latin typeface="Calibri" panose="020F0502020204030204" pitchFamily="34" charset="0"/>
                <a:ea typeface="Calibri" panose="020F0502020204030204" pitchFamily="34" charset="0"/>
                <a:cs typeface="Times New Roman" panose="02020603050405020304" pitchFamily="18" charset="0"/>
              </a:rPr>
              <a:t>Ip ssh version 2</a:t>
            </a:r>
          </a:p>
          <a:p>
            <a:pPr marL="342900" marR="0" lvl="0" indent="-342900">
              <a:lnSpc>
                <a:spcPct val="107000"/>
              </a:lnSpc>
              <a:spcBef>
                <a:spcPts val="0"/>
              </a:spcBef>
              <a:spcAft>
                <a:spcPts val="0"/>
              </a:spcAft>
              <a:buFont typeface="+mj-lt"/>
              <a:buAutoNum type="arabicPeriod" startAt="16"/>
            </a:pPr>
            <a:r>
              <a:rPr lang="en-US" kern="100" dirty="0">
                <a:effectLst/>
                <a:latin typeface="Calibri" panose="020F0502020204030204" pitchFamily="34" charset="0"/>
                <a:ea typeface="Calibri" panose="020F0502020204030204" pitchFamily="34" charset="0"/>
                <a:cs typeface="Times New Roman" panose="02020603050405020304" pitchFamily="18" charset="0"/>
              </a:rPr>
              <a:t>Line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vty</a:t>
            </a:r>
            <a:r>
              <a:rPr lang="en-US" kern="100" dirty="0">
                <a:effectLst/>
                <a:latin typeface="Calibri" panose="020F0502020204030204" pitchFamily="34" charset="0"/>
                <a:ea typeface="Calibri" panose="020F0502020204030204" pitchFamily="34" charset="0"/>
                <a:cs typeface="Times New Roman" panose="02020603050405020304" pitchFamily="18" charset="0"/>
              </a:rPr>
              <a:t> 0 4</a:t>
            </a:r>
          </a:p>
          <a:p>
            <a:pPr marL="342900" marR="0" lvl="0" indent="-342900">
              <a:lnSpc>
                <a:spcPct val="107000"/>
              </a:lnSpc>
              <a:spcBef>
                <a:spcPts val="0"/>
              </a:spcBef>
              <a:spcAft>
                <a:spcPts val="0"/>
              </a:spcAft>
              <a:buFont typeface="+mj-lt"/>
              <a:buAutoNum type="arabicPeriod" startAt="16"/>
            </a:pPr>
            <a:r>
              <a:rPr lang="en-US" kern="100" dirty="0">
                <a:effectLst/>
                <a:latin typeface="Calibri" panose="020F0502020204030204" pitchFamily="34" charset="0"/>
                <a:ea typeface="Calibri" panose="020F0502020204030204" pitchFamily="34" charset="0"/>
                <a:cs typeface="Times New Roman" panose="02020603050405020304" pitchFamily="18" charset="0"/>
              </a:rPr>
              <a:t>Login local transport input ssh</a:t>
            </a:r>
          </a:p>
          <a:p>
            <a:pPr marL="800100" marR="0" lvl="1" indent="-342900">
              <a:lnSpc>
                <a:spcPct val="107000"/>
              </a:lnSpc>
              <a:spcBef>
                <a:spcPts val="0"/>
              </a:spcBef>
              <a:spcAft>
                <a:spcPts val="0"/>
              </a:spcAft>
              <a:buFont typeface="+mj-lt"/>
              <a:buAutoNum type="arabicPeriod" startAt="16"/>
            </a:pPr>
            <a:r>
              <a:rPr lang="en-US" kern="100" dirty="0">
                <a:effectLst/>
                <a:latin typeface="Calibri" panose="020F0502020204030204" pitchFamily="34" charset="0"/>
                <a:ea typeface="Calibri" panose="020F0502020204030204" pitchFamily="34" charset="0"/>
                <a:cs typeface="Times New Roman" panose="02020603050405020304" pitchFamily="18" charset="0"/>
              </a:rPr>
              <a:t>Exit</a:t>
            </a:r>
          </a:p>
          <a:p>
            <a:pPr marL="342900" marR="0" lvl="0" indent="-342900">
              <a:lnSpc>
                <a:spcPct val="107000"/>
              </a:lnSpc>
              <a:spcBef>
                <a:spcPts val="0"/>
              </a:spcBef>
              <a:spcAft>
                <a:spcPts val="0"/>
              </a:spcAft>
              <a:buFont typeface="+mj-lt"/>
              <a:buAutoNum type="arabicPeriod" startAt="16"/>
            </a:pPr>
            <a:r>
              <a:rPr lang="en-US" kern="100" dirty="0">
                <a:effectLst/>
                <a:latin typeface="Calibri" panose="020F0502020204030204" pitchFamily="34" charset="0"/>
                <a:ea typeface="Calibri" panose="020F0502020204030204" pitchFamily="34" charset="0"/>
                <a:cs typeface="Times New Roman" panose="02020603050405020304" pitchFamily="18" charset="0"/>
              </a:rPr>
              <a:t>Interface f0/0</a:t>
            </a:r>
          </a:p>
          <a:p>
            <a:pPr marL="342900" marR="0" lvl="0" indent="-342900">
              <a:lnSpc>
                <a:spcPct val="107000"/>
              </a:lnSpc>
              <a:spcBef>
                <a:spcPts val="0"/>
              </a:spcBef>
              <a:spcAft>
                <a:spcPts val="0"/>
              </a:spcAft>
              <a:buFont typeface="+mj-lt"/>
              <a:buAutoNum type="arabicPeriod" startAt="16"/>
            </a:pPr>
            <a:r>
              <a:rPr lang="en-US" kern="100" dirty="0">
                <a:effectLst/>
                <a:latin typeface="Calibri" panose="020F0502020204030204" pitchFamily="34" charset="0"/>
                <a:ea typeface="Calibri" panose="020F0502020204030204" pitchFamily="34" charset="0"/>
                <a:cs typeface="Times New Roman" panose="02020603050405020304" pitchFamily="18" charset="0"/>
              </a:rPr>
              <a:t>Ip address 10.0.0.1 255.255.255.128</a:t>
            </a:r>
          </a:p>
          <a:p>
            <a:pPr marL="342900" marR="0" lvl="0" indent="-342900">
              <a:lnSpc>
                <a:spcPct val="107000"/>
              </a:lnSpc>
              <a:spcBef>
                <a:spcPts val="0"/>
              </a:spcBef>
              <a:spcAft>
                <a:spcPts val="0"/>
              </a:spcAft>
              <a:buFont typeface="+mj-lt"/>
              <a:buAutoNum type="arabicPeriod" startAt="16"/>
            </a:pPr>
            <a:r>
              <a:rPr lang="en-US" kern="100" dirty="0">
                <a:effectLst/>
                <a:latin typeface="Calibri" panose="020F0502020204030204" pitchFamily="34" charset="0"/>
                <a:ea typeface="Calibri" panose="020F0502020204030204" pitchFamily="34" charset="0"/>
                <a:cs typeface="Times New Roman" panose="02020603050405020304" pitchFamily="18" charset="0"/>
              </a:rPr>
              <a:t>No shut</a:t>
            </a:r>
          </a:p>
          <a:p>
            <a:pPr marL="342900" marR="0" lvl="0" indent="-342900">
              <a:lnSpc>
                <a:spcPct val="107000"/>
              </a:lnSpc>
              <a:spcBef>
                <a:spcPts val="0"/>
              </a:spcBef>
              <a:spcAft>
                <a:spcPts val="0"/>
              </a:spcAft>
              <a:buFont typeface="+mj-lt"/>
              <a:buAutoNum type="arabicPeriod" startAt="16"/>
            </a:pPr>
            <a:r>
              <a:rPr lang="en-US" kern="100" dirty="0">
                <a:effectLst/>
                <a:latin typeface="Calibri" panose="020F0502020204030204" pitchFamily="34" charset="0"/>
                <a:ea typeface="Calibri" panose="020F0502020204030204" pitchFamily="34" charset="0"/>
                <a:cs typeface="Times New Roman" panose="02020603050405020304" pitchFamily="18" charset="0"/>
              </a:rPr>
              <a:t>Interface g0/0</a:t>
            </a:r>
          </a:p>
          <a:p>
            <a:pPr marL="342900" marR="0" lvl="0" indent="-342900">
              <a:lnSpc>
                <a:spcPct val="107000"/>
              </a:lnSpc>
              <a:spcBef>
                <a:spcPts val="0"/>
              </a:spcBef>
              <a:spcAft>
                <a:spcPts val="0"/>
              </a:spcAft>
              <a:buFont typeface="+mj-lt"/>
              <a:buAutoNum type="arabicPeriod" startAt="16"/>
            </a:pPr>
            <a:r>
              <a:rPr lang="en-US" kern="100" dirty="0">
                <a:effectLst/>
                <a:latin typeface="Calibri" panose="020F0502020204030204" pitchFamily="34" charset="0"/>
                <a:ea typeface="Calibri" panose="020F0502020204030204" pitchFamily="34" charset="0"/>
                <a:cs typeface="Times New Roman" panose="02020603050405020304" pitchFamily="18" charset="0"/>
              </a:rPr>
              <a:t>Ip address 10.0.0.129 255.255.255.128</a:t>
            </a:r>
          </a:p>
          <a:p>
            <a:pPr marL="342900" marR="0" lvl="0" indent="-342900">
              <a:lnSpc>
                <a:spcPct val="107000"/>
              </a:lnSpc>
              <a:spcBef>
                <a:spcPts val="0"/>
              </a:spcBef>
              <a:spcAft>
                <a:spcPts val="0"/>
              </a:spcAft>
              <a:buFont typeface="+mj-lt"/>
              <a:buAutoNum type="arabicPeriod" startAt="16"/>
            </a:pPr>
            <a:r>
              <a:rPr lang="en-US" kern="100" dirty="0">
                <a:effectLst/>
                <a:latin typeface="Calibri" panose="020F0502020204030204" pitchFamily="34" charset="0"/>
                <a:ea typeface="Calibri" panose="020F0502020204030204" pitchFamily="34" charset="0"/>
                <a:cs typeface="Times New Roman" panose="02020603050405020304" pitchFamily="18" charset="0"/>
              </a:rPr>
              <a:t>No shut</a:t>
            </a:r>
          </a:p>
          <a:p>
            <a:pPr marL="800100" marR="0" lvl="1" indent="-342900">
              <a:lnSpc>
                <a:spcPct val="107000"/>
              </a:lnSpc>
              <a:spcBef>
                <a:spcPts val="0"/>
              </a:spcBef>
              <a:spcAft>
                <a:spcPts val="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Times New Roman" panose="02020603050405020304" pitchFamily="18" charset="0"/>
              </a:rPr>
              <a:t>Exit</a:t>
            </a:r>
          </a:p>
          <a:p>
            <a:pPr marL="742950" marR="0" lvl="1" indent="-285750">
              <a:lnSpc>
                <a:spcPct val="107000"/>
              </a:lnSpc>
              <a:spcBef>
                <a:spcPts val="0"/>
              </a:spcBef>
              <a:spcAft>
                <a:spcPts val="0"/>
              </a:spcAft>
              <a:buFont typeface="Arial" panose="020B0604020202020204" pitchFamily="34" charset="0"/>
              <a:buChar char="•"/>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Copy run start</a:t>
            </a:r>
          </a:p>
        </p:txBody>
      </p:sp>
    </p:spTree>
    <p:extLst>
      <p:ext uri="{BB962C8B-B14F-4D97-AF65-F5344CB8AC3E}">
        <p14:creationId xmlns:p14="http://schemas.microsoft.com/office/powerpoint/2010/main" val="2093827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F01B8F-719D-3021-60F6-38EA3C851CC8}"/>
              </a:ext>
            </a:extLst>
          </p:cNvPr>
          <p:cNvSpPr txBox="1"/>
          <p:nvPr/>
        </p:nvSpPr>
        <p:spPr>
          <a:xfrm>
            <a:off x="3048000" y="1756329"/>
            <a:ext cx="6096000" cy="3350597"/>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PC CONFIGURATION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configure the PCs on the network, will make sure the node is started and access it via putty. In the terminal issue the following commands to set IP to the corresponding IP on the diagram.</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Ip #ip address# #subnetmask# #default gateway#</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Show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(will display the current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set to the node)</a:t>
            </a:r>
          </a:p>
          <a:p>
            <a:pPr marL="342900" marR="0" lvl="0" indent="-342900">
              <a:lnSpc>
                <a:spcPct val="107000"/>
              </a:lnSpc>
              <a:spcBef>
                <a:spcPts val="0"/>
              </a:spcBef>
              <a:spcAft>
                <a:spcPts val="80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Make sure to save the configuration with “save #name of file#”</a:t>
            </a:r>
          </a:p>
        </p:txBody>
      </p:sp>
    </p:spTree>
    <p:extLst>
      <p:ext uri="{BB962C8B-B14F-4D97-AF65-F5344CB8AC3E}">
        <p14:creationId xmlns:p14="http://schemas.microsoft.com/office/powerpoint/2010/main" val="11316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8AD0AD-0843-9A79-1155-E35E14370AB5}"/>
              </a:ext>
            </a:extLst>
          </p:cNvPr>
          <p:cNvSpPr txBox="1"/>
          <p:nvPr/>
        </p:nvSpPr>
        <p:spPr>
          <a:xfrm>
            <a:off x="2984937" y="465676"/>
            <a:ext cx="6222125" cy="1070871"/>
          </a:xfrm>
          <a:prstGeom prst="rect">
            <a:avLst/>
          </a:prstGeom>
          <a:noFill/>
        </p:spPr>
        <p:txBody>
          <a:bodyPr wrap="square">
            <a:spAutoFit/>
          </a:bodyPr>
          <a:lstStyle/>
          <a:p>
            <a:pPr marL="0" marR="0" algn="ctr">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IPV6 Setup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Will now enable ipv6 addresses on the interfaces and will assign each interface with an address according to the diagram</a:t>
            </a:r>
          </a:p>
        </p:txBody>
      </p:sp>
      <p:pic>
        <p:nvPicPr>
          <p:cNvPr id="6" name="Picture 5">
            <a:extLst>
              <a:ext uri="{FF2B5EF4-FFF2-40B4-BE49-F238E27FC236}">
                <a16:creationId xmlns:a16="http://schemas.microsoft.com/office/drawing/2014/main" id="{11104FB6-EB36-8EBA-A0AD-5FAE9732BB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290" y="2825692"/>
            <a:ext cx="5943600" cy="3126740"/>
          </a:xfrm>
          <a:prstGeom prst="rect">
            <a:avLst/>
          </a:prstGeom>
        </p:spPr>
      </p:pic>
      <p:sp>
        <p:nvSpPr>
          <p:cNvPr id="8" name="TextBox 7">
            <a:extLst>
              <a:ext uri="{FF2B5EF4-FFF2-40B4-BE49-F238E27FC236}">
                <a16:creationId xmlns:a16="http://schemas.microsoft.com/office/drawing/2014/main" id="{84174BAD-4EAC-A6D2-E291-CCF1FB68E675}"/>
              </a:ext>
            </a:extLst>
          </p:cNvPr>
          <p:cNvSpPr txBox="1"/>
          <p:nvPr/>
        </p:nvSpPr>
        <p:spPr>
          <a:xfrm>
            <a:off x="7504387" y="2909611"/>
            <a:ext cx="4687613" cy="3042821"/>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Config terminal</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Ipv6 unicast-routing</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Int f0/0</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Ipv6 address	2001:db8:4:A::/64</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Int g0/1</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Ipv6 address  	2001:db8:4:B::/64</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Exit</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Copy run start</a:t>
            </a:r>
          </a:p>
          <a:p>
            <a:pPr marL="342900" marR="0" lvl="0" indent="-342900">
              <a:lnSpc>
                <a:spcPct val="107000"/>
              </a:lnSpc>
              <a:spcBef>
                <a:spcPts val="0"/>
              </a:spcBef>
              <a:spcAft>
                <a:spcPts val="0"/>
              </a:spcAft>
              <a:buFont typeface="+mj-lt"/>
              <a:buAutoNum type="arabicPeriod"/>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gn="ctr">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Configuration Complete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774441"/>
      </p:ext>
    </p:extLst>
  </p:cSld>
  <p:clrMapOvr>
    <a:masterClrMapping/>
  </p:clrMapOvr>
</p:sld>
</file>

<file path=ppt/theme/theme1.xml><?xml version="1.0" encoding="utf-8"?>
<a:theme xmlns:a="http://schemas.openxmlformats.org/drawingml/2006/main" name="ThinLine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otalTime>24</TotalTime>
  <Words>738</Words>
  <Application>Microsoft Office PowerPoint</Application>
  <PresentationFormat>Widescreen</PresentationFormat>
  <Paragraphs>92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Bell MT</vt:lpstr>
      <vt:lpstr>Calibri</vt:lpstr>
      <vt:lpstr>Calibri Light</vt:lpstr>
      <vt:lpstr>Courier New</vt:lpstr>
      <vt:lpstr>Symbol</vt:lpstr>
      <vt:lpstr>Wingdings</vt:lpstr>
      <vt:lpstr>ThinLineVTI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Mykhailo Babichenko</dc:creator>
  <cp:lastModifiedBy>Mykhailo Babichenko</cp:lastModifiedBy>
  <cp:revision>1</cp:revision>
  <dcterms:created xsi:type="dcterms:W3CDTF">2024-03-04T03:34:35Z</dcterms:created>
  <dcterms:modified xsi:type="dcterms:W3CDTF">2024-03-04T03:58:41Z</dcterms:modified>
</cp:coreProperties>
</file>