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61" r:id="rId2"/>
    <p:sldId id="257" r:id="rId3"/>
    <p:sldId id="271" r:id="rId4"/>
    <p:sldId id="272" r:id="rId5"/>
    <p:sldId id="273" r:id="rId6"/>
    <p:sldId id="274" r:id="rId7"/>
    <p:sldId id="275" r:id="rId8"/>
    <p:sldId id="276" r:id="rId9"/>
    <p:sldId id="263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62" r:id="rId18"/>
    <p:sldId id="264" r:id="rId19"/>
    <p:sldId id="266" r:id="rId20"/>
    <p:sldId id="267" r:id="rId21"/>
    <p:sldId id="268" r:id="rId22"/>
    <p:sldId id="269" r:id="rId23"/>
    <p:sldId id="27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706" autoAdjust="0"/>
  </p:normalViewPr>
  <p:slideViewPr>
    <p:cSldViewPr snapToGrid="0">
      <p:cViewPr varScale="1">
        <p:scale>
          <a:sx n="83" d="100"/>
          <a:sy n="83" d="100"/>
        </p:scale>
        <p:origin x="858" y="7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5F-4CC6-AB46-0F5752DC9A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5F-4CC6-AB46-0F5752DC9A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5F-4CC6-AB46-0F5752DC9A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6190280"/>
        <c:axId val="96186752"/>
      </c:barChart>
      <c:catAx>
        <c:axId val="96190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186752"/>
        <c:crosses val="autoZero"/>
        <c:auto val="1"/>
        <c:lblAlgn val="ctr"/>
        <c:lblOffset val="100"/>
        <c:noMultiLvlLbl val="0"/>
      </c:catAx>
      <c:valAx>
        <c:axId val="96186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190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A6406C01-7E83-4650-8EF5-394419DCB348}">
      <dgm:prSet phldrT="[Text]"/>
      <dgm:spPr/>
      <dgm:t>
        <a:bodyPr/>
        <a:lstStyle/>
        <a:p>
          <a:r>
            <a:rPr lang="en-US" dirty="0"/>
            <a:t>Step 1 Title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2586B3BB-DA8B-42DF-AC9A-77CE21607FD0}" type="parTrans" cxnId="{4D956F8D-5727-488A-93AF-F33602655A44}">
      <dgm:prSet/>
      <dgm:spPr/>
      <dgm:t>
        <a:bodyPr/>
        <a:lstStyle/>
        <a:p>
          <a:endParaRPr lang="en-US"/>
        </a:p>
      </dgm:t>
    </dgm:pt>
    <dgm:pt modelId="{7C5B61F0-A4F6-4FCA-B552-36151F31051E}" type="sibTrans" cxnId="{4D956F8D-5727-488A-93AF-F33602655A44}">
      <dgm:prSet/>
      <dgm:spPr/>
      <dgm:t>
        <a:bodyPr/>
        <a:lstStyle/>
        <a:p>
          <a:endParaRPr lang="en-US"/>
        </a:p>
      </dgm:t>
    </dgm:pt>
    <dgm:pt modelId="{E4E9F0D0-FF23-4B59-9B97-973BCBE5DC65}">
      <dgm:prSet phldrT="[Text]"/>
      <dgm:spPr/>
      <dgm:t>
        <a:bodyPr/>
        <a:lstStyle/>
        <a:p>
          <a:r>
            <a:rPr lang="en-US" dirty="0"/>
            <a:t>Task description</a:t>
          </a:r>
        </a:p>
      </dgm:t>
      <dgm:extLst>
        <a:ext uri="{E40237B7-FDA0-4F09-8148-C483321AD2D9}">
          <dgm14:cNvPr xmlns:dgm14="http://schemas.microsoft.com/office/drawing/2010/diagram" id="0" name="" title="Step 1 - task description"/>
        </a:ext>
      </dgm:extLst>
    </dgm:pt>
    <dgm:pt modelId="{E9237435-F938-45D4-8BF4-6D5D4DFF850F}" type="parTrans" cxnId="{37A3A996-9723-4BDB-8959-9D9B7799BD9A}">
      <dgm:prSet/>
      <dgm:spPr/>
      <dgm:t>
        <a:bodyPr/>
        <a:lstStyle/>
        <a:p>
          <a:endParaRPr lang="en-US"/>
        </a:p>
      </dgm:t>
    </dgm:pt>
    <dgm:pt modelId="{D32B195A-7CAD-474B-B79C-BE4BB171E742}" type="sibTrans" cxnId="{37A3A996-9723-4BDB-8959-9D9B7799BD9A}">
      <dgm:prSet/>
      <dgm:spPr/>
      <dgm:t>
        <a:bodyPr/>
        <a:lstStyle/>
        <a:p>
          <a:endParaRPr lang="en-US"/>
        </a:p>
      </dgm:t>
    </dgm:pt>
    <dgm:pt modelId="{5D952622-A79E-41E4-BBC2-6212DEFFA91C}">
      <dgm:prSet phldrT="[Text]"/>
      <dgm:spPr/>
      <dgm:t>
        <a:bodyPr/>
        <a:lstStyle/>
        <a:p>
          <a:r>
            <a:rPr lang="en-US" dirty="0"/>
            <a:t>Step 2 Title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10627A68-BE4B-4A4A-9EC9-4CFEF1E4DF39}" type="parTrans" cxnId="{A22BDB9A-90BB-4DA2-8850-00D4F1D3B898}">
      <dgm:prSet/>
      <dgm:spPr/>
      <dgm:t>
        <a:bodyPr/>
        <a:lstStyle/>
        <a:p>
          <a:endParaRPr lang="en-US"/>
        </a:p>
      </dgm:t>
    </dgm:pt>
    <dgm:pt modelId="{092BAEF3-D9F2-476B-9A0B-6F14CC814529}" type="sibTrans" cxnId="{A22BDB9A-90BB-4DA2-8850-00D4F1D3B898}">
      <dgm:prSet/>
      <dgm:spPr/>
      <dgm:t>
        <a:bodyPr/>
        <a:lstStyle/>
        <a:p>
          <a:endParaRPr lang="en-US"/>
        </a:p>
      </dgm:t>
    </dgm:pt>
    <dgm:pt modelId="{5248D9DA-6444-46F6-8D28-C8BB2253AAD1}">
      <dgm:prSet phldrT="[Text]"/>
      <dgm:spPr/>
      <dgm:t>
        <a:bodyPr/>
        <a:lstStyle/>
        <a:p>
          <a:r>
            <a:rPr lang="en-US" dirty="0"/>
            <a:t>Task description</a:t>
          </a:r>
        </a:p>
      </dgm:t>
      <dgm:extLst>
        <a:ext uri="{E40237B7-FDA0-4F09-8148-C483321AD2D9}">
          <dgm14:cNvPr xmlns:dgm14="http://schemas.microsoft.com/office/drawing/2010/diagram" id="0" name="" title="Step 2 - task description"/>
        </a:ext>
      </dgm:extLst>
    </dgm:pt>
    <dgm:pt modelId="{A8533F77-F094-4EDB-BCC7-35E0D6A46B71}" type="parTrans" cxnId="{35AF286C-A401-4C08-B8A3-F38B03322BD8}">
      <dgm:prSet/>
      <dgm:spPr/>
      <dgm:t>
        <a:bodyPr/>
        <a:lstStyle/>
        <a:p>
          <a:endParaRPr lang="en-US"/>
        </a:p>
      </dgm:t>
    </dgm:pt>
    <dgm:pt modelId="{011B552E-515A-4C41-B810-0D2552861422}" type="sibTrans" cxnId="{35AF286C-A401-4C08-B8A3-F38B03322BD8}">
      <dgm:prSet/>
      <dgm:spPr/>
      <dgm:t>
        <a:bodyPr/>
        <a:lstStyle/>
        <a:p>
          <a:endParaRPr lang="en-US"/>
        </a:p>
      </dgm:t>
    </dgm:pt>
    <dgm:pt modelId="{50706FFE-8A00-485D-9FF7-8D310692C602}">
      <dgm:prSet phldrT="[Text]"/>
      <dgm:spPr/>
      <dgm:t>
        <a:bodyPr/>
        <a:lstStyle/>
        <a:p>
          <a:r>
            <a:rPr lang="en-US" dirty="0"/>
            <a:t>Step 3 Title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EF44BD91-19A4-424B-BA32-4A5492B6E40B}" type="parTrans" cxnId="{7599CECE-5293-4C57-A979-D096C99254C7}">
      <dgm:prSet/>
      <dgm:spPr/>
      <dgm:t>
        <a:bodyPr/>
        <a:lstStyle/>
        <a:p>
          <a:endParaRPr lang="en-US"/>
        </a:p>
      </dgm:t>
    </dgm:pt>
    <dgm:pt modelId="{CD03DFF4-D962-46D6-AFFA-2A87FD08403E}" type="sibTrans" cxnId="{7599CECE-5293-4C57-A979-D096C99254C7}">
      <dgm:prSet/>
      <dgm:spPr/>
      <dgm:t>
        <a:bodyPr/>
        <a:lstStyle/>
        <a:p>
          <a:endParaRPr lang="en-US"/>
        </a:p>
      </dgm:t>
    </dgm:pt>
    <dgm:pt modelId="{3A9B5D84-CB00-4BC9-ADB2-5CF832F36763}">
      <dgm:prSet phldrT="[Text]"/>
      <dgm:spPr/>
      <dgm:t>
        <a:bodyPr/>
        <a:lstStyle/>
        <a:p>
          <a:r>
            <a:rPr lang="en-US" dirty="0"/>
            <a:t>Task description</a:t>
          </a:r>
        </a:p>
      </dgm:t>
      <dgm:extLst>
        <a:ext uri="{E40237B7-FDA0-4F09-8148-C483321AD2D9}">
          <dgm14:cNvPr xmlns:dgm14="http://schemas.microsoft.com/office/drawing/2010/diagram" id="0" name="" title="Step 3 - task description"/>
        </a:ext>
      </dgm:extLst>
    </dgm:pt>
    <dgm:pt modelId="{BD57EC4A-052D-4824-8820-064BAC997A9B}" type="parTrans" cxnId="{11A0AF47-4BCA-470E-92BF-7B388FFB0DE8}">
      <dgm:prSet/>
      <dgm:spPr/>
      <dgm:t>
        <a:bodyPr/>
        <a:lstStyle/>
        <a:p>
          <a:endParaRPr lang="en-US"/>
        </a:p>
      </dgm:t>
    </dgm:pt>
    <dgm:pt modelId="{98E878CF-4A49-4E76-BD23-AE7C5290BAFD}" type="sibTrans" cxnId="{11A0AF47-4BCA-470E-92BF-7B388FFB0DE8}">
      <dgm:prSet/>
      <dgm:spPr/>
      <dgm:t>
        <a:bodyPr/>
        <a:lstStyle/>
        <a:p>
          <a:endParaRPr lang="en-US"/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</dgm:pt>
    <dgm:pt modelId="{5C04AEFB-7132-4B28-A7D3-862245070A8D}" type="pres">
      <dgm:prSet presAssocID="{A6406C01-7E83-4650-8EF5-394419DCB348}" presName="compNode" presStyleCnt="0"/>
      <dgm:spPr/>
    </dgm:pt>
    <dgm:pt modelId="{358F74AC-FC7D-465B-BD12-B6CCC00F3D29}" type="pres">
      <dgm:prSet presAssocID="{A6406C01-7E83-4650-8EF5-394419DCB348}" presName="noGeometry" presStyleCnt="0"/>
      <dgm:spPr/>
    </dgm:pt>
    <dgm:pt modelId="{610B5FFC-C0C9-444C-9F7A-14D1B54F604D}" type="pres">
      <dgm:prSet presAssocID="{A6406C01-7E83-4650-8EF5-394419DCB348}" presName="childTextVisible" presStyleLbl="bgAccFollowNode1" presStyleIdx="0" presStyleCnt="3">
        <dgm:presLayoutVars>
          <dgm:bulletEnabled val="1"/>
        </dgm:presLayoutVars>
      </dgm:prSet>
      <dgm:spPr/>
    </dgm:pt>
    <dgm:pt modelId="{FB705FC1-639E-4064-8E9A-A79870DE5273}" type="pres">
      <dgm:prSet presAssocID="{A6406C01-7E83-4650-8EF5-394419DCB348}" presName="childTextHidden" presStyleLbl="bgAccFollowNode1" presStyleIdx="0" presStyleCnt="3"/>
      <dgm:spPr/>
    </dgm:pt>
    <dgm:pt modelId="{47DA5750-48DC-4E4F-815D-0B05DBC30DAB}" type="pres">
      <dgm:prSet presAssocID="{A6406C01-7E83-4650-8EF5-394419DCB34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319C676-A7DE-4777-9BB4-3B6D30ED3F5C}" type="pres">
      <dgm:prSet presAssocID="{A6406C01-7E83-4650-8EF5-394419DCB348}" presName="aSpace" presStyleCnt="0"/>
      <dgm:spPr/>
    </dgm:pt>
    <dgm:pt modelId="{CA708D38-D093-4C16-A955-CF2CAC7F0A99}" type="pres">
      <dgm:prSet presAssocID="{5D952622-A79E-41E4-BBC2-6212DEFFA91C}" presName="compNode" presStyleCnt="0"/>
      <dgm:spPr/>
    </dgm:pt>
    <dgm:pt modelId="{6F3066E9-E96F-489D-8A4B-6D55FBE389F2}" type="pres">
      <dgm:prSet presAssocID="{5D952622-A79E-41E4-BBC2-6212DEFFA91C}" presName="noGeometry" presStyleCnt="0"/>
      <dgm:spPr/>
    </dgm:pt>
    <dgm:pt modelId="{00D2DC2C-7CA2-4A4B-B66D-3DDCAB7DC8E9}" type="pres">
      <dgm:prSet presAssocID="{5D952622-A79E-41E4-BBC2-6212DEFFA91C}" presName="childTextVisible" presStyleLbl="bgAccFollowNode1" presStyleIdx="1" presStyleCnt="3">
        <dgm:presLayoutVars>
          <dgm:bulletEnabled val="1"/>
        </dgm:presLayoutVars>
      </dgm:prSet>
      <dgm:spPr/>
    </dgm:pt>
    <dgm:pt modelId="{072FB640-0A28-40E8-9C0C-86BAF45C6EF0}" type="pres">
      <dgm:prSet presAssocID="{5D952622-A79E-41E4-BBC2-6212DEFFA91C}" presName="childTextHidden" presStyleLbl="bgAccFollowNode1" presStyleIdx="1" presStyleCnt="3"/>
      <dgm:spPr/>
    </dgm:pt>
    <dgm:pt modelId="{EE8733A1-7662-4D0A-B39E-2218596CC81C}" type="pres">
      <dgm:prSet presAssocID="{5D952622-A79E-41E4-BBC2-6212DEFFA91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0D7C734-E391-436F-996C-E60442F50A17}" type="pres">
      <dgm:prSet presAssocID="{5D952622-A79E-41E4-BBC2-6212DEFFA91C}" presName="aSpace" presStyleCnt="0"/>
      <dgm:spPr/>
    </dgm:pt>
    <dgm:pt modelId="{E8F3A685-8F9F-4BAC-8C8B-A1DE5AA41F3A}" type="pres">
      <dgm:prSet presAssocID="{50706FFE-8A00-485D-9FF7-8D310692C602}" presName="compNode" presStyleCnt="0"/>
      <dgm:spPr/>
    </dgm:pt>
    <dgm:pt modelId="{84BFA617-6CAF-4DA9-A086-82BCA61093BE}" type="pres">
      <dgm:prSet presAssocID="{50706FFE-8A00-485D-9FF7-8D310692C602}" presName="noGeometry" presStyleCnt="0"/>
      <dgm:spPr/>
    </dgm:pt>
    <dgm:pt modelId="{4BF699B1-BE15-42D1-9784-AA33CF29870E}" type="pres">
      <dgm:prSet presAssocID="{50706FFE-8A00-485D-9FF7-8D310692C602}" presName="childTextVisible" presStyleLbl="bgAccFollowNode1" presStyleIdx="2" presStyleCnt="3">
        <dgm:presLayoutVars>
          <dgm:bulletEnabled val="1"/>
        </dgm:presLayoutVars>
      </dgm:prSet>
      <dgm:spPr/>
    </dgm:pt>
    <dgm:pt modelId="{F0925EF4-86E2-4748-BA70-94AAF55AB064}" type="pres">
      <dgm:prSet presAssocID="{50706FFE-8A00-485D-9FF7-8D310692C602}" presName="childTextHidden" presStyleLbl="bgAccFollowNode1" presStyleIdx="2" presStyleCnt="3"/>
      <dgm:spPr/>
    </dgm:pt>
    <dgm:pt modelId="{78E9A4E4-18A9-4B73-8007-A63A71C71937}" type="pres">
      <dgm:prSet presAssocID="{50706FFE-8A00-485D-9FF7-8D310692C602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99E34304-5770-4691-A3EE-6A7C8B9ACD53}" type="presOf" srcId="{E4E9F0D0-FF23-4B59-9B97-973BCBE5DC65}" destId="{610B5FFC-C0C9-444C-9F7A-14D1B54F604D}" srcOrd="0" destOrd="0" presId="urn:microsoft.com/office/officeart/2005/8/layout/hProcess6"/>
    <dgm:cxn modelId="{81ACEA16-295B-4802-A889-1DC375F525AB}" type="presOf" srcId="{A6406C01-7E83-4650-8EF5-394419DCB348}" destId="{47DA5750-48DC-4E4F-815D-0B05DBC30DAB}" srcOrd="0" destOrd="0" presId="urn:microsoft.com/office/officeart/2005/8/layout/hProcess6"/>
    <dgm:cxn modelId="{130B0544-2388-4104-A721-8D29E7C77420}" type="presOf" srcId="{5D952622-A79E-41E4-BBC2-6212DEFFA91C}" destId="{EE8733A1-7662-4D0A-B39E-2218596CC81C}" srcOrd="0" destOrd="0" presId="urn:microsoft.com/office/officeart/2005/8/layout/hProcess6"/>
    <dgm:cxn modelId="{31498E67-CEA0-4571-B7AB-26A2113144F6}" type="presOf" srcId="{FBA29113-7A70-4E0E-B036-871C49B835F1}" destId="{8734DFB3-ADD8-4FD2-87D8-1981AA0ADD0B}" srcOrd="0" destOrd="0" presId="urn:microsoft.com/office/officeart/2005/8/layout/hProcess6"/>
    <dgm:cxn modelId="{11A0AF47-4BCA-470E-92BF-7B388FFB0DE8}" srcId="{50706FFE-8A00-485D-9FF7-8D310692C602}" destId="{3A9B5D84-CB00-4BC9-ADB2-5CF832F36763}" srcOrd="0" destOrd="0" parTransId="{BD57EC4A-052D-4824-8820-064BAC997A9B}" sibTransId="{98E878CF-4A49-4E76-BD23-AE7C5290BAFD}"/>
    <dgm:cxn modelId="{019AA969-1A2B-48C0-B7C9-005E817BC2CB}" type="presOf" srcId="{E4E9F0D0-FF23-4B59-9B97-973BCBE5DC65}" destId="{FB705FC1-639E-4064-8E9A-A79870DE5273}" srcOrd="1" destOrd="0" presId="urn:microsoft.com/office/officeart/2005/8/layout/hProcess6"/>
    <dgm:cxn modelId="{35AF286C-A401-4C08-B8A3-F38B03322BD8}" srcId="{5D952622-A79E-41E4-BBC2-6212DEFFA91C}" destId="{5248D9DA-6444-46F6-8D28-C8BB2253AAD1}" srcOrd="0" destOrd="0" parTransId="{A8533F77-F094-4EDB-BCC7-35E0D6A46B71}" sibTransId="{011B552E-515A-4C41-B810-0D2552861422}"/>
    <dgm:cxn modelId="{F36BB86E-E9BB-4DBF-9DFE-F8050046ED1F}" type="presOf" srcId="{3A9B5D84-CB00-4BC9-ADB2-5CF832F36763}" destId="{4BF699B1-BE15-42D1-9784-AA33CF29870E}" srcOrd="0" destOrd="0" presId="urn:microsoft.com/office/officeart/2005/8/layout/hProcess6"/>
    <dgm:cxn modelId="{BA539253-48E3-447C-8770-C31D10399C4A}" type="presOf" srcId="{50706FFE-8A00-485D-9FF7-8D310692C602}" destId="{78E9A4E4-18A9-4B73-8007-A63A71C71937}" srcOrd="0" destOrd="0" presId="urn:microsoft.com/office/officeart/2005/8/layout/hProcess6"/>
    <dgm:cxn modelId="{D2E26D7D-A939-4166-987B-3E9E5A080266}" type="presOf" srcId="{3A9B5D84-CB00-4BC9-ADB2-5CF832F36763}" destId="{F0925EF4-86E2-4748-BA70-94AAF55AB064}" srcOrd="1" destOrd="0" presId="urn:microsoft.com/office/officeart/2005/8/layout/hProcess6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E23D729A-C2FC-40CD-8A08-F5EBB66CF80B}" type="presOf" srcId="{5248D9DA-6444-46F6-8D28-C8BB2253AAD1}" destId="{072FB640-0A28-40E8-9C0C-86BAF45C6EF0}" srcOrd="1" destOrd="0" presId="urn:microsoft.com/office/officeart/2005/8/layout/hProcess6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AE4FA1B2-1FFD-4999-BFB4-0E2A9E4BEBBB}" type="presOf" srcId="{5248D9DA-6444-46F6-8D28-C8BB2253AAD1}" destId="{00D2DC2C-7CA2-4A4B-B66D-3DDCAB7DC8E9}" srcOrd="0" destOrd="0" presId="urn:microsoft.com/office/officeart/2005/8/layout/hProcess6"/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FF0D50D3-9477-4407-8F44-B60B9728DED7}" type="presParOf" srcId="{8734DFB3-ADD8-4FD2-87D8-1981AA0ADD0B}" destId="{5C04AEFB-7132-4B28-A7D3-862245070A8D}" srcOrd="0" destOrd="0" presId="urn:microsoft.com/office/officeart/2005/8/layout/hProcess6"/>
    <dgm:cxn modelId="{126CE751-65CF-4E60-902C-2D0B01478834}" type="presParOf" srcId="{5C04AEFB-7132-4B28-A7D3-862245070A8D}" destId="{358F74AC-FC7D-465B-BD12-B6CCC00F3D29}" srcOrd="0" destOrd="0" presId="urn:microsoft.com/office/officeart/2005/8/layout/hProcess6"/>
    <dgm:cxn modelId="{C6915109-771C-43AE-A4C7-A411D8E5978F}" type="presParOf" srcId="{5C04AEFB-7132-4B28-A7D3-862245070A8D}" destId="{610B5FFC-C0C9-444C-9F7A-14D1B54F604D}" srcOrd="1" destOrd="0" presId="urn:microsoft.com/office/officeart/2005/8/layout/hProcess6"/>
    <dgm:cxn modelId="{954FE73F-9595-47D0-9AB9-6EB7EDC39F8E}" type="presParOf" srcId="{5C04AEFB-7132-4B28-A7D3-862245070A8D}" destId="{FB705FC1-639E-4064-8E9A-A79870DE5273}" srcOrd="2" destOrd="0" presId="urn:microsoft.com/office/officeart/2005/8/layout/hProcess6"/>
    <dgm:cxn modelId="{362B7B1C-776A-481A-B10E-B2136C044DB5}" type="presParOf" srcId="{5C04AEFB-7132-4B28-A7D3-862245070A8D}" destId="{47DA5750-48DC-4E4F-815D-0B05DBC30DAB}" srcOrd="3" destOrd="0" presId="urn:microsoft.com/office/officeart/2005/8/layout/hProcess6"/>
    <dgm:cxn modelId="{AB361918-49A4-4458-A6B4-A38162139DB4}" type="presParOf" srcId="{8734DFB3-ADD8-4FD2-87D8-1981AA0ADD0B}" destId="{6319C676-A7DE-4777-9BB4-3B6D30ED3F5C}" srcOrd="1" destOrd="0" presId="urn:microsoft.com/office/officeart/2005/8/layout/hProcess6"/>
    <dgm:cxn modelId="{3E32ED31-FAFA-41FB-A502-0C9269827B55}" type="presParOf" srcId="{8734DFB3-ADD8-4FD2-87D8-1981AA0ADD0B}" destId="{CA708D38-D093-4C16-A955-CF2CAC7F0A99}" srcOrd="2" destOrd="0" presId="urn:microsoft.com/office/officeart/2005/8/layout/hProcess6"/>
    <dgm:cxn modelId="{38B5F8BF-C6A8-4D51-8681-B847070CD1C0}" type="presParOf" srcId="{CA708D38-D093-4C16-A955-CF2CAC7F0A99}" destId="{6F3066E9-E96F-489D-8A4B-6D55FBE389F2}" srcOrd="0" destOrd="0" presId="urn:microsoft.com/office/officeart/2005/8/layout/hProcess6"/>
    <dgm:cxn modelId="{B873A9F4-217E-473A-8D65-14527890AC34}" type="presParOf" srcId="{CA708D38-D093-4C16-A955-CF2CAC7F0A99}" destId="{00D2DC2C-7CA2-4A4B-B66D-3DDCAB7DC8E9}" srcOrd="1" destOrd="0" presId="urn:microsoft.com/office/officeart/2005/8/layout/hProcess6"/>
    <dgm:cxn modelId="{F573A08D-1388-4362-9D10-155655876363}" type="presParOf" srcId="{CA708D38-D093-4C16-A955-CF2CAC7F0A99}" destId="{072FB640-0A28-40E8-9C0C-86BAF45C6EF0}" srcOrd="2" destOrd="0" presId="urn:microsoft.com/office/officeart/2005/8/layout/hProcess6"/>
    <dgm:cxn modelId="{7ADF5CCF-F26A-45B5-9692-98B07AFD46A1}" type="presParOf" srcId="{CA708D38-D093-4C16-A955-CF2CAC7F0A99}" destId="{EE8733A1-7662-4D0A-B39E-2218596CC81C}" srcOrd="3" destOrd="0" presId="urn:microsoft.com/office/officeart/2005/8/layout/hProcess6"/>
    <dgm:cxn modelId="{985C18C8-95A3-4479-821C-610A2BAFFFF3}" type="presParOf" srcId="{8734DFB3-ADD8-4FD2-87D8-1981AA0ADD0B}" destId="{E0D7C734-E391-436F-996C-E60442F50A17}" srcOrd="3" destOrd="0" presId="urn:microsoft.com/office/officeart/2005/8/layout/hProcess6"/>
    <dgm:cxn modelId="{951CD7FA-A9B4-463F-BD0D-452C521FF523}" type="presParOf" srcId="{8734DFB3-ADD8-4FD2-87D8-1981AA0ADD0B}" destId="{E8F3A685-8F9F-4BAC-8C8B-A1DE5AA41F3A}" srcOrd="4" destOrd="0" presId="urn:microsoft.com/office/officeart/2005/8/layout/hProcess6"/>
    <dgm:cxn modelId="{E08D8862-B273-4AA6-9A90-754366CE4945}" type="presParOf" srcId="{E8F3A685-8F9F-4BAC-8C8B-A1DE5AA41F3A}" destId="{84BFA617-6CAF-4DA9-A086-82BCA61093BE}" srcOrd="0" destOrd="0" presId="urn:microsoft.com/office/officeart/2005/8/layout/hProcess6"/>
    <dgm:cxn modelId="{69392B4C-2A7B-41A4-A48C-35E312A6434A}" type="presParOf" srcId="{E8F3A685-8F9F-4BAC-8C8B-A1DE5AA41F3A}" destId="{4BF699B1-BE15-42D1-9784-AA33CF29870E}" srcOrd="1" destOrd="0" presId="urn:microsoft.com/office/officeart/2005/8/layout/hProcess6"/>
    <dgm:cxn modelId="{29F5DEAB-A9C8-47F8-A089-1585C323795A}" type="presParOf" srcId="{E8F3A685-8F9F-4BAC-8C8B-A1DE5AA41F3A}" destId="{F0925EF4-86E2-4748-BA70-94AAF55AB064}" srcOrd="2" destOrd="0" presId="urn:microsoft.com/office/officeart/2005/8/layout/hProcess6"/>
    <dgm:cxn modelId="{E9A57A1B-DDAF-4905-B46C-246DB5E9FB2A}" type="presParOf" srcId="{E8F3A685-8F9F-4BAC-8C8B-A1DE5AA41F3A}" destId="{78E9A4E4-18A9-4B73-8007-A63A71C7193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B5FFC-C0C9-444C-9F7A-14D1B54F604D}">
      <dsp:nvSpPr>
        <dsp:cNvPr id="0" name=""/>
        <dsp:cNvSpPr/>
      </dsp:nvSpPr>
      <dsp:spPr>
        <a:xfrm>
          <a:off x="623515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1242342" y="1147694"/>
        <a:ext cx="1206713" cy="1514611"/>
      </dsp:txXfrm>
    </dsp:sp>
    <dsp:sp modelId="{47DA5750-48DC-4E4F-815D-0B05DBC30DAB}">
      <dsp:nvSpPr>
        <dsp:cNvPr id="0" name=""/>
        <dsp:cNvSpPr/>
      </dsp:nvSpPr>
      <dsp:spPr>
        <a:xfrm>
          <a:off x="4688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1 Title</a:t>
          </a:r>
        </a:p>
      </dsp:txBody>
      <dsp:txXfrm>
        <a:off x="185938" y="1467422"/>
        <a:ext cx="875154" cy="875154"/>
      </dsp:txXfrm>
    </dsp:sp>
    <dsp:sp modelId="{00D2DC2C-7CA2-4A4B-B66D-3DDCAB7DC8E9}">
      <dsp:nvSpPr>
        <dsp:cNvPr id="0" name=""/>
        <dsp:cNvSpPr/>
      </dsp:nvSpPr>
      <dsp:spPr>
        <a:xfrm>
          <a:off x="3872358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4491186" y="1147694"/>
        <a:ext cx="1206713" cy="1514611"/>
      </dsp:txXfrm>
    </dsp:sp>
    <dsp:sp modelId="{EE8733A1-7662-4D0A-B39E-2218596CC81C}">
      <dsp:nvSpPr>
        <dsp:cNvPr id="0" name=""/>
        <dsp:cNvSpPr/>
      </dsp:nvSpPr>
      <dsp:spPr>
        <a:xfrm>
          <a:off x="3253531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2 Title</a:t>
          </a:r>
        </a:p>
      </dsp:txBody>
      <dsp:txXfrm>
        <a:off x="3434781" y="1467422"/>
        <a:ext cx="875154" cy="875154"/>
      </dsp:txXfrm>
    </dsp:sp>
    <dsp:sp modelId="{4BF699B1-BE15-42D1-9784-AA33CF29870E}">
      <dsp:nvSpPr>
        <dsp:cNvPr id="0" name=""/>
        <dsp:cNvSpPr/>
      </dsp:nvSpPr>
      <dsp:spPr>
        <a:xfrm>
          <a:off x="7121202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7740029" y="1147694"/>
        <a:ext cx="1206713" cy="1514611"/>
      </dsp:txXfrm>
    </dsp:sp>
    <dsp:sp modelId="{78E9A4E4-18A9-4B73-8007-A63A71C71937}">
      <dsp:nvSpPr>
        <dsp:cNvPr id="0" name=""/>
        <dsp:cNvSpPr/>
      </dsp:nvSpPr>
      <dsp:spPr>
        <a:xfrm>
          <a:off x="6502375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3 Title</a:t>
          </a:r>
        </a:p>
      </dsp:txBody>
      <dsp:txXfrm>
        <a:off x="6683625" y="1467422"/>
        <a:ext cx="875154" cy="875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0C7228-6AC3-C26E-BA3F-527B18542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4D2C3C-1019-0E4D-D829-13185B7EE7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42D7B5-A8AF-17BF-66B0-D35F3397DC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AC26B-D9A8-AC58-5998-162E1CEB44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31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83B049-C141-AA82-23C5-CFD471474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D0D1B1-30BA-889D-5F36-1915242AA3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B1BEFA-BFDF-89EC-A583-E901B50265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8490E-C429-D526-4CA9-EC015AB18B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839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3A0316-A57A-EF51-2D90-CBE3947FF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CE968A-D22A-25B3-A66A-7FA918F92F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2052D7-23CA-AE6D-985C-0C6075CC54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A516A-31B7-94D0-9128-4107861885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93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6BC1F-E9A5-C796-C631-2821982CC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1EF6A1-90AF-C4E0-3A7C-DC221A42E7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6DAD5B-6A94-6490-2770-CA3767B8CD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E60F8-91BC-C642-362D-37B67BBA5F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75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2E861-CD52-F314-DFCC-60F7861BF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E4CE67-5941-65DA-47BC-3B489C63EE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77D758-6CA2-804D-4737-52A22A844F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296D1-DACC-E1A5-0DE9-1088EB57CA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37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1/14/2025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1/14/2025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1/14/2025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1/14/2025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1/14/2025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1/14/2025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1/14/2025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1/14/2025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1/14/2025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531317"/>
            <a:ext cx="9604310" cy="1897683"/>
          </a:xfrm>
        </p:spPr>
        <p:txBody>
          <a:bodyPr>
            <a:normAutofit/>
          </a:bodyPr>
          <a:lstStyle/>
          <a:p>
            <a:r>
              <a:rPr lang="en-US" sz="5000" dirty="0"/>
              <a:t>How Data and Design Changed Client Behavior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Insights from a Digital Experiment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E4709E-6C02-E34C-BB1D-331D520A8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C116B-2569-171F-A3CF-C2CD1D78D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0"/>
            <a:ext cx="9601200" cy="1142385"/>
          </a:xfrm>
        </p:spPr>
        <p:txBody>
          <a:bodyPr/>
          <a:lstStyle/>
          <a:p>
            <a:r>
              <a:rPr lang="en-US" dirty="0"/>
              <a:t>What Success Looks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669F4-DC00-A805-E60A-F2BC08FA4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10811"/>
            <a:ext cx="10487628" cy="4697392"/>
          </a:xfrm>
        </p:spPr>
        <p:txBody>
          <a:bodyPr>
            <a:normAutofit/>
          </a:bodyPr>
          <a:lstStyle/>
          <a:p>
            <a:r>
              <a:rPr lang="en-US" dirty="0"/>
              <a:t>Primary Metric</a:t>
            </a:r>
          </a:p>
          <a:p>
            <a:pPr marL="0" indent="0">
              <a:spcBef>
                <a:spcPts val="1200"/>
              </a:spcBef>
              <a:buFont typeface="Arial" pitchFamily="34" charset="0"/>
              <a:buNone/>
            </a:pPr>
            <a:r>
              <a:rPr lang="en-US" dirty="0"/>
              <a:t>   Completion Rate = (Clients Done Step 4) / (Clients Starting at Step 0)</a:t>
            </a:r>
          </a:p>
          <a:p>
            <a:pPr marL="0" indent="0">
              <a:spcBef>
                <a:spcPts val="1200"/>
              </a:spcBef>
              <a:buFont typeface="Arial" pitchFamily="34" charset="0"/>
              <a:buNone/>
            </a:pPr>
            <a:endParaRPr lang="en-US" dirty="0"/>
          </a:p>
          <a:p>
            <a:r>
              <a:rPr lang="en-US" dirty="0"/>
              <a:t>Secondary Metrics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Drop-Off Rates at Each Step.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Time to Complete: Faster times indicate improved usability.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175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403819"/>
            <a:ext cx="12188952" cy="42658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3360"/>
              </a:lnSpc>
              <a:buNone/>
            </a:pPr>
            <a:r>
              <a:rPr lang="en-US" sz="3000" kern="0" spc="90" dirty="0">
                <a:solidFill>
                  <a:srgbClr val="000000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COMPLETION RATES  </a:t>
            </a:r>
            <a:endParaRPr lang="en-US" dirty="0"/>
          </a:p>
        </p:txBody>
      </p:sp>
      <p:pic>
        <p:nvPicPr>
          <p:cNvPr id="3" name="Object 2" descr="image.png"/>
          <p:cNvPicPr>
            <a:picLocks noChangeAspect="1"/>
          </p:cNvPicPr>
          <p:nvPr/>
        </p:nvPicPr>
        <p:blipFill>
          <a:blip r:embed="rId3"/>
          <a:srcRect l="-15574" t="-15574" r="-15574" b="-15574"/>
          <a:stretch/>
        </p:blipFill>
        <p:spPr>
          <a:xfrm>
            <a:off x="1283018" y="987778"/>
            <a:ext cx="9215219" cy="54664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403819"/>
            <a:ext cx="12188952" cy="42658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3360"/>
              </a:lnSpc>
              <a:buNone/>
            </a:pPr>
            <a:r>
              <a:rPr lang="en-US" sz="3000" kern="0" spc="90" dirty="0">
                <a:solidFill>
                  <a:srgbClr val="000000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DROP-OFF RATES AT EACH STEP  </a:t>
            </a:r>
            <a:endParaRPr lang="en-US" dirty="0"/>
          </a:p>
        </p:txBody>
      </p:sp>
      <p:pic>
        <p:nvPicPr>
          <p:cNvPr id="3" name="Object 2" descr="image.png"/>
          <p:cNvPicPr>
            <a:picLocks noChangeAspect="1"/>
          </p:cNvPicPr>
          <p:nvPr/>
        </p:nvPicPr>
        <p:blipFill>
          <a:blip r:embed="rId3"/>
          <a:srcRect l="-3215" t="-3215" r="-3215" b="-3215"/>
          <a:stretch/>
        </p:blipFill>
        <p:spPr>
          <a:xfrm>
            <a:off x="142839" y="1104624"/>
            <a:ext cx="5708504" cy="3428143"/>
          </a:xfrm>
          <a:prstGeom prst="rect">
            <a:avLst/>
          </a:prstGeom>
        </p:spPr>
      </p:pic>
      <p:pic>
        <p:nvPicPr>
          <p:cNvPr id="4" name="Object 3" descr="image.png"/>
          <p:cNvPicPr>
            <a:picLocks noChangeAspect="1"/>
          </p:cNvPicPr>
          <p:nvPr/>
        </p:nvPicPr>
        <p:blipFill>
          <a:blip r:embed="rId4"/>
          <a:srcRect l="-3215" t="-3215" r="-3215" b="-3215"/>
          <a:stretch/>
        </p:blipFill>
        <p:spPr>
          <a:xfrm>
            <a:off x="5904024" y="1104624"/>
            <a:ext cx="5722747" cy="34366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403819"/>
            <a:ext cx="12188952" cy="42658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3360"/>
              </a:lnSpc>
              <a:buNone/>
            </a:pPr>
            <a:r>
              <a:rPr lang="en-US" sz="3000" kern="0" spc="90" dirty="0">
                <a:solidFill>
                  <a:srgbClr val="000000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TIME-TO-COMPLETE BY GROUP</a:t>
            </a:r>
            <a:endParaRPr lang="en-US" dirty="0"/>
          </a:p>
        </p:txBody>
      </p:sp>
      <p:pic>
        <p:nvPicPr>
          <p:cNvPr id="3" name="Object 2" descr="image.png"/>
          <p:cNvPicPr>
            <a:picLocks noChangeAspect="1"/>
          </p:cNvPicPr>
          <p:nvPr/>
        </p:nvPicPr>
        <p:blipFill>
          <a:blip r:embed="rId3"/>
          <a:srcRect l="-5046" t="-5046" r="-5046" b="-5046"/>
          <a:stretch/>
        </p:blipFill>
        <p:spPr>
          <a:xfrm>
            <a:off x="1228418" y="866558"/>
            <a:ext cx="10085123" cy="57254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219020" y="579491"/>
            <a:ext cx="12188952" cy="42658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3360"/>
              </a:lnSpc>
              <a:buNone/>
            </a:pPr>
            <a:r>
              <a:rPr lang="en-US" sz="3000" kern="0" spc="90" dirty="0">
                <a:solidFill>
                  <a:srgbClr val="000000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LOGISTIC REGRESSION COMPARISON (CONTROL VS TEST)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2ACD98-250D-C82E-8C15-6872D7F88C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737434"/>
              </p:ext>
            </p:extLst>
          </p:nvPr>
        </p:nvGraphicFramePr>
        <p:xfrm>
          <a:off x="532436" y="1898247"/>
          <a:ext cx="10891777" cy="4074284"/>
        </p:xfrm>
        <a:graphic>
          <a:graphicData uri="http://schemas.openxmlformats.org/drawingml/2006/table">
            <a:tbl>
              <a:tblPr/>
              <a:tblGrid>
                <a:gridCol w="2019031">
                  <a:extLst>
                    <a:ext uri="{9D8B030D-6E8A-4147-A177-3AD203B41FA5}">
                      <a16:colId xmlns:a16="http://schemas.microsoft.com/office/drawing/2014/main" val="611254566"/>
                    </a:ext>
                  </a:extLst>
                </a:gridCol>
                <a:gridCol w="1194936">
                  <a:extLst>
                    <a:ext uri="{9D8B030D-6E8A-4147-A177-3AD203B41FA5}">
                      <a16:colId xmlns:a16="http://schemas.microsoft.com/office/drawing/2014/main" val="4067464051"/>
                    </a:ext>
                  </a:extLst>
                </a:gridCol>
                <a:gridCol w="1085057">
                  <a:extLst>
                    <a:ext uri="{9D8B030D-6E8A-4147-A177-3AD203B41FA5}">
                      <a16:colId xmlns:a16="http://schemas.microsoft.com/office/drawing/2014/main" val="1001109362"/>
                    </a:ext>
                  </a:extLst>
                </a:gridCol>
                <a:gridCol w="975177">
                  <a:extLst>
                    <a:ext uri="{9D8B030D-6E8A-4147-A177-3AD203B41FA5}">
                      <a16:colId xmlns:a16="http://schemas.microsoft.com/office/drawing/2014/main" val="4225710801"/>
                    </a:ext>
                  </a:extLst>
                </a:gridCol>
                <a:gridCol w="879034">
                  <a:extLst>
                    <a:ext uri="{9D8B030D-6E8A-4147-A177-3AD203B41FA5}">
                      <a16:colId xmlns:a16="http://schemas.microsoft.com/office/drawing/2014/main" val="1871469744"/>
                    </a:ext>
                  </a:extLst>
                </a:gridCol>
                <a:gridCol w="4738542">
                  <a:extLst>
                    <a:ext uri="{9D8B030D-6E8A-4147-A177-3AD203B41FA5}">
                      <a16:colId xmlns:a16="http://schemas.microsoft.com/office/drawing/2014/main" val="2204995761"/>
                    </a:ext>
                  </a:extLst>
                </a:gridCol>
              </a:tblGrid>
              <a:tr h="6518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Variable</a:t>
                      </a:r>
                    </a:p>
                  </a:txBody>
                  <a:tcPr marL="9081" marR="9081" marT="9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Control Estimate</a:t>
                      </a:r>
                    </a:p>
                  </a:txBody>
                  <a:tcPr marL="9081" marR="9081" marT="9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Control P-Value</a:t>
                      </a:r>
                    </a:p>
                  </a:txBody>
                  <a:tcPr marL="9081" marR="9081" marT="9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 Estimate</a:t>
                      </a:r>
                    </a:p>
                  </a:txBody>
                  <a:tcPr marL="9081" marR="9081" marT="9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 P-Value</a:t>
                      </a:r>
                    </a:p>
                  </a:txBody>
                  <a:tcPr marL="9081" marR="9081" marT="9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Notes</a:t>
                      </a:r>
                    </a:p>
                  </a:txBody>
                  <a:tcPr marL="9081" marR="9081" marT="9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2612409"/>
                  </a:ext>
                </a:extLst>
              </a:tr>
              <a:tr h="3111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Intercept</a:t>
                      </a:r>
                    </a:p>
                  </a:txBody>
                  <a:tcPr marL="9081" marR="9081" marT="9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0.4618</a:t>
                      </a:r>
                    </a:p>
                  </a:txBody>
                  <a:tcPr marL="9081" marR="9081" marT="9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0.0252</a:t>
                      </a:r>
                    </a:p>
                  </a:txBody>
                  <a:tcPr marL="9081" marR="9081" marT="9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0.841</a:t>
                      </a:r>
                    </a:p>
                  </a:txBody>
                  <a:tcPr marL="9081" marR="9081" marT="9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7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&lt;0.0001</a:t>
                      </a:r>
                    </a:p>
                  </a:txBody>
                  <a:tcPr marL="9081" marR="9081" marT="9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7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Baseline likelihood is higher in Test group.</a:t>
                      </a:r>
                    </a:p>
                  </a:txBody>
                  <a:tcPr marL="9081" marR="9081" marT="9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204608"/>
                  </a:ext>
                </a:extLst>
              </a:tr>
              <a:tr h="3111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Gender (F)</a:t>
                      </a:r>
                    </a:p>
                  </a:txBody>
                  <a:tcPr marL="9081" marR="9081" marT="9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-0.1032</a:t>
                      </a:r>
                    </a:p>
                  </a:txBody>
                  <a:tcPr marL="9081" marR="9081" marT="9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0.0025</a:t>
                      </a:r>
                    </a:p>
                  </a:txBody>
                  <a:tcPr marL="9081" marR="9081" marT="9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-0.123</a:t>
                      </a:r>
                    </a:p>
                  </a:txBody>
                  <a:tcPr marL="9081" marR="9081" marT="9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7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&lt;0.0001</a:t>
                      </a:r>
                    </a:p>
                  </a:txBody>
                  <a:tcPr marL="9081" marR="9081" marT="9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7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Stronger negative impact in Test group.</a:t>
                      </a:r>
                    </a:p>
                  </a:txBody>
                  <a:tcPr marL="9081" marR="9081" marT="9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449163"/>
                  </a:ext>
                </a:extLst>
              </a:tr>
              <a:tr h="3111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Gender (U)</a:t>
                      </a:r>
                    </a:p>
                  </a:txBody>
                  <a:tcPr marL="9081" marR="9081" marT="9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-0.0582</a:t>
                      </a:r>
                    </a:p>
                  </a:txBody>
                  <a:tcPr marL="9081" marR="9081" marT="9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0.1325</a:t>
                      </a:r>
                    </a:p>
                  </a:txBody>
                  <a:tcPr marL="9081" marR="9081" marT="9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-0.083</a:t>
                      </a:r>
                    </a:p>
                  </a:txBody>
                  <a:tcPr marL="9081" marR="9081" marT="9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7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0.024</a:t>
                      </a:r>
                    </a:p>
                  </a:txBody>
                  <a:tcPr marL="9081" marR="9081" marT="9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7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 significant in Control group but marginal in Test group.</a:t>
                      </a:r>
                    </a:p>
                  </a:txBody>
                  <a:tcPr marL="9081" marR="9081" marT="9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7650323"/>
                  </a:ext>
                </a:extLst>
              </a:tr>
              <a:tr h="3111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Age 30-49</a:t>
                      </a:r>
                    </a:p>
                  </a:txBody>
                  <a:tcPr marL="9081" marR="9081" marT="9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-0.0604</a:t>
                      </a:r>
                    </a:p>
                  </a:txBody>
                  <a:tcPr marL="9081" marR="9081" marT="9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0.1476</a:t>
                      </a:r>
                    </a:p>
                  </a:txBody>
                  <a:tcPr marL="9081" marR="9081" marT="9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-0.22</a:t>
                      </a:r>
                    </a:p>
                  </a:txBody>
                  <a:tcPr marL="9081" marR="9081" marT="9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7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&lt;0.0001</a:t>
                      </a:r>
                    </a:p>
                  </a:txBody>
                  <a:tcPr marL="9081" marR="9081" marT="9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7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Age 30-49 is significant only in Test group.</a:t>
                      </a:r>
                    </a:p>
                  </a:txBody>
                  <a:tcPr marL="9081" marR="9081" marT="9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4957670"/>
                  </a:ext>
                </a:extLst>
              </a:tr>
              <a:tr h="3111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Age 50-64</a:t>
                      </a:r>
                    </a:p>
                  </a:txBody>
                  <a:tcPr marL="9081" marR="9081" marT="9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-0.256</a:t>
                      </a:r>
                    </a:p>
                  </a:txBody>
                  <a:tcPr marL="9081" marR="9081" marT="9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&lt;0.0001</a:t>
                      </a:r>
                    </a:p>
                  </a:txBody>
                  <a:tcPr marL="9081" marR="9081" marT="9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-0.4935</a:t>
                      </a:r>
                    </a:p>
                  </a:txBody>
                  <a:tcPr marL="9081" marR="9081" marT="9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7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&lt;0.0001</a:t>
                      </a:r>
                    </a:p>
                  </a:txBody>
                  <a:tcPr marL="9081" marR="9081" marT="9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7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Age 50-64 has strong negative impact in both groups.</a:t>
                      </a:r>
                    </a:p>
                  </a:txBody>
                  <a:tcPr marL="9081" marR="9081" marT="9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0871040"/>
                  </a:ext>
                </a:extLst>
              </a:tr>
              <a:tr h="3111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Age 65+</a:t>
                      </a:r>
                    </a:p>
                  </a:txBody>
                  <a:tcPr marL="9081" marR="9081" marT="9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-0.7416</a:t>
                      </a:r>
                    </a:p>
                  </a:txBody>
                  <a:tcPr marL="9081" marR="9081" marT="9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&lt;0.0001</a:t>
                      </a:r>
                    </a:p>
                  </a:txBody>
                  <a:tcPr marL="9081" marR="9081" marT="9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-0.9337</a:t>
                      </a:r>
                    </a:p>
                  </a:txBody>
                  <a:tcPr marL="9081" marR="9081" marT="9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7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&lt;0.0001</a:t>
                      </a:r>
                    </a:p>
                  </a:txBody>
                  <a:tcPr marL="9081" marR="9081" marT="9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7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Age 65+ has the strongest negative impact in both groups.</a:t>
                      </a:r>
                    </a:p>
                  </a:txBody>
                  <a:tcPr marL="9081" marR="9081" marT="9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0653083"/>
                  </a:ext>
                </a:extLst>
              </a:tr>
              <a:tr h="3111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 of Accounts</a:t>
                      </a:r>
                    </a:p>
                  </a:txBody>
                  <a:tcPr marL="9081" marR="9081" marT="9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0.0508</a:t>
                      </a:r>
                    </a:p>
                  </a:txBody>
                  <a:tcPr marL="9081" marR="9081" marT="9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0.0518</a:t>
                      </a:r>
                    </a:p>
                  </a:txBody>
                  <a:tcPr marL="9081" marR="9081" marT="9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0.1465</a:t>
                      </a:r>
                    </a:p>
                  </a:txBody>
                  <a:tcPr marL="9081" marR="9081" marT="9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7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&lt;0.0001</a:t>
                      </a:r>
                    </a:p>
                  </a:txBody>
                  <a:tcPr marL="9081" marR="9081" marT="9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7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Significant in Test group but marginal in Control group.</a:t>
                      </a:r>
                    </a:p>
                  </a:txBody>
                  <a:tcPr marL="9081" marR="9081" marT="9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7156579"/>
                  </a:ext>
                </a:extLst>
              </a:tr>
              <a:tr h="3111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Calls (6 Months)</a:t>
                      </a:r>
                    </a:p>
                  </a:txBody>
                  <a:tcPr marL="9081" marR="9081" marT="9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0.0175</a:t>
                      </a:r>
                    </a:p>
                  </a:txBody>
                  <a:tcPr marL="9081" marR="9081" marT="9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0.7836</a:t>
                      </a:r>
                    </a:p>
                  </a:txBody>
                  <a:tcPr marL="9081" marR="9081" marT="9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0.1249</a:t>
                      </a:r>
                    </a:p>
                  </a:txBody>
                  <a:tcPr marL="9081" marR="9081" marT="9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7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0.0332</a:t>
                      </a:r>
                    </a:p>
                  </a:txBody>
                  <a:tcPr marL="9081" marR="9081" marT="9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7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Marginal significance in Test group but not in Control group.</a:t>
                      </a:r>
                    </a:p>
                  </a:txBody>
                  <a:tcPr marL="9081" marR="9081" marT="9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1075582"/>
                  </a:ext>
                </a:extLst>
              </a:tr>
              <a:tr h="3111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Logons (6 Months)</a:t>
                      </a:r>
                    </a:p>
                  </a:txBody>
                  <a:tcPr marL="9081" marR="9081" marT="9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-0.0767</a:t>
                      </a:r>
                    </a:p>
                  </a:txBody>
                  <a:tcPr marL="9081" marR="9081" marT="9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0.226</a:t>
                      </a:r>
                    </a:p>
                  </a:txBody>
                  <a:tcPr marL="9081" marR="9081" marT="9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-0.1497</a:t>
                      </a:r>
                    </a:p>
                  </a:txBody>
                  <a:tcPr marL="9081" marR="9081" marT="9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7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0.0109</a:t>
                      </a:r>
                    </a:p>
                  </a:txBody>
                  <a:tcPr marL="9081" marR="9081" marT="9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7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Logons are significant in Test group but not in Control group.</a:t>
                      </a:r>
                    </a:p>
                  </a:txBody>
                  <a:tcPr marL="9081" marR="9081" marT="9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534603"/>
                  </a:ext>
                </a:extLst>
              </a:tr>
              <a:tr h="3111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Balance</a:t>
                      </a:r>
                    </a:p>
                  </a:txBody>
                  <a:tcPr marL="9081" marR="9081" marT="9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4.50E-08</a:t>
                      </a:r>
                    </a:p>
                  </a:txBody>
                  <a:tcPr marL="9081" marR="9081" marT="9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0.6589</a:t>
                      </a:r>
                    </a:p>
                  </a:txBody>
                  <a:tcPr marL="9081" marR="9081" marT="9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2.97E-08</a:t>
                      </a:r>
                    </a:p>
                  </a:txBody>
                  <a:tcPr marL="9081" marR="9081" marT="9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7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0.5235</a:t>
                      </a:r>
                    </a:p>
                  </a:txBody>
                  <a:tcPr marL="9081" marR="9081" marT="9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7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 significant in either group.</a:t>
                      </a:r>
                    </a:p>
                  </a:txBody>
                  <a:tcPr marL="9081" marR="9081" marT="9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0730349"/>
                  </a:ext>
                </a:extLst>
              </a:tr>
              <a:tr h="3111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Client Tenure (Months)</a:t>
                      </a:r>
                    </a:p>
                  </a:txBody>
                  <a:tcPr marL="9081" marR="9081" marT="9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081" marR="9081" marT="9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0.6191</a:t>
                      </a:r>
                    </a:p>
                  </a:txBody>
                  <a:tcPr marL="9081" marR="9081" marT="9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0.0002</a:t>
                      </a:r>
                    </a:p>
                  </a:txBody>
                  <a:tcPr marL="9081" marR="9081" marT="9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7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0.7411</a:t>
                      </a:r>
                    </a:p>
                  </a:txBody>
                  <a:tcPr marL="9081" marR="9081" marT="9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7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 significant in either group.</a:t>
                      </a:r>
                    </a:p>
                  </a:txBody>
                  <a:tcPr marL="9081" marR="9081" marT="9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521984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219020" y="394296"/>
            <a:ext cx="12188952" cy="42658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3360"/>
              </a:lnSpc>
              <a:buNone/>
            </a:pPr>
            <a:r>
              <a:rPr lang="en-US" sz="3000" kern="0" spc="90" dirty="0">
                <a:solidFill>
                  <a:srgbClr val="000000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CUMULATIVE COMPLETION RATES OVER TIME BY GROUP</a:t>
            </a:r>
            <a:endParaRPr lang="en-US" dirty="0"/>
          </a:p>
        </p:txBody>
      </p:sp>
      <p:pic>
        <p:nvPicPr>
          <p:cNvPr id="3" name="Object 2" descr="image.png"/>
          <p:cNvPicPr>
            <a:picLocks noChangeAspect="1"/>
          </p:cNvPicPr>
          <p:nvPr/>
        </p:nvPicPr>
        <p:blipFill>
          <a:blip r:embed="rId3"/>
          <a:srcRect l="894" r="894"/>
          <a:stretch/>
        </p:blipFill>
        <p:spPr>
          <a:xfrm>
            <a:off x="1114146" y="1218895"/>
            <a:ext cx="10143570" cy="50499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219020" y="394296"/>
            <a:ext cx="12188952" cy="42658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3360"/>
              </a:lnSpc>
              <a:buNone/>
            </a:pPr>
            <a:r>
              <a:rPr lang="en-US" sz="3000" kern="0" spc="90" dirty="0">
                <a:solidFill>
                  <a:srgbClr val="000000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CUMULATIVE NUMBER OF UNIQUE CLIENTS</a:t>
            </a:r>
            <a:endParaRPr lang="en-US" dirty="0"/>
          </a:p>
        </p:txBody>
      </p:sp>
      <p:pic>
        <p:nvPicPr>
          <p:cNvPr id="3" name="Object 2" descr="image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42714" y="1266508"/>
            <a:ext cx="10293951" cy="51409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97981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SmartArt</a:t>
            </a:r>
          </a:p>
        </p:txBody>
      </p:sp>
      <p:graphicFrame>
        <p:nvGraphicFramePr>
          <p:cNvPr id="4" name="Content Placeholder 3" descr="Process Arrows diagram showing 3 steps arranged from left to right with task descriptions fo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2401178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10487628" cy="38099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Current State</a:t>
            </a:r>
          </a:p>
          <a:p>
            <a:pPr marL="0" indent="0">
              <a:buNone/>
            </a:pPr>
            <a:r>
              <a:rPr lang="en-US" dirty="0"/>
              <a:t>   Clients abandon processes before completion, causing inefficiencies.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Opportunity</a:t>
            </a:r>
          </a:p>
          <a:p>
            <a:pPr marL="0" indent="0">
              <a:buNone/>
            </a:pPr>
            <a:r>
              <a:rPr lang="en-US" dirty="0"/>
              <a:t>   Could a modern UI with in-context prompts improve the experience and outcomes?</a:t>
            </a:r>
          </a:p>
          <a:p>
            <a:endParaRPr lang="en-US" dirty="0"/>
          </a:p>
          <a:p>
            <a:r>
              <a:rPr lang="en-US" dirty="0"/>
              <a:t>Hypothesis</a:t>
            </a:r>
          </a:p>
          <a:p>
            <a:pPr marL="0" indent="0">
              <a:buNone/>
            </a:pPr>
            <a:r>
              <a:rPr lang="en-US" dirty="0"/>
              <a:t>   A redesigned process will increase completion rates and reduce drop-offs.</a:t>
            </a: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3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0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0DEAD7-2D2D-D763-5F7E-F790F19E5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6BCB3-5F85-E2F6-A54B-D99AF670A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225352"/>
            <a:ext cx="9601200" cy="1142385"/>
          </a:xfrm>
        </p:spPr>
        <p:txBody>
          <a:bodyPr/>
          <a:lstStyle/>
          <a:p>
            <a:r>
              <a:rPr lang="en-US" dirty="0"/>
              <a:t>How We Cleaned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2F9B1-602B-4946-573B-A54AA8182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14041"/>
            <a:ext cx="10487628" cy="469739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Design</a:t>
            </a:r>
          </a:p>
          <a:p>
            <a:pPr marL="0" indent="0">
              <a:buNone/>
            </a:pPr>
            <a:r>
              <a:rPr lang="en-US" dirty="0"/>
              <a:t>     A/B Test comparing Control (current process) and Test (redesigned UI).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Steps</a:t>
            </a:r>
          </a:p>
          <a:p>
            <a:pPr marL="0" indent="0">
              <a:buNone/>
            </a:pPr>
            <a:r>
              <a:rPr lang="en-US" dirty="0"/>
              <a:t>     Step 0: Start → Step 1 → Step 2 → Step 3 → Step 4 (Completion).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Measurement Period</a:t>
            </a:r>
          </a:p>
          <a:p>
            <a:pPr marL="0" indent="0">
              <a:buNone/>
            </a:pPr>
            <a:r>
              <a:rPr lang="en-US" dirty="0"/>
              <a:t>    March 15 – April 30, 2017.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Goal</a:t>
            </a:r>
          </a:p>
          <a:p>
            <a:pPr marL="0" indent="0">
              <a:buNone/>
            </a:pPr>
            <a:r>
              <a:rPr lang="en-US" dirty="0"/>
              <a:t>    Measure and compare completion rates, process efficiency, and client behavior.</a:t>
            </a:r>
          </a:p>
        </p:txBody>
      </p:sp>
    </p:spTree>
    <p:extLst>
      <p:ext uri="{BB962C8B-B14F-4D97-AF65-F5344CB8AC3E}">
        <p14:creationId xmlns:p14="http://schemas.microsoft.com/office/powerpoint/2010/main" val="343051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C56E4-82C1-C4B4-64D5-50C214F7E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D091C-4CA8-5627-BFCC-D2E3663E3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0"/>
            <a:ext cx="9601200" cy="1142385"/>
          </a:xfrm>
        </p:spPr>
        <p:txBody>
          <a:bodyPr/>
          <a:lstStyle/>
          <a:p>
            <a:r>
              <a:rPr lang="en-US" dirty="0"/>
              <a:t>How We Cleaned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99957-6BE4-1EB5-29C5-2B79170BF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10811"/>
            <a:ext cx="10487628" cy="4697392"/>
          </a:xfrm>
        </p:spPr>
        <p:txBody>
          <a:bodyPr>
            <a:normAutofit/>
          </a:bodyPr>
          <a:lstStyle/>
          <a:p>
            <a:r>
              <a:rPr lang="en-US" dirty="0"/>
              <a:t>Objective</a:t>
            </a:r>
          </a:p>
          <a:p>
            <a:pPr marL="0" indent="0">
              <a:buNone/>
            </a:pPr>
            <a:r>
              <a:rPr lang="en-US" dirty="0"/>
              <a:t>    Ensure reliable, relevant, and consistent data for analysis.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Steps taken before joining the three datasets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Removed duplicates and rows with null values from all three datasets.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Filtered the web data within the measurement period (2017/03/15 – 2017/04/30).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Mapped categorical process steps ('start', 'step_1', etc.) to numerical values (0–4).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Converted the '</a:t>
            </a:r>
            <a:r>
              <a:rPr lang="en-US" dirty="0" err="1"/>
              <a:t>date_time</a:t>
            </a:r>
            <a:r>
              <a:rPr lang="en-US" dirty="0"/>
              <a:t>' column to datetime format for easier manipulation.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Standardized the '</a:t>
            </a:r>
            <a:r>
              <a:rPr lang="en-US" dirty="0" err="1"/>
              <a:t>gendr</a:t>
            </a:r>
            <a:r>
              <a:rPr lang="en-US" dirty="0"/>
              <a:t>' column by replacing small count values (e.g., 'X') with 'U'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92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2C369C-D4FE-1A40-1F80-1C93A8B30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B1B0F-D1E6-2A74-046B-7F9CE87AA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377" y="-84166"/>
            <a:ext cx="9601200" cy="1142385"/>
          </a:xfrm>
        </p:spPr>
        <p:txBody>
          <a:bodyPr/>
          <a:lstStyle/>
          <a:p>
            <a:r>
              <a:rPr lang="en-US" dirty="0"/>
              <a:t>How We Cleaned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27BF9-0742-380E-1013-4BA5415F1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4377" y="810228"/>
            <a:ext cx="10487628" cy="49674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Steps taken after joining the three datasets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Concatenated </a:t>
            </a:r>
            <a:r>
              <a:rPr lang="en-US" dirty="0" err="1"/>
              <a:t>client_id</a:t>
            </a:r>
            <a:r>
              <a:rPr lang="en-US" dirty="0"/>
              <a:t>, </a:t>
            </a:r>
            <a:r>
              <a:rPr lang="en-US" dirty="0" err="1"/>
              <a:t>vistor_id</a:t>
            </a:r>
            <a:r>
              <a:rPr lang="en-US" dirty="0"/>
              <a:t> and </a:t>
            </a:r>
            <a:r>
              <a:rPr lang="en-US" dirty="0" err="1"/>
              <a:t>visit_id</a:t>
            </a:r>
            <a:r>
              <a:rPr lang="en-US" dirty="0"/>
              <a:t> to create a primary key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Removed </a:t>
            </a:r>
            <a:r>
              <a:rPr lang="en-US" dirty="0" err="1"/>
              <a:t>client_visit_keys</a:t>
            </a:r>
            <a:r>
              <a:rPr lang="en-US" dirty="0"/>
              <a:t> without </a:t>
            </a:r>
            <a:r>
              <a:rPr lang="en-US" dirty="0" err="1"/>
              <a:t>process_step</a:t>
            </a:r>
            <a:r>
              <a:rPr lang="en-US" dirty="0"/>
              <a:t> 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Retained the earliest step 0 and the latest record for each other step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84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8430C-565D-2652-C1BA-9D9DD4890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64781-A14D-FB44-604A-D41F16237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377" y="-84166"/>
            <a:ext cx="9601200" cy="1142385"/>
          </a:xfrm>
        </p:spPr>
        <p:txBody>
          <a:bodyPr/>
          <a:lstStyle/>
          <a:p>
            <a:r>
              <a:rPr lang="en-US" dirty="0"/>
              <a:t>How We Cleaned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D0599-0BAE-0F6E-8FA2-A75571F61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4377" y="810228"/>
            <a:ext cx="10487628" cy="49674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Steps taken after joining the three datasets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Filter out 5% outliers using Total Time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939B968D-72DE-426C-9A01-C4B18A4229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52" b="567"/>
          <a:stretch/>
        </p:blipFill>
        <p:spPr>
          <a:xfrm>
            <a:off x="3161215" y="2314681"/>
            <a:ext cx="5869570" cy="435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805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7CF6-660E-6AA9-E50F-A1117BD23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72A35-2716-8240-82B5-BC632883B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7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219020" y="394296"/>
            <a:ext cx="12188952" cy="42658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3360"/>
              </a:lnSpc>
              <a:buNone/>
            </a:pPr>
            <a:r>
              <a:rPr lang="en-US" sz="3000" kern="0" spc="90" dirty="0">
                <a:solidFill>
                  <a:srgbClr val="000000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WHO ARE WE HELPING</a:t>
            </a:r>
            <a:endParaRPr lang="en-US" dirty="0"/>
          </a:p>
        </p:txBody>
      </p:sp>
      <p:pic>
        <p:nvPicPr>
          <p:cNvPr id="3" name="Object 2" descr="image.png"/>
          <p:cNvPicPr>
            <a:picLocks noChangeAspect="1"/>
          </p:cNvPicPr>
          <p:nvPr/>
        </p:nvPicPr>
        <p:blipFill>
          <a:blip r:embed="rId3"/>
          <a:srcRect l="-27237" t="-50000" r="-27237" b="-50000"/>
          <a:stretch/>
        </p:blipFill>
        <p:spPr>
          <a:xfrm>
            <a:off x="-142839" y="466608"/>
            <a:ext cx="8859785" cy="4033421"/>
          </a:xfrm>
          <a:prstGeom prst="rect">
            <a:avLst/>
          </a:prstGeom>
        </p:spPr>
      </p:pic>
      <p:pic>
        <p:nvPicPr>
          <p:cNvPr id="4" name="Object 3" descr="image.png"/>
          <p:cNvPicPr>
            <a:picLocks noChangeAspect="1"/>
          </p:cNvPicPr>
          <p:nvPr/>
        </p:nvPicPr>
        <p:blipFill>
          <a:blip r:embed="rId4"/>
          <a:srcRect l="-50000" t="-50000" r="-50000" b="-50000"/>
          <a:stretch/>
        </p:blipFill>
        <p:spPr>
          <a:xfrm>
            <a:off x="-514221" y="3428143"/>
            <a:ext cx="8048547" cy="3079179"/>
          </a:xfrm>
          <a:prstGeom prst="rect">
            <a:avLst/>
          </a:prstGeom>
        </p:spPr>
      </p:pic>
      <p:pic>
        <p:nvPicPr>
          <p:cNvPr id="5" name="Object 4" descr="image.png"/>
          <p:cNvPicPr>
            <a:picLocks noChangeAspect="1"/>
          </p:cNvPicPr>
          <p:nvPr/>
        </p:nvPicPr>
        <p:blipFill>
          <a:blip r:embed="rId5"/>
          <a:srcRect l="-50000" t="-50000" r="-50000" b="-50000"/>
          <a:stretch/>
        </p:blipFill>
        <p:spPr>
          <a:xfrm>
            <a:off x="5427893" y="1209373"/>
            <a:ext cx="8274100" cy="25386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99653385"/>
              </p:ext>
            </p:extLst>
          </p:nvPr>
        </p:nvGraphicFramePr>
        <p:xfrm>
          <a:off x="4803494" y="1981200"/>
          <a:ext cx="6093108" cy="38404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70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4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444">
                  <a:extLst>
                    <a:ext uri="{9D8B030D-6E8A-4147-A177-3AD203B41FA5}">
                      <a16:colId xmlns:a16="http://schemas.microsoft.com/office/drawing/2014/main" val="1035209561"/>
                    </a:ext>
                  </a:extLst>
                </a:gridCol>
                <a:gridCol w="870444">
                  <a:extLst>
                    <a:ext uri="{9D8B030D-6E8A-4147-A177-3AD203B41FA5}">
                      <a16:colId xmlns:a16="http://schemas.microsoft.com/office/drawing/2014/main" val="424896874"/>
                    </a:ext>
                  </a:extLst>
                </a:gridCol>
                <a:gridCol w="870444">
                  <a:extLst>
                    <a:ext uri="{9D8B030D-6E8A-4147-A177-3AD203B41FA5}">
                      <a16:colId xmlns:a16="http://schemas.microsoft.com/office/drawing/2014/main" val="1208165444"/>
                    </a:ext>
                  </a:extLst>
                </a:gridCol>
                <a:gridCol w="870444">
                  <a:extLst>
                    <a:ext uri="{9D8B030D-6E8A-4147-A177-3AD203B41FA5}">
                      <a16:colId xmlns:a16="http://schemas.microsoft.com/office/drawing/2014/main" val="542196811"/>
                    </a:ext>
                  </a:extLst>
                </a:gridCol>
              </a:tblGrid>
              <a:tr h="61587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87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587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87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58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384885"/>
                  </a:ext>
                </a:extLst>
              </a:tr>
              <a:tr h="6158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6758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77</TotalTime>
  <Words>699</Words>
  <Application>Microsoft Office PowerPoint</Application>
  <PresentationFormat>Widescreen</PresentationFormat>
  <Paragraphs>180</Paragraphs>
  <Slides>23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Jost*</vt:lpstr>
      <vt:lpstr>Arial</vt:lpstr>
      <vt:lpstr>Diamond Grid 16x9</vt:lpstr>
      <vt:lpstr>How Data and Design Changed Client Behavior </vt:lpstr>
      <vt:lpstr>The Challenge</vt:lpstr>
      <vt:lpstr>How We Cleaned the Data</vt:lpstr>
      <vt:lpstr>How We Cleaned the Data</vt:lpstr>
      <vt:lpstr>How We Cleaned the Data</vt:lpstr>
      <vt:lpstr>How We Cleaned the Data</vt:lpstr>
      <vt:lpstr>PowerPoint Presentation</vt:lpstr>
      <vt:lpstr>PowerPoint Presentation</vt:lpstr>
      <vt:lpstr>Two content layout with table</vt:lpstr>
      <vt:lpstr>What Success Looks Like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Title and content layout with chart</vt:lpstr>
      <vt:lpstr>Title and content layout with SmartArt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Quan Yuan</dc:creator>
  <cp:lastModifiedBy>Quan Yuan</cp:lastModifiedBy>
  <cp:revision>8</cp:revision>
  <dcterms:created xsi:type="dcterms:W3CDTF">2025-01-14T15:20:39Z</dcterms:created>
  <dcterms:modified xsi:type="dcterms:W3CDTF">2025-01-14T16:39:20Z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